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8" r:id="rId7"/>
    <p:sldId id="259" r:id="rId8"/>
    <p:sldId id="264" r:id="rId9"/>
    <p:sldId id="260" r:id="rId10"/>
    <p:sldId id="265" r:id="rId11"/>
    <p:sldId id="270" r:id="rId12"/>
    <p:sldId id="266" r:id="rId13"/>
    <p:sldId id="267" r:id="rId14"/>
    <p:sldId id="268" r:id="rId15"/>
    <p:sldId id="269" r:id="rId16"/>
    <p:sldId id="261" r:id="rId17"/>
    <p:sldId id="262" r:id="rId18"/>
    <p:sldId id="263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-317" y="-9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=""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Pozice </a:t>
            </a:r>
            <a:r>
              <a:rPr lang="cs-CZ" sz="4000" dirty="0"/>
              <a:t>správního práva a správní vědy v právním systému </a:t>
            </a:r>
            <a:r>
              <a:rPr lang="cs-CZ" sz="4000" smtClean="0"/>
              <a:t>České republiky.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Správní právo a odpovědnostní vztahy</a:t>
            </a: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200" b="1" dirty="0" smtClean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5314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1. Správní právo jako právo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/>
              <a:t>Normy </a:t>
            </a:r>
            <a:r>
              <a:rPr lang="cs-CZ" dirty="0"/>
              <a:t>správního práva regulují</a:t>
            </a:r>
            <a:r>
              <a:rPr lang="cs-CZ" i="1" dirty="0"/>
              <a:t> </a:t>
            </a:r>
            <a:r>
              <a:rPr lang="cs-CZ" b="1" dirty="0"/>
              <a:t>tzv. </a:t>
            </a:r>
            <a:r>
              <a:rPr lang="cs-CZ" b="1" dirty="0" err="1"/>
              <a:t>správněprávní</a:t>
            </a:r>
            <a:r>
              <a:rPr lang="cs-CZ" b="1" dirty="0"/>
              <a:t> vztahy</a:t>
            </a:r>
            <a:r>
              <a:rPr lang="cs-CZ" dirty="0"/>
              <a:t>, tedy druhy společenských vztahů realizovaných v souvislosti s výkonem veřejné správy. </a:t>
            </a:r>
            <a:endParaRPr lang="cs-CZ" dirty="0" smtClean="0"/>
          </a:p>
          <a:p>
            <a:pPr algn="just"/>
            <a:r>
              <a:rPr lang="cs-CZ" dirty="0" smtClean="0"/>
              <a:t>V</a:t>
            </a:r>
            <a:r>
              <a:rPr lang="cs-CZ" dirty="0"/>
              <a:t> těchto vztazích hraje rozhodující roli organizace a činnost nejrůznějších orgánů veřejné správy, velice často se dotýkají denního života fyzických osob a stejně tak i postavení a činnosti rozmanitých právnických osob.</a:t>
            </a:r>
            <a:r>
              <a:rPr lang="cs-CZ" i="1" dirty="0"/>
              <a:t> </a:t>
            </a:r>
            <a:endParaRPr lang="cs-CZ" i="1" dirty="0" smtClean="0"/>
          </a:p>
          <a:p>
            <a:pPr algn="just"/>
            <a:r>
              <a:rPr lang="cs-CZ" dirty="0" smtClean="0"/>
              <a:t>Pro </a:t>
            </a:r>
            <a:r>
              <a:rPr lang="cs-CZ" dirty="0" err="1"/>
              <a:t>správněprávní</a:t>
            </a:r>
            <a:r>
              <a:rPr lang="cs-CZ" dirty="0"/>
              <a:t> vztahy je typická tříprvková struktura (subjekty – objekt – obsah), jedním ze subjektů je vždy orgán veřejné správy. </a:t>
            </a:r>
            <a:endParaRPr lang="cs-CZ" dirty="0" smtClean="0"/>
          </a:p>
          <a:p>
            <a:pPr algn="just"/>
            <a:endParaRPr lang="cs-CZ" dirty="0"/>
          </a:p>
          <a:p>
            <a:pPr lvl="1" algn="just"/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11771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1. Správní právo jako právo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b="1" dirty="0" err="1" smtClean="0"/>
              <a:t>Správněprávní</a:t>
            </a:r>
            <a:r>
              <a:rPr lang="cs-CZ" b="1" dirty="0" smtClean="0"/>
              <a:t> </a:t>
            </a:r>
            <a:r>
              <a:rPr lang="cs-CZ" b="1" dirty="0"/>
              <a:t>vztahy </a:t>
            </a:r>
            <a:r>
              <a:rPr lang="cs-CZ" dirty="0"/>
              <a:t>jsou vztahy mocenské, mohou vznikat i proti vůli adresáta, uplatňuje se závaznost a jednostrannost příkazů. </a:t>
            </a:r>
            <a:r>
              <a:rPr lang="cs-CZ" dirty="0" err="1"/>
              <a:t>Správněprávní</a:t>
            </a:r>
            <a:r>
              <a:rPr lang="cs-CZ" dirty="0"/>
              <a:t> vztahy se dále dělí na vnější a vnitřní, hmotněprávní a </a:t>
            </a:r>
            <a:r>
              <a:rPr lang="cs-CZ" dirty="0" err="1"/>
              <a:t>procesněprávní</a:t>
            </a:r>
            <a:r>
              <a:rPr lang="cs-CZ" dirty="0"/>
              <a:t>, regulativní a ochranné apod</a:t>
            </a:r>
            <a:r>
              <a:rPr lang="cs-CZ" dirty="0" smtClean="0"/>
              <a:t>.</a:t>
            </a:r>
          </a:p>
          <a:p>
            <a:pPr lvl="1" algn="just"/>
            <a:r>
              <a:rPr lang="cs-CZ" dirty="0" smtClean="0"/>
              <a:t>Příkladem </a:t>
            </a:r>
            <a:r>
              <a:rPr lang="cs-CZ" dirty="0" err="1"/>
              <a:t>správněprávního</a:t>
            </a:r>
            <a:r>
              <a:rPr lang="cs-CZ" dirty="0"/>
              <a:t> vztahu může být mocenské působení vykonavatele veřejné správy (správní orgán)</a:t>
            </a:r>
            <a:r>
              <a:rPr lang="cs-CZ" i="1" dirty="0"/>
              <a:t> </a:t>
            </a:r>
            <a:r>
              <a:rPr lang="cs-CZ" dirty="0"/>
              <a:t>na adresáty působení (subjekty, vůči kterým je veřejná správa vykonávána, např. fyzické či právnické osoby) při ukládání povinnosti v rámci výkonu veřejné </a:t>
            </a:r>
            <a:r>
              <a:rPr lang="cs-CZ" dirty="0" smtClean="0"/>
              <a:t>správy v rámci krizového řízení, </a:t>
            </a:r>
            <a:r>
              <a:rPr lang="cs-CZ" dirty="0"/>
              <a:t>dále vztah správního orgánu a účastníka správního řízení nebo vztahy mezi správními orgány navzájem apod. </a:t>
            </a:r>
          </a:p>
          <a:p>
            <a:pPr algn="just"/>
            <a:endParaRPr lang="cs-CZ" dirty="0"/>
          </a:p>
          <a:p>
            <a:pPr lvl="1" algn="just"/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99485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2. Pojem veřejná správa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dirty="0" smtClean="0"/>
              <a:t>Pojem veřejná správa</a:t>
            </a:r>
          </a:p>
          <a:p>
            <a:pPr lvl="1" algn="just"/>
            <a:r>
              <a:rPr lang="cs-CZ" dirty="0" smtClean="0"/>
              <a:t>public </a:t>
            </a:r>
            <a:r>
              <a:rPr lang="cs-CZ" dirty="0" err="1"/>
              <a:t>administration</a:t>
            </a:r>
            <a:r>
              <a:rPr lang="cs-CZ" dirty="0"/>
              <a:t> </a:t>
            </a:r>
            <a:r>
              <a:rPr lang="cs-CZ" dirty="0" smtClean="0"/>
              <a:t>(angl.)</a:t>
            </a:r>
            <a:endParaRPr lang="cs-CZ" dirty="0"/>
          </a:p>
          <a:p>
            <a:pPr lvl="1" algn="just"/>
            <a:r>
              <a:rPr lang="cs-CZ" dirty="0" err="1"/>
              <a:t>administratio</a:t>
            </a:r>
            <a:r>
              <a:rPr lang="cs-CZ" dirty="0"/>
              <a:t> </a:t>
            </a:r>
            <a:r>
              <a:rPr lang="cs-CZ" dirty="0" err="1"/>
              <a:t>rei</a:t>
            </a:r>
            <a:r>
              <a:rPr lang="cs-CZ" dirty="0"/>
              <a:t> </a:t>
            </a:r>
            <a:r>
              <a:rPr lang="cs-CZ" dirty="0" err="1"/>
              <a:t>publicae</a:t>
            </a:r>
            <a:r>
              <a:rPr lang="cs-CZ" dirty="0"/>
              <a:t> (lat.) </a:t>
            </a:r>
          </a:p>
          <a:p>
            <a:pPr lvl="1" algn="just"/>
            <a:r>
              <a:rPr lang="cs-CZ" dirty="0"/>
              <a:t>jako správa veřejných věcí ve veřejném zájmu </a:t>
            </a:r>
          </a:p>
          <a:p>
            <a:pPr lvl="1" algn="just"/>
            <a:r>
              <a:rPr lang="cs-CZ" dirty="0"/>
              <a:t>veřejná správa = státní správa + samospráva </a:t>
            </a:r>
          </a:p>
          <a:p>
            <a:pPr lvl="1" algn="just"/>
            <a:r>
              <a:rPr lang="cs-CZ" dirty="0"/>
              <a:t>negativní vymezení – státní činnost vedle zákonodárství a soudnictví </a:t>
            </a:r>
          </a:p>
          <a:p>
            <a:pPr lvl="1" algn="just"/>
            <a:r>
              <a:rPr lang="cs-CZ" dirty="0"/>
              <a:t>veřejná správa ve funkčním pojetí – činnost správních orgánů </a:t>
            </a:r>
          </a:p>
          <a:p>
            <a:pPr lvl="1" algn="just"/>
            <a:r>
              <a:rPr lang="cs-CZ" dirty="0"/>
              <a:t>veřejná správa v organizačním pojetí – systém správních orgánů</a:t>
            </a:r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38068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3. </a:t>
            </a:r>
            <a:r>
              <a:rPr lang="cs-CZ" sz="2800" dirty="0"/>
              <a:t>Správní </a:t>
            </a:r>
            <a:r>
              <a:rPr lang="cs-CZ" sz="2800" dirty="0" smtClean="0"/>
              <a:t>věda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Správní věda </a:t>
            </a:r>
            <a:r>
              <a:rPr lang="cs-CZ" dirty="0" smtClean="0"/>
              <a:t>je: </a:t>
            </a:r>
          </a:p>
          <a:p>
            <a:pPr lvl="1"/>
            <a:r>
              <a:rPr lang="cs-CZ" dirty="0" smtClean="0"/>
              <a:t>samostatná vědní disciplína s vlastním pohledem na správu jako sociální jev.</a:t>
            </a:r>
          </a:p>
          <a:p>
            <a:pPr lvl="1"/>
            <a:r>
              <a:rPr lang="cs-CZ" dirty="0" smtClean="0"/>
              <a:t>interdisciplinární vědní obor, který využívá poznatků a metod jiných vědních oborů, které aplikuje na předmět svého zájmu</a:t>
            </a:r>
          </a:p>
          <a:p>
            <a:pPr lvl="1"/>
            <a:r>
              <a:rPr lang="cs-CZ" dirty="0" smtClean="0"/>
              <a:t>zařazuje se do sociálních věd</a:t>
            </a:r>
          </a:p>
          <a:p>
            <a:pPr lvl="1"/>
            <a:r>
              <a:rPr lang="cs-CZ" dirty="0" smtClean="0"/>
              <a:t>jako sociální vědní obor o veřejné správě</a:t>
            </a:r>
            <a:endParaRPr lang="cs-CZ" dirty="0"/>
          </a:p>
          <a:p>
            <a:pPr lvl="1"/>
            <a:r>
              <a:rPr lang="cs-CZ" dirty="0" smtClean="0"/>
              <a:t>jako sociální věda o racionálním uspořádání veřejné správy za účelem dosahování její efektivnosti, demokratičnosti a otevřenosti při obstarávání veřejných záležitostí</a:t>
            </a: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29359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Závěr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Správní právo – samostatné veřejnoprávní odvětví v systému českého práva</a:t>
            </a:r>
          </a:p>
          <a:p>
            <a:r>
              <a:rPr lang="cs-CZ" dirty="0" smtClean="0"/>
              <a:t>Správní věda – sociální interdisciplinární vědní obor o veřejné správě a její praxi</a:t>
            </a:r>
          </a:p>
          <a:p>
            <a:r>
              <a:rPr lang="cs-CZ" dirty="0" smtClean="0"/>
              <a:t>Veřejná správa jako správa věcí veřejných a ve veřejném zájmu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</a:t>
            </a:r>
            <a:r>
              <a:rPr lang="cs-CZ" sz="1200" b="1"/>
              <a:t>(K-102)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29057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Zdroje: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HENDRYCH, Dušan. </a:t>
            </a:r>
            <a:r>
              <a:rPr lang="cs-CZ" i="1" dirty="0"/>
              <a:t>Správní věda: teorie veřejné správy.</a:t>
            </a:r>
            <a:r>
              <a:rPr lang="cs-CZ" dirty="0"/>
              <a:t> 4.,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2014. ISBN 978-80-7478-561-0. </a:t>
            </a:r>
          </a:p>
          <a:p>
            <a:pPr algn="just"/>
            <a:r>
              <a:rPr lang="cs-CZ" dirty="0"/>
              <a:t>HENDRYCH, Dušan. </a:t>
            </a:r>
            <a:r>
              <a:rPr lang="cs-CZ" i="1" dirty="0"/>
              <a:t>Správní právo: obecná část. </a:t>
            </a:r>
            <a:r>
              <a:rPr lang="cs-CZ" dirty="0"/>
              <a:t>9. vydání. V Praze: C.H. Beck, 2016. Academia </a:t>
            </a:r>
            <a:r>
              <a:rPr lang="cs-CZ" dirty="0" err="1"/>
              <a:t>iuris</a:t>
            </a:r>
            <a:r>
              <a:rPr lang="cs-CZ" dirty="0"/>
              <a:t> (C.H. Beck). ISBN 978-80-7400-624-1.  </a:t>
            </a:r>
          </a:p>
          <a:p>
            <a:pPr algn="just"/>
            <a:r>
              <a:rPr lang="cs-CZ" dirty="0"/>
              <a:t>PRŮCHA, Petr. </a:t>
            </a:r>
            <a:r>
              <a:rPr lang="cs-CZ" i="1" dirty="0"/>
              <a:t>Správní právo: obecná část. </a:t>
            </a:r>
            <a:r>
              <a:rPr lang="cs-CZ" dirty="0"/>
              <a:t>7., dopl. a </a:t>
            </a:r>
            <a:r>
              <a:rPr lang="cs-CZ" dirty="0" err="1"/>
              <a:t>aktualiz</a:t>
            </a:r>
            <a:r>
              <a:rPr lang="cs-CZ" dirty="0"/>
              <a:t>. vyd., (V nakl. Doplněk 2.). Brno: Masarykova univerzita, 2007. ISBN 978-80-7239-207-0.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</a:t>
            </a:r>
            <a:r>
              <a:rPr lang="cs-CZ" sz="1200" b="1"/>
              <a:t>(K-102)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163529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Osnova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Úvod</a:t>
            </a:r>
          </a:p>
          <a:p>
            <a:r>
              <a:rPr lang="cs-CZ" dirty="0" smtClean="0"/>
              <a:t>1. Správní právo jako právo veřejné správy</a:t>
            </a:r>
          </a:p>
          <a:p>
            <a:r>
              <a:rPr lang="cs-CZ" dirty="0" smtClean="0"/>
              <a:t>2. Pojem veřejná správa</a:t>
            </a:r>
          </a:p>
          <a:p>
            <a:r>
              <a:rPr lang="cs-CZ" dirty="0"/>
              <a:t>3</a:t>
            </a:r>
            <a:r>
              <a:rPr lang="cs-CZ" dirty="0" smtClean="0"/>
              <a:t>. Správní věda</a:t>
            </a:r>
          </a:p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41352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Úvod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„Podstata demokracie je v administraci a samosprávě. Demokracie není panování.“ </a:t>
            </a:r>
          </a:p>
          <a:p>
            <a:pPr algn="just"/>
            <a:r>
              <a:rPr lang="cs-CZ" dirty="0"/>
              <a:t>Tomáš Garrigue Masaryk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19391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1. Správní právo jako právo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Správní právo</a:t>
            </a:r>
          </a:p>
          <a:p>
            <a:pPr lvl="1"/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smtClean="0"/>
              <a:t>(angl.) </a:t>
            </a:r>
            <a:endParaRPr lang="cs-CZ" dirty="0"/>
          </a:p>
          <a:p>
            <a:pPr lvl="1"/>
            <a:r>
              <a:rPr lang="cs-CZ" dirty="0" smtClean="0"/>
              <a:t>samostatné </a:t>
            </a:r>
            <a:r>
              <a:rPr lang="cs-CZ" dirty="0"/>
              <a:t>právní odvětví v systému českého práva</a:t>
            </a:r>
          </a:p>
          <a:p>
            <a:pPr lvl="1"/>
            <a:r>
              <a:rPr lang="cs-CZ" dirty="0"/>
              <a:t>patří do veřejného práva</a:t>
            </a:r>
          </a:p>
          <a:p>
            <a:pPr lvl="1"/>
            <a:r>
              <a:rPr lang="cs-CZ" dirty="0"/>
              <a:t>reguluje práva a povinnosti subjektů při realizaci výkonné moci ve státě v oblasti veřejné správy, ale i související vztahy</a:t>
            </a:r>
          </a:p>
          <a:p>
            <a:pPr lvl="1"/>
            <a:r>
              <a:rPr lang="cs-CZ" dirty="0" smtClean="0"/>
              <a:t>bývá označováno jako </a:t>
            </a:r>
            <a:r>
              <a:rPr lang="cs-CZ" dirty="0"/>
              <a:t>právo veřejné správy</a:t>
            </a:r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17278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1. Správní právo jako právo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Správní právo</a:t>
            </a:r>
          </a:p>
          <a:p>
            <a:pPr lvl="1" algn="just"/>
            <a:r>
              <a:rPr lang="cs-CZ" dirty="0" smtClean="0"/>
              <a:t>je obsáhlé</a:t>
            </a:r>
            <a:r>
              <a:rPr lang="cs-CZ" dirty="0"/>
              <a:t>, tvořeno množstvím zákonů a podzákonných právních předpisů</a:t>
            </a:r>
          </a:p>
          <a:p>
            <a:pPr lvl="1" algn="just"/>
            <a:r>
              <a:rPr lang="cs-CZ" dirty="0" smtClean="0"/>
              <a:t>je nekodifikované, neexistuje </a:t>
            </a:r>
            <a:r>
              <a:rPr lang="cs-CZ" dirty="0"/>
              <a:t>správní zákoník</a:t>
            </a:r>
          </a:p>
          <a:p>
            <a:pPr algn="just"/>
            <a:r>
              <a:rPr lang="cs-CZ" dirty="0" smtClean="0"/>
              <a:t>Na správní právo lze nahlížet ve dvojím slova smyslu:</a:t>
            </a:r>
          </a:p>
          <a:p>
            <a:pPr lvl="1" algn="just"/>
            <a:r>
              <a:rPr lang="cs-CZ" dirty="0" smtClean="0"/>
              <a:t>objektivní </a:t>
            </a:r>
            <a:r>
              <a:rPr lang="cs-CZ" dirty="0"/>
              <a:t>správní právo (právní normy, resp. právní předpisy</a:t>
            </a:r>
            <a:r>
              <a:rPr lang="cs-CZ" dirty="0" smtClean="0"/>
              <a:t>),</a:t>
            </a:r>
            <a:endParaRPr lang="cs-CZ" dirty="0"/>
          </a:p>
          <a:p>
            <a:pPr lvl="1" algn="just"/>
            <a:r>
              <a:rPr lang="cs-CZ" dirty="0"/>
              <a:t>subjektivní správní právo (oprávnění, např. podat odvolání</a:t>
            </a:r>
            <a:r>
              <a:rPr lang="cs-CZ" dirty="0" smtClean="0"/>
              <a:t>).</a:t>
            </a:r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7032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1. Správní právo jako právo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/>
              <a:t>Obsahově </a:t>
            </a:r>
            <a:r>
              <a:rPr lang="cs-CZ" dirty="0"/>
              <a:t>a systematicky lze správní právo členit </a:t>
            </a:r>
            <a:r>
              <a:rPr lang="cs-CZ" dirty="0" smtClean="0"/>
              <a:t>na</a:t>
            </a:r>
            <a:r>
              <a:rPr lang="cs-CZ" dirty="0"/>
              <a:t>:</a:t>
            </a:r>
          </a:p>
          <a:p>
            <a:pPr lvl="1"/>
            <a:r>
              <a:rPr lang="cs-CZ" b="1" dirty="0"/>
              <a:t>část obecnou,</a:t>
            </a:r>
            <a:r>
              <a:rPr lang="cs-CZ" dirty="0"/>
              <a:t> která obsahuje především základní pojmy a právní instituty správního práva, právní úpravu organizace veřejné správy, úpravu </a:t>
            </a:r>
            <a:r>
              <a:rPr lang="cs-CZ" dirty="0" err="1"/>
              <a:t>správněprávní</a:t>
            </a:r>
            <a:r>
              <a:rPr lang="cs-CZ" dirty="0"/>
              <a:t> odpovědnosti nebo záruk zákonnosti ve veřejné správě, tvoří základ pro tvorbu a aplikaci norem, které se uplatňují ve zvláštní a </a:t>
            </a:r>
            <a:r>
              <a:rPr lang="cs-CZ" dirty="0" err="1"/>
              <a:t>procesněprávní</a:t>
            </a:r>
            <a:r>
              <a:rPr lang="cs-CZ" dirty="0"/>
              <a:t> části, </a:t>
            </a:r>
          </a:p>
          <a:p>
            <a:pPr lvl="1"/>
            <a:r>
              <a:rPr lang="cs-CZ" b="1" dirty="0"/>
              <a:t>část </a:t>
            </a:r>
            <a:r>
              <a:rPr lang="cs-CZ" b="1" dirty="0" err="1"/>
              <a:t>procesněprávní</a:t>
            </a:r>
            <a:r>
              <a:rPr lang="cs-CZ" b="1" dirty="0"/>
              <a:t>,</a:t>
            </a:r>
            <a:r>
              <a:rPr lang="cs-CZ" dirty="0"/>
              <a:t> která zahrnuje obecnou i zvláštní úpravu správního řízení a procesní aspekty správního soudnictví,</a:t>
            </a:r>
          </a:p>
          <a:p>
            <a:pPr lvl="1"/>
            <a:r>
              <a:rPr lang="cs-CZ" b="1" dirty="0"/>
              <a:t>část zvláštní,</a:t>
            </a:r>
            <a:r>
              <a:rPr lang="cs-CZ" dirty="0"/>
              <a:t> která obsahuje hmotněprávní úpravu na jednotlivých úsecích veřejné správy (správa školství, zdravotnictví, bezpečnostní, obrany státu, vnitřní správa atd.).</a:t>
            </a:r>
          </a:p>
          <a:p>
            <a:pPr lvl="1" algn="just"/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64858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1. Správní právo jako právo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Správní </a:t>
            </a:r>
            <a:r>
              <a:rPr lang="cs-CZ" dirty="0"/>
              <a:t>právo lze také členit na:</a:t>
            </a:r>
          </a:p>
          <a:p>
            <a:pPr lvl="1"/>
            <a:r>
              <a:rPr lang="cs-CZ" dirty="0"/>
              <a:t>správní právo </a:t>
            </a:r>
            <a:r>
              <a:rPr lang="cs-CZ" b="1" dirty="0"/>
              <a:t>organizační</a:t>
            </a:r>
            <a:r>
              <a:rPr lang="cs-CZ" dirty="0"/>
              <a:t> – upravuje základní zásady organizace veřejné správy,</a:t>
            </a:r>
          </a:p>
          <a:p>
            <a:pPr lvl="1"/>
            <a:r>
              <a:rPr lang="cs-CZ" dirty="0"/>
              <a:t>správní právo </a:t>
            </a:r>
            <a:r>
              <a:rPr lang="cs-CZ" b="1" dirty="0"/>
              <a:t>hmotné</a:t>
            </a:r>
            <a:r>
              <a:rPr lang="cs-CZ" dirty="0"/>
              <a:t> – hmotněprávní úprava jednotlivých úseků veřejné správy,   </a:t>
            </a:r>
          </a:p>
          <a:p>
            <a:pPr lvl="1"/>
            <a:r>
              <a:rPr lang="cs-CZ" dirty="0"/>
              <a:t>správní právo </a:t>
            </a:r>
            <a:r>
              <a:rPr lang="cs-CZ" b="1" dirty="0"/>
              <a:t>procesní</a:t>
            </a:r>
            <a:r>
              <a:rPr lang="cs-CZ" dirty="0"/>
              <a:t> – procesní (aplikační) stránka činnosti správních orgánů,</a:t>
            </a:r>
          </a:p>
          <a:p>
            <a:pPr lvl="1"/>
            <a:r>
              <a:rPr lang="cs-CZ" dirty="0"/>
              <a:t>správní právo </a:t>
            </a:r>
            <a:r>
              <a:rPr lang="cs-CZ" b="1" dirty="0"/>
              <a:t>trestní</a:t>
            </a:r>
            <a:r>
              <a:rPr lang="cs-CZ" dirty="0"/>
              <a:t> – reguluje právní odpovědnost za správní delikty (např. přestupkové a kázeňské právo).</a:t>
            </a:r>
          </a:p>
          <a:p>
            <a:pPr lvl="1" algn="just"/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78240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1. Správní právo jako právo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dirty="0" smtClean="0"/>
              <a:t>Prameny </a:t>
            </a:r>
            <a:r>
              <a:rPr lang="cs-CZ" b="1" dirty="0"/>
              <a:t>správního práva ve formálním slova smyslu</a:t>
            </a:r>
            <a:r>
              <a:rPr lang="cs-CZ" dirty="0"/>
              <a:t> představují pravidla chování vyjádřená v určité formě (právního předpisu</a:t>
            </a:r>
            <a:r>
              <a:rPr lang="cs-CZ" dirty="0" smtClean="0"/>
              <a:t>).</a:t>
            </a:r>
          </a:p>
          <a:p>
            <a:pPr algn="just"/>
            <a:r>
              <a:rPr lang="cs-CZ" dirty="0" smtClean="0"/>
              <a:t>Základními </a:t>
            </a:r>
            <a:r>
              <a:rPr lang="cs-CZ" dirty="0"/>
              <a:t>prameny správního práva jsou zejména příslušné normativní právní akty (zákony, nařízení vlády, vyhlášky apod</a:t>
            </a:r>
            <a:r>
              <a:rPr lang="cs-CZ" dirty="0" smtClean="0"/>
              <a:t>.).</a:t>
            </a:r>
          </a:p>
          <a:p>
            <a:pPr algn="just"/>
            <a:r>
              <a:rPr lang="cs-CZ" dirty="0" smtClean="0"/>
              <a:t>Prameny </a:t>
            </a:r>
            <a:r>
              <a:rPr lang="cs-CZ" dirty="0"/>
              <a:t>správního práva se člení podle druhu orgánu, který pramen vydal, podle stupně právní síly, podle toho, zda jde o prameny prvotní či odvozené apod.</a:t>
            </a:r>
          </a:p>
          <a:p>
            <a:pPr algn="just"/>
            <a:endParaRPr lang="cs-CZ" dirty="0"/>
          </a:p>
          <a:p>
            <a:pPr lvl="1" algn="just"/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0533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1. Správní právo jako právo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b="1" dirty="0" smtClean="0"/>
              <a:t>Normami </a:t>
            </a:r>
            <a:r>
              <a:rPr lang="cs-CZ" b="1" dirty="0"/>
              <a:t>správního práva </a:t>
            </a:r>
            <a:r>
              <a:rPr lang="cs-CZ" dirty="0"/>
              <a:t>jsou, na rozdíl od pramenů správního práva, jednotlivá </a:t>
            </a:r>
            <a:r>
              <a:rPr lang="cs-CZ" dirty="0" err="1"/>
              <a:t>správněprávní</a:t>
            </a:r>
            <a:r>
              <a:rPr lang="cs-CZ" dirty="0"/>
              <a:t> obecně závazná pravidla chování (příkazy, zákazy, dovolení), která jsou vydána v předepsané formě a jsou vynutitelná veřejnou mocí. </a:t>
            </a:r>
            <a:endParaRPr lang="cs-CZ" dirty="0" smtClean="0"/>
          </a:p>
          <a:p>
            <a:pPr algn="just"/>
            <a:r>
              <a:rPr lang="cs-CZ" dirty="0" smtClean="0"/>
              <a:t>Při </a:t>
            </a:r>
            <a:r>
              <a:rPr lang="cs-CZ" dirty="0"/>
              <a:t>zjednodušení jsou to konkrétní ustanovení právních předpisů. </a:t>
            </a:r>
            <a:endParaRPr lang="cs-CZ" dirty="0" smtClean="0"/>
          </a:p>
          <a:p>
            <a:pPr algn="just"/>
            <a:r>
              <a:rPr lang="cs-CZ" dirty="0" smtClean="0"/>
              <a:t>Normy </a:t>
            </a:r>
            <a:r>
              <a:rPr lang="cs-CZ" dirty="0"/>
              <a:t>správního práva se obvykle člení na normy regulativní a ochranné, zavazující a zmocňující, hmotněprávní a </a:t>
            </a:r>
            <a:r>
              <a:rPr lang="cs-CZ" dirty="0" err="1"/>
              <a:t>procesněprávní</a:t>
            </a:r>
            <a:r>
              <a:rPr lang="cs-CZ" dirty="0"/>
              <a:t>, normy kompetenční a </a:t>
            </a:r>
            <a:r>
              <a:rPr lang="cs-CZ" dirty="0" err="1"/>
              <a:t>organizačněprávní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 smtClean="0"/>
              <a:t>U </a:t>
            </a:r>
            <a:r>
              <a:rPr lang="cs-CZ" dirty="0"/>
              <a:t>norem správního práva je důležitá jejich působnost; rozlišuje se působnost místní (kde norma působí), časová (od platnosti, resp. účinnosti až do zrušení normy), osobní (kterým subjektům je určena), věcná (jaké vztahy upravuje).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lvl="1" algn="just"/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47440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-CJ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VL-CJ.potx [jen pro čtení]" id="{7A353DE0-7B06-4628-B469-85256371F51E}" vid="{5219372D-2BD7-4DCF-B91F-222681E016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643AA17-3549-406E-B158-F01765B5ABBC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e934d7ba-d00a-4f08-ad66-67ce6f4199d0"/>
    <ds:schemaRef ds:uri="f242274d-c577-47b4-9953-4e44103112f8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78</TotalTime>
  <Words>790</Words>
  <Application>Microsoft Office PowerPoint</Application>
  <PresentationFormat>Předvádění na obrazovce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FVL-CJ</vt:lpstr>
      <vt:lpstr>Pozice správního práva a správní vědy v právním systému České republiky.</vt:lpstr>
      <vt:lpstr>Osnova</vt:lpstr>
      <vt:lpstr>Úvod</vt:lpstr>
      <vt:lpstr>1. Správní právo jako právo veřejné správy</vt:lpstr>
      <vt:lpstr>1. Správní právo jako právo veřejné správy</vt:lpstr>
      <vt:lpstr>1. Správní právo jako právo veřejné správy</vt:lpstr>
      <vt:lpstr>1. Správní právo jako právo veřejné správy</vt:lpstr>
      <vt:lpstr>1. Správní právo jako právo veřejné správy</vt:lpstr>
      <vt:lpstr>1. Správní právo jako právo veřejné správy</vt:lpstr>
      <vt:lpstr>1. Správní právo jako právo veřejné správy</vt:lpstr>
      <vt:lpstr>1. Správní právo jako právo veřejné správy</vt:lpstr>
      <vt:lpstr>2. Pojem veřejná správa</vt:lpstr>
      <vt:lpstr>3. Správní věda </vt:lpstr>
      <vt:lpstr>Závěr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Pozice správního práva a správní vědy v právním systému ČR</dc:title>
  <dc:creator>Vičar Radim</dc:creator>
  <cp:lastModifiedBy>Vičar Radim</cp:lastModifiedBy>
  <cp:revision>15</cp:revision>
  <dcterms:created xsi:type="dcterms:W3CDTF">2018-07-03T04:50:15Z</dcterms:created>
  <dcterms:modified xsi:type="dcterms:W3CDTF">2018-07-26T06:47:27Z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