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9"/>
  </p:notesMasterIdLst>
  <p:sldIdLst>
    <p:sldId id="256" r:id="rId2"/>
    <p:sldId id="272" r:id="rId3"/>
    <p:sldId id="274" r:id="rId4"/>
    <p:sldId id="275" r:id="rId5"/>
    <p:sldId id="276" r:id="rId6"/>
    <p:sldId id="277" r:id="rId7"/>
    <p:sldId id="280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6B5DE84-FCDD-450B-963C-DA2F773D0A0C}" type="datetimeFigureOut">
              <a:rPr lang="cs-CZ"/>
              <a:pPr>
                <a:defRPr/>
              </a:pPr>
              <a:t>30.1.2012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0A7F31-0151-4D2A-B9C1-754474D612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0B2BC-58E9-4705-92EC-442C79646366}" type="datetimeFigureOut">
              <a:rPr lang="cs-CZ"/>
              <a:pPr>
                <a:defRPr/>
              </a:pPr>
              <a:t>30.1.2012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21196-9654-4AEA-BE80-94FF39C62C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BDBF0-3BFD-4890-99CF-D3F39EB18469}" type="datetimeFigureOut">
              <a:rPr lang="cs-CZ"/>
              <a:pPr>
                <a:defRPr/>
              </a:pPr>
              <a:t>30.1.2012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5946C-6566-4683-BB25-B0CD8AEF6D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2ED44-45DF-46E2-8A3B-B43B522A311A}" type="datetimeFigureOut">
              <a:rPr lang="cs-CZ"/>
              <a:pPr>
                <a:defRPr/>
              </a:pPr>
              <a:t>30.1.2012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0F5CA-F4FB-4E50-863D-92D6B7B305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CBD63-D4B6-4037-A3C5-B108AB8AEF8B}" type="datetimeFigureOut">
              <a:rPr lang="cs-CZ"/>
              <a:pPr>
                <a:defRPr/>
              </a:pPr>
              <a:t>30.1.2012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60C9D-BDD0-44DA-8F14-3A4D1D40AA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C742F-4060-4740-A26D-591E2A4A63A8}" type="datetimeFigureOut">
              <a:rPr lang="cs-CZ"/>
              <a:pPr>
                <a:defRPr/>
              </a:pPr>
              <a:t>30.1.2012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00240-1E69-482F-8801-3330282B62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851EB-53E4-4470-835E-C416E41EA3E9}" type="datetimeFigureOut">
              <a:rPr lang="cs-CZ"/>
              <a:pPr>
                <a:defRPr/>
              </a:pPr>
              <a:t>30.1.2012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FA071-6E11-427C-89F2-B7C452ADF4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51AC3-2AD4-4558-800F-CBA5C408D7A5}" type="datetimeFigureOut">
              <a:rPr lang="cs-CZ"/>
              <a:pPr>
                <a:defRPr/>
              </a:pPr>
              <a:t>30.1.2012</a:t>
            </a:fld>
            <a:endParaRPr lang="cs-CZ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C6280-81E8-4802-8D5F-3A6B29A7F9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9DFAA-014B-4245-917C-2456E2CFDE45}" type="datetimeFigureOut">
              <a:rPr lang="cs-CZ"/>
              <a:pPr>
                <a:defRPr/>
              </a:pPr>
              <a:t>30.1.2012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163F0-E37F-4806-ABC2-F68FEB3F0E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130C5-C9FB-4A8B-B82B-AC5871563CBC}" type="datetimeFigureOut">
              <a:rPr lang="cs-CZ"/>
              <a:pPr>
                <a:defRPr/>
              </a:pPr>
              <a:t>30.1.2012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B65FF-A634-4DB9-AFDE-4C993A68EF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16AE9-A5D7-454C-B34E-DFEE0F3B7E7A}" type="datetimeFigureOut">
              <a:rPr lang="cs-CZ"/>
              <a:pPr>
                <a:defRPr/>
              </a:pPr>
              <a:t>30.1.2012</a:t>
            </a:fld>
            <a:endParaRPr lang="cs-C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F3FC3-7ABC-4ED1-9C5A-F3F3857ABA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AD902-9C76-4C52-AEA5-BCB2CEEC5D12}" type="datetimeFigureOut">
              <a:rPr lang="cs-CZ"/>
              <a:pPr>
                <a:defRPr/>
              </a:pPr>
              <a:t>30.1.2012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A4671-96CC-4914-A3A9-424350C434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66DE993-00B8-4546-B2AC-345F472153DB}" type="datetimeFigureOut">
              <a:rPr lang="cs-CZ"/>
              <a:pPr>
                <a:defRPr/>
              </a:pPr>
              <a:t>30.1.2012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FA055713-87FF-49FC-923A-76941B1421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1" r:id="rId2"/>
    <p:sldLayoutId id="2147483913" r:id="rId3"/>
    <p:sldLayoutId id="2147483910" r:id="rId4"/>
    <p:sldLayoutId id="2147483914" r:id="rId5"/>
    <p:sldLayoutId id="2147483909" r:id="rId6"/>
    <p:sldLayoutId id="2147483908" r:id="rId7"/>
    <p:sldLayoutId id="2147483915" r:id="rId8"/>
    <p:sldLayoutId id="2147483907" r:id="rId9"/>
    <p:sldLayoutId id="2147483906" r:id="rId10"/>
    <p:sldLayoutId id="214748390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13" y="2205038"/>
            <a:ext cx="7772400" cy="15843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Psychologie   komunikace   pro management   bezpečnostních   služeb</a:t>
            </a:r>
            <a:r>
              <a:rPr lang="cs-C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Téma 1. Úvod do studia psychologie a managementu</a:t>
            </a:r>
            <a:br>
              <a:rPr lang="cs-C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Vratislav   Pokorný</a:t>
            </a:r>
            <a:endParaRPr lang="cs-CZ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2313" y="4868863"/>
            <a:ext cx="7772400" cy="1152525"/>
          </a:xfrm>
        </p:spPr>
        <p:txBody>
          <a:bodyPr rtlCol="0">
            <a:noAutofit/>
          </a:bodyPr>
          <a:lstStyle/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Operační program Vzdělávání pro konkurenceschopnost</a:t>
            </a:r>
          </a:p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600" dirty="0" smtClean="0"/>
              <a:t>Projekt: </a:t>
            </a:r>
            <a:r>
              <a:rPr lang="cs-CZ" sz="1600" b="1" i="1" dirty="0" smtClean="0"/>
              <a:t>Vzdělávání pro bezpečnostní systém státu</a:t>
            </a:r>
          </a:p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100" dirty="0"/>
              <a:t>(</a:t>
            </a:r>
            <a:r>
              <a:rPr lang="cs-CZ" sz="1100" dirty="0" err="1" smtClean="0"/>
              <a:t>reg</a:t>
            </a:r>
            <a:r>
              <a:rPr lang="cs-CZ" sz="1100" dirty="0"/>
              <a:t>. č.: </a:t>
            </a:r>
            <a:r>
              <a:rPr lang="cs-CZ" sz="1100" dirty="0" smtClean="0"/>
              <a:t>CZ.1.01/2.2.00/15.0070)</a:t>
            </a:r>
            <a:endParaRPr lang="cs-CZ" sz="1100" dirty="0"/>
          </a:p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1100" dirty="0"/>
          </a:p>
        </p:txBody>
      </p:sp>
      <p:pic>
        <p:nvPicPr>
          <p:cNvPr id="14339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5938838"/>
            <a:ext cx="4875212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850" y="0"/>
            <a:ext cx="7772400" cy="10287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sz="2000" b="1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8350" y="1816100"/>
            <a:ext cx="7543800" cy="1111250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600" b="1" smtClean="0"/>
              <a:t>Úvod do studia psychologie komunikace a managementu</a:t>
            </a:r>
          </a:p>
        </p:txBody>
      </p:sp>
      <p:pic>
        <p:nvPicPr>
          <p:cNvPr id="15363" name="Picture 6" descr="j02851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7900" y="3946525"/>
            <a:ext cx="36576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7" descr="j028487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41900" y="3403600"/>
            <a:ext cx="3657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" y="431800"/>
            <a:ext cx="8229600" cy="6477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b="1" smtClean="0"/>
              <a:t>Základní typy sociální komunikace:</a:t>
            </a:r>
          </a:p>
        </p:txBody>
      </p:sp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203200" y="1689100"/>
            <a:ext cx="8712200" cy="35083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/>
              <a:t>meziosobní</a:t>
            </a:r>
            <a:r>
              <a:rPr lang="cs-CZ" sz="2800"/>
              <a:t> – přirozené východisko pro všechny typy </a:t>
            </a:r>
          </a:p>
          <a:p>
            <a:endParaRPr lang="cs-CZ" sz="2800"/>
          </a:p>
          <a:p>
            <a:endParaRPr lang="cs-CZ" sz="2800"/>
          </a:p>
          <a:p>
            <a:r>
              <a:rPr lang="cs-CZ" sz="2800" b="1"/>
              <a:t>skupinová</a:t>
            </a:r>
            <a:r>
              <a:rPr lang="cs-CZ" sz="2800"/>
              <a:t> – vytváří složitější komunikační sítě </a:t>
            </a:r>
          </a:p>
          <a:p>
            <a:endParaRPr lang="cs-CZ" sz="2800"/>
          </a:p>
          <a:p>
            <a:endParaRPr lang="cs-CZ" sz="2800"/>
          </a:p>
          <a:p>
            <a:r>
              <a:rPr lang="cs-CZ" sz="2800" b="1"/>
              <a:t>masová</a:t>
            </a:r>
            <a:r>
              <a:rPr lang="cs-CZ" sz="2800"/>
              <a:t> – hromadná komunikace uskutečňovaná prostřednictvím médií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1331913" y="4652963"/>
            <a:ext cx="6840537" cy="57626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>
                <a:solidFill>
                  <a:srgbClr val="000000"/>
                </a:solidFill>
                <a:latin typeface="+mn-lt"/>
              </a:rPr>
              <a:t>Složky procesu sociálního kontaktu</a:t>
            </a:r>
            <a:endParaRPr lang="cs-CZ" sz="28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grpSp>
        <p:nvGrpSpPr>
          <p:cNvPr id="2" name="Group 3"/>
          <p:cNvGrpSpPr>
            <a:grpSpLocks noChangeAspect="1"/>
          </p:cNvGrpSpPr>
          <p:nvPr/>
        </p:nvGrpSpPr>
        <p:grpSpPr bwMode="auto">
          <a:xfrm>
            <a:off x="1524000" y="-76200"/>
            <a:ext cx="5562600" cy="4114800"/>
            <a:chOff x="1473" y="1207"/>
            <a:chExt cx="2223" cy="1862"/>
          </a:xfrm>
        </p:grpSpPr>
        <p:sp>
          <p:nvSpPr>
            <p:cNvPr id="17413" name="AutoShape 4"/>
            <p:cNvSpPr>
              <a:spLocks noChangeAspect="1" noChangeArrowheads="1" noTextEdit="1"/>
            </p:cNvSpPr>
            <p:nvPr/>
          </p:nvSpPr>
          <p:spPr bwMode="auto">
            <a:xfrm>
              <a:off x="1473" y="1207"/>
              <a:ext cx="2223" cy="1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7414" name="_s161800"/>
            <p:cNvSpPr>
              <a:spLocks noChangeArrowheads="1" noTextEdit="1"/>
            </p:cNvSpPr>
            <p:nvPr/>
          </p:nvSpPr>
          <p:spPr bwMode="auto">
            <a:xfrm>
              <a:off x="1766" y="1320"/>
              <a:ext cx="1637" cy="1636"/>
            </a:xfrm>
            <a:custGeom>
              <a:avLst/>
              <a:gdLst>
                <a:gd name="T0" fmla="*/ 5 w 21600"/>
                <a:gd name="T1" fmla="*/ 0 h 21600"/>
                <a:gd name="T2" fmla="*/ 3 w 21600"/>
                <a:gd name="T3" fmla="*/ 1 h 21600"/>
                <a:gd name="T4" fmla="*/ 5 w 21600"/>
                <a:gd name="T5" fmla="*/ 2 h 21600"/>
                <a:gd name="T6" fmla="*/ 7 w 21600"/>
                <a:gd name="T7" fmla="*/ 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10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7199" y="4564"/>
                  </a:moveTo>
                  <a:cubicBezTo>
                    <a:pt x="8294" y="3932"/>
                    <a:pt x="9536" y="3600"/>
                    <a:pt x="10799" y="3600"/>
                  </a:cubicBezTo>
                  <a:cubicBezTo>
                    <a:pt x="12063" y="3599"/>
                    <a:pt x="13305" y="3932"/>
                    <a:pt x="14399" y="4564"/>
                  </a:cubicBezTo>
                  <a:lnTo>
                    <a:pt x="16199" y="1446"/>
                  </a:lnTo>
                  <a:cubicBezTo>
                    <a:pt x="14558" y="499"/>
                    <a:pt x="12695" y="0"/>
                    <a:pt x="10800" y="0"/>
                  </a:cubicBezTo>
                  <a:cubicBezTo>
                    <a:pt x="8904" y="-1"/>
                    <a:pt x="7041" y="499"/>
                    <a:pt x="5399" y="1446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cs-CZ"/>
            </a:p>
          </p:txBody>
        </p:sp>
        <p:sp>
          <p:nvSpPr>
            <p:cNvPr id="17415" name="_s161801"/>
            <p:cNvSpPr>
              <a:spLocks noChangeArrowheads="1" noTextEdit="1"/>
            </p:cNvSpPr>
            <p:nvPr/>
          </p:nvSpPr>
          <p:spPr bwMode="auto">
            <a:xfrm rot="7200000">
              <a:off x="1767" y="1319"/>
              <a:ext cx="1636" cy="1637"/>
            </a:xfrm>
            <a:custGeom>
              <a:avLst/>
              <a:gdLst>
                <a:gd name="T0" fmla="*/ 5 w 21600"/>
                <a:gd name="T1" fmla="*/ 0 h 21600"/>
                <a:gd name="T2" fmla="*/ 3 w 21600"/>
                <a:gd name="T3" fmla="*/ 1 h 21600"/>
                <a:gd name="T4" fmla="*/ 5 w 21600"/>
                <a:gd name="T5" fmla="*/ 2 h 21600"/>
                <a:gd name="T6" fmla="*/ 7 w 21600"/>
                <a:gd name="T7" fmla="*/ 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10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7199" y="4564"/>
                  </a:moveTo>
                  <a:cubicBezTo>
                    <a:pt x="8294" y="3932"/>
                    <a:pt x="9536" y="3600"/>
                    <a:pt x="10799" y="3600"/>
                  </a:cubicBezTo>
                  <a:cubicBezTo>
                    <a:pt x="12063" y="3599"/>
                    <a:pt x="13305" y="3932"/>
                    <a:pt x="14399" y="4564"/>
                  </a:cubicBezTo>
                  <a:lnTo>
                    <a:pt x="16199" y="1446"/>
                  </a:lnTo>
                  <a:cubicBezTo>
                    <a:pt x="14558" y="499"/>
                    <a:pt x="12695" y="0"/>
                    <a:pt x="10800" y="0"/>
                  </a:cubicBezTo>
                  <a:cubicBezTo>
                    <a:pt x="8904" y="-1"/>
                    <a:pt x="7041" y="499"/>
                    <a:pt x="5399" y="1446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cs-CZ"/>
            </a:p>
          </p:txBody>
        </p:sp>
        <p:sp>
          <p:nvSpPr>
            <p:cNvPr id="17416" name="_s161802"/>
            <p:cNvSpPr>
              <a:spLocks noChangeArrowheads="1" noTextEdit="1"/>
            </p:cNvSpPr>
            <p:nvPr/>
          </p:nvSpPr>
          <p:spPr bwMode="auto">
            <a:xfrm rot="-7200000">
              <a:off x="1767" y="1319"/>
              <a:ext cx="1636" cy="1637"/>
            </a:xfrm>
            <a:custGeom>
              <a:avLst/>
              <a:gdLst>
                <a:gd name="T0" fmla="*/ 5 w 21600"/>
                <a:gd name="T1" fmla="*/ 0 h 21600"/>
                <a:gd name="T2" fmla="*/ 3 w 21600"/>
                <a:gd name="T3" fmla="*/ 1 h 21600"/>
                <a:gd name="T4" fmla="*/ 5 w 21600"/>
                <a:gd name="T5" fmla="*/ 2 h 21600"/>
                <a:gd name="T6" fmla="*/ 7 w 21600"/>
                <a:gd name="T7" fmla="*/ 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10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7199" y="4564"/>
                  </a:moveTo>
                  <a:cubicBezTo>
                    <a:pt x="8294" y="3932"/>
                    <a:pt x="9536" y="3600"/>
                    <a:pt x="10799" y="3600"/>
                  </a:cubicBezTo>
                  <a:cubicBezTo>
                    <a:pt x="12063" y="3599"/>
                    <a:pt x="13305" y="3932"/>
                    <a:pt x="14399" y="4564"/>
                  </a:cubicBezTo>
                  <a:lnTo>
                    <a:pt x="16199" y="1446"/>
                  </a:lnTo>
                  <a:cubicBezTo>
                    <a:pt x="14558" y="499"/>
                    <a:pt x="12695" y="0"/>
                    <a:pt x="10800" y="0"/>
                  </a:cubicBezTo>
                  <a:cubicBezTo>
                    <a:pt x="8904" y="-1"/>
                    <a:pt x="7041" y="499"/>
                    <a:pt x="5399" y="1446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cs-CZ"/>
            </a:p>
          </p:txBody>
        </p:sp>
        <p:sp>
          <p:nvSpPr>
            <p:cNvPr id="17417" name="_s161803"/>
            <p:cNvSpPr>
              <a:spLocks noChangeArrowheads="1"/>
            </p:cNvSpPr>
            <p:nvPr/>
          </p:nvSpPr>
          <p:spPr bwMode="auto">
            <a:xfrm>
              <a:off x="2925" y="1547"/>
              <a:ext cx="499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50697" tIns="25348" rIns="50697" bIns="25348" anchor="ctr"/>
            <a:lstStyle/>
            <a:p>
              <a:pPr algn="ctr"/>
              <a:r>
                <a:rPr lang="cs-CZ" sz="2100"/>
                <a:t>            </a:t>
              </a:r>
              <a:r>
                <a:rPr lang="cs-CZ" sz="3300" b="1">
                  <a:solidFill>
                    <a:srgbClr val="FFFF00"/>
                  </a:solidFill>
                </a:rPr>
                <a:t>Interakce</a:t>
              </a:r>
              <a:endParaRPr lang="cs-CZ" sz="2500" b="1">
                <a:solidFill>
                  <a:srgbClr val="FFFF00"/>
                </a:solidFill>
              </a:endParaRPr>
            </a:p>
          </p:txBody>
        </p:sp>
        <p:sp>
          <p:nvSpPr>
            <p:cNvPr id="17418" name="_s161804"/>
            <p:cNvSpPr>
              <a:spLocks noChangeArrowheads="1"/>
            </p:cNvSpPr>
            <p:nvPr/>
          </p:nvSpPr>
          <p:spPr bwMode="auto">
            <a:xfrm>
              <a:off x="2336" y="2570"/>
              <a:ext cx="499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50697" tIns="25348" rIns="50697" bIns="25348" anchor="ctr"/>
            <a:lstStyle/>
            <a:p>
              <a:pPr algn="ctr"/>
              <a:endParaRPr lang="cs-CZ" sz="2000"/>
            </a:p>
            <a:p>
              <a:pPr algn="ctr"/>
              <a:endParaRPr lang="cs-CZ" sz="2000"/>
            </a:p>
            <a:p>
              <a:pPr algn="ctr"/>
              <a:r>
                <a:rPr lang="cs-CZ" sz="3200" b="1">
                  <a:solidFill>
                    <a:srgbClr val="FFFF66"/>
                  </a:solidFill>
                </a:rPr>
                <a:t>Komunikace</a:t>
              </a:r>
              <a:endParaRPr lang="cs-CZ" sz="2000"/>
            </a:p>
          </p:txBody>
        </p:sp>
        <p:sp>
          <p:nvSpPr>
            <p:cNvPr id="17419" name="_s161805"/>
            <p:cNvSpPr>
              <a:spLocks noChangeArrowheads="1"/>
            </p:cNvSpPr>
            <p:nvPr/>
          </p:nvSpPr>
          <p:spPr bwMode="auto">
            <a:xfrm>
              <a:off x="1744" y="1549"/>
              <a:ext cx="499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50697" tIns="25348" rIns="50697" bIns="25348" anchor="ctr"/>
            <a:lstStyle/>
            <a:p>
              <a:pPr algn="ctr"/>
              <a:endParaRPr lang="cs-CZ" sz="2100"/>
            </a:p>
            <a:p>
              <a:pPr algn="ctr"/>
              <a:endParaRPr lang="cs-CZ" sz="2100"/>
            </a:p>
            <a:p>
              <a:pPr algn="ctr"/>
              <a:r>
                <a:rPr lang="cs-CZ" sz="3200" b="1">
                  <a:solidFill>
                    <a:srgbClr val="FFFF00"/>
                  </a:solidFill>
                </a:rPr>
                <a:t>Percepce</a:t>
              </a:r>
              <a:r>
                <a:rPr lang="cs-CZ" sz="2500"/>
                <a:t> </a:t>
              </a:r>
              <a:r>
                <a:rPr lang="cs-CZ" sz="2100"/>
                <a:t>        </a:t>
              </a:r>
            </a:p>
            <a:p>
              <a:pPr algn="ctr"/>
              <a:r>
                <a:rPr lang="cs-CZ" sz="2100"/>
                <a:t>       </a:t>
              </a:r>
            </a:p>
            <a:p>
              <a:pPr algn="ctr"/>
              <a:endParaRPr lang="cs-CZ" sz="2100"/>
            </a:p>
          </p:txBody>
        </p:sp>
      </p:grpSp>
      <p:sp>
        <p:nvSpPr>
          <p:cNvPr id="17411" name="Text Box 11"/>
          <p:cNvSpPr txBox="1">
            <a:spLocks noChangeArrowheads="1"/>
          </p:cNvSpPr>
          <p:nvPr/>
        </p:nvSpPr>
        <p:spPr bwMode="auto">
          <a:xfrm>
            <a:off x="1763713" y="5949950"/>
            <a:ext cx="23034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Modul </a:t>
            </a:r>
          </a:p>
        </p:txBody>
      </p:sp>
      <p:sp>
        <p:nvSpPr>
          <p:cNvPr id="17412" name="Rectangle 12"/>
          <p:cNvSpPr>
            <a:spLocks noChangeArrowheads="1"/>
          </p:cNvSpPr>
          <p:nvPr/>
        </p:nvSpPr>
        <p:spPr bwMode="auto">
          <a:xfrm>
            <a:off x="684213" y="5878513"/>
            <a:ext cx="7993062" cy="86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cs-CZ" sz="2400" b="1">
                <a:solidFill>
                  <a:srgbClr val="000000"/>
                </a:solidFill>
                <a:latin typeface="Times New Roman" pitchFamily="18" charset="0"/>
              </a:rPr>
              <a:t> KM 3   Modul – jazyk a sdílení </a:t>
            </a:r>
          </a:p>
          <a:p>
            <a:pPr algn="ctr" eaLnBrk="0" hangingPunct="0"/>
            <a:r>
              <a:rPr lang="cs-CZ" sz="2400" b="1">
                <a:solidFill>
                  <a:srgbClr val="000000"/>
                </a:solidFill>
                <a:latin typeface="Times New Roman" pitchFamily="18" charset="0"/>
              </a:rPr>
              <a:t>(komunikace, práce s jazykem a  vytváření vztahů)</a:t>
            </a:r>
            <a:endParaRPr lang="cs-CZ" sz="2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7362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 ovlivňuje komunikaci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876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>
                <a:solidFill>
                  <a:srgbClr val="FF9966"/>
                </a:solidFill>
              </a:rPr>
              <a:t>Já    a    Ty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800" smtClean="0"/>
              <a:t>Co vidím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800" smtClean="0"/>
              <a:t>Jak to vidím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800" smtClean="0"/>
              <a:t>Jak to prožívám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800" smtClean="0"/>
              <a:t>Jak o tom přemýšlím – reflexe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smtClean="0">
                <a:solidFill>
                  <a:srgbClr val="FF9966"/>
                </a:solidFill>
              </a:rPr>
              <a:t>Já    a    Ty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800" smtClean="0"/>
              <a:t>Jak formuluji – sděluji   (LH a PH)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800" smtClean="0"/>
              <a:t> Interpersonální styl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smtClean="0">
                <a:solidFill>
                  <a:srgbClr val="FF9966"/>
                </a:solidFill>
              </a:rPr>
              <a:t>Já    a     Ty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800" smtClean="0"/>
              <a:t>Stav mého Já (Transakční analýza)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smtClean="0"/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7092950" y="3357563"/>
            <a:ext cx="1800225" cy="5794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Kontext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Oval 2"/>
          <p:cNvSpPr>
            <a:spLocks noChangeArrowheads="1"/>
          </p:cNvSpPr>
          <p:nvPr/>
        </p:nvSpPr>
        <p:spPr bwMode="auto">
          <a:xfrm>
            <a:off x="2916238" y="2060575"/>
            <a:ext cx="3168650" cy="208915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cs-CZ" sz="2800" b="1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0" hangingPunct="0"/>
            <a:r>
              <a:rPr lang="cs-CZ" sz="2800" b="1">
                <a:solidFill>
                  <a:srgbClr val="000000"/>
                </a:solidFill>
                <a:latin typeface="Times New Roman" pitchFamily="18" charset="0"/>
              </a:rPr>
              <a:t>Mapa psychologie</a:t>
            </a:r>
          </a:p>
          <a:p>
            <a:pPr algn="ctr" eaLnBrk="0" hangingPunct="0"/>
            <a:r>
              <a:rPr lang="cs-CZ" sz="2800" b="1">
                <a:solidFill>
                  <a:srgbClr val="000000"/>
                </a:solidFill>
                <a:latin typeface="Times New Roman" pitchFamily="18" charset="0"/>
              </a:rPr>
              <a:t> komunikace</a:t>
            </a:r>
          </a:p>
          <a:p>
            <a:pPr algn="ctr" eaLnBrk="0" hangingPunct="0"/>
            <a:endParaRPr lang="cs-CZ" sz="2800" b="1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cs-CZ" sz="3600" b="1" smtClean="0"/>
              <a:t>Literatura: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z="2000" smtClean="0">
                <a:latin typeface="Times New Roman" pitchFamily="18" charset="0"/>
              </a:rPr>
              <a:t>VYBÍRAL, Z. </a:t>
            </a:r>
            <a:r>
              <a:rPr lang="cs-CZ" sz="2000" i="1" smtClean="0">
                <a:latin typeface="Times New Roman" pitchFamily="18" charset="0"/>
              </a:rPr>
              <a:t>Psychologie lidské komunikace</a:t>
            </a:r>
            <a:r>
              <a:rPr lang="cs-CZ" sz="2000" smtClean="0">
                <a:latin typeface="Times New Roman" pitchFamily="18" charset="0"/>
              </a:rPr>
              <a:t>. Portál, 2000</a:t>
            </a:r>
          </a:p>
          <a:p>
            <a:pPr eaLnBrk="1" hangingPunct="1"/>
            <a:r>
              <a:rPr lang="cs-CZ" sz="2000" smtClean="0">
                <a:latin typeface="Times New Roman" pitchFamily="18" charset="0"/>
              </a:rPr>
              <a:t>MIKULÁŠTÍK, M. Komunikační dovednosti v praxi. Grada, 2003</a:t>
            </a:r>
          </a:p>
          <a:p>
            <a:pPr eaLnBrk="1" hangingPunct="1"/>
            <a:r>
              <a:rPr lang="cs-CZ" sz="2000" smtClean="0">
                <a:latin typeface="Times New Roman" pitchFamily="18" charset="0"/>
              </a:rPr>
              <a:t>DEVITO, J.Základy mezilidské komunikace. Grada, 2001</a:t>
            </a:r>
          </a:p>
          <a:p>
            <a:pPr eaLnBrk="1" hangingPunct="1"/>
            <a:r>
              <a:rPr lang="cs-CZ" sz="2000" smtClean="0">
                <a:latin typeface="Times New Roman" pitchFamily="18" charset="0"/>
              </a:rPr>
              <a:t>VYMĚTAL, Š. </a:t>
            </a:r>
            <a:r>
              <a:rPr lang="cs-CZ" sz="2000" i="1" smtClean="0">
                <a:latin typeface="Times New Roman" pitchFamily="18" charset="0"/>
              </a:rPr>
              <a:t>Krizová komunikace, </a:t>
            </a:r>
            <a:r>
              <a:rPr lang="cs-CZ" sz="2000" smtClean="0">
                <a:latin typeface="Times New Roman" pitchFamily="18" charset="0"/>
              </a:rPr>
              <a:t>Grada, Praha, 2009, 178 s., ISBN 978-80-247-2510-9;</a:t>
            </a:r>
          </a:p>
          <a:p>
            <a:pPr eaLnBrk="1" hangingPunct="1"/>
            <a:r>
              <a:rPr lang="cs-CZ" sz="2000" smtClean="0">
                <a:latin typeface="Times New Roman" pitchFamily="18" charset="0"/>
              </a:rPr>
              <a:t>BREČKA, T. A. </a:t>
            </a:r>
            <a:r>
              <a:rPr lang="cs-CZ" sz="2000" i="1" smtClean="0">
                <a:latin typeface="Times New Roman" pitchFamily="18" charset="0"/>
              </a:rPr>
              <a:t>Psychologie katastrof (vybrané kapitoly. </a:t>
            </a:r>
            <a:r>
              <a:rPr lang="cs-CZ" sz="2000" smtClean="0">
                <a:latin typeface="Times New Roman" pitchFamily="18" charset="0"/>
              </a:rPr>
              <a:t>Triton, Praha, 2009, 119 s., ISBN 978-80-7387-330-1;</a:t>
            </a:r>
          </a:p>
          <a:p>
            <a:pPr eaLnBrk="1" hangingPunct="1"/>
            <a:r>
              <a:rPr lang="cs-CZ" sz="2000" smtClean="0">
                <a:latin typeface="Times New Roman" pitchFamily="18" charset="0"/>
              </a:rPr>
              <a:t>ANTUŠÁK, E. </a:t>
            </a:r>
            <a:r>
              <a:rPr lang="cs-CZ" sz="2000" i="1" smtClean="0">
                <a:latin typeface="Times New Roman" pitchFamily="18" charset="0"/>
              </a:rPr>
              <a:t>Krizový management (Hrozby-krize-příležitosti),</a:t>
            </a:r>
            <a:r>
              <a:rPr lang="cs-CZ" sz="2000" smtClean="0">
                <a:latin typeface="Times New Roman" pitchFamily="18" charset="0"/>
              </a:rPr>
              <a:t> Wolters Kluwer, Praha, 2009, 396 s., ISBN 978-80-7357-488-8;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řehlednost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59</TotalTime>
  <Words>181</Words>
  <Application>Microsoft Office PowerPoint</Application>
  <PresentationFormat>Předvádění na obrazovce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Šablona návrhu</vt:lpstr>
      </vt:variant>
      <vt:variant>
        <vt:i4>5</vt:i4>
      </vt:variant>
      <vt:variant>
        <vt:lpstr>Nadpisy snímků</vt:lpstr>
      </vt:variant>
      <vt:variant>
        <vt:i4>7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Přehlednost</vt:lpstr>
      <vt:lpstr>Přehlednost</vt:lpstr>
      <vt:lpstr>Přehlednost</vt:lpstr>
      <vt:lpstr>Přehlednost</vt:lpstr>
      <vt:lpstr>Přehlednost</vt:lpstr>
      <vt:lpstr>PSYCHOLOGIE   KOMUNIKACE   PRO MANAGEMENT   BEZPEČNOSTNÍCH   SLUŽEB TÉMA 1. ÚVOD DO STUDIA PSYCHOLOGIE A MANAGEMENTU  VRATISLAV   POKORNÝ</vt:lpstr>
      <vt:lpstr>Snímek 2</vt:lpstr>
      <vt:lpstr>Základní typy sociální komunikace:</vt:lpstr>
      <vt:lpstr>Snímek 4</vt:lpstr>
      <vt:lpstr>Co ovlivňuje komunikaci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kognitivní management</dc:title>
  <dc:subject>psychologie komunikace</dc:subject>
  <dc:creator>pokorný</dc:creator>
  <cp:lastModifiedBy>pokornyv</cp:lastModifiedBy>
  <cp:revision>19</cp:revision>
  <dcterms:created xsi:type="dcterms:W3CDTF">2011-12-13T10:02:35Z</dcterms:created>
  <dcterms:modified xsi:type="dcterms:W3CDTF">2012-01-30T08:14:35Z</dcterms:modified>
</cp:coreProperties>
</file>