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6"/>
  </p:sldMasterIdLst>
  <p:notesMasterIdLst>
    <p:notesMasterId r:id="rId19"/>
  </p:notesMasterIdLst>
  <p:handoutMasterIdLst>
    <p:handoutMasterId r:id="rId20"/>
  </p:handoutMasterIdLst>
  <p:sldIdLst>
    <p:sldId id="256" r:id="rId7"/>
    <p:sldId id="326" r:id="rId8"/>
    <p:sldId id="327" r:id="rId9"/>
    <p:sldId id="328" r:id="rId10"/>
    <p:sldId id="329" r:id="rId11"/>
    <p:sldId id="331" r:id="rId12"/>
    <p:sldId id="332" r:id="rId13"/>
    <p:sldId id="333" r:id="rId14"/>
    <p:sldId id="334" r:id="rId15"/>
    <p:sldId id="335" r:id="rId16"/>
    <p:sldId id="336" r:id="rId17"/>
    <p:sldId id="325" r:id="rId18"/>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32" autoAdjust="0"/>
    <p:restoredTop sz="98417" autoAdjust="0"/>
  </p:normalViewPr>
  <p:slideViewPr>
    <p:cSldViewPr snapToGrid="0">
      <p:cViewPr>
        <p:scale>
          <a:sx n="80" d="100"/>
          <a:sy n="80" d="100"/>
        </p:scale>
        <p:origin x="-1764" y="-318"/>
      </p:cViewPr>
      <p:guideLst>
        <p:guide orient="horz" pos="2160"/>
        <p:guide pos="2880"/>
      </p:guideLst>
    </p:cSldViewPr>
  </p:slideViewPr>
  <p:notesTextViewPr>
    <p:cViewPr>
      <p:scale>
        <a:sx n="1" d="1"/>
        <a:sy n="1" d="1"/>
      </p:scale>
      <p:origin x="0" y="0"/>
    </p:cViewPr>
  </p:notesTextViewPr>
  <p:notesViewPr>
    <p:cSldViewPr snapToGrid="0">
      <p:cViewPr varScale="1">
        <p:scale>
          <a:sx n="64" d="100"/>
          <a:sy n="64" d="100"/>
        </p:scale>
        <p:origin x="-3384" y="-11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24171FFF-1965-4D34-B12F-B5F72A18042E}" type="datetimeFigureOut">
              <a:rPr lang="cs-CZ" smtClean="0"/>
              <a:t>3.8.2020</a:t>
            </a:fld>
            <a:endParaRPr lang="cs-CZ"/>
          </a:p>
        </p:txBody>
      </p:sp>
      <p:sp>
        <p:nvSpPr>
          <p:cNvPr id="4" name="Zástupný symbol pro zápatí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2F642258-8808-4BDB-9143-BF75D0C33320}" type="slidenum">
              <a:rPr lang="cs-CZ" smtClean="0"/>
              <a:t>‹#›</a:t>
            </a:fld>
            <a:endParaRPr lang="cs-CZ"/>
          </a:p>
        </p:txBody>
      </p:sp>
    </p:spTree>
    <p:extLst>
      <p:ext uri="{BB962C8B-B14F-4D97-AF65-F5344CB8AC3E}">
        <p14:creationId xmlns:p14="http://schemas.microsoft.com/office/powerpoint/2010/main" val="23004260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90F5F78B-A2A8-42AA-B7EE-273249DC5D35}" type="datetimeFigureOut">
              <a:rPr lang="cs-CZ" smtClean="0"/>
              <a:pPr/>
              <a:t>3.8.2020</a:t>
            </a:fld>
            <a:endParaRPr lang="cs-CZ"/>
          </a:p>
        </p:txBody>
      </p:sp>
      <p:sp>
        <p:nvSpPr>
          <p:cNvPr id="4" name="Zástupný symbol pro obrázek snímku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CD3153C-21F1-4D4C-BA87-B6DBE0F91978}" type="slidenum">
              <a:rPr lang="cs-CZ" smtClean="0"/>
              <a:pPr/>
              <a:t>‹#›</a:t>
            </a:fld>
            <a:endParaRPr lang="cs-CZ"/>
          </a:p>
        </p:txBody>
      </p:sp>
    </p:spTree>
    <p:extLst>
      <p:ext uri="{BB962C8B-B14F-4D97-AF65-F5344CB8AC3E}">
        <p14:creationId xmlns:p14="http://schemas.microsoft.com/office/powerpoint/2010/main" val="504183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112838" y="544513"/>
            <a:ext cx="4464050" cy="3349625"/>
          </a:xfrm>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CD3153C-21F1-4D4C-BA87-B6DBE0F91978}" type="slidenum">
              <a:rPr lang="cs-CZ" smtClean="0"/>
              <a:pPr/>
              <a:t>1</a:t>
            </a:fld>
            <a:endParaRPr lang="cs-CZ"/>
          </a:p>
        </p:txBody>
      </p:sp>
    </p:spTree>
    <p:extLst>
      <p:ext uri="{BB962C8B-B14F-4D97-AF65-F5344CB8AC3E}">
        <p14:creationId xmlns:p14="http://schemas.microsoft.com/office/powerpoint/2010/main" val="388238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CD3153C-21F1-4D4C-BA87-B6DBE0F91978}" type="slidenum">
              <a:rPr lang="cs-CZ" smtClean="0"/>
              <a:pPr/>
              <a:t>2</a:t>
            </a:fld>
            <a:endParaRPr lang="cs-CZ"/>
          </a:p>
        </p:txBody>
      </p:sp>
    </p:spTree>
    <p:extLst>
      <p:ext uri="{BB962C8B-B14F-4D97-AF65-F5344CB8AC3E}">
        <p14:creationId xmlns:p14="http://schemas.microsoft.com/office/powerpoint/2010/main" val="16904998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CD3153C-21F1-4D4C-BA87-B6DBE0F91978}" type="slidenum">
              <a:rPr lang="cs-CZ" smtClean="0"/>
              <a:pPr/>
              <a:t>12</a:t>
            </a:fld>
            <a:endParaRPr lang="cs-CZ"/>
          </a:p>
        </p:txBody>
      </p:sp>
    </p:spTree>
    <p:extLst>
      <p:ext uri="{BB962C8B-B14F-4D97-AF65-F5344CB8AC3E}">
        <p14:creationId xmlns:p14="http://schemas.microsoft.com/office/powerpoint/2010/main" val="2017285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cs-CZ" smtClean="0"/>
              <a:t>Klepnutím lze upravit styl předlohy nadpisů.</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Klepnutím lze upravit styl předlohy podnadpisů.</a:t>
            </a:r>
            <a:endParaRPr lang="en-US" dirty="0"/>
          </a:p>
        </p:txBody>
      </p:sp>
      <p:sp>
        <p:nvSpPr>
          <p:cNvPr id="4" name="Date Placeholder 3"/>
          <p:cNvSpPr>
            <a:spLocks noGrp="1"/>
          </p:cNvSpPr>
          <p:nvPr>
            <p:ph type="dt" sz="half" idx="10"/>
          </p:nvPr>
        </p:nvSpPr>
        <p:spPr/>
        <p:txBody>
          <a:bodyPr/>
          <a:lstStyle/>
          <a:p>
            <a:r>
              <a:rPr lang="cs-CZ" smtClean="0"/>
              <a:t>Volitelná poznámka uživatele</a:t>
            </a:r>
            <a:endParaRPr lang="cs-CZ"/>
          </a:p>
        </p:txBody>
      </p:sp>
      <p:sp>
        <p:nvSpPr>
          <p:cNvPr id="5" name="Footer Placeholder 4"/>
          <p:cNvSpPr>
            <a:spLocks noGrp="1"/>
          </p:cNvSpPr>
          <p:nvPr>
            <p:ph type="ftr" sz="quarter" idx="11"/>
          </p:nvPr>
        </p:nvSpPr>
        <p:spPr/>
        <p:txBody>
          <a:bodyPr/>
          <a:lstStyle/>
          <a:p>
            <a:pPr algn="l"/>
            <a:r>
              <a:rPr lang="cs-CZ" dirty="0" smtClean="0"/>
              <a:t>rank, </a:t>
            </a:r>
            <a:r>
              <a:rPr lang="cs-CZ" dirty="0" err="1" smtClean="0"/>
              <a:t>name</a:t>
            </a:r>
            <a:r>
              <a:rPr lang="cs-CZ" dirty="0" smtClean="0"/>
              <a:t>, </a:t>
            </a:r>
            <a:r>
              <a:rPr lang="cs-CZ" dirty="0" err="1" smtClean="0"/>
              <a:t>surname</a:t>
            </a:r>
            <a:r>
              <a:rPr lang="cs-CZ" dirty="0" smtClean="0"/>
              <a:t>, </a:t>
            </a:r>
            <a:r>
              <a:rPr lang="cs-CZ" dirty="0" err="1" smtClean="0"/>
              <a:t>function</a:t>
            </a:r>
            <a:endParaRPr lang="cs-CZ" dirty="0"/>
          </a:p>
        </p:txBody>
      </p:sp>
      <p:sp>
        <p:nvSpPr>
          <p:cNvPr id="6" name="Slide Number Placeholder 5"/>
          <p:cNvSpPr>
            <a:spLocks noGrp="1"/>
          </p:cNvSpPr>
          <p:nvPr>
            <p:ph type="sldNum" sz="quarter" idx="12"/>
          </p:nvPr>
        </p:nvSpPr>
        <p:spPr/>
        <p:txBody>
          <a:bodyPr/>
          <a:lstStyle/>
          <a:p>
            <a:fld id="{098289FD-4727-4E4E-AD61-2589FB78683E}" type="slidenum">
              <a:rPr lang="cs-CZ" smtClean="0"/>
              <a:pPr/>
              <a:t>‹#›</a:t>
            </a:fld>
            <a:endParaRPr lang="cs-CZ"/>
          </a:p>
        </p:txBody>
      </p:sp>
    </p:spTree>
    <p:extLst>
      <p:ext uri="{BB962C8B-B14F-4D97-AF65-F5344CB8AC3E}">
        <p14:creationId xmlns:p14="http://schemas.microsoft.com/office/powerpoint/2010/main" val="2268880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dirty="0"/>
          </a:p>
        </p:txBody>
      </p:sp>
      <p:sp>
        <p:nvSpPr>
          <p:cNvPr id="3" name="Content Placeholder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r>
              <a:rPr lang="cs-CZ" smtClean="0"/>
              <a:t>Volitelná poznámka uživatele</a:t>
            </a:r>
            <a:endParaRPr lang="cs-CZ"/>
          </a:p>
        </p:txBody>
      </p:sp>
      <p:sp>
        <p:nvSpPr>
          <p:cNvPr id="5" name="Footer Placeholder 4"/>
          <p:cNvSpPr>
            <a:spLocks noGrp="1"/>
          </p:cNvSpPr>
          <p:nvPr>
            <p:ph type="ftr" sz="quarter" idx="11"/>
          </p:nvPr>
        </p:nvSpPr>
        <p:spPr/>
        <p:txBody>
          <a:bodyPr/>
          <a:lstStyle/>
          <a:p>
            <a:pPr algn="l"/>
            <a:r>
              <a:rPr lang="cs-CZ" dirty="0" smtClean="0"/>
              <a:t>rank, </a:t>
            </a:r>
            <a:r>
              <a:rPr lang="cs-CZ" dirty="0" err="1" smtClean="0"/>
              <a:t>name</a:t>
            </a:r>
            <a:r>
              <a:rPr lang="cs-CZ" dirty="0" smtClean="0"/>
              <a:t>, </a:t>
            </a:r>
            <a:r>
              <a:rPr lang="cs-CZ" dirty="0" err="1" smtClean="0"/>
              <a:t>surname</a:t>
            </a:r>
            <a:r>
              <a:rPr lang="cs-CZ" dirty="0" smtClean="0"/>
              <a:t>, </a:t>
            </a:r>
            <a:r>
              <a:rPr lang="cs-CZ" dirty="0" err="1" smtClean="0"/>
              <a:t>function</a:t>
            </a:r>
            <a:endParaRPr lang="cs-CZ" dirty="0"/>
          </a:p>
        </p:txBody>
      </p:sp>
      <p:sp>
        <p:nvSpPr>
          <p:cNvPr id="6" name="Slide Number Placeholder 5"/>
          <p:cNvSpPr>
            <a:spLocks noGrp="1"/>
          </p:cNvSpPr>
          <p:nvPr>
            <p:ph type="sldNum" sz="quarter" idx="12"/>
          </p:nvPr>
        </p:nvSpPr>
        <p:spPr/>
        <p:txBody>
          <a:bodyPr/>
          <a:lstStyle/>
          <a:p>
            <a:fld id="{098289FD-4727-4E4E-AD61-2589FB78683E}" type="slidenum">
              <a:rPr lang="cs-CZ" smtClean="0"/>
              <a:pPr/>
              <a:t>‹#›</a:t>
            </a:fld>
            <a:endParaRPr lang="cs-CZ"/>
          </a:p>
        </p:txBody>
      </p:sp>
    </p:spTree>
    <p:extLst>
      <p:ext uri="{BB962C8B-B14F-4D97-AF65-F5344CB8AC3E}">
        <p14:creationId xmlns:p14="http://schemas.microsoft.com/office/powerpoint/2010/main" val="3064042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23888" y="1138687"/>
            <a:ext cx="7886700" cy="3423789"/>
          </a:xfrm>
        </p:spPr>
        <p:txBody>
          <a:bodyPr anchor="b"/>
          <a:lstStyle>
            <a:lvl1pPr>
              <a:defRPr sz="6000"/>
            </a:lvl1pPr>
          </a:lstStyle>
          <a:p>
            <a:r>
              <a:rPr lang="cs-CZ" smtClean="0"/>
              <a:t>Klepnutím lze upravit styl předlohy nadpisů.</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Klepnutím lze upravit styly předlohy textu.</a:t>
            </a:r>
          </a:p>
        </p:txBody>
      </p:sp>
      <p:sp>
        <p:nvSpPr>
          <p:cNvPr id="4" name="Date Placeholder 3"/>
          <p:cNvSpPr>
            <a:spLocks noGrp="1"/>
          </p:cNvSpPr>
          <p:nvPr>
            <p:ph type="dt" sz="half" idx="10"/>
          </p:nvPr>
        </p:nvSpPr>
        <p:spPr/>
        <p:txBody>
          <a:bodyPr/>
          <a:lstStyle/>
          <a:p>
            <a:r>
              <a:rPr lang="cs-CZ" smtClean="0"/>
              <a:t>Volitelná poznámka uživatele</a:t>
            </a:r>
            <a:endParaRPr lang="cs-CZ"/>
          </a:p>
        </p:txBody>
      </p:sp>
      <p:sp>
        <p:nvSpPr>
          <p:cNvPr id="5" name="Footer Placeholder 4"/>
          <p:cNvSpPr>
            <a:spLocks noGrp="1"/>
          </p:cNvSpPr>
          <p:nvPr>
            <p:ph type="ftr" sz="quarter" idx="11"/>
          </p:nvPr>
        </p:nvSpPr>
        <p:spPr/>
        <p:txBody>
          <a:bodyPr/>
          <a:lstStyle/>
          <a:p>
            <a:pPr algn="l"/>
            <a:r>
              <a:rPr lang="cs-CZ" dirty="0" smtClean="0"/>
              <a:t>rank, </a:t>
            </a:r>
            <a:r>
              <a:rPr lang="cs-CZ" dirty="0" err="1" smtClean="0"/>
              <a:t>name</a:t>
            </a:r>
            <a:r>
              <a:rPr lang="cs-CZ" dirty="0" smtClean="0"/>
              <a:t>, </a:t>
            </a:r>
            <a:r>
              <a:rPr lang="cs-CZ" dirty="0" err="1" smtClean="0"/>
              <a:t>surname</a:t>
            </a:r>
            <a:r>
              <a:rPr lang="cs-CZ" dirty="0" smtClean="0"/>
              <a:t>, </a:t>
            </a:r>
            <a:r>
              <a:rPr lang="cs-CZ" dirty="0" err="1" smtClean="0"/>
              <a:t>function</a:t>
            </a:r>
            <a:endParaRPr lang="cs-CZ" dirty="0"/>
          </a:p>
        </p:txBody>
      </p:sp>
      <p:sp>
        <p:nvSpPr>
          <p:cNvPr id="6" name="Slide Number Placeholder 5"/>
          <p:cNvSpPr>
            <a:spLocks noGrp="1"/>
          </p:cNvSpPr>
          <p:nvPr>
            <p:ph type="sldNum" sz="quarter" idx="12"/>
          </p:nvPr>
        </p:nvSpPr>
        <p:spPr/>
        <p:txBody>
          <a:bodyPr/>
          <a:lstStyle/>
          <a:p>
            <a:fld id="{098289FD-4727-4E4E-AD61-2589FB78683E}" type="slidenum">
              <a:rPr lang="cs-CZ" smtClean="0"/>
              <a:pPr/>
              <a:t>‹#›</a:t>
            </a:fld>
            <a:endParaRPr lang="cs-CZ"/>
          </a:p>
        </p:txBody>
      </p:sp>
    </p:spTree>
    <p:extLst>
      <p:ext uri="{BB962C8B-B14F-4D97-AF65-F5344CB8AC3E}">
        <p14:creationId xmlns:p14="http://schemas.microsoft.com/office/powerpoint/2010/main" val="2024931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dirty="0"/>
          </a:p>
        </p:txBody>
      </p:sp>
      <p:sp>
        <p:nvSpPr>
          <p:cNvPr id="3" name="Content Placeholder 2"/>
          <p:cNvSpPr>
            <a:spLocks noGrp="1"/>
          </p:cNvSpPr>
          <p:nvPr>
            <p:ph sz="half" idx="1"/>
          </p:nvPr>
        </p:nvSpPr>
        <p:spPr>
          <a:xfrm>
            <a:off x="628650" y="2506662"/>
            <a:ext cx="3886200" cy="36703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29150" y="2506661"/>
            <a:ext cx="3886200" cy="3670301"/>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r>
              <a:rPr lang="cs-CZ" smtClean="0"/>
              <a:t>Volitelná poznámka uživatele</a:t>
            </a:r>
            <a:endParaRPr lang="cs-CZ"/>
          </a:p>
        </p:txBody>
      </p:sp>
      <p:sp>
        <p:nvSpPr>
          <p:cNvPr id="6" name="Footer Placeholder 5"/>
          <p:cNvSpPr>
            <a:spLocks noGrp="1"/>
          </p:cNvSpPr>
          <p:nvPr>
            <p:ph type="ftr" sz="quarter" idx="11"/>
          </p:nvPr>
        </p:nvSpPr>
        <p:spPr/>
        <p:txBody>
          <a:bodyPr/>
          <a:lstStyle/>
          <a:p>
            <a:r>
              <a:rPr lang="cs-CZ" dirty="0" smtClean="0"/>
              <a:t>rank, </a:t>
            </a:r>
            <a:r>
              <a:rPr lang="cs-CZ" dirty="0" err="1" smtClean="0"/>
              <a:t>name</a:t>
            </a:r>
            <a:r>
              <a:rPr lang="cs-CZ" dirty="0" smtClean="0"/>
              <a:t>, </a:t>
            </a:r>
            <a:r>
              <a:rPr lang="cs-CZ" dirty="0" err="1" smtClean="0"/>
              <a:t>surname</a:t>
            </a:r>
            <a:r>
              <a:rPr lang="cs-CZ" dirty="0" smtClean="0"/>
              <a:t>, </a:t>
            </a:r>
            <a:r>
              <a:rPr lang="cs-CZ" dirty="0" err="1" smtClean="0"/>
              <a:t>function</a:t>
            </a:r>
            <a:endParaRPr lang="cs-CZ" dirty="0"/>
          </a:p>
        </p:txBody>
      </p:sp>
      <p:sp>
        <p:nvSpPr>
          <p:cNvPr id="7" name="Slide Number Placeholder 6"/>
          <p:cNvSpPr>
            <a:spLocks noGrp="1"/>
          </p:cNvSpPr>
          <p:nvPr>
            <p:ph type="sldNum" sz="quarter" idx="12"/>
          </p:nvPr>
        </p:nvSpPr>
        <p:spPr/>
        <p:txBody>
          <a:bodyPr/>
          <a:lstStyle/>
          <a:p>
            <a:fld id="{098289FD-4727-4E4E-AD61-2589FB78683E}" type="slidenum">
              <a:rPr lang="cs-CZ" smtClean="0"/>
              <a:pPr/>
              <a:t>‹#›</a:t>
            </a:fld>
            <a:endParaRPr lang="cs-CZ"/>
          </a:p>
        </p:txBody>
      </p:sp>
    </p:spTree>
    <p:extLst>
      <p:ext uri="{BB962C8B-B14F-4D97-AF65-F5344CB8AC3E}">
        <p14:creationId xmlns:p14="http://schemas.microsoft.com/office/powerpoint/2010/main" val="3954928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620316" y="1096168"/>
            <a:ext cx="7886700" cy="1325563"/>
          </a:xfrm>
        </p:spPr>
        <p:txBody>
          <a:bodyPr/>
          <a:lstStyle/>
          <a:p>
            <a:r>
              <a:rPr lang="cs-CZ" smtClean="0"/>
              <a:t>Klepnutím lze upravit styl předlohy nadpisů.</a:t>
            </a:r>
            <a:endParaRPr lang="en-US" dirty="0"/>
          </a:p>
        </p:txBody>
      </p:sp>
      <p:sp>
        <p:nvSpPr>
          <p:cNvPr id="3" name="Text Placeholder 2"/>
          <p:cNvSpPr>
            <a:spLocks noGrp="1"/>
          </p:cNvSpPr>
          <p:nvPr>
            <p:ph type="body" idx="1"/>
          </p:nvPr>
        </p:nvSpPr>
        <p:spPr>
          <a:xfrm>
            <a:off x="620316" y="2529966"/>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629842" y="3462113"/>
            <a:ext cx="3868340" cy="272755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629150" y="2529966"/>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4629150" y="3462113"/>
            <a:ext cx="3887391" cy="272755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r>
              <a:rPr lang="cs-CZ" smtClean="0"/>
              <a:t>Volitelná poznámka uživatele</a:t>
            </a:r>
            <a:endParaRPr lang="cs-CZ"/>
          </a:p>
        </p:txBody>
      </p:sp>
      <p:sp>
        <p:nvSpPr>
          <p:cNvPr id="8" name="Footer Placeholder 7"/>
          <p:cNvSpPr>
            <a:spLocks noGrp="1"/>
          </p:cNvSpPr>
          <p:nvPr>
            <p:ph type="ftr" sz="quarter" idx="11"/>
          </p:nvPr>
        </p:nvSpPr>
        <p:spPr/>
        <p:txBody>
          <a:bodyPr/>
          <a:lstStyle/>
          <a:p>
            <a:pPr algn="l"/>
            <a:r>
              <a:rPr lang="cs-CZ" dirty="0" smtClean="0"/>
              <a:t>rank, </a:t>
            </a:r>
            <a:r>
              <a:rPr lang="cs-CZ" dirty="0" err="1" smtClean="0"/>
              <a:t>name</a:t>
            </a:r>
            <a:r>
              <a:rPr lang="cs-CZ" dirty="0" smtClean="0"/>
              <a:t>, </a:t>
            </a:r>
            <a:r>
              <a:rPr lang="cs-CZ" dirty="0" err="1" smtClean="0"/>
              <a:t>surname</a:t>
            </a:r>
            <a:r>
              <a:rPr lang="cs-CZ" dirty="0" smtClean="0"/>
              <a:t>, </a:t>
            </a:r>
            <a:r>
              <a:rPr lang="cs-CZ" dirty="0" err="1" smtClean="0"/>
              <a:t>function</a:t>
            </a:r>
            <a:endParaRPr lang="cs-CZ" dirty="0"/>
          </a:p>
        </p:txBody>
      </p:sp>
      <p:sp>
        <p:nvSpPr>
          <p:cNvPr id="9" name="Slide Number Placeholder 8"/>
          <p:cNvSpPr>
            <a:spLocks noGrp="1"/>
          </p:cNvSpPr>
          <p:nvPr>
            <p:ph type="sldNum" sz="quarter" idx="12"/>
          </p:nvPr>
        </p:nvSpPr>
        <p:spPr/>
        <p:txBody>
          <a:bodyPr/>
          <a:lstStyle/>
          <a:p>
            <a:fld id="{098289FD-4727-4E4E-AD61-2589FB78683E}" type="slidenum">
              <a:rPr lang="cs-CZ" smtClean="0"/>
              <a:pPr/>
              <a:t>‹#›</a:t>
            </a:fld>
            <a:endParaRPr lang="cs-CZ"/>
          </a:p>
        </p:txBody>
      </p:sp>
    </p:spTree>
    <p:extLst>
      <p:ext uri="{BB962C8B-B14F-4D97-AF65-F5344CB8AC3E}">
        <p14:creationId xmlns:p14="http://schemas.microsoft.com/office/powerpoint/2010/main" val="1490983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dirty="0"/>
          </a:p>
        </p:txBody>
      </p:sp>
      <p:sp>
        <p:nvSpPr>
          <p:cNvPr id="3" name="Date Placeholder 2"/>
          <p:cNvSpPr>
            <a:spLocks noGrp="1"/>
          </p:cNvSpPr>
          <p:nvPr>
            <p:ph type="dt" sz="half" idx="10"/>
          </p:nvPr>
        </p:nvSpPr>
        <p:spPr/>
        <p:txBody>
          <a:bodyPr/>
          <a:lstStyle/>
          <a:p>
            <a:r>
              <a:rPr lang="cs-CZ" smtClean="0"/>
              <a:t>Volitelná poznámka uživatele</a:t>
            </a:r>
            <a:endParaRPr lang="cs-CZ"/>
          </a:p>
        </p:txBody>
      </p:sp>
      <p:sp>
        <p:nvSpPr>
          <p:cNvPr id="4" name="Footer Placeholder 3"/>
          <p:cNvSpPr>
            <a:spLocks noGrp="1"/>
          </p:cNvSpPr>
          <p:nvPr>
            <p:ph type="ftr" sz="quarter" idx="11"/>
          </p:nvPr>
        </p:nvSpPr>
        <p:spPr/>
        <p:txBody>
          <a:bodyPr/>
          <a:lstStyle/>
          <a:p>
            <a:pPr algn="l"/>
            <a:r>
              <a:rPr lang="cs-CZ" dirty="0" smtClean="0"/>
              <a:t>rank, </a:t>
            </a:r>
            <a:r>
              <a:rPr lang="cs-CZ" dirty="0" err="1" smtClean="0"/>
              <a:t>name</a:t>
            </a:r>
            <a:r>
              <a:rPr lang="cs-CZ" dirty="0" smtClean="0"/>
              <a:t>, </a:t>
            </a:r>
            <a:r>
              <a:rPr lang="cs-CZ" dirty="0" err="1" smtClean="0"/>
              <a:t>surname</a:t>
            </a:r>
            <a:r>
              <a:rPr lang="cs-CZ" dirty="0" smtClean="0"/>
              <a:t>, </a:t>
            </a:r>
            <a:r>
              <a:rPr lang="cs-CZ" dirty="0" err="1" smtClean="0"/>
              <a:t>function</a:t>
            </a:r>
            <a:endParaRPr lang="cs-CZ" dirty="0"/>
          </a:p>
        </p:txBody>
      </p:sp>
      <p:sp>
        <p:nvSpPr>
          <p:cNvPr id="5" name="Slide Number Placeholder 4"/>
          <p:cNvSpPr>
            <a:spLocks noGrp="1"/>
          </p:cNvSpPr>
          <p:nvPr>
            <p:ph type="sldNum" sz="quarter" idx="12"/>
          </p:nvPr>
        </p:nvSpPr>
        <p:spPr/>
        <p:txBody>
          <a:bodyPr/>
          <a:lstStyle/>
          <a:p>
            <a:fld id="{098289FD-4727-4E4E-AD61-2589FB78683E}" type="slidenum">
              <a:rPr lang="cs-CZ" smtClean="0"/>
              <a:pPr/>
              <a:t>‹#›</a:t>
            </a:fld>
            <a:endParaRPr lang="cs-CZ"/>
          </a:p>
        </p:txBody>
      </p:sp>
    </p:spTree>
    <p:extLst>
      <p:ext uri="{BB962C8B-B14F-4D97-AF65-F5344CB8AC3E}">
        <p14:creationId xmlns:p14="http://schemas.microsoft.com/office/powerpoint/2010/main" val="718988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cs-CZ" smtClean="0"/>
              <a:t>Volitelná poznámka uživatele</a:t>
            </a:r>
            <a:endParaRPr lang="cs-CZ"/>
          </a:p>
        </p:txBody>
      </p:sp>
      <p:sp>
        <p:nvSpPr>
          <p:cNvPr id="3" name="Footer Placeholder 2"/>
          <p:cNvSpPr>
            <a:spLocks noGrp="1"/>
          </p:cNvSpPr>
          <p:nvPr>
            <p:ph type="ftr" sz="quarter" idx="11"/>
          </p:nvPr>
        </p:nvSpPr>
        <p:spPr/>
        <p:txBody>
          <a:bodyPr/>
          <a:lstStyle/>
          <a:p>
            <a:pPr algn="l"/>
            <a:r>
              <a:rPr lang="cs-CZ" dirty="0" smtClean="0"/>
              <a:t>rank, </a:t>
            </a:r>
            <a:r>
              <a:rPr lang="cs-CZ" dirty="0" err="1" smtClean="0"/>
              <a:t>name</a:t>
            </a:r>
            <a:r>
              <a:rPr lang="cs-CZ" dirty="0" smtClean="0"/>
              <a:t>, </a:t>
            </a:r>
            <a:r>
              <a:rPr lang="cs-CZ" dirty="0" err="1" smtClean="0"/>
              <a:t>surname</a:t>
            </a:r>
            <a:r>
              <a:rPr lang="cs-CZ" dirty="0" smtClean="0"/>
              <a:t>, </a:t>
            </a:r>
            <a:r>
              <a:rPr lang="cs-CZ" dirty="0" err="1" smtClean="0"/>
              <a:t>function</a:t>
            </a:r>
            <a:endParaRPr lang="cs-CZ" dirty="0"/>
          </a:p>
        </p:txBody>
      </p:sp>
      <p:sp>
        <p:nvSpPr>
          <p:cNvPr id="4" name="Slide Number Placeholder 3"/>
          <p:cNvSpPr>
            <a:spLocks noGrp="1"/>
          </p:cNvSpPr>
          <p:nvPr>
            <p:ph type="sldNum" sz="quarter" idx="12"/>
          </p:nvPr>
        </p:nvSpPr>
        <p:spPr/>
        <p:txBody>
          <a:bodyPr/>
          <a:lstStyle/>
          <a:p>
            <a:fld id="{098289FD-4727-4E4E-AD61-2589FB78683E}" type="slidenum">
              <a:rPr lang="cs-CZ" smtClean="0"/>
              <a:pPr/>
              <a:t>‹#›</a:t>
            </a:fld>
            <a:endParaRPr lang="cs-CZ"/>
          </a:p>
        </p:txBody>
      </p:sp>
    </p:spTree>
    <p:extLst>
      <p:ext uri="{BB962C8B-B14F-4D97-AF65-F5344CB8AC3E}">
        <p14:creationId xmlns:p14="http://schemas.microsoft.com/office/powerpoint/2010/main" val="2083042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29841" y="1086928"/>
            <a:ext cx="2949178" cy="1600200"/>
          </a:xfrm>
        </p:spPr>
        <p:txBody>
          <a:bodyPr anchor="b"/>
          <a:lstStyle>
            <a:lvl1pPr>
              <a:defRPr sz="3200"/>
            </a:lvl1pPr>
          </a:lstStyle>
          <a:p>
            <a:r>
              <a:rPr lang="cs-CZ" smtClean="0"/>
              <a:t>Klepnutím lze upravit styl předlohy nadpisů.</a:t>
            </a:r>
            <a:endParaRPr lang="en-US" dirty="0"/>
          </a:p>
        </p:txBody>
      </p:sp>
      <p:sp>
        <p:nvSpPr>
          <p:cNvPr id="3" name="Content Placeholder 2"/>
          <p:cNvSpPr>
            <a:spLocks noGrp="1"/>
          </p:cNvSpPr>
          <p:nvPr>
            <p:ph idx="1"/>
          </p:nvPr>
        </p:nvSpPr>
        <p:spPr>
          <a:xfrm>
            <a:off x="3887391" y="1086928"/>
            <a:ext cx="4629150" cy="477412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629841" y="2687128"/>
            <a:ext cx="2949178" cy="318186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Klepnutím lze upravit styly předlohy textu.</a:t>
            </a:r>
          </a:p>
        </p:txBody>
      </p:sp>
      <p:sp>
        <p:nvSpPr>
          <p:cNvPr id="5" name="Date Placeholder 4"/>
          <p:cNvSpPr>
            <a:spLocks noGrp="1"/>
          </p:cNvSpPr>
          <p:nvPr>
            <p:ph type="dt" sz="half" idx="10"/>
          </p:nvPr>
        </p:nvSpPr>
        <p:spPr/>
        <p:txBody>
          <a:bodyPr/>
          <a:lstStyle/>
          <a:p>
            <a:r>
              <a:rPr lang="cs-CZ" smtClean="0"/>
              <a:t>Volitelná poznámka uživatele</a:t>
            </a:r>
            <a:endParaRPr lang="cs-CZ"/>
          </a:p>
        </p:txBody>
      </p:sp>
      <p:sp>
        <p:nvSpPr>
          <p:cNvPr id="6" name="Footer Placeholder 5"/>
          <p:cNvSpPr>
            <a:spLocks noGrp="1"/>
          </p:cNvSpPr>
          <p:nvPr>
            <p:ph type="ftr" sz="quarter" idx="11"/>
          </p:nvPr>
        </p:nvSpPr>
        <p:spPr/>
        <p:txBody>
          <a:bodyPr/>
          <a:lstStyle/>
          <a:p>
            <a:pPr algn="l"/>
            <a:r>
              <a:rPr lang="cs-CZ" dirty="0" smtClean="0"/>
              <a:t>rank, </a:t>
            </a:r>
            <a:r>
              <a:rPr lang="cs-CZ" dirty="0" err="1" smtClean="0"/>
              <a:t>name</a:t>
            </a:r>
            <a:r>
              <a:rPr lang="cs-CZ" dirty="0" smtClean="0"/>
              <a:t>, </a:t>
            </a:r>
            <a:r>
              <a:rPr lang="cs-CZ" dirty="0" err="1" smtClean="0"/>
              <a:t>surname</a:t>
            </a:r>
            <a:r>
              <a:rPr lang="cs-CZ" dirty="0" smtClean="0"/>
              <a:t>, </a:t>
            </a:r>
            <a:r>
              <a:rPr lang="cs-CZ" dirty="0" err="1" smtClean="0"/>
              <a:t>function</a:t>
            </a:r>
            <a:endParaRPr lang="cs-CZ" dirty="0"/>
          </a:p>
        </p:txBody>
      </p:sp>
      <p:sp>
        <p:nvSpPr>
          <p:cNvPr id="7" name="Slide Number Placeholder 6"/>
          <p:cNvSpPr>
            <a:spLocks noGrp="1"/>
          </p:cNvSpPr>
          <p:nvPr>
            <p:ph type="sldNum" sz="quarter" idx="12"/>
          </p:nvPr>
        </p:nvSpPr>
        <p:spPr/>
        <p:txBody>
          <a:bodyPr/>
          <a:lstStyle/>
          <a:p>
            <a:fld id="{098289FD-4727-4E4E-AD61-2589FB78683E}" type="slidenum">
              <a:rPr lang="cs-CZ" smtClean="0"/>
              <a:pPr/>
              <a:t>‹#›</a:t>
            </a:fld>
            <a:endParaRPr lang="cs-CZ"/>
          </a:p>
        </p:txBody>
      </p:sp>
    </p:spTree>
    <p:extLst>
      <p:ext uri="{BB962C8B-B14F-4D97-AF65-F5344CB8AC3E}">
        <p14:creationId xmlns:p14="http://schemas.microsoft.com/office/powerpoint/2010/main" val="3285835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29841" y="1112808"/>
            <a:ext cx="2949178" cy="1600200"/>
          </a:xfrm>
        </p:spPr>
        <p:txBody>
          <a:bodyPr anchor="b"/>
          <a:lstStyle>
            <a:lvl1pPr>
              <a:defRPr sz="3200"/>
            </a:lvl1pPr>
          </a:lstStyle>
          <a:p>
            <a:r>
              <a:rPr lang="cs-CZ" smtClean="0"/>
              <a:t>Klepnutím lze upravit styl předlohy nadpisů.</a:t>
            </a:r>
            <a:endParaRPr lang="en-US" dirty="0"/>
          </a:p>
        </p:txBody>
      </p:sp>
      <p:sp>
        <p:nvSpPr>
          <p:cNvPr id="3" name="Picture Placeholder 2"/>
          <p:cNvSpPr>
            <a:spLocks noGrp="1" noChangeAspect="1"/>
          </p:cNvSpPr>
          <p:nvPr>
            <p:ph type="pic" idx="1"/>
          </p:nvPr>
        </p:nvSpPr>
        <p:spPr>
          <a:xfrm>
            <a:off x="3887391" y="1112808"/>
            <a:ext cx="4629150" cy="47482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Klepnutím na ikonu přidáte obrázek.</a:t>
            </a:r>
            <a:endParaRPr lang="en-US" dirty="0"/>
          </a:p>
        </p:txBody>
      </p:sp>
      <p:sp>
        <p:nvSpPr>
          <p:cNvPr id="4" name="Text Placeholder 3"/>
          <p:cNvSpPr>
            <a:spLocks noGrp="1"/>
          </p:cNvSpPr>
          <p:nvPr>
            <p:ph type="body" sz="half" idx="2"/>
          </p:nvPr>
        </p:nvSpPr>
        <p:spPr>
          <a:xfrm>
            <a:off x="629841" y="2713008"/>
            <a:ext cx="2949178" cy="31559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Klepnutím lze upravit styly předlohy textu.</a:t>
            </a:r>
          </a:p>
        </p:txBody>
      </p:sp>
      <p:sp>
        <p:nvSpPr>
          <p:cNvPr id="5" name="Date Placeholder 4"/>
          <p:cNvSpPr>
            <a:spLocks noGrp="1"/>
          </p:cNvSpPr>
          <p:nvPr>
            <p:ph type="dt" sz="half" idx="10"/>
          </p:nvPr>
        </p:nvSpPr>
        <p:spPr/>
        <p:txBody>
          <a:bodyPr/>
          <a:lstStyle/>
          <a:p>
            <a:r>
              <a:rPr lang="cs-CZ" smtClean="0"/>
              <a:t>Volitelná poznámka uživatele</a:t>
            </a:r>
            <a:endParaRPr lang="cs-CZ"/>
          </a:p>
        </p:txBody>
      </p:sp>
      <p:sp>
        <p:nvSpPr>
          <p:cNvPr id="6" name="Footer Placeholder 5"/>
          <p:cNvSpPr>
            <a:spLocks noGrp="1"/>
          </p:cNvSpPr>
          <p:nvPr>
            <p:ph type="ftr" sz="quarter" idx="11"/>
          </p:nvPr>
        </p:nvSpPr>
        <p:spPr/>
        <p:txBody>
          <a:bodyPr/>
          <a:lstStyle/>
          <a:p>
            <a:pPr algn="l"/>
            <a:r>
              <a:rPr lang="cs-CZ" dirty="0" smtClean="0"/>
              <a:t>rank, </a:t>
            </a:r>
            <a:r>
              <a:rPr lang="cs-CZ" dirty="0" err="1" smtClean="0"/>
              <a:t>name</a:t>
            </a:r>
            <a:r>
              <a:rPr lang="cs-CZ" dirty="0" smtClean="0"/>
              <a:t>, </a:t>
            </a:r>
            <a:r>
              <a:rPr lang="cs-CZ" dirty="0" err="1" smtClean="0"/>
              <a:t>surname</a:t>
            </a:r>
            <a:r>
              <a:rPr lang="cs-CZ" dirty="0" smtClean="0"/>
              <a:t>, </a:t>
            </a:r>
            <a:r>
              <a:rPr lang="cs-CZ" dirty="0" err="1" smtClean="0"/>
              <a:t>function</a:t>
            </a:r>
            <a:endParaRPr lang="cs-CZ" dirty="0"/>
          </a:p>
        </p:txBody>
      </p:sp>
      <p:sp>
        <p:nvSpPr>
          <p:cNvPr id="7" name="Slide Number Placeholder 6"/>
          <p:cNvSpPr>
            <a:spLocks noGrp="1"/>
          </p:cNvSpPr>
          <p:nvPr>
            <p:ph type="sldNum" sz="quarter" idx="12"/>
          </p:nvPr>
        </p:nvSpPr>
        <p:spPr/>
        <p:txBody>
          <a:bodyPr/>
          <a:lstStyle/>
          <a:p>
            <a:fld id="{098289FD-4727-4E4E-AD61-2589FB78683E}" type="slidenum">
              <a:rPr lang="cs-CZ" smtClean="0"/>
              <a:pPr/>
              <a:t>‹#›</a:t>
            </a:fld>
            <a:endParaRPr lang="cs-CZ"/>
          </a:p>
        </p:txBody>
      </p:sp>
    </p:spTree>
    <p:extLst>
      <p:ext uri="{BB962C8B-B14F-4D97-AF65-F5344CB8AC3E}">
        <p14:creationId xmlns:p14="http://schemas.microsoft.com/office/powerpoint/2010/main" val="1183915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73150"/>
            <a:ext cx="7886700" cy="1325563"/>
          </a:xfrm>
          <a:prstGeom prst="rect">
            <a:avLst/>
          </a:prstGeom>
        </p:spPr>
        <p:txBody>
          <a:bodyPr vert="horz" lIns="91440" tIns="45720" rIns="91440" bIns="45720" rtlCol="0" anchor="ctr">
            <a:normAutofit/>
          </a:bodyPr>
          <a:lstStyle/>
          <a:p>
            <a:r>
              <a:rPr lang="cs-CZ" dirty="0" smtClean="0"/>
              <a:t>Kliknutím lze upravit styl.</a:t>
            </a:r>
            <a:endParaRPr lang="en-US" dirty="0"/>
          </a:p>
        </p:txBody>
      </p:sp>
      <p:sp>
        <p:nvSpPr>
          <p:cNvPr id="3" name="Text Placeholder 2"/>
          <p:cNvSpPr>
            <a:spLocks noGrp="1"/>
          </p:cNvSpPr>
          <p:nvPr>
            <p:ph type="body" idx="1"/>
          </p:nvPr>
        </p:nvSpPr>
        <p:spPr>
          <a:xfrm>
            <a:off x="628650" y="2467155"/>
            <a:ext cx="7886700" cy="3709808"/>
          </a:xfrm>
          <a:prstGeom prst="rect">
            <a:avLst/>
          </a:prstGeom>
        </p:spPr>
        <p:txBody>
          <a:bodyPr vert="horz" lIns="91440" tIns="45720" rIns="91440" bIns="45720" rtlCol="0">
            <a:normAutofit/>
          </a:bodyPr>
          <a:lstStyle/>
          <a:p>
            <a:pPr lvl="0"/>
            <a:r>
              <a:rPr lang="cs-CZ" dirty="0" smtClean="0"/>
              <a:t>Kliknutím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en-US" dirty="0"/>
          </a:p>
        </p:txBody>
      </p:sp>
      <p:sp>
        <p:nvSpPr>
          <p:cNvPr id="4" name="Date Placeholder 3"/>
          <p:cNvSpPr>
            <a:spLocks noGrp="1"/>
          </p:cNvSpPr>
          <p:nvPr>
            <p:ph type="dt" sz="half" idx="2"/>
          </p:nvPr>
        </p:nvSpPr>
        <p:spPr>
          <a:xfrm>
            <a:off x="284672" y="6356351"/>
            <a:ext cx="2401378" cy="365125"/>
          </a:xfrm>
          <a:prstGeom prst="rect">
            <a:avLst/>
          </a:prstGeom>
        </p:spPr>
        <p:txBody>
          <a:bodyPr vert="horz" lIns="91440" tIns="45720" rIns="91440" bIns="45720" rtlCol="0" anchor="ctr"/>
          <a:lstStyle>
            <a:lvl1pPr algn="ctr">
              <a:defRPr sz="1200" b="1">
                <a:solidFill>
                  <a:schemeClr val="bg1"/>
                </a:solidFill>
                <a:latin typeface="Arial" panose="020B0604020202020204" pitchFamily="34" charset="0"/>
                <a:cs typeface="Arial" panose="020B0604020202020204" pitchFamily="34" charset="0"/>
              </a:defRPr>
            </a:lvl1pPr>
          </a:lstStyle>
          <a:p>
            <a:r>
              <a:rPr lang="cs-CZ" smtClean="0"/>
              <a:t>Volitelná poznámka uživatele</a:t>
            </a:r>
            <a:endParaRPr lang="cs-CZ"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b="1">
                <a:solidFill>
                  <a:schemeClr val="tx1">
                    <a:tint val="75000"/>
                  </a:schemeClr>
                </a:solidFill>
                <a:latin typeface="Arial" panose="020B0604020202020204" pitchFamily="34" charset="0"/>
                <a:cs typeface="Arial" panose="020B0604020202020204" pitchFamily="34" charset="0"/>
              </a:defRPr>
            </a:lvl1pPr>
          </a:lstStyle>
          <a:p>
            <a:pPr algn="l"/>
            <a:r>
              <a:rPr lang="cs-CZ" dirty="0" smtClean="0"/>
              <a:t>rank, </a:t>
            </a:r>
            <a:r>
              <a:rPr lang="cs-CZ" dirty="0" err="1" smtClean="0"/>
              <a:t>name</a:t>
            </a:r>
            <a:r>
              <a:rPr lang="cs-CZ" dirty="0" smtClean="0"/>
              <a:t>, </a:t>
            </a:r>
            <a:r>
              <a:rPr lang="cs-CZ" dirty="0" err="1" smtClean="0"/>
              <a:t>surname</a:t>
            </a:r>
            <a:r>
              <a:rPr lang="cs-CZ" dirty="0" smtClean="0"/>
              <a:t>, </a:t>
            </a:r>
            <a:r>
              <a:rPr lang="cs-CZ" dirty="0" err="1" smtClean="0"/>
              <a:t>function</a:t>
            </a:r>
            <a:endParaRPr lang="cs-CZ"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8289FD-4727-4E4E-AD61-2589FB78683E}" type="slidenum">
              <a:rPr lang="cs-CZ" smtClean="0"/>
              <a:pPr/>
              <a:t>‹#›</a:t>
            </a:fld>
            <a:endParaRPr lang="cs-CZ"/>
          </a:p>
        </p:txBody>
      </p:sp>
    </p:spTree>
    <p:extLst>
      <p:ext uri="{BB962C8B-B14F-4D97-AF65-F5344CB8AC3E}">
        <p14:creationId xmlns:p14="http://schemas.microsoft.com/office/powerpoint/2010/main" val="927319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6"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
        <p:nvSpPr>
          <p:cNvPr id="7" name="Rectangle 2"/>
          <p:cNvSpPr>
            <a:spLocks noGrp="1" noChangeArrowheads="1"/>
          </p:cNvSpPr>
          <p:nvPr>
            <p:ph type="ctrTitle"/>
          </p:nvPr>
        </p:nvSpPr>
        <p:spPr>
          <a:xfrm>
            <a:off x="1" y="1480252"/>
            <a:ext cx="9144000" cy="1237130"/>
          </a:xfrm>
        </p:spPr>
        <p:txBody>
          <a:bodyPr anchor="ctr">
            <a:normAutofit/>
          </a:bodyPr>
          <a:lstStyle/>
          <a:p>
            <a:pPr>
              <a:lnSpc>
                <a:spcPct val="100000"/>
              </a:lnSpc>
              <a:spcBef>
                <a:spcPts val="0"/>
              </a:spcBef>
              <a:spcAft>
                <a:spcPts val="1800"/>
              </a:spcAft>
            </a:pPr>
            <a:r>
              <a:rPr lang="cs-CZ" altLang="cs-CZ" sz="3600" b="1" dirty="0" smtClean="0">
                <a:solidFill>
                  <a:srgbClr val="FF0000"/>
                </a:solidFill>
              </a:rPr>
              <a:t>MILITARY</a:t>
            </a:r>
            <a:br>
              <a:rPr lang="cs-CZ" altLang="cs-CZ" sz="3600" b="1" dirty="0" smtClean="0">
                <a:solidFill>
                  <a:srgbClr val="FF0000"/>
                </a:solidFill>
              </a:rPr>
            </a:br>
            <a:r>
              <a:rPr lang="cs-CZ" altLang="cs-CZ" sz="3600" b="1" dirty="0" smtClean="0">
                <a:solidFill>
                  <a:srgbClr val="FF0000"/>
                </a:solidFill>
              </a:rPr>
              <a:t>ENGINEERING</a:t>
            </a:r>
          </a:p>
        </p:txBody>
      </p:sp>
      <p:sp>
        <p:nvSpPr>
          <p:cNvPr id="8" name="Rectangle 3"/>
          <p:cNvSpPr>
            <a:spLocks noChangeArrowheads="1"/>
          </p:cNvSpPr>
          <p:nvPr/>
        </p:nvSpPr>
        <p:spPr bwMode="auto">
          <a:xfrm>
            <a:off x="-29092" y="1070338"/>
            <a:ext cx="9144000" cy="381000"/>
          </a:xfrm>
          <a:prstGeom prst="rect">
            <a:avLst/>
          </a:prstGeom>
          <a:noFill/>
          <a:ln w="9525">
            <a:noFill/>
            <a:miter lim="800000"/>
            <a:headEnd/>
            <a:tailEnd/>
          </a:ln>
        </p:spPr>
        <p:txBody>
          <a:bodyPr/>
          <a:lstStyle/>
          <a:p>
            <a:pPr algn="ctr"/>
            <a:r>
              <a:rPr lang="en-US" sz="2400" b="1" dirty="0">
                <a:solidFill>
                  <a:schemeClr val="accent5"/>
                </a:solidFill>
              </a:rPr>
              <a:t>SECURITY AND DEFENCE PROGRAMM</a:t>
            </a:r>
          </a:p>
        </p:txBody>
      </p:sp>
      <p:sp>
        <p:nvSpPr>
          <p:cNvPr id="2" name="TextovéPole 1"/>
          <p:cNvSpPr txBox="1"/>
          <p:nvPr/>
        </p:nvSpPr>
        <p:spPr>
          <a:xfrm>
            <a:off x="1" y="2779513"/>
            <a:ext cx="9144000" cy="461665"/>
          </a:xfrm>
          <a:prstGeom prst="rect">
            <a:avLst/>
          </a:prstGeom>
          <a:noFill/>
        </p:spPr>
        <p:txBody>
          <a:bodyPr wrap="square" rtlCol="0">
            <a:spAutoFit/>
          </a:bodyPr>
          <a:lstStyle/>
          <a:p>
            <a:pPr algn="ctr"/>
            <a:r>
              <a:rPr lang="en-US" sz="2400" b="1" dirty="0">
                <a:solidFill>
                  <a:schemeClr val="accent6">
                    <a:lumMod val="75000"/>
                  </a:schemeClr>
                </a:solidFill>
                <a:latin typeface="Arial" panose="020B0604020202020204" pitchFamily="34" charset="0"/>
                <a:cs typeface="Arial" panose="020B0604020202020204" pitchFamily="34" charset="0"/>
              </a:rPr>
              <a:t>Wood cut and fabrication equipment</a:t>
            </a:r>
            <a:endParaRPr lang="en-US" sz="2400" b="1" dirty="0">
              <a:solidFill>
                <a:schemeClr val="accent6">
                  <a:lumMod val="75000"/>
                </a:schemeClr>
              </a:solidFill>
              <a:latin typeface="Arial" panose="020B0604020202020204" pitchFamily="34" charset="0"/>
              <a:cs typeface="Arial" panose="020B0604020202020204" pitchFamily="34" charset="0"/>
            </a:endParaRPr>
          </a:p>
        </p:txBody>
      </p:sp>
      <p:pic>
        <p:nvPicPr>
          <p:cNvPr id="1026" name="Picture 2" descr="Vybíráme motorovou pilu II. | Dům a zahrada - bydlení je hr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7428" y="3575991"/>
            <a:ext cx="4325197" cy="243292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Trak GKT 60 - YouTub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31378" y="3575991"/>
            <a:ext cx="4371167" cy="24587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82640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Zástupný symbol pro obsah 2"/>
          <p:cNvSpPr txBox="1">
            <a:spLocks noGrp="1"/>
          </p:cNvSpPr>
          <p:nvPr>
            <p:ph idx="1"/>
          </p:nvPr>
        </p:nvSpPr>
        <p:spPr>
          <a:xfrm>
            <a:off x="311975" y="2214336"/>
            <a:ext cx="8569325" cy="3960833"/>
          </a:xfrm>
        </p:spPr>
        <p:txBody>
          <a:bodyPr/>
          <a:lstStyle/>
          <a:p>
            <a:pPr marL="0" indent="0" algn="just">
              <a:buFont typeface="Arial" charset="0"/>
              <a:buNone/>
            </a:pPr>
            <a:r>
              <a:rPr lang="en-US" altLang="en-US" sz="2400" b="1" dirty="0" smtClean="0">
                <a:latin typeface="Arial" charset="0"/>
                <a:cs typeface="Arial" charset="0"/>
              </a:rPr>
              <a:t>Saws</a:t>
            </a:r>
          </a:p>
          <a:p>
            <a:pPr marL="0" indent="0" algn="just">
              <a:buFont typeface="Arial" charset="0"/>
              <a:buNone/>
            </a:pPr>
            <a:r>
              <a:rPr lang="en-US" altLang="en-US" sz="2000" dirty="0" smtClean="0">
                <a:latin typeface="Arial" charset="0"/>
                <a:cs typeface="Arial" charset="0"/>
              </a:rPr>
              <a:t>These </a:t>
            </a:r>
            <a:r>
              <a:rPr lang="en-US" altLang="en-US" sz="2000" dirty="0" smtClean="0">
                <a:latin typeface="Arial" charset="0"/>
                <a:cs typeface="Arial" charset="0"/>
              </a:rPr>
              <a:t>are machines which cut the kerf, the cutting edge of the tool should be a little wider than the thickness of the blade, the teeth must be </a:t>
            </a:r>
            <a:r>
              <a:rPr altLang="en-US" sz="2000" dirty="0" smtClean="0">
                <a:latin typeface="Arial" charset="0"/>
                <a:cs typeface="Arial" charset="0"/>
              </a:rPr>
              <a:t>unfolding </a:t>
            </a:r>
            <a:r>
              <a:rPr lang="en-US" altLang="en-US" sz="2000" dirty="0" smtClean="0">
                <a:latin typeface="Arial" charset="0"/>
                <a:cs typeface="Arial" charset="0"/>
              </a:rPr>
              <a:t>or distribution. Cutting process is actually a composite cutting, wherein the removal of sawdust is done by external cutting forces overcoming the strength of wood in compressive and shear.</a:t>
            </a:r>
          </a:p>
          <a:p>
            <a:pPr marL="0" indent="0" algn="just">
              <a:buFont typeface="Arial" charset="0"/>
              <a:buNone/>
            </a:pPr>
            <a:r>
              <a:rPr lang="en-US" altLang="en-US" sz="2000" dirty="0" smtClean="0">
                <a:latin typeface="Arial" charset="0"/>
                <a:cs typeface="Arial" charset="0"/>
              </a:rPr>
              <a:t>The </a:t>
            </a:r>
            <a:r>
              <a:rPr lang="en-US" altLang="en-US" sz="2000" dirty="0" smtClean="0">
                <a:latin typeface="Arial" charset="0"/>
                <a:cs typeface="Arial" charset="0"/>
              </a:rPr>
              <a:t>tools are called blades, saw blades or saw chains. When the work is done by reciprocating motion (frame saws), linear orbiting (belt and chain saws) or rotary (circular saws and cylinders).</a:t>
            </a:r>
          </a:p>
          <a:p>
            <a:pPr marL="0" indent="0" algn="just">
              <a:buFont typeface="Arial" charset="0"/>
              <a:buNone/>
            </a:pPr>
            <a:r>
              <a:rPr lang="cs-CZ" altLang="en-US" sz="2000" dirty="0" err="1" smtClean="0">
                <a:latin typeface="Arial" charset="0"/>
                <a:cs typeface="Arial" charset="0"/>
              </a:rPr>
              <a:t>Saw</a:t>
            </a:r>
            <a:r>
              <a:rPr lang="en-US" altLang="en-US" sz="2000" dirty="0" smtClean="0">
                <a:latin typeface="Arial" charset="0"/>
                <a:cs typeface="Arial" charset="0"/>
              </a:rPr>
              <a:t> </a:t>
            </a:r>
            <a:r>
              <a:rPr lang="en-US" altLang="en-US" sz="2000" dirty="0" smtClean="0">
                <a:latin typeface="Arial" charset="0"/>
                <a:cs typeface="Arial" charset="0"/>
              </a:rPr>
              <a:t>aliased logs on slots, slots process timber into lumber, joists and rafters, produce sections of natural wood and agglomerated materials and machining them to create flat surfaces, grooves or pins</a:t>
            </a:r>
            <a:r>
              <a:rPr lang="en-US" altLang="en-US" sz="2000" dirty="0" smtClean="0">
                <a:latin typeface="Arial" charset="0"/>
                <a:cs typeface="Arial" charset="0"/>
              </a:rPr>
              <a:t>.</a:t>
            </a:r>
            <a:endParaRPr altLang="en-US" sz="2000" dirty="0" smtClean="0">
              <a:latin typeface="Arial" charset="0"/>
              <a:cs typeface="Arial" charset="0"/>
            </a:endParaRPr>
          </a:p>
        </p:txBody>
      </p:sp>
      <p:sp>
        <p:nvSpPr>
          <p:cNvPr id="8" name="Nadpis 1"/>
          <p:cNvSpPr txBox="1">
            <a:spLocks noGrp="1"/>
          </p:cNvSpPr>
          <p:nvPr>
            <p:ph type="title"/>
          </p:nvPr>
        </p:nvSpPr>
        <p:spPr>
          <a:xfrm>
            <a:off x="0" y="1073150"/>
            <a:ext cx="9144000" cy="1325563"/>
          </a:xfrm>
        </p:spPr>
        <p:txBody>
          <a:bodyPr anchorCtr="0"/>
          <a:lstStyle/>
          <a:p>
            <a:pPr algn="ctr"/>
            <a:r>
              <a:rPr lang="en-US" altLang="cs-CZ" sz="3200" b="1" cap="all" dirty="0" smtClean="0">
                <a:solidFill>
                  <a:schemeClr val="accent6">
                    <a:lumMod val="75000"/>
                  </a:schemeClr>
                </a:solidFill>
                <a:latin typeface="Arial" charset="0"/>
                <a:cs typeface="Arial" charset="0"/>
              </a:rPr>
              <a:t>Machinery </a:t>
            </a:r>
            <a:r>
              <a:rPr lang="en-US" altLang="cs-CZ" sz="3200" b="1" cap="all" dirty="0" smtClean="0">
                <a:solidFill>
                  <a:schemeClr val="accent6">
                    <a:lumMod val="75000"/>
                  </a:schemeClr>
                </a:solidFill>
                <a:latin typeface="Arial" charset="0"/>
                <a:cs typeface="Arial" charset="0"/>
              </a:rPr>
              <a:t>for lifting and woodworking</a:t>
            </a:r>
            <a:endParaRPr altLang="cs-CZ" sz="3200" b="1" cap="all" dirty="0" smtClean="0">
              <a:solidFill>
                <a:schemeClr val="accent6">
                  <a:lumMod val="75000"/>
                </a:schemeClr>
              </a:solidFill>
              <a:latin typeface="Arial" charset="0"/>
              <a:cs typeface="Arial" charset="0"/>
            </a:endParaRPr>
          </a:p>
        </p:txBody>
      </p:sp>
      <p:sp>
        <p:nvSpPr>
          <p:cNvPr id="9"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10"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330781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Zástupný symbol pro obsah 2"/>
          <p:cNvSpPr txBox="1">
            <a:spLocks noGrp="1"/>
          </p:cNvSpPr>
          <p:nvPr>
            <p:ph idx="1"/>
          </p:nvPr>
        </p:nvSpPr>
        <p:spPr>
          <a:xfrm>
            <a:off x="190005" y="1942770"/>
            <a:ext cx="8704613" cy="4327401"/>
          </a:xfrm>
        </p:spPr>
        <p:txBody>
          <a:bodyPr>
            <a:normAutofit lnSpcReduction="10000"/>
          </a:bodyPr>
          <a:lstStyle/>
          <a:p>
            <a:pPr marL="0" indent="0">
              <a:buFont typeface="Arial" charset="0"/>
              <a:buNone/>
            </a:pPr>
            <a:r>
              <a:rPr lang="en-US" altLang="en-US" sz="1600" dirty="0" smtClean="0">
                <a:latin typeface="Arial" charset="0"/>
                <a:cs typeface="Arial" charset="0"/>
              </a:rPr>
              <a:t>The </a:t>
            </a:r>
            <a:r>
              <a:rPr lang="en-US" altLang="en-US" sz="1600" dirty="0" smtClean="0">
                <a:latin typeface="Arial" charset="0"/>
                <a:cs typeface="Arial" charset="0"/>
              </a:rPr>
              <a:t>saw comprises a cutting mechanism, a feed mechanism, a rack</a:t>
            </a:r>
            <a:r>
              <a:rPr altLang="en-US" sz="1600" dirty="0" smtClean="0">
                <a:latin typeface="Arial" charset="0"/>
                <a:cs typeface="Arial" charset="0"/>
              </a:rPr>
              <a:t> </a:t>
            </a:r>
            <a:r>
              <a:rPr lang="en-US" altLang="en-US" sz="1600" dirty="0" smtClean="0">
                <a:latin typeface="Arial" charset="0"/>
                <a:cs typeface="Arial" charset="0"/>
              </a:rPr>
              <a:t>and base drives, auxiliary mechanisms and control. Saws are classified by the type of the saw tools:</a:t>
            </a:r>
          </a:p>
          <a:p>
            <a:pPr marL="0" indent="0">
              <a:buFont typeface="Arial" charset="0"/>
              <a:buNone/>
            </a:pPr>
            <a:r>
              <a:rPr lang="en-US" altLang="en-US" sz="1600" dirty="0" smtClean="0">
                <a:latin typeface="Arial" charset="0"/>
                <a:cs typeface="Arial" charset="0"/>
              </a:rPr>
              <a:t>• Saw-rectilinear reciprocating saw blade, usually cut only in one stroke. These include band saws, scroll saws and saber (fretsaw)</a:t>
            </a:r>
          </a:p>
          <a:p>
            <a:pPr marL="0" indent="0">
              <a:buFont typeface="Arial" charset="0"/>
              <a:buNone/>
            </a:pPr>
            <a:r>
              <a:rPr lang="en-US" altLang="en-US" sz="1600" dirty="0" smtClean="0">
                <a:latin typeface="Arial" charset="0"/>
                <a:cs typeface="Arial" charset="0"/>
              </a:rPr>
              <a:t>• saw with rotating saw blade, usually cut one branch of the blade.</a:t>
            </a:r>
          </a:p>
          <a:p>
            <a:pPr marL="0" indent="0">
              <a:buFont typeface="Arial" charset="0"/>
              <a:buNone/>
            </a:pPr>
            <a:r>
              <a:rPr altLang="en-US" sz="1600" dirty="0" smtClean="0">
                <a:latin typeface="Arial" charset="0"/>
                <a:cs typeface="Arial" charset="0"/>
              </a:rPr>
              <a:t>	</a:t>
            </a:r>
            <a:r>
              <a:rPr lang="en-US" altLang="en-US" sz="1600" dirty="0" smtClean="0">
                <a:latin typeface="Arial" charset="0"/>
                <a:cs typeface="Arial" charset="0"/>
              </a:rPr>
              <a:t>This includes belt and chain saws,</a:t>
            </a:r>
          </a:p>
          <a:p>
            <a:pPr marL="0" indent="0">
              <a:buFont typeface="Arial" charset="0"/>
              <a:buNone/>
            </a:pPr>
            <a:r>
              <a:rPr lang="en-US" altLang="en-US" sz="1600" dirty="0" smtClean="0">
                <a:latin typeface="Arial" charset="0"/>
                <a:cs typeface="Arial" charset="0"/>
              </a:rPr>
              <a:t>• rotary (circular) saw with rotating saw blades or rollers.</a:t>
            </a:r>
          </a:p>
          <a:p>
            <a:pPr marL="0" indent="0">
              <a:buFont typeface="Arial" charset="0"/>
              <a:buNone/>
            </a:pPr>
            <a:r>
              <a:rPr lang="en-US" altLang="en-US" sz="1600" b="1" dirty="0" smtClean="0">
                <a:latin typeface="Arial" charset="0"/>
                <a:cs typeface="Arial" charset="0"/>
              </a:rPr>
              <a:t>Lumber Mill</a:t>
            </a:r>
          </a:p>
          <a:p>
            <a:pPr marL="0" indent="0">
              <a:buFont typeface="Arial" charset="0"/>
              <a:buNone/>
            </a:pPr>
            <a:r>
              <a:rPr lang="en-US" altLang="en-US" sz="1600" dirty="0" smtClean="0">
                <a:latin typeface="Arial" charset="0"/>
                <a:cs typeface="Arial" charset="0"/>
              </a:rPr>
              <a:t>The term timber plants - wood complex includes:</a:t>
            </a:r>
          </a:p>
          <a:p>
            <a:pPr marL="0" indent="0">
              <a:buFont typeface="Arial" charset="0"/>
              <a:buNone/>
            </a:pPr>
            <a:r>
              <a:rPr lang="en-US" altLang="en-US" sz="1600" dirty="0" smtClean="0">
                <a:latin typeface="Arial" charset="0"/>
                <a:cs typeface="Arial" charset="0"/>
              </a:rPr>
              <a:t>• space for logging,</a:t>
            </a:r>
          </a:p>
          <a:p>
            <a:pPr marL="0" indent="0">
              <a:buFont typeface="Arial" charset="0"/>
              <a:buNone/>
            </a:pPr>
            <a:r>
              <a:rPr lang="en-US" altLang="en-US" sz="1600" dirty="0" smtClean="0">
                <a:latin typeface="Arial" charset="0"/>
                <a:cs typeface="Arial" charset="0"/>
              </a:rPr>
              <a:t>• store logs,</a:t>
            </a:r>
          </a:p>
          <a:p>
            <a:pPr marL="0" indent="0">
              <a:buFont typeface="Arial" charset="0"/>
              <a:buNone/>
            </a:pPr>
            <a:r>
              <a:rPr lang="en-US" altLang="en-US" sz="1600" dirty="0" smtClean="0">
                <a:latin typeface="Arial" charset="0"/>
                <a:cs typeface="Arial" charset="0"/>
              </a:rPr>
              <a:t>• storage of logs,</a:t>
            </a:r>
          </a:p>
          <a:p>
            <a:pPr marL="0" indent="0">
              <a:buFont typeface="Arial" charset="0"/>
              <a:buNone/>
            </a:pPr>
            <a:r>
              <a:rPr lang="en-US" altLang="en-US" sz="1600" dirty="0" smtClean="0">
                <a:latin typeface="Arial" charset="0"/>
                <a:cs typeface="Arial" charset="0"/>
              </a:rPr>
              <a:t>• sawmill - a lumber mill,</a:t>
            </a:r>
          </a:p>
          <a:p>
            <a:pPr marL="0" indent="0">
              <a:buFont typeface="Arial" charset="0"/>
              <a:buNone/>
            </a:pPr>
            <a:r>
              <a:rPr lang="en-US" altLang="en-US" sz="1600" dirty="0" smtClean="0">
                <a:latin typeface="Arial" charset="0"/>
                <a:cs typeface="Arial" charset="0"/>
              </a:rPr>
              <a:t>• mechanized yard.</a:t>
            </a:r>
          </a:p>
        </p:txBody>
      </p:sp>
      <p:sp>
        <p:nvSpPr>
          <p:cNvPr id="8" name="Nadpis 1"/>
          <p:cNvSpPr txBox="1">
            <a:spLocks noGrp="1"/>
          </p:cNvSpPr>
          <p:nvPr>
            <p:ph type="title"/>
          </p:nvPr>
        </p:nvSpPr>
        <p:spPr>
          <a:xfrm>
            <a:off x="0" y="847525"/>
            <a:ext cx="9144000" cy="1325563"/>
          </a:xfrm>
        </p:spPr>
        <p:txBody>
          <a:bodyPr anchorCtr="0"/>
          <a:lstStyle/>
          <a:p>
            <a:pPr algn="ctr"/>
            <a:r>
              <a:rPr lang="en-US" altLang="cs-CZ" sz="3200" b="1" cap="all" dirty="0" smtClean="0">
                <a:solidFill>
                  <a:schemeClr val="accent6">
                    <a:lumMod val="75000"/>
                  </a:schemeClr>
                </a:solidFill>
                <a:latin typeface="Arial" charset="0"/>
                <a:cs typeface="Arial" charset="0"/>
              </a:rPr>
              <a:t>Machinery </a:t>
            </a:r>
            <a:r>
              <a:rPr lang="en-US" altLang="cs-CZ" sz="3200" b="1" cap="all" dirty="0" smtClean="0">
                <a:solidFill>
                  <a:schemeClr val="accent6">
                    <a:lumMod val="75000"/>
                  </a:schemeClr>
                </a:solidFill>
                <a:latin typeface="Arial" charset="0"/>
                <a:cs typeface="Arial" charset="0"/>
              </a:rPr>
              <a:t>for lifting and woodworking</a:t>
            </a:r>
            <a:endParaRPr altLang="cs-CZ" sz="3200" b="1" cap="all" dirty="0" smtClean="0">
              <a:solidFill>
                <a:schemeClr val="accent6">
                  <a:lumMod val="75000"/>
                </a:schemeClr>
              </a:solidFill>
              <a:latin typeface="Arial" charset="0"/>
              <a:cs typeface="Arial" charset="0"/>
            </a:endParaRPr>
          </a:p>
        </p:txBody>
      </p:sp>
      <p:sp>
        <p:nvSpPr>
          <p:cNvPr id="9"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10"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685788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Zástupný symbol pro obsah 2"/>
          <p:cNvSpPr>
            <a:spLocks noGrp="1"/>
          </p:cNvSpPr>
          <p:nvPr>
            <p:ph idx="1"/>
          </p:nvPr>
        </p:nvSpPr>
        <p:spPr>
          <a:xfrm>
            <a:off x="201881" y="1365665"/>
            <a:ext cx="8775865" cy="1579413"/>
          </a:xfrm>
        </p:spPr>
        <p:txBody>
          <a:bodyPr>
            <a:noAutofit/>
          </a:bodyPr>
          <a:lstStyle/>
          <a:p>
            <a:pPr marL="0" indent="0" algn="ctr">
              <a:lnSpc>
                <a:spcPct val="70000"/>
              </a:lnSpc>
              <a:buNone/>
            </a:pPr>
            <a:r>
              <a:rPr lang="en-US" altLang="cs-CZ" b="1" dirty="0">
                <a:solidFill>
                  <a:srgbClr val="FF3300"/>
                </a:solidFill>
              </a:rPr>
              <a:t>ANY QUESTIONS</a:t>
            </a:r>
            <a:r>
              <a:rPr lang="en-US" altLang="cs-CZ" b="1" dirty="0" smtClean="0">
                <a:solidFill>
                  <a:srgbClr val="FF3300"/>
                </a:solidFill>
              </a:rPr>
              <a:t>?</a:t>
            </a:r>
            <a:endParaRPr lang="en-US" altLang="cs-CZ" b="1" dirty="0">
              <a:solidFill>
                <a:srgbClr val="FF3300"/>
              </a:solidFill>
            </a:endParaRPr>
          </a:p>
        </p:txBody>
      </p:sp>
      <p:sp>
        <p:nvSpPr>
          <p:cNvPr id="4"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6"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pic>
        <p:nvPicPr>
          <p:cNvPr id="1026" name="Picture 2" descr="Vektorové otazník ikona webové klipart zdarma ke stažení"/>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5643" y="2066307"/>
            <a:ext cx="3810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79191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a:xfrm>
            <a:off x="163773" y="2422335"/>
            <a:ext cx="8816453" cy="3395008"/>
          </a:xfrm>
        </p:spPr>
        <p:txBody>
          <a:bodyPr>
            <a:noAutofit/>
          </a:bodyPr>
          <a:lstStyle/>
          <a:p>
            <a:pPr marL="354013" indent="-354013">
              <a:buSzPct val="130000"/>
            </a:pPr>
            <a:r>
              <a:rPr lang="en-US" altLang="cs-CZ" sz="2400" b="1" dirty="0" smtClean="0">
                <a:latin typeface="Arial" charset="0"/>
              </a:rPr>
              <a:t>Explanation of wood working theory;</a:t>
            </a:r>
          </a:p>
          <a:p>
            <a:pPr marL="354013" indent="-354013">
              <a:buSzPct val="130000"/>
            </a:pPr>
            <a:r>
              <a:rPr lang="en-US" altLang="cs-CZ" sz="2400" b="1" dirty="0" smtClean="0">
                <a:latin typeface="Arial" charset="0"/>
              </a:rPr>
              <a:t>Characteristics of woodworking machinery</a:t>
            </a:r>
          </a:p>
          <a:p>
            <a:pPr marL="354013" indent="-354013">
              <a:buSzPct val="130000"/>
            </a:pPr>
            <a:r>
              <a:rPr lang="en-US" altLang="cs-CZ" sz="2400" b="1" dirty="0" smtClean="0">
                <a:latin typeface="Arial" charset="0"/>
              </a:rPr>
              <a:t>Questions answering (if any);</a:t>
            </a:r>
          </a:p>
          <a:p>
            <a:pPr marL="354013" indent="-354013">
              <a:buSzPct val="130000"/>
            </a:pPr>
            <a:endParaRPr lang="en-US" altLang="cs-CZ" sz="2400" b="1" i="1" u="sng" dirty="0" smtClean="0">
              <a:latin typeface="Arial" charset="0"/>
            </a:endParaRPr>
          </a:p>
          <a:p>
            <a:pPr marL="354013" indent="-354013">
              <a:buSzPct val="130000"/>
            </a:pPr>
            <a:r>
              <a:rPr lang="en-US" altLang="cs-CZ" sz="2400" b="1" i="1" u="sng" dirty="0" smtClean="0">
                <a:latin typeface="Arial" charset="0"/>
              </a:rPr>
              <a:t>Notice</a:t>
            </a:r>
            <a:r>
              <a:rPr lang="en-US" altLang="cs-CZ" sz="2400" b="1" i="1" dirty="0" smtClean="0">
                <a:latin typeface="Arial" charset="0"/>
              </a:rPr>
              <a:t>:</a:t>
            </a:r>
            <a:r>
              <a:rPr lang="en-US" altLang="cs-CZ" sz="2400" b="1" dirty="0" smtClean="0">
                <a:latin typeface="Arial" charset="0"/>
              </a:rPr>
              <a:t> </a:t>
            </a:r>
          </a:p>
          <a:p>
            <a:pPr marL="540000"/>
            <a:r>
              <a:rPr lang="en-US" altLang="cs-CZ" sz="2400" b="1" dirty="0" smtClean="0">
                <a:solidFill>
                  <a:srgbClr val="00B050"/>
                </a:solidFill>
                <a:latin typeface="Arial" charset="0"/>
              </a:rPr>
              <a:t>  You may have </a:t>
            </a:r>
            <a:r>
              <a:rPr lang="en-US" altLang="cs-CZ" sz="2400" b="1" i="1" dirty="0" smtClean="0">
                <a:solidFill>
                  <a:srgbClr val="00B050"/>
                </a:solidFill>
                <a:latin typeface="Arial" charset="0"/>
              </a:rPr>
              <a:t>questions any time during the lesson</a:t>
            </a:r>
            <a:r>
              <a:rPr lang="en-US" altLang="cs-CZ" sz="2400" b="1" i="1" dirty="0" smtClean="0">
                <a:latin typeface="Arial" charset="0"/>
              </a:rPr>
              <a:t>.</a:t>
            </a:r>
            <a:endParaRPr lang="en-US" altLang="cs-CZ" sz="2400" b="1" i="1" dirty="0" smtClean="0">
              <a:solidFill>
                <a:srgbClr val="0000FF"/>
              </a:solidFill>
              <a:latin typeface="Arial" charset="0"/>
            </a:endParaRPr>
          </a:p>
        </p:txBody>
      </p:sp>
      <p:sp>
        <p:nvSpPr>
          <p:cNvPr id="7171" name="Rectangle 3"/>
          <p:cNvSpPr>
            <a:spLocks noChangeArrowheads="1"/>
          </p:cNvSpPr>
          <p:nvPr/>
        </p:nvSpPr>
        <p:spPr bwMode="auto">
          <a:xfrm>
            <a:off x="0" y="1450419"/>
            <a:ext cx="9144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itchFamily="2" charset="2"/>
              <a:buChar char="p"/>
              <a:defRPr sz="2800">
                <a:solidFill>
                  <a:schemeClr val="tx1"/>
                </a:solidFill>
                <a:latin typeface="Times New Roman" pitchFamily="18"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Times New Roman" pitchFamily="18"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Times New Roman" pitchFamily="18" charset="0"/>
              </a:defRPr>
            </a:lvl3pPr>
            <a:lvl4pPr marL="1600200" indent="-228600" eaLnBrk="0" hangingPunct="0">
              <a:spcBef>
                <a:spcPct val="20000"/>
              </a:spcBef>
              <a:buClr>
                <a:schemeClr val="bg2"/>
              </a:buClr>
              <a:buFont typeface="Wingdings" pitchFamily="2" charset="2"/>
              <a:buChar char="§"/>
              <a:defRPr>
                <a:solidFill>
                  <a:schemeClr val="tx1"/>
                </a:solidFill>
                <a:latin typeface="Times New Roman" pitchFamily="18"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Times New Roman" pitchFamily="18"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Times New Roman" pitchFamily="18"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Times New Roman" pitchFamily="18"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Times New Roman" pitchFamily="18"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Times New Roman" pitchFamily="18" charset="0"/>
              </a:defRPr>
            </a:lvl9pPr>
          </a:lstStyle>
          <a:p>
            <a:pPr algn="ctr" eaLnBrk="1" hangingPunct="1">
              <a:spcBef>
                <a:spcPct val="0"/>
              </a:spcBef>
              <a:buClrTx/>
              <a:buSzTx/>
              <a:buFontTx/>
              <a:buNone/>
            </a:pPr>
            <a:r>
              <a:rPr lang="en-US" altLang="cs-CZ" b="1" dirty="0" smtClean="0">
                <a:latin typeface="Arial" panose="020B0604020202020204" pitchFamily="34" charset="0"/>
                <a:cs typeface="Arial" panose="020B0604020202020204" pitchFamily="34" charset="0"/>
              </a:rPr>
              <a:t>THE LESSON CONTENT</a:t>
            </a:r>
            <a:r>
              <a:rPr lang="cs-CZ" altLang="cs-CZ" b="1" dirty="0" smtClean="0">
                <a:latin typeface="Arial" panose="020B0604020202020204" pitchFamily="34" charset="0"/>
                <a:cs typeface="Arial" panose="020B0604020202020204" pitchFamily="34" charset="0"/>
              </a:rPr>
              <a:t> PLAN</a:t>
            </a:r>
            <a:r>
              <a:rPr lang="en-US" altLang="cs-CZ" b="1" dirty="0" smtClean="0">
                <a:latin typeface="Arial" panose="020B0604020202020204" pitchFamily="34" charset="0"/>
                <a:cs typeface="Arial" panose="020B0604020202020204" pitchFamily="34" charset="0"/>
              </a:rPr>
              <a:t> </a:t>
            </a:r>
            <a:endParaRPr lang="en-US" altLang="cs-CZ" b="1" dirty="0">
              <a:latin typeface="Arial" panose="020B0604020202020204" pitchFamily="34" charset="0"/>
              <a:cs typeface="Arial" panose="020B0604020202020204" pitchFamily="34" charset="0"/>
            </a:endParaRPr>
          </a:p>
        </p:txBody>
      </p:sp>
      <p:sp>
        <p:nvSpPr>
          <p:cNvPr id="4"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6"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7418885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dpis 1"/>
          <p:cNvSpPr txBox="1">
            <a:spLocks noGrp="1"/>
          </p:cNvSpPr>
          <p:nvPr>
            <p:ph type="title"/>
          </p:nvPr>
        </p:nvSpPr>
        <p:spPr>
          <a:xfrm>
            <a:off x="0" y="1073150"/>
            <a:ext cx="9144000" cy="1325563"/>
          </a:xfrm>
        </p:spPr>
        <p:txBody>
          <a:bodyPr anchorCtr="0"/>
          <a:lstStyle/>
          <a:p>
            <a:pPr algn="ctr"/>
            <a:r>
              <a:rPr lang="en-US" altLang="cs-CZ" sz="3200" b="1" cap="all" dirty="0" smtClean="0">
                <a:solidFill>
                  <a:schemeClr val="accent6">
                    <a:lumMod val="75000"/>
                  </a:schemeClr>
                </a:solidFill>
                <a:latin typeface="Arial" charset="0"/>
                <a:cs typeface="Arial" charset="0"/>
              </a:rPr>
              <a:t>Machinery </a:t>
            </a:r>
            <a:r>
              <a:rPr lang="en-US" altLang="cs-CZ" sz="3200" b="1" cap="all" dirty="0" smtClean="0">
                <a:solidFill>
                  <a:schemeClr val="accent6">
                    <a:lumMod val="75000"/>
                  </a:schemeClr>
                </a:solidFill>
                <a:latin typeface="Arial" charset="0"/>
                <a:cs typeface="Arial" charset="0"/>
              </a:rPr>
              <a:t>for lifting and woodworking</a:t>
            </a:r>
            <a:endParaRPr altLang="cs-CZ" sz="3200" b="1" cap="all" dirty="0" smtClean="0">
              <a:solidFill>
                <a:schemeClr val="accent6">
                  <a:lumMod val="75000"/>
                </a:schemeClr>
              </a:solidFill>
              <a:latin typeface="Arial" charset="0"/>
              <a:cs typeface="Arial" charset="0"/>
            </a:endParaRPr>
          </a:p>
        </p:txBody>
      </p:sp>
      <p:sp>
        <p:nvSpPr>
          <p:cNvPr id="6147" name="Zástupný symbol pro obsah 2"/>
          <p:cNvSpPr txBox="1">
            <a:spLocks noGrp="1"/>
          </p:cNvSpPr>
          <p:nvPr>
            <p:ph idx="1"/>
          </p:nvPr>
        </p:nvSpPr>
        <p:spPr>
          <a:xfrm>
            <a:off x="250825" y="2351025"/>
            <a:ext cx="8642350" cy="3764767"/>
          </a:xfrm>
        </p:spPr>
        <p:txBody>
          <a:bodyPr/>
          <a:lstStyle/>
          <a:p>
            <a:pPr marL="0" indent="0" algn="just">
              <a:buFont typeface="Arial" charset="0"/>
              <a:buNone/>
            </a:pPr>
            <a:r>
              <a:rPr lang="en-US" altLang="cs-CZ" sz="2000" dirty="0" smtClean="0">
                <a:latin typeface="Arial" charset="0"/>
                <a:cs typeface="Arial" charset="0"/>
              </a:rPr>
              <a:t>Wood </a:t>
            </a:r>
            <a:r>
              <a:rPr lang="en-US" altLang="cs-CZ" sz="2000" dirty="0" smtClean="0">
                <a:latin typeface="Arial" charset="0"/>
                <a:cs typeface="Arial" charset="0"/>
              </a:rPr>
              <a:t>has always been important for human society raw material with many uses. Served for the construction of dwellings, housing production equipment, tools</a:t>
            </a:r>
            <a:r>
              <a:rPr altLang="cs-CZ" sz="2000" dirty="0" smtClean="0">
                <a:latin typeface="Arial" charset="0"/>
                <a:cs typeface="Arial" charset="0"/>
              </a:rPr>
              <a:t> </a:t>
            </a:r>
            <a:r>
              <a:rPr lang="en-US" altLang="cs-CZ" sz="2000" dirty="0" smtClean="0">
                <a:latin typeface="Arial" charset="0"/>
                <a:cs typeface="Arial" charset="0"/>
              </a:rPr>
              <a:t>and apparatus and was an important source of thermal energy.</a:t>
            </a:r>
          </a:p>
          <a:p>
            <a:pPr marL="0" indent="0" algn="just">
              <a:buFont typeface="Arial" charset="0"/>
              <a:buNone/>
            </a:pPr>
            <a:r>
              <a:rPr lang="en-US" altLang="cs-CZ" sz="2000" dirty="0" smtClean="0">
                <a:latin typeface="Arial" charset="0"/>
                <a:cs typeface="Arial" charset="0"/>
              </a:rPr>
              <a:t>Large </a:t>
            </a:r>
            <a:r>
              <a:rPr lang="en-US" altLang="cs-CZ" sz="2000" dirty="0" smtClean="0">
                <a:latin typeface="Arial" charset="0"/>
                <a:cs typeface="Arial" charset="0"/>
              </a:rPr>
              <a:t>expansion timber found in military conditions in the past and at present primarily for their useful physical and mechanical properties such as e.g. a relatively low density, bending strength and compressive strength, good process ability and a relatively long shelf life.</a:t>
            </a:r>
          </a:p>
          <a:p>
            <a:pPr marL="0" indent="0" algn="just">
              <a:buFont typeface="Arial" charset="0"/>
              <a:buNone/>
            </a:pPr>
            <a:r>
              <a:rPr lang="en-US" altLang="cs-CZ" sz="2000" dirty="0" smtClean="0">
                <a:latin typeface="Arial" charset="0"/>
                <a:cs typeface="Arial" charset="0"/>
              </a:rPr>
              <a:t>For </a:t>
            </a:r>
            <a:r>
              <a:rPr lang="en-US" altLang="cs-CZ" sz="2000" dirty="0" smtClean="0">
                <a:latin typeface="Arial" charset="0"/>
                <a:cs typeface="Arial" charset="0"/>
              </a:rPr>
              <a:t>the army is also important easy availability of wood as a raw material, mainly for the construction of bridges for shallow water, strengthening of existing bridges, construction of various buildings fortification, reinforcing roads and other engineering work</a:t>
            </a:r>
            <a:r>
              <a:rPr lang="en-US" altLang="cs-CZ" sz="2000" dirty="0" smtClean="0">
                <a:latin typeface="Arial" charset="0"/>
                <a:cs typeface="Arial" charset="0"/>
              </a:rPr>
              <a:t>.</a:t>
            </a:r>
            <a:endParaRPr lang="en-US" altLang="cs-CZ" sz="2000" dirty="0" smtClean="0">
              <a:latin typeface="Arial" charset="0"/>
              <a:cs typeface="Arial" charset="0"/>
            </a:endParaRPr>
          </a:p>
          <a:p>
            <a:pPr marL="0" indent="0" algn="just">
              <a:buFont typeface="Arial" charset="0"/>
              <a:buNone/>
            </a:pPr>
            <a:endParaRPr altLang="cs-CZ" sz="2000" dirty="0" smtClean="0">
              <a:latin typeface="Arial" charset="0"/>
              <a:cs typeface="Arial" charset="0"/>
            </a:endParaRPr>
          </a:p>
        </p:txBody>
      </p:sp>
      <p:sp>
        <p:nvSpPr>
          <p:cNvPr id="7"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8"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22879088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Zástupný symbol pro obsah 2"/>
          <p:cNvSpPr txBox="1">
            <a:spLocks noGrp="1"/>
          </p:cNvSpPr>
          <p:nvPr>
            <p:ph idx="1"/>
          </p:nvPr>
        </p:nvSpPr>
        <p:spPr>
          <a:xfrm>
            <a:off x="215199" y="2327463"/>
            <a:ext cx="8642350" cy="3990212"/>
          </a:xfrm>
        </p:spPr>
        <p:txBody>
          <a:bodyPr/>
          <a:lstStyle/>
          <a:p>
            <a:pPr marL="0" indent="0" algn="just">
              <a:buFont typeface="Arial" charset="0"/>
              <a:buNone/>
            </a:pPr>
            <a:r>
              <a:rPr lang="en-US" altLang="cs-CZ" sz="1800" dirty="0" smtClean="0">
                <a:latin typeface="Arial" charset="0"/>
                <a:cs typeface="Arial" charset="0"/>
              </a:rPr>
              <a:t>The </a:t>
            </a:r>
            <a:r>
              <a:rPr lang="en-US" altLang="cs-CZ" sz="1800" dirty="0" smtClean="0">
                <a:latin typeface="Arial" charset="0"/>
                <a:cs typeface="Arial" charset="0"/>
              </a:rPr>
              <a:t>wood is used in the performance of a wide range of tasks within the movement's own security forces, restrictions on the activities of the enemy, preserve combat capability and within the general engineer support.</a:t>
            </a:r>
          </a:p>
          <a:p>
            <a:pPr marL="0" indent="0" algn="just">
              <a:buFont typeface="Arial" charset="0"/>
              <a:buNone/>
            </a:pPr>
            <a:r>
              <a:rPr lang="en-US" altLang="cs-CZ" sz="1800" dirty="0" smtClean="0">
                <a:latin typeface="Arial" charset="0"/>
                <a:cs typeface="Arial" charset="0"/>
              </a:rPr>
              <a:t>In </a:t>
            </a:r>
            <a:r>
              <a:rPr lang="en-US" altLang="cs-CZ" sz="1800" dirty="0" smtClean="0">
                <a:latin typeface="Arial" charset="0"/>
                <a:cs typeface="Arial" charset="0"/>
              </a:rPr>
              <a:t>this section we discuss the properties of wood, ways of cutting wood, sawmills, timber plants.</a:t>
            </a:r>
          </a:p>
          <a:p>
            <a:pPr marL="0" indent="0" algn="just">
              <a:buFont typeface="Arial" charset="0"/>
              <a:buNone/>
            </a:pPr>
            <a:r>
              <a:rPr lang="en-US" altLang="cs-CZ" sz="1800" b="1" dirty="0" smtClean="0">
                <a:latin typeface="Arial" charset="0"/>
                <a:cs typeface="Arial" charset="0"/>
              </a:rPr>
              <a:t>Properties of wood</a:t>
            </a:r>
            <a:endParaRPr lang="en-US" altLang="cs-CZ" sz="1800" dirty="0" smtClean="0">
              <a:latin typeface="Arial" charset="0"/>
              <a:cs typeface="Arial" charset="0"/>
            </a:endParaRPr>
          </a:p>
          <a:p>
            <a:pPr marL="0" indent="0" algn="just">
              <a:buFont typeface="Arial" charset="0"/>
              <a:buNone/>
            </a:pPr>
            <a:r>
              <a:rPr lang="en-US" altLang="cs-CZ" sz="1800" dirty="0" smtClean="0">
                <a:latin typeface="Arial" charset="0"/>
                <a:cs typeface="Arial" charset="0"/>
              </a:rPr>
              <a:t>Wood </a:t>
            </a:r>
            <a:r>
              <a:rPr lang="en-US" altLang="cs-CZ" sz="1800" dirty="0" smtClean="0">
                <a:latin typeface="Arial" charset="0"/>
                <a:cs typeface="Arial" charset="0"/>
              </a:rPr>
              <a:t>is a material of organic origin produced perennial woody plants during the growth of strains in length and thickness. After morphological page consists of the cells, respectively. from their walls.</a:t>
            </a:r>
          </a:p>
          <a:p>
            <a:pPr marL="0" indent="0" algn="just">
              <a:buFont typeface="Arial" charset="0"/>
              <a:buNone/>
            </a:pPr>
            <a:r>
              <a:rPr lang="en-US" altLang="cs-CZ" sz="1800" dirty="0" smtClean="0">
                <a:latin typeface="Arial" charset="0"/>
                <a:cs typeface="Arial" charset="0"/>
              </a:rPr>
              <a:t>Since </a:t>
            </a:r>
            <a:r>
              <a:rPr lang="en-US" altLang="cs-CZ" sz="1800" dirty="0" smtClean="0">
                <a:latin typeface="Arial" charset="0"/>
                <a:cs typeface="Arial" charset="0"/>
              </a:rPr>
              <a:t>the cell timber consisting mostly elongated, oriented in </a:t>
            </a:r>
            <a:r>
              <a:rPr lang="en-US" altLang="cs-CZ" sz="1800" dirty="0" smtClean="0">
                <a:latin typeface="Arial" charset="0"/>
                <a:cs typeface="Arial" charset="0"/>
              </a:rPr>
              <a:t>parallel</a:t>
            </a:r>
            <a:r>
              <a:rPr lang="cs-CZ" altLang="cs-CZ" sz="1800" dirty="0" smtClean="0">
                <a:latin typeface="Arial" charset="0"/>
                <a:cs typeface="Arial" charset="0"/>
              </a:rPr>
              <a:t> </a:t>
            </a:r>
            <a:r>
              <a:rPr lang="en-US" altLang="cs-CZ" sz="1800" dirty="0" smtClean="0">
                <a:latin typeface="Arial" charset="0"/>
                <a:cs typeface="Arial" charset="0"/>
              </a:rPr>
              <a:t>with </a:t>
            </a:r>
            <a:r>
              <a:rPr lang="en-US" altLang="cs-CZ" sz="1800" dirty="0" smtClean="0">
                <a:latin typeface="Arial" charset="0"/>
                <a:cs typeface="Arial" charset="0"/>
              </a:rPr>
              <a:t>the axis of the trunk or branches and arranged concentrically around it, has wood in different directions or the same structure or the same properties. It is therefore anisotropic material and as such need to be assessed and evaluated.</a:t>
            </a:r>
          </a:p>
        </p:txBody>
      </p:sp>
      <p:sp>
        <p:nvSpPr>
          <p:cNvPr id="8" name="Nadpis 1"/>
          <p:cNvSpPr txBox="1">
            <a:spLocks noGrp="1"/>
          </p:cNvSpPr>
          <p:nvPr>
            <p:ph type="title"/>
          </p:nvPr>
        </p:nvSpPr>
        <p:spPr>
          <a:xfrm>
            <a:off x="0" y="1073150"/>
            <a:ext cx="9144000" cy="1325563"/>
          </a:xfrm>
        </p:spPr>
        <p:txBody>
          <a:bodyPr anchorCtr="0"/>
          <a:lstStyle/>
          <a:p>
            <a:pPr algn="ctr"/>
            <a:r>
              <a:rPr lang="en-US" altLang="cs-CZ" sz="3200" b="1" cap="all" dirty="0" smtClean="0">
                <a:solidFill>
                  <a:schemeClr val="accent6">
                    <a:lumMod val="75000"/>
                  </a:schemeClr>
                </a:solidFill>
                <a:latin typeface="Arial" charset="0"/>
                <a:cs typeface="Arial" charset="0"/>
              </a:rPr>
              <a:t>Machinery </a:t>
            </a:r>
            <a:r>
              <a:rPr lang="en-US" altLang="cs-CZ" sz="3200" b="1" cap="all" dirty="0" smtClean="0">
                <a:solidFill>
                  <a:schemeClr val="accent6">
                    <a:lumMod val="75000"/>
                  </a:schemeClr>
                </a:solidFill>
                <a:latin typeface="Arial" charset="0"/>
                <a:cs typeface="Arial" charset="0"/>
              </a:rPr>
              <a:t>for lifting and </a:t>
            </a:r>
            <a:r>
              <a:rPr lang="en-US" altLang="cs-CZ" sz="3200" b="1" cap="all" dirty="0" smtClean="0">
                <a:solidFill>
                  <a:schemeClr val="accent6">
                    <a:lumMod val="75000"/>
                  </a:schemeClr>
                </a:solidFill>
                <a:latin typeface="Arial" charset="0"/>
                <a:cs typeface="Arial" charset="0"/>
              </a:rPr>
              <a:t>woodworking</a:t>
            </a:r>
            <a:endParaRPr altLang="cs-CZ" sz="3200" b="1" cap="all" dirty="0" smtClean="0">
              <a:solidFill>
                <a:schemeClr val="accent6">
                  <a:lumMod val="75000"/>
                </a:schemeClr>
              </a:solidFill>
              <a:latin typeface="Arial" charset="0"/>
              <a:cs typeface="Arial" charset="0"/>
            </a:endParaRPr>
          </a:p>
        </p:txBody>
      </p:sp>
      <p:sp>
        <p:nvSpPr>
          <p:cNvPr id="9"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10"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23724212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Zástupný symbol pro obsah 2"/>
          <p:cNvSpPr txBox="1">
            <a:spLocks noGrp="1"/>
          </p:cNvSpPr>
          <p:nvPr>
            <p:ph idx="1"/>
          </p:nvPr>
        </p:nvSpPr>
        <p:spPr>
          <a:xfrm>
            <a:off x="311974" y="2040309"/>
            <a:ext cx="8569325" cy="4134860"/>
          </a:xfrm>
        </p:spPr>
        <p:txBody>
          <a:bodyPr/>
          <a:lstStyle/>
          <a:p>
            <a:pPr marL="0" indent="0" algn="just">
              <a:buFont typeface="Arial" charset="0"/>
              <a:buNone/>
            </a:pPr>
            <a:r>
              <a:rPr lang="en-US" altLang="en-US" sz="1800" dirty="0" smtClean="0">
                <a:latin typeface="Arial" charset="0"/>
                <a:cs typeface="Arial" charset="0"/>
              </a:rPr>
              <a:t>In </a:t>
            </a:r>
            <a:r>
              <a:rPr lang="en-US" altLang="en-US" sz="1800" dirty="0" smtClean="0">
                <a:latin typeface="Arial" charset="0"/>
                <a:cs typeface="Arial" charset="0"/>
              </a:rPr>
              <a:t>order to allow the wood raw material is optimally used, it must have a minimum knowledge of its physical, mechanical, chemical and other properties.</a:t>
            </a:r>
            <a:endParaRPr altLang="en-US" sz="1800" dirty="0" smtClean="0">
              <a:latin typeface="Arial" charset="0"/>
              <a:cs typeface="Arial" charset="0"/>
            </a:endParaRPr>
          </a:p>
          <a:p>
            <a:pPr marL="0" indent="0" algn="just">
              <a:buFont typeface="Arial" charset="0"/>
              <a:buNone/>
            </a:pPr>
            <a:r>
              <a:rPr lang="en-US" altLang="en-US" sz="1800" b="1" dirty="0" smtClean="0">
                <a:latin typeface="Arial" charset="0"/>
                <a:cs typeface="Arial" charset="0"/>
              </a:rPr>
              <a:t>The </a:t>
            </a:r>
            <a:r>
              <a:rPr lang="en-US" altLang="en-US" sz="1800" b="1" dirty="0" smtClean="0">
                <a:latin typeface="Arial" charset="0"/>
                <a:cs typeface="Arial" charset="0"/>
              </a:rPr>
              <a:t>basic physical properties of wood includes:</a:t>
            </a:r>
          </a:p>
          <a:p>
            <a:pPr marL="0" indent="0" algn="just">
              <a:buFont typeface="Arial" charset="0"/>
              <a:buNone/>
            </a:pPr>
            <a:r>
              <a:rPr lang="en-US" altLang="en-US" sz="1800" dirty="0" smtClean="0">
                <a:latin typeface="Arial" charset="0"/>
                <a:cs typeface="Arial" charset="0"/>
              </a:rPr>
              <a:t>- Moisture content,</a:t>
            </a:r>
          </a:p>
          <a:p>
            <a:pPr marL="0" indent="0" algn="just">
              <a:buFont typeface="Arial" charset="0"/>
              <a:buNone/>
            </a:pPr>
            <a:r>
              <a:rPr lang="en-US" altLang="en-US" sz="1800" dirty="0" smtClean="0">
                <a:latin typeface="Arial" charset="0"/>
                <a:cs typeface="Arial" charset="0"/>
              </a:rPr>
              <a:t>- Density of the wood,</a:t>
            </a:r>
          </a:p>
          <a:p>
            <a:pPr marL="0" indent="0" algn="just">
              <a:buFont typeface="Arial" charset="0"/>
              <a:buNone/>
            </a:pPr>
            <a:r>
              <a:rPr lang="en-US" altLang="en-US" sz="1800" dirty="0" smtClean="0">
                <a:latin typeface="Arial" charset="0"/>
                <a:cs typeface="Arial" charset="0"/>
              </a:rPr>
              <a:t>- Porosity of wood,</a:t>
            </a:r>
          </a:p>
          <a:p>
            <a:pPr marL="0" indent="0" algn="just">
              <a:buFont typeface="Arial" charset="0"/>
              <a:buNone/>
            </a:pPr>
            <a:r>
              <a:rPr lang="en-US" altLang="en-US" sz="1800" dirty="0" smtClean="0">
                <a:latin typeface="Arial" charset="0"/>
                <a:cs typeface="Arial" charset="0"/>
              </a:rPr>
              <a:t>- Thermal properties,</a:t>
            </a:r>
          </a:p>
          <a:p>
            <a:pPr marL="0" indent="0" algn="just">
              <a:buFont typeface="Arial" charset="0"/>
              <a:buNone/>
            </a:pPr>
            <a:r>
              <a:rPr lang="en-US" altLang="en-US" sz="1800" dirty="0" smtClean="0">
                <a:latin typeface="Arial" charset="0"/>
                <a:cs typeface="Arial" charset="0"/>
              </a:rPr>
              <a:t>- Electrical characteristics,</a:t>
            </a:r>
          </a:p>
          <a:p>
            <a:pPr marL="0" indent="0" algn="just">
              <a:buFont typeface="Arial" charset="0"/>
              <a:buNone/>
            </a:pPr>
            <a:r>
              <a:rPr lang="en-US" altLang="en-US" sz="1800" dirty="0" smtClean="0">
                <a:latin typeface="Arial" charset="0"/>
                <a:cs typeface="Arial" charset="0"/>
              </a:rPr>
              <a:t>- Acoustic properties.</a:t>
            </a:r>
          </a:p>
          <a:p>
            <a:pPr marL="0" indent="0" algn="just">
              <a:buFont typeface="Arial" charset="0"/>
              <a:buNone/>
            </a:pPr>
            <a:r>
              <a:rPr lang="en-US" altLang="en-US" sz="1800" dirty="0" smtClean="0">
                <a:latin typeface="Arial" charset="0"/>
                <a:cs typeface="Arial" charset="0"/>
              </a:rPr>
              <a:t>Mechanical </a:t>
            </a:r>
            <a:r>
              <a:rPr lang="en-US" altLang="en-US" sz="1800" dirty="0" smtClean="0">
                <a:latin typeface="Arial" charset="0"/>
                <a:cs typeface="Arial" charset="0"/>
              </a:rPr>
              <a:t>properties of wood express its resistance to external forces. Against them has internal cohesive forces between the molecules of wood (material), called voltage.</a:t>
            </a:r>
          </a:p>
        </p:txBody>
      </p:sp>
      <p:sp>
        <p:nvSpPr>
          <p:cNvPr id="8" name="Nadpis 1"/>
          <p:cNvSpPr txBox="1">
            <a:spLocks noGrp="1"/>
          </p:cNvSpPr>
          <p:nvPr>
            <p:ph type="title"/>
          </p:nvPr>
        </p:nvSpPr>
        <p:spPr>
          <a:xfrm>
            <a:off x="0" y="895025"/>
            <a:ext cx="9144000" cy="1325563"/>
          </a:xfrm>
        </p:spPr>
        <p:txBody>
          <a:bodyPr anchorCtr="0"/>
          <a:lstStyle/>
          <a:p>
            <a:pPr algn="ctr"/>
            <a:r>
              <a:rPr lang="en-US" altLang="cs-CZ" sz="3200" b="1" cap="all" dirty="0" smtClean="0">
                <a:solidFill>
                  <a:schemeClr val="accent6">
                    <a:lumMod val="75000"/>
                  </a:schemeClr>
                </a:solidFill>
                <a:latin typeface="Arial" charset="0"/>
                <a:cs typeface="Arial" charset="0"/>
              </a:rPr>
              <a:t>Machinery </a:t>
            </a:r>
            <a:r>
              <a:rPr lang="en-US" altLang="cs-CZ" sz="3200" b="1" cap="all" dirty="0" smtClean="0">
                <a:solidFill>
                  <a:schemeClr val="accent6">
                    <a:lumMod val="75000"/>
                  </a:schemeClr>
                </a:solidFill>
                <a:latin typeface="Arial" charset="0"/>
                <a:cs typeface="Arial" charset="0"/>
              </a:rPr>
              <a:t>for lifting and woodworking</a:t>
            </a:r>
            <a:endParaRPr altLang="cs-CZ" sz="3200" b="1" cap="all" dirty="0" smtClean="0">
              <a:solidFill>
                <a:schemeClr val="accent6">
                  <a:lumMod val="75000"/>
                </a:schemeClr>
              </a:solidFill>
              <a:latin typeface="Arial" charset="0"/>
              <a:cs typeface="Arial" charset="0"/>
            </a:endParaRPr>
          </a:p>
        </p:txBody>
      </p:sp>
      <p:sp>
        <p:nvSpPr>
          <p:cNvPr id="9"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10"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32423510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Zástupný symbol pro obsah 2"/>
          <p:cNvSpPr txBox="1">
            <a:spLocks noGrp="1"/>
          </p:cNvSpPr>
          <p:nvPr>
            <p:ph idx="1"/>
          </p:nvPr>
        </p:nvSpPr>
        <p:spPr>
          <a:xfrm>
            <a:off x="229034" y="2154773"/>
            <a:ext cx="8760587" cy="4067896"/>
          </a:xfrm>
        </p:spPr>
        <p:txBody>
          <a:bodyPr>
            <a:normAutofit/>
          </a:bodyPr>
          <a:lstStyle/>
          <a:p>
            <a:pPr marL="0" indent="0" algn="just">
              <a:buFont typeface="Arial" charset="0"/>
              <a:buNone/>
            </a:pPr>
            <a:r>
              <a:rPr lang="en-US" altLang="en-US" sz="1900" dirty="0" smtClean="0">
                <a:latin typeface="Arial" charset="0"/>
                <a:cs typeface="Arial" charset="0"/>
              </a:rPr>
              <a:t>Wood </a:t>
            </a:r>
            <a:r>
              <a:rPr lang="en-US" altLang="en-US" sz="1900" dirty="0" smtClean="0">
                <a:latin typeface="Arial" charset="0"/>
                <a:cs typeface="Arial" charset="0"/>
              </a:rPr>
              <a:t>as a biological material is a complex anatomical and chemical complex.</a:t>
            </a:r>
          </a:p>
          <a:p>
            <a:pPr marL="0" indent="0" algn="just">
              <a:buFont typeface="Arial" charset="0"/>
              <a:buNone/>
            </a:pPr>
            <a:r>
              <a:rPr lang="en-US" altLang="en-US" sz="1900" dirty="0" smtClean="0">
                <a:latin typeface="Arial" charset="0"/>
                <a:cs typeface="Arial" charset="0"/>
              </a:rPr>
              <a:t>Consists </a:t>
            </a:r>
            <a:r>
              <a:rPr lang="en-US" altLang="en-US" sz="1900" dirty="0" smtClean="0">
                <a:latin typeface="Arial" charset="0"/>
                <a:cs typeface="Arial" charset="0"/>
              </a:rPr>
              <a:t>of cells and intercellular parts of different chemical composition. In addition to water and air wood predominantly contains macromolecular substances carbohydrate (sugar) and lignin nature each other more or less chemically bonded.</a:t>
            </a:r>
          </a:p>
          <a:p>
            <a:pPr marL="0" indent="0" algn="just">
              <a:buFont typeface="Arial" charset="0"/>
              <a:buNone/>
            </a:pPr>
            <a:r>
              <a:rPr lang="en-US" altLang="en-US" sz="1900" dirty="0" smtClean="0">
                <a:latin typeface="Arial" charset="0"/>
                <a:cs typeface="Arial" charset="0"/>
              </a:rPr>
              <a:t>Minerals </a:t>
            </a:r>
            <a:r>
              <a:rPr lang="en-US" altLang="en-US" sz="1900" dirty="0" smtClean="0">
                <a:latin typeface="Arial" charset="0"/>
                <a:cs typeface="Arial" charset="0"/>
              </a:rPr>
              <a:t>in the wood is less than 1%, determined from the ash content.</a:t>
            </a:r>
          </a:p>
          <a:p>
            <a:pPr marL="0" indent="0" algn="just">
              <a:buFont typeface="Arial" charset="0"/>
              <a:buNone/>
            </a:pPr>
            <a:r>
              <a:rPr lang="en-US" altLang="en-US" sz="1900" dirty="0" smtClean="0">
                <a:latin typeface="Arial" charset="0"/>
                <a:cs typeface="Arial" charset="0"/>
              </a:rPr>
              <a:t>Wood </a:t>
            </a:r>
            <a:r>
              <a:rPr lang="en-US" altLang="en-US" sz="1900" dirty="0" smtClean="0">
                <a:latin typeface="Arial" charset="0"/>
                <a:cs typeface="Arial" charset="0"/>
              </a:rPr>
              <a:t>is an inhomogeneous material - the composition of the layers of the cell wall, the annual rings (spring and summer wood), individual parts of the trunk and particular species differ from each other. These ingredients are macromolecular character.</a:t>
            </a:r>
          </a:p>
          <a:p>
            <a:pPr marL="0" indent="0" algn="just">
              <a:buFont typeface="Arial" charset="0"/>
              <a:buNone/>
            </a:pPr>
            <a:r>
              <a:rPr lang="en-US" altLang="en-US" sz="1900" dirty="0" smtClean="0">
                <a:latin typeface="Arial" charset="0"/>
                <a:cs typeface="Arial" charset="0"/>
              </a:rPr>
              <a:t>Felled </a:t>
            </a:r>
            <a:r>
              <a:rPr lang="en-US" altLang="en-US" sz="1900" dirty="0" smtClean="0">
                <a:latin typeface="Arial" charset="0"/>
                <a:cs typeface="Arial" charset="0"/>
              </a:rPr>
              <a:t>trees Branch and branches</a:t>
            </a:r>
            <a:r>
              <a:rPr altLang="en-US" sz="1900" dirty="0" smtClean="0">
                <a:latin typeface="Arial" charset="0"/>
                <a:cs typeface="Arial" charset="0"/>
              </a:rPr>
              <a:t> </a:t>
            </a:r>
            <a:r>
              <a:rPr lang="en-US" altLang="en-US" sz="1900" dirty="0" smtClean="0">
                <a:latin typeface="Arial" charset="0"/>
                <a:cs typeface="Arial" charset="0"/>
              </a:rPr>
              <a:t>gave crude tribes in the full length. Subscribers raw timber, however, usually have very specific requirements for tree species, size and quality, or asking quite a particular range of raw timber.</a:t>
            </a:r>
          </a:p>
        </p:txBody>
      </p:sp>
      <p:sp>
        <p:nvSpPr>
          <p:cNvPr id="8" name="Nadpis 1"/>
          <p:cNvSpPr txBox="1">
            <a:spLocks noGrp="1"/>
          </p:cNvSpPr>
          <p:nvPr>
            <p:ph type="title"/>
          </p:nvPr>
        </p:nvSpPr>
        <p:spPr>
          <a:xfrm>
            <a:off x="0" y="966275"/>
            <a:ext cx="9144000" cy="1325563"/>
          </a:xfrm>
        </p:spPr>
        <p:txBody>
          <a:bodyPr anchorCtr="0"/>
          <a:lstStyle/>
          <a:p>
            <a:pPr algn="ctr"/>
            <a:r>
              <a:rPr lang="en-US" altLang="cs-CZ" sz="3200" b="1" cap="all" dirty="0" smtClean="0">
                <a:solidFill>
                  <a:schemeClr val="accent6">
                    <a:lumMod val="75000"/>
                  </a:schemeClr>
                </a:solidFill>
                <a:latin typeface="Arial" charset="0"/>
                <a:cs typeface="Arial" charset="0"/>
              </a:rPr>
              <a:t>Machinery </a:t>
            </a:r>
            <a:r>
              <a:rPr lang="en-US" altLang="cs-CZ" sz="3200" b="1" cap="all" dirty="0" smtClean="0">
                <a:solidFill>
                  <a:schemeClr val="accent6">
                    <a:lumMod val="75000"/>
                  </a:schemeClr>
                </a:solidFill>
                <a:latin typeface="Arial" charset="0"/>
                <a:cs typeface="Arial" charset="0"/>
              </a:rPr>
              <a:t>for lifting and woodworking</a:t>
            </a:r>
            <a:endParaRPr altLang="cs-CZ" sz="3200" b="1" cap="all" dirty="0" smtClean="0">
              <a:solidFill>
                <a:schemeClr val="accent6">
                  <a:lumMod val="75000"/>
                </a:schemeClr>
              </a:solidFill>
              <a:latin typeface="Arial" charset="0"/>
              <a:cs typeface="Arial" charset="0"/>
            </a:endParaRPr>
          </a:p>
        </p:txBody>
      </p:sp>
      <p:sp>
        <p:nvSpPr>
          <p:cNvPr id="9"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10"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1018469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Zástupný symbol pro obsah 2"/>
          <p:cNvSpPr txBox="1">
            <a:spLocks noGrp="1"/>
          </p:cNvSpPr>
          <p:nvPr>
            <p:ph idx="1"/>
          </p:nvPr>
        </p:nvSpPr>
        <p:spPr>
          <a:xfrm>
            <a:off x="131886" y="1885743"/>
            <a:ext cx="8713787" cy="4348802"/>
          </a:xfrm>
        </p:spPr>
        <p:txBody>
          <a:bodyPr>
            <a:normAutofit/>
          </a:bodyPr>
          <a:lstStyle/>
          <a:p>
            <a:pPr marL="0" indent="0" algn="just">
              <a:buFont typeface="Arial" charset="0"/>
              <a:buNone/>
            </a:pPr>
            <a:r>
              <a:rPr lang="en-US" altLang="en-US" sz="1600" dirty="0" smtClean="0">
                <a:latin typeface="Arial" charset="0"/>
                <a:cs typeface="Arial" charset="0"/>
              </a:rPr>
              <a:t>Basic </a:t>
            </a:r>
            <a:r>
              <a:rPr lang="en-US" altLang="en-US" sz="1600" dirty="0" smtClean="0">
                <a:latin typeface="Arial" charset="0"/>
                <a:cs typeface="Arial" charset="0"/>
              </a:rPr>
              <a:t>categories of characteristics of round wood are species, size and </a:t>
            </a:r>
            <a:r>
              <a:rPr lang="en-US" altLang="en-US" sz="1600" dirty="0" smtClean="0">
                <a:latin typeface="Arial" charset="0"/>
                <a:cs typeface="Arial" charset="0"/>
              </a:rPr>
              <a:t>quality.</a:t>
            </a:r>
            <a:endParaRPr lang="en-US" altLang="en-US" sz="1600" dirty="0" smtClean="0">
              <a:latin typeface="Arial" charset="0"/>
              <a:cs typeface="Arial" charset="0"/>
            </a:endParaRPr>
          </a:p>
          <a:p>
            <a:pPr marL="0" indent="0" algn="just">
              <a:buFont typeface="Arial" charset="0"/>
              <a:buNone/>
            </a:pPr>
            <a:r>
              <a:rPr lang="en-US" altLang="en-US" sz="1600" dirty="0" smtClean="0">
                <a:latin typeface="Arial" charset="0"/>
                <a:cs typeface="Arial" charset="0"/>
              </a:rPr>
              <a:t>In </a:t>
            </a:r>
            <a:r>
              <a:rPr lang="en-US" altLang="en-US" sz="1600" dirty="0" smtClean="0">
                <a:latin typeface="Arial" charset="0"/>
                <a:cs typeface="Arial" charset="0"/>
              </a:rPr>
              <a:t>most cases, the quality is assessed by the incidence and extent of the defects of </a:t>
            </a:r>
            <a:r>
              <a:rPr lang="en-US" altLang="en-US" sz="1600" dirty="0" smtClean="0">
                <a:latin typeface="Arial" charset="0"/>
                <a:cs typeface="Arial" charset="0"/>
              </a:rPr>
              <a:t>timber.</a:t>
            </a:r>
            <a:endParaRPr lang="en-US" altLang="en-US" sz="1600" dirty="0" smtClean="0">
              <a:latin typeface="Arial" charset="0"/>
              <a:cs typeface="Arial" charset="0"/>
            </a:endParaRPr>
          </a:p>
          <a:p>
            <a:pPr marL="0" indent="0" algn="just">
              <a:buFont typeface="Arial" charset="0"/>
              <a:buNone/>
            </a:pPr>
            <a:r>
              <a:rPr lang="en-US" altLang="en-US" sz="1600" dirty="0" smtClean="0">
                <a:latin typeface="Arial" charset="0"/>
                <a:cs typeface="Arial" charset="0"/>
              </a:rPr>
              <a:t>The </a:t>
            </a:r>
            <a:r>
              <a:rPr lang="en-US" altLang="en-US" sz="1600" dirty="0" smtClean="0">
                <a:latin typeface="Arial" charset="0"/>
                <a:cs typeface="Arial" charset="0"/>
              </a:rPr>
              <a:t>basic defect of timber, by which we judge the suitability of wood for inclusion in one of round wood is divided in sequential order as to the significance of the following groups:</a:t>
            </a:r>
          </a:p>
          <a:p>
            <a:pPr marL="0" indent="0" algn="just">
              <a:buFont typeface="Arial" charset="0"/>
              <a:buNone/>
            </a:pPr>
            <a:r>
              <a:rPr lang="en-US" altLang="en-US" sz="1600" dirty="0" smtClean="0">
                <a:latin typeface="Arial" charset="0"/>
                <a:cs typeface="Arial" charset="0"/>
              </a:rPr>
              <a:t>• knots,</a:t>
            </a:r>
          </a:p>
          <a:p>
            <a:pPr marL="0" indent="0" algn="just">
              <a:buFont typeface="Arial" charset="0"/>
              <a:buNone/>
            </a:pPr>
            <a:r>
              <a:rPr lang="en-US" altLang="en-US" sz="1600" dirty="0" smtClean="0">
                <a:latin typeface="Arial" charset="0"/>
                <a:cs typeface="Arial" charset="0"/>
              </a:rPr>
              <a:t>• cracks,</a:t>
            </a:r>
          </a:p>
          <a:p>
            <a:pPr marL="0" indent="0" algn="just">
              <a:buFont typeface="Arial" charset="0"/>
              <a:buNone/>
            </a:pPr>
            <a:r>
              <a:rPr lang="en-US" altLang="en-US" sz="1600" dirty="0" smtClean="0">
                <a:latin typeface="Arial" charset="0"/>
                <a:cs typeface="Arial" charset="0"/>
              </a:rPr>
              <a:t>• defects in shape tribe</a:t>
            </a:r>
          </a:p>
          <a:p>
            <a:pPr marL="0" indent="0" algn="just">
              <a:buFont typeface="Arial" charset="0"/>
              <a:buNone/>
            </a:pPr>
            <a:r>
              <a:rPr lang="en-US" altLang="en-US" sz="1600" dirty="0" smtClean="0">
                <a:latin typeface="Arial" charset="0"/>
                <a:cs typeface="Arial" charset="0"/>
              </a:rPr>
              <a:t>• defects caused by fungi</a:t>
            </a:r>
          </a:p>
          <a:p>
            <a:pPr marL="0" indent="0" algn="just">
              <a:buFont typeface="Arial" charset="0"/>
              <a:buNone/>
            </a:pPr>
            <a:r>
              <a:rPr lang="en-US" altLang="en-US" sz="1600" dirty="0" smtClean="0">
                <a:latin typeface="Arial" charset="0"/>
                <a:cs typeface="Arial" charset="0"/>
              </a:rPr>
              <a:t>• defects in the wood structure,</a:t>
            </a:r>
          </a:p>
          <a:p>
            <a:pPr marL="0" indent="0" algn="just">
              <a:buFont typeface="Arial" charset="0"/>
              <a:buNone/>
            </a:pPr>
            <a:r>
              <a:rPr lang="en-US" altLang="en-US" sz="1600" dirty="0" smtClean="0">
                <a:latin typeface="Arial" charset="0"/>
                <a:cs typeface="Arial" charset="0"/>
              </a:rPr>
              <a:t>• insect damage</a:t>
            </a:r>
          </a:p>
          <a:p>
            <a:pPr marL="0" indent="0" algn="just">
              <a:buFont typeface="Arial" charset="0"/>
              <a:buNone/>
            </a:pPr>
            <a:r>
              <a:rPr lang="en-US" altLang="en-US" sz="1600" dirty="0" smtClean="0">
                <a:latin typeface="Arial" charset="0"/>
                <a:cs typeface="Arial" charset="0"/>
              </a:rPr>
              <a:t>• damage crypto gamic plants,</a:t>
            </a:r>
          </a:p>
          <a:p>
            <a:pPr marL="0" indent="0" algn="just">
              <a:buFont typeface="Arial" charset="0"/>
              <a:buNone/>
            </a:pPr>
            <a:r>
              <a:rPr lang="en-US" altLang="en-US" sz="1600" dirty="0" smtClean="0">
                <a:latin typeface="Arial" charset="0"/>
                <a:cs typeface="Arial" charset="0"/>
              </a:rPr>
              <a:t>• some specific defects.</a:t>
            </a:r>
          </a:p>
          <a:p>
            <a:pPr marL="0" indent="0" algn="just">
              <a:buFont typeface="Arial" charset="0"/>
              <a:buNone/>
            </a:pPr>
            <a:r>
              <a:rPr lang="en-US" altLang="en-US" sz="1600" dirty="0" smtClean="0">
                <a:latin typeface="Arial" charset="0"/>
                <a:cs typeface="Arial" charset="0"/>
              </a:rPr>
              <a:t>Minerals </a:t>
            </a:r>
            <a:r>
              <a:rPr lang="en-US" altLang="en-US" sz="1600" dirty="0" smtClean="0">
                <a:latin typeface="Arial" charset="0"/>
                <a:cs typeface="Arial" charset="0"/>
              </a:rPr>
              <a:t>in the wood is less than 1%, determined from the ash content</a:t>
            </a:r>
            <a:r>
              <a:rPr lang="en-US" altLang="en-US" sz="1600" dirty="0" smtClean="0">
                <a:latin typeface="Arial" charset="0"/>
                <a:cs typeface="Arial" charset="0"/>
              </a:rPr>
              <a:t>.</a:t>
            </a:r>
            <a:endParaRPr altLang="en-US" sz="2800" dirty="0" smtClean="0">
              <a:latin typeface="Arial" charset="0"/>
              <a:cs typeface="Arial" charset="0"/>
            </a:endParaRPr>
          </a:p>
        </p:txBody>
      </p:sp>
      <p:sp>
        <p:nvSpPr>
          <p:cNvPr id="8" name="Nadpis 1"/>
          <p:cNvSpPr txBox="1">
            <a:spLocks noGrp="1"/>
          </p:cNvSpPr>
          <p:nvPr>
            <p:ph type="title"/>
          </p:nvPr>
        </p:nvSpPr>
        <p:spPr>
          <a:xfrm>
            <a:off x="0" y="811900"/>
            <a:ext cx="9144000" cy="1325563"/>
          </a:xfrm>
        </p:spPr>
        <p:txBody>
          <a:bodyPr anchorCtr="0"/>
          <a:lstStyle/>
          <a:p>
            <a:pPr algn="ctr"/>
            <a:r>
              <a:rPr lang="en-US" altLang="cs-CZ" sz="3200" b="1" cap="all" dirty="0" smtClean="0">
                <a:solidFill>
                  <a:schemeClr val="accent6">
                    <a:lumMod val="75000"/>
                  </a:schemeClr>
                </a:solidFill>
                <a:latin typeface="Arial" charset="0"/>
                <a:cs typeface="Arial" charset="0"/>
              </a:rPr>
              <a:t>Machinery </a:t>
            </a:r>
            <a:r>
              <a:rPr lang="en-US" altLang="cs-CZ" sz="3200" b="1" cap="all" dirty="0" smtClean="0">
                <a:solidFill>
                  <a:schemeClr val="accent6">
                    <a:lumMod val="75000"/>
                  </a:schemeClr>
                </a:solidFill>
                <a:latin typeface="Arial" charset="0"/>
                <a:cs typeface="Arial" charset="0"/>
              </a:rPr>
              <a:t>for lifting and woodworking</a:t>
            </a:r>
            <a:endParaRPr altLang="cs-CZ" sz="3200" b="1" cap="all" dirty="0" smtClean="0">
              <a:solidFill>
                <a:schemeClr val="accent6">
                  <a:lumMod val="75000"/>
                </a:schemeClr>
              </a:solidFill>
              <a:latin typeface="Arial" charset="0"/>
              <a:cs typeface="Arial" charset="0"/>
            </a:endParaRPr>
          </a:p>
        </p:txBody>
      </p:sp>
      <p:sp>
        <p:nvSpPr>
          <p:cNvPr id="9"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10"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8109210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Zástupný symbol pro obsah 2"/>
          <p:cNvSpPr txBox="1">
            <a:spLocks noGrp="1"/>
          </p:cNvSpPr>
          <p:nvPr>
            <p:ph idx="1"/>
          </p:nvPr>
        </p:nvSpPr>
        <p:spPr>
          <a:xfrm>
            <a:off x="395288" y="2323164"/>
            <a:ext cx="8496300" cy="4105275"/>
          </a:xfrm>
        </p:spPr>
        <p:txBody>
          <a:bodyPr/>
          <a:lstStyle/>
          <a:p>
            <a:pPr marL="0" indent="0">
              <a:buFont typeface="Arial" charset="0"/>
              <a:buNone/>
            </a:pPr>
            <a:r>
              <a:rPr lang="en-US" altLang="cs-CZ" sz="1800" b="1" dirty="0" smtClean="0">
                <a:latin typeface="Arial" charset="0"/>
                <a:cs typeface="Arial" charset="0"/>
              </a:rPr>
              <a:t>Splitting wood</a:t>
            </a:r>
            <a:endParaRPr lang="en-US" altLang="cs-CZ" sz="1800" dirty="0" smtClean="0">
              <a:latin typeface="Arial" charset="0"/>
              <a:cs typeface="Arial" charset="0"/>
            </a:endParaRPr>
          </a:p>
          <a:p>
            <a:pPr marL="0" indent="0">
              <a:buFont typeface="Arial" charset="0"/>
              <a:buNone/>
            </a:pPr>
            <a:r>
              <a:rPr altLang="cs-CZ" sz="1800" dirty="0" smtClean="0">
                <a:latin typeface="Arial" charset="0"/>
                <a:cs typeface="Arial" charset="0"/>
              </a:rPr>
              <a:t>	</a:t>
            </a:r>
            <a:r>
              <a:rPr lang="en-US" altLang="cs-CZ" sz="1800" dirty="0" smtClean="0">
                <a:latin typeface="Arial" charset="0"/>
                <a:cs typeface="Arial" charset="0"/>
              </a:rPr>
              <a:t>Work piece material poses during stock removal tool tooth resistance, which is called the cutting resistance. The force which must be applied to the tool to overcome the cutting resistance is called the cutting force.</a:t>
            </a:r>
          </a:p>
          <a:p>
            <a:pPr marL="0" indent="0">
              <a:buFont typeface="Arial" charset="0"/>
              <a:buNone/>
            </a:pPr>
            <a:r>
              <a:rPr lang="en-US" altLang="cs-CZ" sz="1800" dirty="0" smtClean="0">
                <a:latin typeface="Arial" charset="0"/>
                <a:cs typeface="Arial" charset="0"/>
              </a:rPr>
              <a:t>Specific cutting resistance calculated from the relation</a:t>
            </a:r>
          </a:p>
          <a:p>
            <a:pPr marL="0" indent="0">
              <a:buFont typeface="Arial" charset="0"/>
              <a:buNone/>
            </a:pPr>
            <a:r>
              <a:rPr lang="en-US" altLang="cs-CZ" sz="1800" b="1" dirty="0" smtClean="0">
                <a:latin typeface="Arial" charset="0"/>
                <a:cs typeface="Arial" charset="0"/>
              </a:rPr>
              <a:t>                  P</a:t>
            </a:r>
          </a:p>
          <a:p>
            <a:pPr marL="0" indent="0">
              <a:buFont typeface="Arial" charset="0"/>
              <a:buNone/>
            </a:pPr>
            <a:r>
              <a:rPr lang="en-US" altLang="cs-CZ" sz="1800" b="1" dirty="0" smtClean="0">
                <a:latin typeface="Arial" charset="0"/>
                <a:cs typeface="Arial" charset="0"/>
              </a:rPr>
              <a:t>       K  =  -------   </a:t>
            </a:r>
            <a:r>
              <a:rPr lang="en-US" altLang="cs-CZ" sz="1800" dirty="0" smtClean="0">
                <a:latin typeface="Arial" charset="0"/>
                <a:cs typeface="Arial" charset="0"/>
              </a:rPr>
              <a:t>      (MPa)</a:t>
            </a:r>
          </a:p>
          <a:p>
            <a:pPr marL="0" indent="0">
              <a:buFont typeface="Arial" charset="0"/>
              <a:buNone/>
            </a:pPr>
            <a:r>
              <a:rPr lang="en-US" altLang="cs-CZ" sz="1800" b="1" dirty="0" smtClean="0">
                <a:latin typeface="Arial" charset="0"/>
                <a:cs typeface="Arial" charset="0"/>
              </a:rPr>
              <a:t>                b . s</a:t>
            </a:r>
          </a:p>
          <a:p>
            <a:pPr marL="0" indent="0">
              <a:buFont typeface="Arial" charset="0"/>
              <a:buNone/>
            </a:pPr>
            <a:r>
              <a:rPr lang="en-US" altLang="cs-CZ" sz="1800" dirty="0" smtClean="0">
                <a:latin typeface="Arial" charset="0"/>
                <a:cs typeface="Arial" charset="0"/>
              </a:rPr>
              <a:t>where:</a:t>
            </a:r>
            <a:r>
              <a:rPr altLang="cs-CZ" sz="1800" dirty="0" smtClean="0">
                <a:latin typeface="Arial" charset="0"/>
                <a:cs typeface="Arial" charset="0"/>
              </a:rPr>
              <a:t>	</a:t>
            </a:r>
            <a:r>
              <a:rPr lang="en-US" altLang="cs-CZ" sz="1800" dirty="0" smtClean="0">
                <a:latin typeface="Arial" charset="0"/>
                <a:cs typeface="Arial" charset="0"/>
              </a:rPr>
              <a:t>P is the cutting force (N)</a:t>
            </a:r>
          </a:p>
          <a:p>
            <a:pPr marL="0" indent="0">
              <a:buFont typeface="Arial" charset="0"/>
              <a:buNone/>
            </a:pPr>
            <a:r>
              <a:rPr altLang="cs-CZ" sz="1800" dirty="0" smtClean="0">
                <a:latin typeface="Arial" charset="0"/>
                <a:cs typeface="Arial" charset="0"/>
              </a:rPr>
              <a:t>	</a:t>
            </a:r>
            <a:r>
              <a:rPr lang="en-US" altLang="cs-CZ" sz="1800" dirty="0" smtClean="0">
                <a:latin typeface="Arial" charset="0"/>
                <a:cs typeface="Arial" charset="0"/>
              </a:rPr>
              <a:t>b - width (mm)</a:t>
            </a:r>
          </a:p>
          <a:p>
            <a:pPr marL="0" indent="0">
              <a:buFont typeface="Arial" charset="0"/>
              <a:buNone/>
            </a:pPr>
            <a:r>
              <a:rPr altLang="cs-CZ" sz="1800" dirty="0" smtClean="0">
                <a:latin typeface="Arial" charset="0"/>
                <a:cs typeface="Arial" charset="0"/>
              </a:rPr>
              <a:t>	</a:t>
            </a:r>
            <a:r>
              <a:rPr lang="en-US" altLang="cs-CZ" sz="1800" dirty="0" smtClean="0">
                <a:latin typeface="Arial" charset="0"/>
                <a:cs typeface="Arial" charset="0"/>
              </a:rPr>
              <a:t>s - Followers chip thickness (mm).</a:t>
            </a:r>
          </a:p>
        </p:txBody>
      </p:sp>
      <p:sp>
        <p:nvSpPr>
          <p:cNvPr id="8" name="Nadpis 1"/>
          <p:cNvSpPr txBox="1">
            <a:spLocks noGrp="1"/>
          </p:cNvSpPr>
          <p:nvPr>
            <p:ph type="title"/>
          </p:nvPr>
        </p:nvSpPr>
        <p:spPr>
          <a:xfrm>
            <a:off x="0" y="1073150"/>
            <a:ext cx="9144000" cy="1325563"/>
          </a:xfrm>
        </p:spPr>
        <p:txBody>
          <a:bodyPr anchorCtr="0"/>
          <a:lstStyle/>
          <a:p>
            <a:pPr algn="ctr"/>
            <a:r>
              <a:rPr lang="en-US" altLang="cs-CZ" sz="3200" b="1" cap="all" dirty="0" smtClean="0">
                <a:solidFill>
                  <a:schemeClr val="accent6">
                    <a:lumMod val="75000"/>
                  </a:schemeClr>
                </a:solidFill>
                <a:latin typeface="Arial" charset="0"/>
                <a:cs typeface="Arial" charset="0"/>
              </a:rPr>
              <a:t>Machinery </a:t>
            </a:r>
            <a:r>
              <a:rPr lang="en-US" altLang="cs-CZ" sz="3200" b="1" cap="all" dirty="0" smtClean="0">
                <a:solidFill>
                  <a:schemeClr val="accent6">
                    <a:lumMod val="75000"/>
                  </a:schemeClr>
                </a:solidFill>
                <a:latin typeface="Arial" charset="0"/>
                <a:cs typeface="Arial" charset="0"/>
              </a:rPr>
              <a:t>for lifting and woodworking</a:t>
            </a:r>
            <a:endParaRPr altLang="cs-CZ" sz="3200" b="1" cap="all" dirty="0" smtClean="0">
              <a:solidFill>
                <a:schemeClr val="accent6">
                  <a:lumMod val="75000"/>
                </a:schemeClr>
              </a:solidFill>
              <a:latin typeface="Arial" charset="0"/>
              <a:cs typeface="Arial" charset="0"/>
            </a:endParaRPr>
          </a:p>
        </p:txBody>
      </p:sp>
      <p:sp>
        <p:nvSpPr>
          <p:cNvPr id="9"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10"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25348170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Zástupný symbol pro obsah 2"/>
          <p:cNvSpPr txBox="1">
            <a:spLocks noGrp="1"/>
          </p:cNvSpPr>
          <p:nvPr>
            <p:ph idx="1"/>
          </p:nvPr>
        </p:nvSpPr>
        <p:spPr>
          <a:xfrm>
            <a:off x="83127" y="2026290"/>
            <a:ext cx="8882743" cy="4089502"/>
          </a:xfrm>
        </p:spPr>
        <p:txBody>
          <a:bodyPr/>
          <a:lstStyle/>
          <a:p>
            <a:pPr marL="0" indent="0">
              <a:buFont typeface="Arial" charset="0"/>
              <a:buNone/>
            </a:pPr>
            <a:r>
              <a:rPr lang="en-US" altLang="en-US" sz="1800" dirty="0" smtClean="0">
                <a:latin typeface="Arial" charset="0"/>
                <a:cs typeface="Arial" charset="0"/>
              </a:rPr>
              <a:t>Cutting force for any chip cross section is calculated from the known values of K according to the relation</a:t>
            </a:r>
          </a:p>
          <a:p>
            <a:pPr marL="0" indent="0">
              <a:buFont typeface="Arial" charset="0"/>
              <a:buNone/>
            </a:pPr>
            <a:r>
              <a:rPr lang="en-US" altLang="en-US" sz="1800" b="1" dirty="0" smtClean="0">
                <a:latin typeface="Arial" charset="0"/>
                <a:cs typeface="Arial" charset="0"/>
              </a:rPr>
              <a:t>         P = K . b . s       (N).</a:t>
            </a:r>
          </a:p>
          <a:p>
            <a:pPr marL="0" indent="0">
              <a:buFont typeface="Arial" charset="0"/>
              <a:buNone/>
            </a:pPr>
            <a:r>
              <a:rPr lang="en-US" altLang="en-US" sz="1800" dirty="0" smtClean="0">
                <a:latin typeface="Arial" charset="0"/>
                <a:cs typeface="Arial" charset="0"/>
              </a:rPr>
              <a:t>Cutting force P multiplied by the cutting tool path L gives the size of the cutting work A</a:t>
            </a:r>
          </a:p>
          <a:p>
            <a:pPr marL="0" indent="0">
              <a:buFont typeface="Arial" charset="0"/>
              <a:buNone/>
            </a:pPr>
            <a:r>
              <a:rPr lang="en-US" altLang="en-US" sz="1800" dirty="0" smtClean="0">
                <a:latin typeface="Arial" charset="0"/>
                <a:cs typeface="Arial" charset="0"/>
              </a:rPr>
              <a:t>          </a:t>
            </a:r>
            <a:r>
              <a:rPr lang="en-US" altLang="en-US" sz="1800" b="1" dirty="0" smtClean="0">
                <a:latin typeface="Arial" charset="0"/>
                <a:cs typeface="Arial" charset="0"/>
              </a:rPr>
              <a:t>A = P. L (J).</a:t>
            </a:r>
          </a:p>
          <a:p>
            <a:pPr marL="0" indent="0">
              <a:buFont typeface="Arial" charset="0"/>
              <a:buNone/>
            </a:pPr>
            <a:r>
              <a:rPr lang="en-US" altLang="en-US" sz="1800" dirty="0" smtClean="0">
                <a:latin typeface="Arial" charset="0"/>
                <a:cs typeface="Arial" charset="0"/>
              </a:rPr>
              <a:t>Cutting power needed for cutting N per second is calculated as follows:</a:t>
            </a:r>
          </a:p>
          <a:p>
            <a:pPr marL="0" indent="0">
              <a:buFont typeface="Arial" charset="0"/>
              <a:buNone/>
            </a:pPr>
            <a:r>
              <a:rPr lang="en-US" altLang="en-US" sz="1800" b="1" dirty="0" smtClean="0">
                <a:latin typeface="Arial" charset="0"/>
                <a:cs typeface="Arial" charset="0"/>
              </a:rPr>
              <a:t>     N = K. O = K. b. h. u (W)</a:t>
            </a:r>
          </a:p>
          <a:p>
            <a:pPr marL="0" indent="0">
              <a:buFont typeface="Arial" charset="0"/>
              <a:buNone/>
            </a:pPr>
            <a:r>
              <a:rPr lang="en-US" altLang="en-US" sz="1800" dirty="0" smtClean="0">
                <a:latin typeface="Arial" charset="0"/>
                <a:cs typeface="Arial" charset="0"/>
              </a:rPr>
              <a:t>where: b = O. h. u (cm </a:t>
            </a:r>
            <a:r>
              <a:rPr lang="en-US" altLang="en-US" sz="1800" baseline="30000" dirty="0" smtClean="0">
                <a:latin typeface="Arial" charset="0"/>
                <a:cs typeface="Arial" charset="0"/>
              </a:rPr>
              <a:t>3</a:t>
            </a:r>
            <a:r>
              <a:rPr lang="en-US" altLang="en-US" sz="1800" dirty="0" smtClean="0">
                <a:latin typeface="Arial" charset="0"/>
                <a:cs typeface="Arial" charset="0"/>
              </a:rPr>
              <a:t>. s</a:t>
            </a:r>
            <a:r>
              <a:rPr lang="en-US" altLang="en-US" sz="1800" baseline="30000" dirty="0" smtClean="0">
                <a:latin typeface="Arial" charset="0"/>
                <a:cs typeface="Arial" charset="0"/>
              </a:rPr>
              <a:t>-1</a:t>
            </a:r>
            <a:r>
              <a:rPr lang="en-US" altLang="en-US" sz="1800" dirty="0" smtClean="0">
                <a:latin typeface="Arial" charset="0"/>
                <a:cs typeface="Arial" charset="0"/>
              </a:rPr>
              <a:t>); and</a:t>
            </a:r>
          </a:p>
          <a:p>
            <a:pPr marL="0" indent="0">
              <a:buFont typeface="Arial" charset="0"/>
              <a:buNone/>
            </a:pPr>
            <a:r>
              <a:rPr lang="en-US" altLang="en-US" sz="1800" dirty="0" smtClean="0">
                <a:latin typeface="Arial" charset="0"/>
                <a:cs typeface="Arial" charset="0"/>
              </a:rPr>
              <a:t>b - width of the chip,</a:t>
            </a:r>
          </a:p>
          <a:p>
            <a:pPr marL="0" indent="0">
              <a:buFont typeface="Arial" charset="0"/>
              <a:buNone/>
            </a:pPr>
            <a:r>
              <a:rPr lang="en-US" altLang="en-US" sz="1800" dirty="0" smtClean="0">
                <a:latin typeface="Arial" charset="0"/>
                <a:cs typeface="Arial" charset="0"/>
              </a:rPr>
              <a:t>h - cutting height (or depth conclusion)</a:t>
            </a:r>
          </a:p>
          <a:p>
            <a:pPr marL="0" indent="0">
              <a:buFont typeface="Arial" charset="0"/>
              <a:buNone/>
            </a:pPr>
            <a:r>
              <a:rPr lang="en-US" altLang="en-US" sz="1800" dirty="0" smtClean="0">
                <a:latin typeface="Arial" charset="0"/>
                <a:cs typeface="Arial" charset="0"/>
              </a:rPr>
              <a:t>u - speed (m. s </a:t>
            </a:r>
            <a:r>
              <a:rPr lang="en-US" altLang="en-US" sz="1800" baseline="30000" dirty="0" smtClean="0">
                <a:latin typeface="Arial" charset="0"/>
                <a:cs typeface="Arial" charset="0"/>
              </a:rPr>
              <a:t>-1</a:t>
            </a:r>
            <a:r>
              <a:rPr lang="en-US" altLang="en-US" sz="1800" dirty="0" smtClean="0">
                <a:latin typeface="Arial" charset="0"/>
                <a:cs typeface="Arial" charset="0"/>
              </a:rPr>
              <a:t>).</a:t>
            </a:r>
            <a:endParaRPr altLang="en-US" sz="2800" dirty="0" smtClean="0">
              <a:latin typeface="Arial" charset="0"/>
              <a:cs typeface="Arial" charset="0"/>
            </a:endParaRPr>
          </a:p>
        </p:txBody>
      </p:sp>
      <p:sp>
        <p:nvSpPr>
          <p:cNvPr id="7" name="Nadpis 1"/>
          <p:cNvSpPr txBox="1">
            <a:spLocks/>
          </p:cNvSpPr>
          <p:nvPr/>
        </p:nvSpPr>
        <p:spPr>
          <a:xfrm>
            <a:off x="0" y="906900"/>
            <a:ext cx="9144000" cy="1325563"/>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algn="ctr"/>
            <a:r>
              <a:rPr lang="en-US" altLang="cs-CZ" sz="3200" b="1" cap="all" smtClean="0">
                <a:solidFill>
                  <a:schemeClr val="accent6">
                    <a:lumMod val="75000"/>
                  </a:schemeClr>
                </a:solidFill>
                <a:latin typeface="Arial" charset="0"/>
                <a:cs typeface="Arial" charset="0"/>
              </a:rPr>
              <a:t>Machinery for lifting and woodworking</a:t>
            </a:r>
            <a:endParaRPr lang="en-US" altLang="cs-CZ" sz="3200" b="1" cap="all" dirty="0" smtClean="0">
              <a:solidFill>
                <a:schemeClr val="accent6">
                  <a:lumMod val="75000"/>
                </a:schemeClr>
              </a:solidFill>
              <a:latin typeface="Arial" charset="0"/>
              <a:cs typeface="Arial" charset="0"/>
            </a:endParaRPr>
          </a:p>
        </p:txBody>
      </p:sp>
      <p:sp>
        <p:nvSpPr>
          <p:cNvPr id="9"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10"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20159499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FVL_EN-pozn">
  <a:themeElements>
    <a:clrScheme name="Moti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iv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FVL_EN-pozn.potx" id="{31B037E0-CD72-4D3B-A2E4-D8CF437E6D11}" vid="{29724EEC-3848-4D34-9D74-BCD782F6132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file>

<file path=customXml/item2.xml><?xml version="1.0" encoding="utf-8"?>
<ct:contentTypeSchema xmlns:ct="http://schemas.microsoft.com/office/2006/metadata/contentType" xmlns:ma="http://schemas.microsoft.com/office/2006/metadata/properties/metaAttributes" ct:_="" ma:_="" ma:contentTypeName="Formuláře UO" ma:contentTypeID="0x01010100241CD0748BB4B444A2D2D477ED8CB4770096706DC8BFCFB047A7EB265F6EAEB7E7" ma:contentTypeVersion="73" ma:contentTypeDescription="" ma:contentTypeScope="" ma:versionID="7e301028b24506f3b426cca8c44b1657">
  <xsd:schema xmlns:xsd="http://www.w3.org/2001/XMLSchema" xmlns:xs="http://www.w3.org/2001/XMLSchema" xmlns:p="http://schemas.microsoft.com/office/2006/metadata/properties" xmlns:ns1="http://schemas.microsoft.com/sharepoint/v3" xmlns:ns2="4c776772-38f0-49f0-aa86-460d0737ec12" targetNamespace="http://schemas.microsoft.com/office/2006/metadata/properties" ma:root="true" ma:fieldsID="ea2add189b7bf88089e797221951b0aa" ns1:_="" ns2:_="">
    <xsd:import namespace="http://schemas.microsoft.com/sharepoint/v3"/>
    <xsd:import namespace="4c776772-38f0-49f0-aa86-460d0737ec12"/>
    <xsd:element name="properties">
      <xsd:complexType>
        <xsd:sequence>
          <xsd:element name="documentManagement">
            <xsd:complexType>
              <xsd:all>
                <xsd:element ref="ns2:Nadpis"/>
                <xsd:element ref="ns2:Platnost_x0020_formuláře_x0020_od"/>
                <xsd:element ref="ns2:Platnost_x0020_formuláře_x0020_do" minOccurs="0"/>
                <xsd:element ref="ns1:ShowCombineView" minOccurs="0"/>
                <xsd:element ref="ns1:ShowRepairView" minOccurs="0"/>
                <xsd:element ref="ns1:TemplateUrl" minOccurs="0"/>
                <xsd:element ref="ns1:xd_ProgID" minOccurs="0"/>
                <xsd:element ref="ns2:Oblast_x0020_formulářeTaxHTField0" minOccurs="0"/>
                <xsd:element ref="ns2:TaxCatchAll" minOccurs="0"/>
                <xsd:element ref="ns2:TaxCatchAllLabel" minOccurs="0"/>
                <xsd:element ref="ns2:Druh_x0020_formulářeTaxHTField0" minOccurs="0"/>
                <xsd:element ref="ns2:Jazyk_x0020_formulářeTaxHTField0" minOccurs="0"/>
                <xsd:element ref="ns2:_dlc_DocId" minOccurs="0"/>
                <xsd:element ref="ns2:_dlc_DocIdUrl" minOccurs="0"/>
                <xsd:element ref="ns2:_dlc_DocIdPersistId" minOccurs="0"/>
                <xsd:element ref="ns2:a4b1d69e970e4081a00b6ea954e45439"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ShowCombineView" ma:index="8" nillable="true" ma:displayName="Kombinované zobrazení" ma:hidden="true" ma:internalName="ShowCombineView">
      <xsd:simpleType>
        <xsd:restriction base="dms:Text"/>
      </xsd:simpleType>
    </xsd:element>
    <xsd:element name="ShowRepairView" ma:index="10" nillable="true" ma:displayName="Zobrazení oprav" ma:hidden="true" ma:internalName="ShowRepairView">
      <xsd:simpleType>
        <xsd:restriction base="dms:Text"/>
      </xsd:simpleType>
    </xsd:element>
    <xsd:element name="TemplateUrl" ma:index="11" nillable="true" ma:displayName="Připojení šablony" ma:hidden="true" ma:internalName="TemplateUrl">
      <xsd:simpleType>
        <xsd:restriction base="dms:Text"/>
      </xsd:simpleType>
    </xsd:element>
    <xsd:element name="xd_ProgID" ma:index="12" nillable="true" ma:displayName="Odkaz na soubor HTML" ma:hidden="true" ma:internalName="xd_ProgID">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c776772-38f0-49f0-aa86-460d0737ec12" elementFormDefault="qualified">
    <xsd:import namespace="http://schemas.microsoft.com/office/2006/documentManagement/types"/>
    <xsd:import namespace="http://schemas.microsoft.com/office/infopath/2007/PartnerControls"/>
    <xsd:element name="Nadpis" ma:index="1" ma:displayName="Nadpis formuláře" ma:internalName="Nadpis" ma:readOnly="false">
      <xsd:simpleType>
        <xsd:restriction base="dms:Text">
          <xsd:maxLength value="255"/>
        </xsd:restriction>
      </xsd:simpleType>
    </xsd:element>
    <xsd:element name="Platnost_x0020_formuláře_x0020_od" ma:index="5" ma:displayName="Platnost formuláře od" ma:default="[today]" ma:format="DateTime" ma:internalName="Platnost_x0020_formul_x00e1__x0159_e_x0020_od" ma:readOnly="false">
      <xsd:simpleType>
        <xsd:restriction base="dms:DateTime"/>
      </xsd:simpleType>
    </xsd:element>
    <xsd:element name="Platnost_x0020_formuláře_x0020_do" ma:index="6" nillable="true" ma:displayName="Platnost formuláře do" ma:format="DateTime" ma:internalName="Platnost_x0020_formul_x00e1__x0159_e_x0020_do">
      <xsd:simpleType>
        <xsd:restriction base="dms:DateTime"/>
      </xsd:simpleType>
    </xsd:element>
    <xsd:element name="Oblast_x0020_formulářeTaxHTField0" ma:index="13" nillable="true" ma:taxonomy="true" ma:internalName="Oblast_x0020_formul_x00e1__x0159_eTaxHTField0" ma:taxonomyFieldName="Oblast_x0020_formul_x00e1__x0159_e" ma:displayName="Oblast formuláře" ma:default="" ma:fieldId="{ffc6ded3-059e-4b3d-bd97-0fd27312c704}" ma:taxonomyMulti="true" ma:sspId="5b80e54c-f650-4555-b073-c28f0a639d38" ma:termSetId="6a9d0ff3-a489-49cc-88ec-9976515a7734" ma:anchorId="00000000-0000-0000-0000-000000000000" ma:open="false" ma:isKeyword="false">
      <xsd:complexType>
        <xsd:sequence>
          <xsd:element ref="pc:Terms" minOccurs="0" maxOccurs="1"/>
        </xsd:sequence>
      </xsd:complexType>
    </xsd:element>
    <xsd:element name="TaxCatchAll" ma:index="14" nillable="true" ma:displayName="Taxonomy Catch All Column" ma:hidden="true" ma:list="{d3891d63-cfdd-475e-9522-ac7b0de6519e}" ma:internalName="TaxCatchAll" ma:showField="CatchAllData" ma:web="4fe8d52e-94b6-4028-bcfc-f285227adb39">
      <xsd:complexType>
        <xsd:complexContent>
          <xsd:extension base="dms:MultiChoiceLookup">
            <xsd:sequence>
              <xsd:element name="Value" type="dms:Lookup" maxOccurs="unbounded" minOccurs="0" nillable="true"/>
            </xsd:sequence>
          </xsd:extension>
        </xsd:complexContent>
      </xsd:complexType>
    </xsd:element>
    <xsd:element name="TaxCatchAllLabel" ma:index="15" nillable="true" ma:displayName="Taxonomy Catch All Column1" ma:hidden="true" ma:list="{d3891d63-cfdd-475e-9522-ac7b0de6519e}" ma:internalName="TaxCatchAllLabel" ma:readOnly="true" ma:showField="CatchAllDataLabel" ma:web="4fe8d52e-94b6-4028-bcfc-f285227adb39">
      <xsd:complexType>
        <xsd:complexContent>
          <xsd:extension base="dms:MultiChoiceLookup">
            <xsd:sequence>
              <xsd:element name="Value" type="dms:Lookup" maxOccurs="unbounded" minOccurs="0" nillable="true"/>
            </xsd:sequence>
          </xsd:extension>
        </xsd:complexContent>
      </xsd:complexType>
    </xsd:element>
    <xsd:element name="Druh_x0020_formulářeTaxHTField0" ma:index="17" nillable="true" ma:taxonomy="true" ma:internalName="Druh_x0020_formul_x00e1__x0159_eTaxHTField0" ma:taxonomyFieldName="Druh_x0020_formul_x00e1__x0159_e" ma:displayName="Druh formuláře" ma:default="204;#formulář, tiskopis|b7bc9acc-f246-4e63-8602-34c2e87c6787" ma:fieldId="{55e4dfc0-ab45-48ed-9747-c47850e70720}" ma:sspId="5b80e54c-f650-4555-b073-c28f0a639d38" ma:termSetId="53b8f1a5-4290-4087-a45d-2c5a1a2e7f50" ma:anchorId="00000000-0000-0000-0000-000000000000" ma:open="false" ma:isKeyword="false">
      <xsd:complexType>
        <xsd:sequence>
          <xsd:element ref="pc:Terms" minOccurs="0" maxOccurs="1"/>
        </xsd:sequence>
      </xsd:complexType>
    </xsd:element>
    <xsd:element name="Jazyk_x0020_formulářeTaxHTField0" ma:index="19" nillable="true" ma:taxonomy="true" ma:internalName="Jazyk_x0020_formul_x00e1__x0159_eTaxHTField0" ma:taxonomyFieldName="Jazyk_x0020_formul_x00e1__x0159_e" ma:displayName="Jazyk formuláře" ma:default="74;#CZ|4cf588e9-28d1-4332-9271-f5c1eec57f3c" ma:fieldId="{d28d8064-d9fe-4d6f-9687-948539bb6b05}" ma:sspId="5b80e54c-f650-4555-b073-c28f0a639d38" ma:termSetId="a20d960f-e44a-4835-9870-5de0b9a2efc5" ma:anchorId="00000000-0000-0000-0000-000000000000" ma:open="false" ma:isKeyword="false">
      <xsd:complexType>
        <xsd:sequence>
          <xsd:element ref="pc:Terms" minOccurs="0" maxOccurs="1"/>
        </xsd:sequence>
      </xsd:complexType>
    </xsd:element>
    <xsd:element name="_dlc_DocId" ma:index="24" nillable="true" ma:displayName="Hodnota ID dokumentu" ma:description="Hodnota ID dokumentu přiřazená této položce" ma:internalName="_dlc_DocId" ma:readOnly="true">
      <xsd:simpleType>
        <xsd:restriction base="dms:Text"/>
      </xsd:simpleType>
    </xsd:element>
    <xsd:element name="_dlc_DocIdUrl" ma:index="25" nillable="true" ma:displayName="ID dokumentu" ma:description="Trvalý odkaz na tento dok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6" nillable="true" ma:displayName="Zachovat ID" ma:description="Ponechat ID po přidání" ma:hidden="true" ma:internalName="_dlc_DocIdPersistId" ma:readOnly="true">
      <xsd:simpleType>
        <xsd:restriction base="dms:Boolean"/>
      </xsd:simpleType>
    </xsd:element>
    <xsd:element name="a4b1d69e970e4081a00b6ea954e45439" ma:index="27" nillable="true" ma:taxonomy="true" ma:internalName="a4b1d69e970e4081a00b6ea954e45439" ma:taxonomyFieldName="Klasifikace" ma:displayName="Klasifikace" ma:default="281;#Bez klasifikace|7df1a0eb-04ec-4b97-9af9-94f2a6947eb8" ma:fieldId="{a4b1d69e-970e-4081-a00b-6ea954e45439}" ma:sspId="5b80e54c-f650-4555-b073-c28f0a639d38" ma:termSetId="0007993f-ee91-43fa-b383-afd26046a43a"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Typ obsahu"/>
        <xsd:element ref="dc:title" minOccurs="0" maxOccurs="1"/>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4c776772-38f0-49f0-aa86-460d0737ec12">
      <Value>74</Value>
      <Value>281</Value>
      <Value>204</Value>
    </TaxCatchAll>
    <a4b1d69e970e4081a00b6ea954e45439 xmlns="4c776772-38f0-49f0-aa86-460d0737ec12">
      <Terms xmlns="http://schemas.microsoft.com/office/infopath/2007/PartnerControls">
        <TermInfo xmlns="http://schemas.microsoft.com/office/infopath/2007/PartnerControls">
          <TermName xmlns="http://schemas.microsoft.com/office/infopath/2007/PartnerControls">Bez klasifikace</TermName>
          <TermId xmlns="http://schemas.microsoft.com/office/infopath/2007/PartnerControls">7df1a0eb-04ec-4b97-9af9-94f2a6947eb8</TermId>
        </TermInfo>
      </Terms>
    </a4b1d69e970e4081a00b6ea954e45439>
    <Jazyk_x0020_formulářeTaxHTField0 xmlns="4c776772-38f0-49f0-aa86-460d0737ec12">
      <Terms xmlns="http://schemas.microsoft.com/office/infopath/2007/PartnerControls">
        <TermInfo xmlns="http://schemas.microsoft.com/office/infopath/2007/PartnerControls">
          <TermName xmlns="http://schemas.microsoft.com/office/infopath/2007/PartnerControls">CZ</TermName>
          <TermId xmlns="http://schemas.microsoft.com/office/infopath/2007/PartnerControls">4cf588e9-28d1-4332-9271-f5c1eec57f3c</TermId>
        </TermInfo>
      </Terms>
    </Jazyk_x0020_formulářeTaxHTField0>
    <Druh_x0020_formulářeTaxHTField0 xmlns="4c776772-38f0-49f0-aa86-460d0737ec12">
      <Terms xmlns="http://schemas.microsoft.com/office/infopath/2007/PartnerControls">
        <TermInfo xmlns="http://schemas.microsoft.com/office/infopath/2007/PartnerControls">
          <TermName xmlns="http://schemas.microsoft.com/office/infopath/2007/PartnerControls">formulář, tiskopis</TermName>
          <TermId xmlns="http://schemas.microsoft.com/office/infopath/2007/PartnerControls">b7bc9acc-f246-4e63-8602-34c2e87c6787</TermId>
        </TermInfo>
      </Terms>
    </Druh_x0020_formulářeTaxHTField0>
    <TemplateUrl xmlns="http://schemas.microsoft.com/sharepoint/v3" xsi:nil="true"/>
    <Platnost_x0020_formuláře_x0020_od xmlns="4c776772-38f0-49f0-aa86-460d0737ec12">2015-01-21T06:45:00+00:00</Platnost_x0020_formuláře_x0020_od>
    <ShowRepairView xmlns="http://schemas.microsoft.com/sharepoint/v3" xsi:nil="true"/>
    <Nadpis xmlns="4c776772-38f0-49f0-aa86-460d0737ec12">FVL_EN-pozn</Nadpis>
    <ShowCombineView xmlns="http://schemas.microsoft.com/sharepoint/v3" xsi:nil="true"/>
    <xd_ProgID xmlns="http://schemas.microsoft.com/sharepoint/v3" xsi:nil="true"/>
    <Platnost_x0020_formuláře_x0020_do xmlns="4c776772-38f0-49f0-aa86-460d0737ec12" xsi:nil="true"/>
    <Oblast_x0020_formulářeTaxHTField0 xmlns="4c776772-38f0-49f0-aa86-460d0737ec12">
      <Terms xmlns="http://schemas.microsoft.com/office/infopath/2007/PartnerControls"/>
    </Oblast_x0020_formulářeTaxHTField0>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mso-contentType ?>
<SharedContentType xmlns="Microsoft.SharePoint.Taxonomy.ContentTypeSync" SourceId="5b80e54c-f650-4555-b073-c28f0a639d38" ContentTypeId="0x01010100241CD0748BB4B444A2D2D477ED8CB477" PreviousValue="false"/>
</file>

<file path=customXml/itemProps1.xml><?xml version="1.0" encoding="utf-8"?>
<ds:datastoreItem xmlns:ds="http://schemas.openxmlformats.org/officeDocument/2006/customXml" ds:itemID="{4039B334-0204-4F53-A890-6E50E08EFF2B}">
  <ds:schemaRefs>
    <ds:schemaRef ds:uri="http://schemas.microsoft.com/sharepoint/events"/>
  </ds:schemaRefs>
</ds:datastoreItem>
</file>

<file path=customXml/itemProps2.xml><?xml version="1.0" encoding="utf-8"?>
<ds:datastoreItem xmlns:ds="http://schemas.openxmlformats.org/officeDocument/2006/customXml" ds:itemID="{12894F0A-9A69-44CB-BE78-1B25A2B03D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c776772-38f0-49f0-aa86-460d0737ec1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83C94C6-B922-410B-B78E-19D32C273DB4}">
  <ds:schemaRefs>
    <ds:schemaRef ds:uri="http://schemas.openxmlformats.org/package/2006/metadata/core-properties"/>
    <ds:schemaRef ds:uri="http://purl.org/dc/terms/"/>
    <ds:schemaRef ds:uri="http://schemas.microsoft.com/sharepoint/v3"/>
    <ds:schemaRef ds:uri="http://schemas.microsoft.com/office/infopath/2007/PartnerControls"/>
    <ds:schemaRef ds:uri="http://schemas.microsoft.com/office/2006/documentManagement/types"/>
    <ds:schemaRef ds:uri="http://purl.org/dc/dcmitype/"/>
    <ds:schemaRef ds:uri="http://schemas.microsoft.com/office/2006/metadata/properties"/>
    <ds:schemaRef ds:uri="http://purl.org/dc/elements/1.1/"/>
    <ds:schemaRef ds:uri="4c776772-38f0-49f0-aa86-460d0737ec12"/>
    <ds:schemaRef ds:uri="http://www.w3.org/XML/1998/namespace"/>
  </ds:schemaRefs>
</ds:datastoreItem>
</file>

<file path=customXml/itemProps4.xml><?xml version="1.0" encoding="utf-8"?>
<ds:datastoreItem xmlns:ds="http://schemas.openxmlformats.org/officeDocument/2006/customXml" ds:itemID="{08660C2C-B82F-4044-883B-AA083E124FE4}">
  <ds:schemaRefs>
    <ds:schemaRef ds:uri="http://schemas.microsoft.com/sharepoint/v3/contenttype/forms"/>
  </ds:schemaRefs>
</ds:datastoreItem>
</file>

<file path=customXml/itemProps5.xml><?xml version="1.0" encoding="utf-8"?>
<ds:datastoreItem xmlns:ds="http://schemas.openxmlformats.org/officeDocument/2006/customXml" ds:itemID="{8D181FA5-4683-433A-987E-48FBB63C9662}">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FVL_EN-pozn</Template>
  <TotalTime>3023</TotalTime>
  <Words>1245</Words>
  <Application>Microsoft Office PowerPoint</Application>
  <PresentationFormat>Předvádění na obrazovce (4:3)</PresentationFormat>
  <Paragraphs>116</Paragraphs>
  <Slides>12</Slides>
  <Notes>3</Notes>
  <HiddenSlides>0</HiddenSlides>
  <MMClips>0</MMClips>
  <ScaleCrop>false</ScaleCrop>
  <HeadingPairs>
    <vt:vector size="4" baseType="variant">
      <vt:variant>
        <vt:lpstr>Motiv</vt:lpstr>
      </vt:variant>
      <vt:variant>
        <vt:i4>1</vt:i4>
      </vt:variant>
      <vt:variant>
        <vt:lpstr>Nadpisy snímků</vt:lpstr>
      </vt:variant>
      <vt:variant>
        <vt:i4>12</vt:i4>
      </vt:variant>
    </vt:vector>
  </HeadingPairs>
  <TitlesOfParts>
    <vt:vector size="13" baseType="lpstr">
      <vt:lpstr>FVL_EN-pozn</vt:lpstr>
      <vt:lpstr>MILITARY ENGINEERING</vt:lpstr>
      <vt:lpstr>Prezentace aplikace PowerPoint</vt:lpstr>
      <vt:lpstr>Machinery for lifting and woodworking</vt:lpstr>
      <vt:lpstr>Machinery for lifting and woodworking</vt:lpstr>
      <vt:lpstr>Machinery for lifting and woodworking</vt:lpstr>
      <vt:lpstr>Machinery for lifting and woodworking</vt:lpstr>
      <vt:lpstr>Machinery for lifting and woodworking</vt:lpstr>
      <vt:lpstr>Machinery for lifting and woodworking</vt:lpstr>
      <vt:lpstr>Prezentace aplikace PowerPoint</vt:lpstr>
      <vt:lpstr>Machinery for lifting and woodworking</vt:lpstr>
      <vt:lpstr>Machinery for lifting and woodworking</vt:lpstr>
      <vt:lpstr>Prezentace aplikace PowerPoint</vt:lpstr>
    </vt:vector>
  </TitlesOfParts>
  <Company>max@world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Admin</dc:creator>
  <cp:lastModifiedBy>Záleský Jaroslav</cp:lastModifiedBy>
  <cp:revision>216</cp:revision>
  <cp:lastPrinted>2019-03-14T01:05:00Z</cp:lastPrinted>
  <dcterms:created xsi:type="dcterms:W3CDTF">2016-03-11T08:20:56Z</dcterms:created>
  <dcterms:modified xsi:type="dcterms:W3CDTF">2020-08-03T19:01:34Z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ruh formuláře">
    <vt:lpwstr>204;#formulář, tiskopis|b7bc9acc-f246-4e63-8602-34c2e87c6787</vt:lpwstr>
  </property>
  <property fmtid="{D5CDD505-2E9C-101B-9397-08002B2CF9AE}" pid="3" name="Jazyk formuláře">
    <vt:lpwstr>74;#CZ|4cf588e9-28d1-4332-9271-f5c1eec57f3c</vt:lpwstr>
  </property>
  <property fmtid="{D5CDD505-2E9C-101B-9397-08002B2CF9AE}" pid="4" name="ContentTypeId">
    <vt:lpwstr>0x01010100241CD0748BB4B444A2D2D477ED8CB4770096706DC8BFCFB047A7EB265F6EAEB7E7</vt:lpwstr>
  </property>
  <property fmtid="{D5CDD505-2E9C-101B-9397-08002B2CF9AE}" pid="5" name="Klasifikace">
    <vt:lpwstr>281;#Bez klasifikace|7df1a0eb-04ec-4b97-9af9-94f2a6947eb8</vt:lpwstr>
  </property>
  <property fmtid="{D5CDD505-2E9C-101B-9397-08002B2CF9AE}" pid="6" name="Oblast formuláře">
    <vt:lpwstr/>
  </property>
</Properties>
</file>