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9"/>
  </p:notesMasterIdLst>
  <p:handoutMasterIdLst>
    <p:handoutMasterId r:id="rId20"/>
  </p:handoutMasterIdLst>
  <p:sldIdLst>
    <p:sldId id="256" r:id="rId7"/>
    <p:sldId id="326" r:id="rId8"/>
    <p:sldId id="338" r:id="rId9"/>
    <p:sldId id="339" r:id="rId10"/>
    <p:sldId id="340" r:id="rId11"/>
    <p:sldId id="341" r:id="rId12"/>
    <p:sldId id="342" r:id="rId13"/>
    <p:sldId id="343" r:id="rId14"/>
    <p:sldId id="344" r:id="rId15"/>
    <p:sldId id="345" r:id="rId16"/>
    <p:sldId id="346" r:id="rId17"/>
    <p:sldId id="325" r:id="rId18"/>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8417" autoAdjust="0"/>
  </p:normalViewPr>
  <p:slideViewPr>
    <p:cSldViewPr snapToGrid="0">
      <p:cViewPr>
        <p:scale>
          <a:sx n="80" d="100"/>
          <a:sy n="80" d="100"/>
        </p:scale>
        <p:origin x="-1764" y="-318"/>
      </p:cViewPr>
      <p:guideLst>
        <p:guide orient="horz" pos="2160"/>
        <p:guide pos="2880"/>
      </p:guideLst>
    </p:cSldViewPr>
  </p:slideViewPr>
  <p:notesTextViewPr>
    <p:cViewPr>
      <p:scale>
        <a:sx n="1" d="1"/>
        <a:sy n="1" d="1"/>
      </p:scale>
      <p:origin x="0" y="0"/>
    </p:cViewPr>
  </p:notesTextViewPr>
  <p:notesViewPr>
    <p:cSldViewPr snapToGrid="0">
      <p:cViewPr varScale="1">
        <p:scale>
          <a:sx n="64" d="100"/>
          <a:sy n="64" d="100"/>
        </p:scale>
        <p:origin x="-338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171FFF-1965-4D34-B12F-B5F72A18042E}" type="datetimeFigureOut">
              <a:rPr lang="cs-CZ" smtClean="0"/>
              <a:t>3.8.2020</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F642258-8808-4BDB-9143-BF75D0C33320}" type="slidenum">
              <a:rPr lang="cs-CZ" smtClean="0"/>
              <a:t>‹#›</a:t>
            </a:fld>
            <a:endParaRPr lang="cs-CZ"/>
          </a:p>
        </p:txBody>
      </p:sp>
    </p:spTree>
    <p:extLst>
      <p:ext uri="{BB962C8B-B14F-4D97-AF65-F5344CB8AC3E}">
        <p14:creationId xmlns:p14="http://schemas.microsoft.com/office/powerpoint/2010/main" val="2300426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0F5F78B-A2A8-42AA-B7EE-273249DC5D35}" type="datetimeFigureOut">
              <a:rPr lang="cs-CZ" smtClean="0"/>
              <a:pPr/>
              <a:t>3.8.2020</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D3153C-21F1-4D4C-BA87-B6DBE0F91978}" type="slidenum">
              <a:rPr lang="cs-CZ" smtClean="0"/>
              <a:pPr/>
              <a:t>‹#›</a:t>
            </a:fld>
            <a:endParaRPr lang="cs-CZ"/>
          </a:p>
        </p:txBody>
      </p:sp>
    </p:spTree>
    <p:extLst>
      <p:ext uri="{BB962C8B-B14F-4D97-AF65-F5344CB8AC3E}">
        <p14:creationId xmlns:p14="http://schemas.microsoft.com/office/powerpoint/2010/main" val="50418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12838" y="544513"/>
            <a:ext cx="4464050" cy="3349625"/>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1</a:t>
            </a:fld>
            <a:endParaRPr lang="cs-CZ"/>
          </a:p>
        </p:txBody>
      </p:sp>
    </p:spTree>
    <p:extLst>
      <p:ext uri="{BB962C8B-B14F-4D97-AF65-F5344CB8AC3E}">
        <p14:creationId xmlns:p14="http://schemas.microsoft.com/office/powerpoint/2010/main" val="3882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2</a:t>
            </a:fld>
            <a:endParaRPr lang="cs-CZ"/>
          </a:p>
        </p:txBody>
      </p:sp>
    </p:spTree>
    <p:extLst>
      <p:ext uri="{BB962C8B-B14F-4D97-AF65-F5344CB8AC3E}">
        <p14:creationId xmlns:p14="http://schemas.microsoft.com/office/powerpoint/2010/main" val="16904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12</a:t>
            </a:fld>
            <a:endParaRPr lang="cs-CZ"/>
          </a:p>
        </p:txBody>
      </p:sp>
    </p:spTree>
    <p:extLst>
      <p:ext uri="{BB962C8B-B14F-4D97-AF65-F5344CB8AC3E}">
        <p14:creationId xmlns:p14="http://schemas.microsoft.com/office/powerpoint/2010/main" val="20172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Klepnutím lze upravit styl předlohy nadpisů.</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Klepnutím lze upravit styl předlohy podnadpisů.</a:t>
            </a:r>
            <a:endParaRPr lang="en-US" dirty="0"/>
          </a:p>
        </p:txBody>
      </p:sp>
      <p:sp>
        <p:nvSpPr>
          <p:cNvPr id="4" name="Date Placeholder 3"/>
          <p:cNvSpPr>
            <a:spLocks noGrp="1"/>
          </p:cNvSpPr>
          <p:nvPr>
            <p:ph type="dt" sz="half" idx="10"/>
          </p:nvPr>
        </p:nvSpPr>
        <p:spPr/>
        <p:txBody>
          <a:bodyPr/>
          <a:lstStyle/>
          <a:p>
            <a:r>
              <a:rPr lang="cs-CZ" smtClean="0"/>
              <a:t>Volitelná poznámka uživatele</a:t>
            </a:r>
            <a:endParaRPr lang="cs-CZ"/>
          </a:p>
        </p:txBody>
      </p:sp>
      <p:sp>
        <p:nvSpPr>
          <p:cNvPr id="5" name="Footer Placeholder 4"/>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226888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r>
              <a:rPr lang="cs-CZ" smtClean="0"/>
              <a:t>Volitelná poznámka uživatele</a:t>
            </a:r>
            <a:endParaRPr lang="cs-CZ"/>
          </a:p>
        </p:txBody>
      </p:sp>
      <p:sp>
        <p:nvSpPr>
          <p:cNvPr id="5" name="Footer Placeholder 4"/>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306404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138687"/>
            <a:ext cx="7886700" cy="3423789"/>
          </a:xfrm>
        </p:spPr>
        <p:txBody>
          <a:bodyPr anchor="b"/>
          <a:lstStyle>
            <a:lvl1pPr>
              <a:defRPr sz="6000"/>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r>
              <a:rPr lang="cs-CZ" smtClean="0"/>
              <a:t>Volitelná poznámka uživatele</a:t>
            </a:r>
            <a:endParaRPr lang="cs-CZ"/>
          </a:p>
        </p:txBody>
      </p:sp>
      <p:sp>
        <p:nvSpPr>
          <p:cNvPr id="5" name="Footer Placeholder 4"/>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202493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sz="half" idx="1"/>
          </p:nvPr>
        </p:nvSpPr>
        <p:spPr>
          <a:xfrm>
            <a:off x="628650" y="2506662"/>
            <a:ext cx="3886200" cy="3670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2506661"/>
            <a:ext cx="3886200" cy="3670301"/>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r>
              <a:rPr lang="cs-CZ" smtClean="0"/>
              <a:t>Volitelná poznámka uživatele</a:t>
            </a:r>
            <a:endParaRPr lang="cs-CZ"/>
          </a:p>
        </p:txBody>
      </p:sp>
      <p:sp>
        <p:nvSpPr>
          <p:cNvPr id="6" name="Footer Placeholder 5"/>
          <p:cNvSpPr>
            <a:spLocks noGrp="1"/>
          </p:cNvSpPr>
          <p:nvPr>
            <p:ph type="ftr" sz="quarter" idx="11"/>
          </p:nvPr>
        </p:nvSpPr>
        <p:spPr/>
        <p:txBody>
          <a:bodyPr/>
          <a:lstStyle/>
          <a:p>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7" name="Slide Number Placeholder 6"/>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395492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0316" y="1096168"/>
            <a:ext cx="7886700" cy="1325563"/>
          </a:xfrm>
        </p:spPr>
        <p:txBody>
          <a:bodyPr/>
          <a:lstStyle/>
          <a:p>
            <a:r>
              <a:rPr lang="cs-CZ" smtClean="0"/>
              <a:t>Klepnutím lze upravit styl předlohy nadpisů.</a:t>
            </a:r>
            <a:endParaRPr lang="en-US" dirty="0"/>
          </a:p>
        </p:txBody>
      </p:sp>
      <p:sp>
        <p:nvSpPr>
          <p:cNvPr id="3" name="Text Placeholder 2"/>
          <p:cNvSpPr>
            <a:spLocks noGrp="1"/>
          </p:cNvSpPr>
          <p:nvPr>
            <p:ph type="body" idx="1"/>
          </p:nvPr>
        </p:nvSpPr>
        <p:spPr>
          <a:xfrm>
            <a:off x="620316" y="25299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629842" y="3462113"/>
            <a:ext cx="3868340" cy="27275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2529966"/>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29150" y="3462113"/>
            <a:ext cx="3887391" cy="27275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r>
              <a:rPr lang="cs-CZ" smtClean="0"/>
              <a:t>Volitelná poznámka uživatele</a:t>
            </a:r>
            <a:endParaRPr lang="cs-CZ"/>
          </a:p>
        </p:txBody>
      </p:sp>
      <p:sp>
        <p:nvSpPr>
          <p:cNvPr id="8" name="Footer Placeholder 7"/>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9" name="Slide Number Placeholder 8"/>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149098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Date Placeholder 2"/>
          <p:cNvSpPr>
            <a:spLocks noGrp="1"/>
          </p:cNvSpPr>
          <p:nvPr>
            <p:ph type="dt" sz="half" idx="10"/>
          </p:nvPr>
        </p:nvSpPr>
        <p:spPr/>
        <p:txBody>
          <a:bodyPr/>
          <a:lstStyle/>
          <a:p>
            <a:r>
              <a:rPr lang="cs-CZ" smtClean="0"/>
              <a:t>Volitelná poznámka uživatele</a:t>
            </a:r>
            <a:endParaRPr lang="cs-CZ"/>
          </a:p>
        </p:txBody>
      </p:sp>
      <p:sp>
        <p:nvSpPr>
          <p:cNvPr id="4" name="Footer Placeholder 3"/>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5" name="Slide Number Placeholder 4"/>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7189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smtClean="0"/>
              <a:t>Volitelná poznámka uživatele</a:t>
            </a:r>
            <a:endParaRPr lang="cs-CZ"/>
          </a:p>
        </p:txBody>
      </p:sp>
      <p:sp>
        <p:nvSpPr>
          <p:cNvPr id="3" name="Footer Placeholder 2"/>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4" name="Slide Number Placeholder 3"/>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208304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1086928"/>
            <a:ext cx="2949178" cy="1600200"/>
          </a:xfrm>
        </p:spPr>
        <p:txBody>
          <a:bodyPr anchor="b"/>
          <a:lstStyle>
            <a:lvl1pPr>
              <a:defRPr sz="3200"/>
            </a:lvl1pPr>
          </a:lstStyle>
          <a:p>
            <a:r>
              <a:rPr lang="cs-CZ" smtClean="0"/>
              <a:t>Klepnutím lze upravit styl předlohy nadpisů.</a:t>
            </a:r>
            <a:endParaRPr lang="en-US" dirty="0"/>
          </a:p>
        </p:txBody>
      </p:sp>
      <p:sp>
        <p:nvSpPr>
          <p:cNvPr id="3" name="Content Placeholder 2"/>
          <p:cNvSpPr>
            <a:spLocks noGrp="1"/>
          </p:cNvSpPr>
          <p:nvPr>
            <p:ph idx="1"/>
          </p:nvPr>
        </p:nvSpPr>
        <p:spPr>
          <a:xfrm>
            <a:off x="3887391" y="1086928"/>
            <a:ext cx="4629150" cy="4774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687128"/>
            <a:ext cx="2949178" cy="31818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r>
              <a:rPr lang="cs-CZ" smtClean="0"/>
              <a:t>Volitelná poznámka uživatele</a:t>
            </a:r>
            <a:endParaRPr lang="cs-CZ"/>
          </a:p>
        </p:txBody>
      </p:sp>
      <p:sp>
        <p:nvSpPr>
          <p:cNvPr id="6" name="Footer Placeholder 5"/>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7" name="Slide Number Placeholder 6"/>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328583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1112808"/>
            <a:ext cx="2949178" cy="1600200"/>
          </a:xfrm>
        </p:spPr>
        <p:txBody>
          <a:bodyPr anchor="b"/>
          <a:lstStyle>
            <a:lvl1pPr>
              <a:defRPr sz="3200"/>
            </a:lvl1pPr>
          </a:lstStyle>
          <a:p>
            <a:r>
              <a:rPr lang="cs-CZ" smtClean="0"/>
              <a:t>Klepnutím lze upravit styl předlohy nadpisů.</a:t>
            </a:r>
            <a:endParaRPr lang="en-US" dirty="0"/>
          </a:p>
        </p:txBody>
      </p:sp>
      <p:sp>
        <p:nvSpPr>
          <p:cNvPr id="3" name="Picture Placeholder 2"/>
          <p:cNvSpPr>
            <a:spLocks noGrp="1" noChangeAspect="1"/>
          </p:cNvSpPr>
          <p:nvPr>
            <p:ph type="pic" idx="1"/>
          </p:nvPr>
        </p:nvSpPr>
        <p:spPr>
          <a:xfrm>
            <a:off x="3887391" y="1112808"/>
            <a:ext cx="4629150" cy="47482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dirty="0"/>
          </a:p>
        </p:txBody>
      </p:sp>
      <p:sp>
        <p:nvSpPr>
          <p:cNvPr id="4" name="Text Placeholder 3"/>
          <p:cNvSpPr>
            <a:spLocks noGrp="1"/>
          </p:cNvSpPr>
          <p:nvPr>
            <p:ph type="body" sz="half" idx="2"/>
          </p:nvPr>
        </p:nvSpPr>
        <p:spPr>
          <a:xfrm>
            <a:off x="629841" y="2713008"/>
            <a:ext cx="2949178" cy="31559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r>
              <a:rPr lang="cs-CZ" smtClean="0"/>
              <a:t>Volitelná poznámka uživatele</a:t>
            </a:r>
            <a:endParaRPr lang="cs-CZ"/>
          </a:p>
        </p:txBody>
      </p:sp>
      <p:sp>
        <p:nvSpPr>
          <p:cNvPr id="6" name="Footer Placeholder 5"/>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7" name="Slide Number Placeholder 6"/>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118391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73150"/>
            <a:ext cx="7886700" cy="1325563"/>
          </a:xfrm>
          <a:prstGeom prst="rect">
            <a:avLst/>
          </a:prstGeom>
        </p:spPr>
        <p:txBody>
          <a:bodyPr vert="horz" lIns="91440" tIns="45720" rIns="91440" bIns="45720" rtlCol="0" anchor="ctr">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628650" y="2467155"/>
            <a:ext cx="7886700" cy="3709808"/>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284672" y="6356351"/>
            <a:ext cx="2401378" cy="365125"/>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cs-CZ" smtClean="0"/>
              <a:t>Volitelná poznámka uživatele</a:t>
            </a:r>
            <a:endParaRPr lang="cs-C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chemeClr val="tx1">
                    <a:tint val="75000"/>
                  </a:schemeClr>
                </a:solidFill>
                <a:latin typeface="Arial" panose="020B0604020202020204" pitchFamily="34" charset="0"/>
                <a:cs typeface="Arial" panose="020B0604020202020204" pitchFamily="34" charset="0"/>
              </a:defRPr>
            </a:lvl1p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289FD-4727-4E4E-AD61-2589FB78683E}" type="slidenum">
              <a:rPr lang="cs-CZ" smtClean="0"/>
              <a:pPr/>
              <a:t>‹#›</a:t>
            </a:fld>
            <a:endParaRPr lang="cs-CZ"/>
          </a:p>
        </p:txBody>
      </p:sp>
    </p:spTree>
    <p:extLst>
      <p:ext uri="{BB962C8B-B14F-4D97-AF65-F5344CB8AC3E}">
        <p14:creationId xmlns:p14="http://schemas.microsoft.com/office/powerpoint/2010/main" val="9273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6"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7" name="Rectangle 2"/>
          <p:cNvSpPr>
            <a:spLocks noGrp="1" noChangeArrowheads="1"/>
          </p:cNvSpPr>
          <p:nvPr>
            <p:ph type="ctrTitle"/>
          </p:nvPr>
        </p:nvSpPr>
        <p:spPr>
          <a:xfrm>
            <a:off x="1" y="1480252"/>
            <a:ext cx="9144000" cy="1237130"/>
          </a:xfrm>
        </p:spPr>
        <p:txBody>
          <a:bodyPr anchor="ctr">
            <a:normAutofit/>
          </a:bodyPr>
          <a:lstStyle/>
          <a:p>
            <a:pPr>
              <a:lnSpc>
                <a:spcPct val="100000"/>
              </a:lnSpc>
              <a:spcBef>
                <a:spcPts val="0"/>
              </a:spcBef>
              <a:spcAft>
                <a:spcPts val="1800"/>
              </a:spcAft>
            </a:pPr>
            <a:r>
              <a:rPr lang="cs-CZ" altLang="cs-CZ" sz="3600" b="1" dirty="0" smtClean="0">
                <a:solidFill>
                  <a:srgbClr val="FF0000"/>
                </a:solidFill>
              </a:rPr>
              <a:t>MILITARY</a:t>
            </a:r>
            <a:br>
              <a:rPr lang="cs-CZ" altLang="cs-CZ" sz="3600" b="1" dirty="0" smtClean="0">
                <a:solidFill>
                  <a:srgbClr val="FF0000"/>
                </a:solidFill>
              </a:rPr>
            </a:br>
            <a:r>
              <a:rPr lang="cs-CZ" altLang="cs-CZ" sz="3600" b="1" dirty="0" smtClean="0">
                <a:solidFill>
                  <a:srgbClr val="FF0000"/>
                </a:solidFill>
              </a:rPr>
              <a:t>ENGINEERING</a:t>
            </a:r>
          </a:p>
        </p:txBody>
      </p:sp>
      <p:sp>
        <p:nvSpPr>
          <p:cNvPr id="8" name="Rectangle 3"/>
          <p:cNvSpPr>
            <a:spLocks noChangeArrowheads="1"/>
          </p:cNvSpPr>
          <p:nvPr/>
        </p:nvSpPr>
        <p:spPr bwMode="auto">
          <a:xfrm>
            <a:off x="-29092" y="1070338"/>
            <a:ext cx="9144000" cy="381000"/>
          </a:xfrm>
          <a:prstGeom prst="rect">
            <a:avLst/>
          </a:prstGeom>
          <a:noFill/>
          <a:ln w="9525">
            <a:noFill/>
            <a:miter lim="800000"/>
            <a:headEnd/>
            <a:tailEnd/>
          </a:ln>
        </p:spPr>
        <p:txBody>
          <a:bodyPr/>
          <a:lstStyle/>
          <a:p>
            <a:pPr algn="ctr"/>
            <a:r>
              <a:rPr lang="en-US" sz="2400" b="1" dirty="0">
                <a:solidFill>
                  <a:schemeClr val="accent5"/>
                </a:solidFill>
              </a:rPr>
              <a:t>SECURITY AND DEFENCE PROGRAMM</a:t>
            </a:r>
          </a:p>
        </p:txBody>
      </p:sp>
      <p:sp>
        <p:nvSpPr>
          <p:cNvPr id="2" name="TextovéPole 1"/>
          <p:cNvSpPr txBox="1"/>
          <p:nvPr/>
        </p:nvSpPr>
        <p:spPr>
          <a:xfrm>
            <a:off x="1" y="2779513"/>
            <a:ext cx="9144000" cy="461665"/>
          </a:xfrm>
          <a:prstGeom prst="rect">
            <a:avLst/>
          </a:prstGeom>
          <a:noFill/>
        </p:spPr>
        <p:txBody>
          <a:bodyPr wrap="square" rtlCol="0">
            <a:spAutoFit/>
          </a:bodyPr>
          <a:lstStyle/>
          <a:p>
            <a:pPr algn="ctr"/>
            <a:r>
              <a:rPr lang="en-US" sz="2400" b="1" dirty="0" smtClean="0">
                <a:solidFill>
                  <a:schemeClr val="accent6">
                    <a:lumMod val="75000"/>
                  </a:schemeClr>
                </a:solidFill>
                <a:latin typeface="Arial" panose="020B0604020202020204" pitchFamily="34" charset="0"/>
                <a:cs typeface="Arial" panose="020B0604020202020204" pitchFamily="34" charset="0"/>
              </a:rPr>
              <a:t>Obstacle placing equipment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10" y="3479467"/>
            <a:ext cx="4011934" cy="267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ZE - MV-3 (minový vrhač) : Československo (CZK) / Česká republik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557" y="3479467"/>
            <a:ext cx="4068463" cy="267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64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938" y="1154276"/>
            <a:ext cx="9143999" cy="646331"/>
          </a:xfrm>
          <a:prstGeom prst="rect">
            <a:avLst/>
          </a:prstGeom>
        </p:spPr>
        <p:txBody>
          <a:bodyPr wrap="square">
            <a:spAutoFit/>
          </a:bodyPr>
          <a:lstStyle/>
          <a:p>
            <a:pPr algn="ctr"/>
            <a:r>
              <a:rPr lang="cs-CZ" sz="3600" b="1" dirty="0">
                <a:solidFill>
                  <a:schemeClr val="accent6">
                    <a:lumMod val="75000"/>
                  </a:schemeClr>
                </a:solidFill>
                <a:latin typeface="Arial" panose="020B0604020202020204" pitchFamily="34" charset="0"/>
                <a:cs typeface="Arial" panose="020B0604020202020204" pitchFamily="34" charset="0"/>
              </a:rPr>
              <a:t>MEANS OF REMOTE MINING</a:t>
            </a:r>
            <a:endParaRPr lang="cs-CZ" sz="3600" dirty="0">
              <a:solidFill>
                <a:schemeClr val="accent6">
                  <a:lumMod val="75000"/>
                </a:schemeClr>
              </a:solidFill>
              <a:latin typeface="Arial" panose="020B0604020202020204" pitchFamily="34" charset="0"/>
              <a:cs typeface="Arial" panose="020B0604020202020204" pitchFamily="34" charset="0"/>
            </a:endParaRPr>
          </a:p>
        </p:txBody>
      </p:sp>
      <p:sp>
        <p:nvSpPr>
          <p:cNvPr id="7" name="Obdélník 6"/>
          <p:cNvSpPr/>
          <p:nvPr/>
        </p:nvSpPr>
        <p:spPr>
          <a:xfrm>
            <a:off x="130629" y="2193252"/>
            <a:ext cx="8894618" cy="3493264"/>
          </a:xfrm>
          <a:prstGeom prst="rect">
            <a:avLst/>
          </a:prstGeom>
        </p:spPr>
        <p:txBody>
          <a:bodyPr wrap="square">
            <a:spAutoFit/>
          </a:bodyPr>
          <a:lstStyle/>
          <a:p>
            <a:pPr algn="just">
              <a:spcAft>
                <a:spcPts val="600"/>
              </a:spcAft>
            </a:pPr>
            <a:r>
              <a:rPr lang="en-US" sz="2400" b="1" dirty="0">
                <a:latin typeface="Arial" panose="020B0604020202020204" pitchFamily="34" charset="0"/>
                <a:cs typeface="Arial" panose="020B0604020202020204" pitchFamily="34" charset="0"/>
              </a:rPr>
              <a:t>Minefields set up by remote mining are characterized by:</a:t>
            </a:r>
          </a:p>
          <a:p>
            <a:pPr marL="252000" indent="-457200" algn="just"/>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various shapes, usually oval with indistinct edges,</a:t>
            </a:r>
          </a:p>
          <a:p>
            <a:pPr marL="252000" indent="-457200" algn="just"/>
            <a:r>
              <a:rPr lang="en-US" sz="2400" dirty="0">
                <a:latin typeface="Arial" panose="020B0604020202020204" pitchFamily="34" charset="0"/>
                <a:cs typeface="Arial" panose="020B0604020202020204" pitchFamily="34" charset="0"/>
              </a:rPr>
              <a:t>•	optional dimensions and densities, depending on the mine equipment used,</a:t>
            </a:r>
          </a:p>
          <a:p>
            <a:pPr marL="252000" indent="-457200" algn="just"/>
            <a:r>
              <a:rPr lang="en-US" sz="2400" dirty="0">
                <a:latin typeface="Arial" panose="020B0604020202020204" pitchFamily="34" charset="0"/>
                <a:cs typeface="Arial" panose="020B0604020202020204" pitchFamily="34" charset="0"/>
              </a:rPr>
              <a:t>•	irregular distribution (mines) of mines in the mined area, the highest density is usually in its middle part,</a:t>
            </a:r>
          </a:p>
          <a:p>
            <a:pPr marL="252000" indent="-457200" algn="just"/>
            <a:r>
              <a:rPr lang="en-US" sz="2400" dirty="0">
                <a:latin typeface="Arial" panose="020B0604020202020204" pitchFamily="34" charset="0"/>
                <a:cs typeface="Arial" panose="020B0604020202020204" pitchFamily="34" charset="0"/>
              </a:rPr>
              <a:t>•	by surface mines,</a:t>
            </a:r>
          </a:p>
          <a:p>
            <a:pPr marL="252000" indent="-457200" algn="just"/>
            <a:r>
              <a:rPr lang="en-US" sz="2400" dirty="0">
                <a:latin typeface="Arial" panose="020B0604020202020204" pitchFamily="34" charset="0"/>
                <a:cs typeface="Arial" panose="020B0604020202020204" pitchFamily="34" charset="0"/>
              </a:rPr>
              <a:t>•	the possibility of automatic destruction of mines by self-destruction or neutralization after a predetermined time.</a:t>
            </a:r>
          </a:p>
        </p:txBody>
      </p:sp>
      <p:sp>
        <p:nvSpPr>
          <p:cNvPr id="4"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5"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60214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938" y="1332406"/>
            <a:ext cx="9143999" cy="646331"/>
          </a:xfrm>
          <a:prstGeom prst="rect">
            <a:avLst/>
          </a:prstGeom>
        </p:spPr>
        <p:txBody>
          <a:bodyPr wrap="square">
            <a:spAutoFit/>
          </a:bodyPr>
          <a:lstStyle/>
          <a:p>
            <a:pPr algn="ctr"/>
            <a:r>
              <a:rPr lang="cs-CZ" sz="3600" b="1" dirty="0">
                <a:solidFill>
                  <a:schemeClr val="accent6">
                    <a:lumMod val="75000"/>
                  </a:schemeClr>
                </a:solidFill>
                <a:latin typeface="Arial" panose="020B0604020202020204" pitchFamily="34" charset="0"/>
                <a:cs typeface="Arial" panose="020B0604020202020204" pitchFamily="34" charset="0"/>
              </a:rPr>
              <a:t>MEANS OF REMOTE MINING</a:t>
            </a:r>
            <a:endParaRPr lang="cs-CZ" sz="3600" dirty="0">
              <a:solidFill>
                <a:schemeClr val="accent6">
                  <a:lumMod val="75000"/>
                </a:schemeClr>
              </a:solidFill>
              <a:latin typeface="Arial" panose="020B0604020202020204" pitchFamily="34" charset="0"/>
              <a:cs typeface="Arial" panose="020B0604020202020204" pitchFamily="34" charset="0"/>
            </a:endParaRPr>
          </a:p>
        </p:txBody>
      </p:sp>
      <p:sp>
        <p:nvSpPr>
          <p:cNvPr id="7" name="Obdélník 6"/>
          <p:cNvSpPr/>
          <p:nvPr/>
        </p:nvSpPr>
        <p:spPr>
          <a:xfrm>
            <a:off x="130629" y="2371382"/>
            <a:ext cx="8894618" cy="3123932"/>
          </a:xfrm>
          <a:prstGeom prst="rect">
            <a:avLst/>
          </a:prstGeom>
        </p:spPr>
        <p:txBody>
          <a:bodyPr wrap="square">
            <a:spAutoFit/>
          </a:bodyPr>
          <a:lstStyle/>
          <a:p>
            <a:pPr algn="just">
              <a:spcAft>
                <a:spcPts val="600"/>
              </a:spcAft>
            </a:pPr>
            <a:r>
              <a:rPr lang="en-US" sz="2400" b="1" dirty="0">
                <a:latin typeface="Arial" panose="020B0604020202020204" pitchFamily="34" charset="0"/>
                <a:cs typeface="Arial" panose="020B0604020202020204" pitchFamily="34" charset="0"/>
              </a:rPr>
              <a:t>Requirements for means of remote mining:</a:t>
            </a:r>
          </a:p>
          <a:p>
            <a:pPr marL="252000" indent="-457200" algn="just"/>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establishment </a:t>
            </a:r>
            <a:r>
              <a:rPr lang="en-US" sz="2400" dirty="0">
                <a:latin typeface="Arial" panose="020B0604020202020204" pitchFamily="34" charset="0"/>
                <a:cs typeface="Arial" panose="020B0604020202020204" pitchFamily="34" charset="0"/>
              </a:rPr>
              <a:t>of minefields in the depth of enemy assemblies,</a:t>
            </a:r>
          </a:p>
          <a:p>
            <a:pPr marL="252000" indent="-457200" algn="just"/>
            <a:r>
              <a:rPr lang="en-US" sz="2400" dirty="0">
                <a:latin typeface="Arial" panose="020B0604020202020204" pitchFamily="34" charset="0"/>
                <a:cs typeface="Arial" panose="020B0604020202020204" pitchFamily="34" charset="0"/>
              </a:rPr>
              <a:t>•	operational establishment of minefields according to the current situation on the battlefield,</a:t>
            </a:r>
          </a:p>
          <a:p>
            <a:pPr marL="252000" indent="-457200" algn="just"/>
            <a:r>
              <a:rPr lang="en-US" sz="2400" dirty="0">
                <a:latin typeface="Arial" panose="020B0604020202020204" pitchFamily="34" charset="0"/>
                <a:cs typeface="Arial" panose="020B0604020202020204" pitchFamily="34" charset="0"/>
              </a:rPr>
              <a:t>•	safe mining of the terrain without endangering its own units, which carry out remote mining,</a:t>
            </a:r>
          </a:p>
          <a:p>
            <a:pPr marL="252000" indent="-457200" algn="just"/>
            <a:r>
              <a:rPr lang="en-US" sz="2400" dirty="0">
                <a:latin typeface="Arial" panose="020B0604020202020204" pitchFamily="34" charset="0"/>
                <a:cs typeface="Arial" panose="020B0604020202020204" pitchFamily="34" charset="0"/>
              </a:rPr>
              <a:t>•	rapid exit from the firing point and the ability to reuse quickly,</a:t>
            </a:r>
          </a:p>
          <a:p>
            <a:pPr marL="252000" indent="-457200" algn="just"/>
            <a:r>
              <a:rPr lang="en-US" sz="2400" dirty="0">
                <a:latin typeface="Arial" panose="020B0604020202020204" pitchFamily="34" charset="0"/>
                <a:cs typeface="Arial" panose="020B0604020202020204" pitchFamily="34" charset="0"/>
              </a:rPr>
              <a:t>•	precise geodetic connection of the device.</a:t>
            </a:r>
            <a:endParaRPr lang="en-US" sz="2400" dirty="0">
              <a:latin typeface="Arial" panose="020B0604020202020204" pitchFamily="34" charset="0"/>
              <a:cs typeface="Arial" panose="020B0604020202020204" pitchFamily="34" charset="0"/>
            </a:endParaRPr>
          </a:p>
        </p:txBody>
      </p:sp>
      <p:sp>
        <p:nvSpPr>
          <p:cNvPr id="4"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5"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262699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ástupný symbol pro obsah 2"/>
          <p:cNvSpPr>
            <a:spLocks noGrp="1"/>
          </p:cNvSpPr>
          <p:nvPr>
            <p:ph idx="1"/>
          </p:nvPr>
        </p:nvSpPr>
        <p:spPr>
          <a:xfrm>
            <a:off x="201881" y="1365665"/>
            <a:ext cx="8775865" cy="1579413"/>
          </a:xfrm>
        </p:spPr>
        <p:txBody>
          <a:bodyPr>
            <a:noAutofit/>
          </a:bodyPr>
          <a:lstStyle/>
          <a:p>
            <a:pPr marL="0" indent="0" algn="ctr">
              <a:lnSpc>
                <a:spcPct val="70000"/>
              </a:lnSpc>
              <a:buNone/>
            </a:pPr>
            <a:r>
              <a:rPr lang="en-US" altLang="cs-CZ" b="1" dirty="0">
                <a:solidFill>
                  <a:srgbClr val="FF3300"/>
                </a:solidFill>
              </a:rPr>
              <a:t>ANY QUESTIONS</a:t>
            </a:r>
            <a:r>
              <a:rPr lang="en-US" altLang="cs-CZ" b="1" dirty="0" smtClean="0">
                <a:solidFill>
                  <a:srgbClr val="FF3300"/>
                </a:solidFill>
              </a:rPr>
              <a:t>?</a:t>
            </a:r>
            <a:endParaRPr lang="en-US" altLang="cs-CZ" b="1" dirty="0">
              <a:solidFill>
                <a:srgbClr val="FF3300"/>
              </a:solidFill>
            </a:endParaRPr>
          </a:p>
        </p:txBody>
      </p:sp>
      <p:sp>
        <p:nvSpPr>
          <p:cNvPr id="4"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6"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pic>
        <p:nvPicPr>
          <p:cNvPr id="1026" name="Picture 2" descr="Vektorové otazník ikona webové klipart zdarma ke stažen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643" y="2066307"/>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1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63773" y="2422335"/>
            <a:ext cx="8816453" cy="3395008"/>
          </a:xfrm>
        </p:spPr>
        <p:txBody>
          <a:bodyPr>
            <a:noAutofit/>
          </a:bodyPr>
          <a:lstStyle/>
          <a:p>
            <a:pPr marL="354013" indent="-354013">
              <a:buSzPct val="130000"/>
            </a:pPr>
            <a:r>
              <a:rPr lang="en-US" altLang="cs-CZ" sz="2400" b="1" dirty="0" smtClean="0">
                <a:latin typeface="Arial" charset="0"/>
              </a:rPr>
              <a:t>Explanation of mechanized obstacle laying;</a:t>
            </a:r>
          </a:p>
          <a:p>
            <a:pPr marL="354013" indent="-354013">
              <a:buSzPct val="130000"/>
            </a:pPr>
            <a:r>
              <a:rPr lang="en-US" altLang="cs-CZ" sz="2400" b="1" dirty="0" smtClean="0">
                <a:latin typeface="Arial" charset="0"/>
              </a:rPr>
              <a:t>Characteristics of obstacle laying equipment</a:t>
            </a:r>
          </a:p>
          <a:p>
            <a:pPr marL="354013" indent="-354013">
              <a:buSzPct val="130000"/>
            </a:pPr>
            <a:r>
              <a:rPr lang="en-US" altLang="cs-CZ" sz="2400" b="1" dirty="0" smtClean="0">
                <a:latin typeface="Arial" charset="0"/>
              </a:rPr>
              <a:t>Questions answering (if any);</a:t>
            </a:r>
          </a:p>
          <a:p>
            <a:pPr marL="354013" indent="-354013">
              <a:buSzPct val="130000"/>
            </a:pPr>
            <a:endParaRPr lang="en-US" altLang="cs-CZ" sz="2400" b="1" i="1" u="sng" dirty="0" smtClean="0">
              <a:latin typeface="Arial" charset="0"/>
            </a:endParaRPr>
          </a:p>
          <a:p>
            <a:pPr marL="354013" indent="-354013">
              <a:buSzPct val="130000"/>
            </a:pPr>
            <a:r>
              <a:rPr lang="en-US" altLang="cs-CZ" sz="2400" b="1" i="1" u="sng" dirty="0" smtClean="0">
                <a:latin typeface="Arial" charset="0"/>
              </a:rPr>
              <a:t>Notice</a:t>
            </a:r>
            <a:r>
              <a:rPr lang="en-US" altLang="cs-CZ" sz="2400" b="1" i="1" dirty="0" smtClean="0">
                <a:latin typeface="Arial" charset="0"/>
              </a:rPr>
              <a:t>:</a:t>
            </a:r>
            <a:r>
              <a:rPr lang="en-US" altLang="cs-CZ" sz="2400" b="1" dirty="0" smtClean="0">
                <a:latin typeface="Arial" charset="0"/>
              </a:rPr>
              <a:t> </a:t>
            </a:r>
          </a:p>
          <a:p>
            <a:pPr marL="540000"/>
            <a:r>
              <a:rPr lang="en-US" altLang="cs-CZ" sz="2400" b="1" dirty="0" smtClean="0">
                <a:solidFill>
                  <a:srgbClr val="00B050"/>
                </a:solidFill>
                <a:latin typeface="Arial" charset="0"/>
              </a:rPr>
              <a:t>  You may have </a:t>
            </a:r>
            <a:r>
              <a:rPr lang="en-US" altLang="cs-CZ" sz="2400" b="1" i="1" dirty="0" smtClean="0">
                <a:solidFill>
                  <a:srgbClr val="00B050"/>
                </a:solidFill>
                <a:latin typeface="Arial" charset="0"/>
              </a:rPr>
              <a:t>questions any time during the lesson</a:t>
            </a:r>
            <a:r>
              <a:rPr lang="en-US" altLang="cs-CZ" sz="2400" b="1" i="1" dirty="0" smtClean="0">
                <a:latin typeface="Arial" charset="0"/>
              </a:rPr>
              <a:t>.</a:t>
            </a:r>
            <a:endParaRPr lang="en-US" altLang="cs-CZ" sz="2400" b="1" i="1" dirty="0" smtClean="0">
              <a:solidFill>
                <a:srgbClr val="0000FF"/>
              </a:solidFill>
              <a:latin typeface="Arial" charset="0"/>
            </a:endParaRPr>
          </a:p>
        </p:txBody>
      </p:sp>
      <p:sp>
        <p:nvSpPr>
          <p:cNvPr id="7171" name="Rectangle 3"/>
          <p:cNvSpPr>
            <a:spLocks noChangeArrowheads="1"/>
          </p:cNvSpPr>
          <p:nvPr/>
        </p:nvSpPr>
        <p:spPr bwMode="auto">
          <a:xfrm>
            <a:off x="0" y="1450419"/>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Times New Roman" pitchFamily="18"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Times New Roman" pitchFamily="18"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Times New Roman" pitchFamily="18" charset="0"/>
              </a:defRPr>
            </a:lvl3pPr>
            <a:lvl4pPr marL="1600200" indent="-228600" eaLnBrk="0" hangingPunct="0">
              <a:spcBef>
                <a:spcPct val="20000"/>
              </a:spcBef>
              <a:buClr>
                <a:schemeClr val="bg2"/>
              </a:buClr>
              <a:buFont typeface="Wingdings" pitchFamily="2" charset="2"/>
              <a:buChar char="§"/>
              <a:defRPr>
                <a:solidFill>
                  <a:schemeClr val="tx1"/>
                </a:solidFill>
                <a:latin typeface="Times New Roman" pitchFamily="18"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9pPr>
          </a:lstStyle>
          <a:p>
            <a:pPr algn="ctr" eaLnBrk="1" hangingPunct="1">
              <a:spcBef>
                <a:spcPct val="0"/>
              </a:spcBef>
              <a:buClrTx/>
              <a:buSzTx/>
              <a:buFontTx/>
              <a:buNone/>
            </a:pPr>
            <a:r>
              <a:rPr lang="en-US" altLang="cs-CZ" b="1" dirty="0" smtClean="0">
                <a:latin typeface="Arial" panose="020B0604020202020204" pitchFamily="34" charset="0"/>
                <a:cs typeface="Arial" panose="020B0604020202020204" pitchFamily="34" charset="0"/>
              </a:rPr>
              <a:t>THE LESSON CONTENT</a:t>
            </a:r>
            <a:r>
              <a:rPr lang="cs-CZ" altLang="cs-CZ" b="1" dirty="0" smtClean="0">
                <a:latin typeface="Arial" panose="020B0604020202020204" pitchFamily="34" charset="0"/>
                <a:cs typeface="Arial" panose="020B0604020202020204" pitchFamily="34" charset="0"/>
              </a:rPr>
              <a:t> PLAN</a:t>
            </a:r>
            <a:r>
              <a:rPr lang="en-US" altLang="cs-CZ" b="1" dirty="0" smtClean="0">
                <a:latin typeface="Arial" panose="020B0604020202020204" pitchFamily="34" charset="0"/>
                <a:cs typeface="Arial" panose="020B0604020202020204" pitchFamily="34" charset="0"/>
              </a:rPr>
              <a:t> </a:t>
            </a:r>
            <a:endParaRPr lang="en-US" altLang="cs-CZ" b="1" dirty="0">
              <a:latin typeface="Arial" panose="020B0604020202020204" pitchFamily="34" charset="0"/>
              <a:cs typeface="Arial" panose="020B0604020202020204" pitchFamily="34" charset="0"/>
            </a:endParaRPr>
          </a:p>
        </p:txBody>
      </p:sp>
      <p:sp>
        <p:nvSpPr>
          <p:cNvPr id="4"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6"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74188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txBox="1">
            <a:spLocks noGrp="1"/>
          </p:cNvSpPr>
          <p:nvPr>
            <p:ph type="title"/>
          </p:nvPr>
        </p:nvSpPr>
        <p:spPr>
          <a:xfrm>
            <a:off x="0" y="1070286"/>
            <a:ext cx="9144000" cy="850900"/>
          </a:xfrm>
        </p:spPr>
        <p:txBody>
          <a:bodyPr vert="horz" lIns="91440" tIns="45720" rIns="91440" bIns="45720" rtlCol="0" anchor="ctr" anchorCtr="0">
            <a:normAutofit/>
          </a:bodyPr>
          <a:lstStyle/>
          <a:p>
            <a:pPr algn="ctr"/>
            <a:r>
              <a:rPr lang="en-US" altLang="cs-CZ" sz="3200" b="1" cap="all" dirty="0" smtClean="0">
                <a:solidFill>
                  <a:schemeClr val="accent6">
                    <a:lumMod val="75000"/>
                  </a:schemeClr>
                </a:solidFill>
                <a:latin typeface="Arial" charset="0"/>
                <a:cs typeface="Arial" charset="0"/>
              </a:rPr>
              <a:t>Mining </a:t>
            </a:r>
            <a:r>
              <a:rPr lang="en-US" altLang="cs-CZ" sz="3200" b="1" cap="all" dirty="0">
                <a:solidFill>
                  <a:schemeClr val="accent6">
                    <a:lumMod val="75000"/>
                  </a:schemeClr>
                </a:solidFill>
                <a:latin typeface="Arial" charset="0"/>
                <a:cs typeface="Arial" charset="0"/>
              </a:rPr>
              <a:t>equipment</a:t>
            </a:r>
            <a:endParaRPr altLang="cs-CZ" sz="3200" b="1" cap="all" dirty="0">
              <a:solidFill>
                <a:schemeClr val="accent6">
                  <a:lumMod val="75000"/>
                </a:schemeClr>
              </a:solidFill>
              <a:latin typeface="Arial" charset="0"/>
              <a:cs typeface="Arial" charset="0"/>
            </a:endParaRPr>
          </a:p>
        </p:txBody>
      </p:sp>
      <p:sp>
        <p:nvSpPr>
          <p:cNvPr id="8195" name="Zástupný symbol pro obsah 2"/>
          <p:cNvSpPr txBox="1">
            <a:spLocks noGrp="1"/>
          </p:cNvSpPr>
          <p:nvPr>
            <p:ph idx="1"/>
          </p:nvPr>
        </p:nvSpPr>
        <p:spPr>
          <a:xfrm>
            <a:off x="385947" y="1947450"/>
            <a:ext cx="8229600" cy="4215844"/>
          </a:xfrm>
        </p:spPr>
        <p:txBody>
          <a:bodyPr/>
          <a:lstStyle/>
          <a:p>
            <a:pPr marL="0" indent="0">
              <a:buFont typeface="Arial" charset="0"/>
              <a:buNone/>
            </a:pPr>
            <a:r>
              <a:rPr lang="en-US" altLang="en-US" sz="2400" dirty="0" smtClean="0">
                <a:latin typeface="Arial" charset="0"/>
                <a:cs typeface="Arial" charset="0"/>
              </a:rPr>
              <a:t>Tank minefields are established:</a:t>
            </a:r>
          </a:p>
          <a:p>
            <a:pPr marL="0" indent="0">
              <a:buFont typeface="Arial" charset="0"/>
              <a:buNone/>
            </a:pPr>
            <a:r>
              <a:rPr altLang="en-US" sz="2400" dirty="0" smtClean="0">
                <a:latin typeface="Arial" charset="0"/>
                <a:cs typeface="Arial" charset="0"/>
              </a:rPr>
              <a:t>1</a:t>
            </a:r>
            <a:r>
              <a:rPr lang="en-US" altLang="en-US" sz="2400" dirty="0" smtClean="0">
                <a:latin typeface="Arial" charset="0"/>
                <a:cs typeface="Arial" charset="0"/>
              </a:rPr>
              <a:t>) by mechanical equipment</a:t>
            </a:r>
          </a:p>
          <a:p>
            <a:pPr marL="0" indent="0">
              <a:buFont typeface="Arial" charset="0"/>
              <a:buNone/>
            </a:pPr>
            <a:r>
              <a:rPr altLang="en-US" sz="2400" dirty="0" smtClean="0">
                <a:latin typeface="Arial" charset="0"/>
                <a:cs typeface="Arial" charset="0"/>
              </a:rPr>
              <a:t>	</a:t>
            </a:r>
            <a:r>
              <a:rPr lang="en-US" altLang="en-US" sz="2400" dirty="0" smtClean="0">
                <a:latin typeface="Arial" charset="0"/>
                <a:cs typeface="Arial" charset="0"/>
              </a:rPr>
              <a:t>a. mine </a:t>
            </a:r>
            <a:r>
              <a:rPr lang="cs-CZ" altLang="en-US" sz="2400" dirty="0" err="1" smtClean="0">
                <a:latin typeface="Arial" charset="0"/>
                <a:cs typeface="Arial" charset="0"/>
              </a:rPr>
              <a:t>layers</a:t>
            </a:r>
            <a:r>
              <a:rPr lang="en-US" altLang="en-US" sz="2400" dirty="0" smtClean="0">
                <a:latin typeface="Arial" charset="0"/>
                <a:cs typeface="Arial" charset="0"/>
              </a:rPr>
              <a:t>,</a:t>
            </a:r>
            <a:endParaRPr lang="en-US" altLang="en-US" sz="2400" dirty="0" smtClean="0">
              <a:latin typeface="Arial" charset="0"/>
              <a:cs typeface="Arial" charset="0"/>
            </a:endParaRPr>
          </a:p>
          <a:p>
            <a:pPr marL="0" indent="0">
              <a:buFont typeface="Arial" charset="0"/>
              <a:buNone/>
            </a:pPr>
            <a:r>
              <a:rPr altLang="en-US" sz="2400" dirty="0" smtClean="0">
                <a:latin typeface="Arial" charset="0"/>
                <a:cs typeface="Arial" charset="0"/>
              </a:rPr>
              <a:t>	</a:t>
            </a:r>
            <a:r>
              <a:rPr lang="en-US" altLang="en-US" sz="2400" dirty="0" smtClean="0">
                <a:latin typeface="Arial" charset="0"/>
                <a:cs typeface="Arial" charset="0"/>
              </a:rPr>
              <a:t>b. </a:t>
            </a:r>
            <a:r>
              <a:rPr lang="en-US" altLang="en-US" sz="2400" dirty="0" err="1" smtClean="0">
                <a:latin typeface="Arial" charset="0"/>
                <a:cs typeface="Arial" charset="0"/>
              </a:rPr>
              <a:t>scatterable</a:t>
            </a:r>
            <a:r>
              <a:rPr lang="en-US" altLang="en-US" sz="2400" dirty="0" smtClean="0">
                <a:latin typeface="Arial" charset="0"/>
                <a:cs typeface="Arial" charset="0"/>
              </a:rPr>
              <a:t> high-capacity minelaying systems</a:t>
            </a:r>
          </a:p>
          <a:p>
            <a:pPr marL="0" indent="0">
              <a:buFont typeface="Arial" charset="0"/>
              <a:buNone/>
            </a:pPr>
            <a:r>
              <a:rPr altLang="en-US" sz="2400" dirty="0" smtClean="0">
                <a:latin typeface="Arial" charset="0"/>
                <a:cs typeface="Arial" charset="0"/>
              </a:rPr>
              <a:t>	</a:t>
            </a:r>
            <a:r>
              <a:rPr lang="en-US" altLang="en-US" sz="2400" dirty="0" smtClean="0">
                <a:latin typeface="Arial" charset="0"/>
                <a:cs typeface="Arial" charset="0"/>
              </a:rPr>
              <a:t>c. lorries chutes,</a:t>
            </a:r>
          </a:p>
          <a:p>
            <a:pPr marL="0" indent="0">
              <a:buFont typeface="Arial" charset="0"/>
              <a:buNone/>
            </a:pPr>
            <a:r>
              <a:rPr altLang="en-US" sz="2400" dirty="0" smtClean="0">
                <a:latin typeface="Arial" charset="0"/>
                <a:cs typeface="Arial" charset="0"/>
              </a:rPr>
              <a:t>	</a:t>
            </a:r>
            <a:r>
              <a:rPr lang="en-US" altLang="en-US" sz="2400" dirty="0" smtClean="0">
                <a:latin typeface="Arial" charset="0"/>
                <a:cs typeface="Arial" charset="0"/>
              </a:rPr>
              <a:t>d. mine throwers.</a:t>
            </a:r>
          </a:p>
          <a:p>
            <a:pPr marL="0" indent="0">
              <a:buFont typeface="Arial" charset="0"/>
              <a:buNone/>
            </a:pPr>
            <a:r>
              <a:rPr altLang="en-US" sz="2400" dirty="0" smtClean="0">
                <a:latin typeface="Arial" charset="0"/>
                <a:cs typeface="Arial" charset="0"/>
              </a:rPr>
              <a:t>2</a:t>
            </a:r>
            <a:r>
              <a:rPr lang="en-US" altLang="en-US" sz="2400" dirty="0" smtClean="0">
                <a:latin typeface="Arial" charset="0"/>
                <a:cs typeface="Arial" charset="0"/>
              </a:rPr>
              <a:t>) manually</a:t>
            </a:r>
          </a:p>
          <a:p>
            <a:pPr marL="0" indent="0">
              <a:buFont typeface="Arial" charset="0"/>
              <a:buNone/>
            </a:pPr>
            <a:r>
              <a:rPr altLang="en-US" sz="2400" dirty="0" smtClean="0">
                <a:latin typeface="Arial" charset="0"/>
                <a:cs typeface="Arial" charset="0"/>
              </a:rPr>
              <a:t>	</a:t>
            </a:r>
            <a:r>
              <a:rPr lang="en-US" altLang="en-US" sz="2400" dirty="0" smtClean="0">
                <a:latin typeface="Arial" charset="0"/>
                <a:cs typeface="Arial" charset="0"/>
              </a:rPr>
              <a:t>a.</a:t>
            </a:r>
            <a:r>
              <a:rPr altLang="en-US" sz="2400" dirty="0" smtClean="0">
                <a:latin typeface="Arial" charset="0"/>
                <a:cs typeface="Arial" charset="0"/>
              </a:rPr>
              <a:t> </a:t>
            </a:r>
            <a:r>
              <a:rPr lang="en-US" altLang="en-US" sz="2400" dirty="0" smtClean="0">
                <a:latin typeface="Arial" charset="0"/>
                <a:cs typeface="Arial" charset="0"/>
              </a:rPr>
              <a:t>through mine rope</a:t>
            </a:r>
          </a:p>
          <a:p>
            <a:pPr marL="0" indent="0">
              <a:buFont typeface="Arial" charset="0"/>
              <a:buNone/>
            </a:pPr>
            <a:r>
              <a:rPr altLang="en-US" sz="2400" dirty="0" smtClean="0">
                <a:latin typeface="Arial" charset="0"/>
                <a:cs typeface="Arial" charset="0"/>
              </a:rPr>
              <a:t>	</a:t>
            </a:r>
            <a:r>
              <a:rPr lang="en-US" altLang="en-US" sz="2400" dirty="0" smtClean="0">
                <a:latin typeface="Arial" charset="0"/>
                <a:cs typeface="Arial" charset="0"/>
              </a:rPr>
              <a:t>b.</a:t>
            </a:r>
            <a:r>
              <a:rPr altLang="en-US" sz="2400" dirty="0" smtClean="0">
                <a:latin typeface="Arial" charset="0"/>
                <a:cs typeface="Arial" charset="0"/>
              </a:rPr>
              <a:t> </a:t>
            </a:r>
            <a:r>
              <a:rPr lang="en-US" altLang="en-US" sz="2400" dirty="0" err="1" smtClean="0">
                <a:latin typeface="Arial" charset="0"/>
                <a:cs typeface="Arial" charset="0"/>
              </a:rPr>
              <a:t>entended</a:t>
            </a:r>
            <a:r>
              <a:rPr lang="en-US" altLang="en-US" sz="2400" dirty="0" smtClean="0">
                <a:latin typeface="Arial" charset="0"/>
                <a:cs typeface="Arial" charset="0"/>
              </a:rPr>
              <a:t> order manner.</a:t>
            </a:r>
          </a:p>
        </p:txBody>
      </p:sp>
      <p:sp>
        <p:nvSpPr>
          <p:cNvPr id="7"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8"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2473631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8129" y="1083164"/>
            <a:ext cx="8775865" cy="1200329"/>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The means of mining are intended for the establishment of minefields. Minefields have the following advantages over other types of barriers:</a:t>
            </a:r>
            <a:endParaRPr lang="cs-CZ" sz="2400" b="1" dirty="0">
              <a:latin typeface="Arial" panose="020B0604020202020204" pitchFamily="34" charset="0"/>
              <a:cs typeface="Arial" panose="020B0604020202020204" pitchFamily="34" charset="0"/>
            </a:endParaRPr>
          </a:p>
        </p:txBody>
      </p:sp>
      <p:sp>
        <p:nvSpPr>
          <p:cNvPr id="5" name="Obdélník 4"/>
          <p:cNvSpPr/>
          <p:nvPr/>
        </p:nvSpPr>
        <p:spPr>
          <a:xfrm>
            <a:off x="178129" y="2449748"/>
            <a:ext cx="8870867" cy="3631763"/>
          </a:xfrm>
          <a:prstGeom prst="rect">
            <a:avLst/>
          </a:prstGeom>
        </p:spPr>
        <p:txBody>
          <a:bodyPr wrap="square">
            <a:spAutoFit/>
          </a:bodyPr>
          <a:lstStyle/>
          <a:p>
            <a:pPr marL="285750" lvl="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their establishment usually requires less time and effort,</a:t>
            </a:r>
            <a:endParaRPr lang="cs-CZ" sz="2000" dirty="0">
              <a:latin typeface="Arial" panose="020B0604020202020204" pitchFamily="34" charset="0"/>
              <a:cs typeface="Arial" panose="020B0604020202020204" pitchFamily="34" charset="0"/>
            </a:endParaRPr>
          </a:p>
          <a:p>
            <a:pPr marL="285750" lvl="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easy to disguise and difficult to identify,</a:t>
            </a:r>
            <a:endParaRPr lang="cs-CZ" sz="2000" dirty="0">
              <a:latin typeface="Arial" panose="020B0604020202020204" pitchFamily="34" charset="0"/>
              <a:cs typeface="Arial" panose="020B0604020202020204" pitchFamily="34" charset="0"/>
            </a:endParaRPr>
          </a:p>
          <a:p>
            <a:pPr marL="285750" lvl="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they are difficult to overcome and require considerable effort, time and special resources to overcome them,</a:t>
            </a:r>
            <a:endParaRPr lang="cs-CZ" sz="2000" dirty="0">
              <a:latin typeface="Arial" panose="020B0604020202020204" pitchFamily="34" charset="0"/>
              <a:cs typeface="Arial" panose="020B0604020202020204" pitchFamily="34" charset="0"/>
            </a:endParaRPr>
          </a:p>
          <a:p>
            <a:pPr marL="285750" lvl="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they are still effective in the territory which the enemy has seized, restrict their movement and require considerable force and resources to eliminate them,</a:t>
            </a:r>
            <a:endParaRPr lang="cs-CZ" sz="2000" dirty="0">
              <a:latin typeface="Arial" panose="020B0604020202020204" pitchFamily="34" charset="0"/>
              <a:cs typeface="Arial" panose="020B0604020202020204" pitchFamily="34" charset="0"/>
            </a:endParaRPr>
          </a:p>
          <a:p>
            <a:pPr marL="285750" lvl="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are highly resistant to the effects of nuclear weapons,</a:t>
            </a:r>
            <a:endParaRPr lang="cs-CZ" sz="2000" dirty="0">
              <a:latin typeface="Arial" panose="020B0604020202020204" pitchFamily="34" charset="0"/>
              <a:cs typeface="Arial" panose="020B0604020202020204" pitchFamily="34" charset="0"/>
            </a:endParaRPr>
          </a:p>
          <a:p>
            <a:pPr marL="285750" lvl="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they can be set up during the fight,</a:t>
            </a:r>
            <a:endParaRPr lang="cs-CZ" sz="2000" dirty="0">
              <a:latin typeface="Arial" panose="020B0604020202020204" pitchFamily="34" charset="0"/>
              <a:cs typeface="Arial" panose="020B0604020202020204" pitchFamily="34" charset="0"/>
            </a:endParaRPr>
          </a:p>
          <a:p>
            <a:pPr marL="285750" lvl="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after completing the task, a certain number of mines can be used again.</a:t>
            </a:r>
            <a:endParaRPr lang="cs-CZ" sz="20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3711472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18753" y="1193907"/>
            <a:ext cx="8918369" cy="523220"/>
          </a:xfrm>
          <a:prstGeom prst="rect">
            <a:avLst/>
          </a:prstGeom>
        </p:spPr>
        <p:txBody>
          <a:bodyPr wrap="square">
            <a:spAutoFit/>
          </a:bodyPr>
          <a:lstStyle/>
          <a:p>
            <a:pPr algn="just"/>
            <a:r>
              <a:rPr lang="en-US" sz="2800" b="1" dirty="0">
                <a:latin typeface="Arial" panose="020B0604020202020204" pitchFamily="34" charset="0"/>
                <a:cs typeface="Arial" panose="020B0604020202020204" pitchFamily="34" charset="0"/>
              </a:rPr>
              <a:t>Minefields must meet the following requirements:</a:t>
            </a:r>
            <a:endParaRPr lang="cs-CZ" sz="2800" b="1" dirty="0">
              <a:latin typeface="Arial" panose="020B0604020202020204" pitchFamily="34" charset="0"/>
              <a:cs typeface="Arial" panose="020B0604020202020204" pitchFamily="34" charset="0"/>
            </a:endParaRPr>
          </a:p>
        </p:txBody>
      </p:sp>
      <p:sp>
        <p:nvSpPr>
          <p:cNvPr id="7" name="Obdélník 6"/>
          <p:cNvSpPr/>
          <p:nvPr/>
        </p:nvSpPr>
        <p:spPr>
          <a:xfrm>
            <a:off x="225631" y="1981960"/>
            <a:ext cx="8680862" cy="2908489"/>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high efficiency,</a:t>
            </a:r>
            <a:endParaRPr lang="cs-CZ" sz="2400"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most difficult to detect mines and clear mines for the enemy,</a:t>
            </a:r>
            <a:endParaRPr lang="cs-CZ" sz="2400"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high resistance to pressure wave (in case of nuclear strike, artillery and mortar fire, aerial bombing, explosion of towed charges during demining and explosion of adjacent mines),</a:t>
            </a:r>
            <a:endParaRPr lang="cs-CZ" sz="2400"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ability to quickly find and clear mines by their own troops.</a:t>
            </a:r>
            <a:endParaRPr lang="cs-CZ" sz="2400" dirty="0">
              <a:latin typeface="Arial" panose="020B0604020202020204" pitchFamily="34" charset="0"/>
              <a:cs typeface="Arial" panose="020B0604020202020204" pitchFamily="34" charset="0"/>
            </a:endParaRPr>
          </a:p>
        </p:txBody>
      </p:sp>
      <p:sp>
        <p:nvSpPr>
          <p:cNvPr id="8" name="Obdélník 7"/>
          <p:cNvSpPr/>
          <p:nvPr/>
        </p:nvSpPr>
        <p:spPr>
          <a:xfrm>
            <a:off x="237506" y="5174353"/>
            <a:ext cx="8680862" cy="830997"/>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Current mine laying equipment must be able to establish minefields that meet the above requirements.</a:t>
            </a:r>
            <a:endParaRPr lang="cs-CZ" sz="2400" dirty="0">
              <a:latin typeface="Arial" panose="020B0604020202020204" pitchFamily="34" charset="0"/>
              <a:cs typeface="Arial" panose="020B0604020202020204" pitchFamily="34" charset="0"/>
            </a:endParaRPr>
          </a:p>
        </p:txBody>
      </p:sp>
      <p:sp>
        <p:nvSpPr>
          <p:cNvPr id="9"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10"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383452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938" y="1154276"/>
            <a:ext cx="9143999" cy="646331"/>
          </a:xfrm>
          <a:prstGeom prst="rect">
            <a:avLst/>
          </a:prstGeom>
        </p:spPr>
        <p:txBody>
          <a:bodyPr wrap="square">
            <a:spAutoFit/>
          </a:bodyPr>
          <a:lstStyle/>
          <a:p>
            <a:pPr algn="ctr"/>
            <a:r>
              <a:rPr lang="cs-CZ" sz="3600" b="1" dirty="0">
                <a:solidFill>
                  <a:schemeClr val="accent6">
                    <a:lumMod val="75000"/>
                  </a:schemeClr>
                </a:solidFill>
                <a:latin typeface="Arial" panose="020B0604020202020204" pitchFamily="34" charset="0"/>
                <a:cs typeface="Arial" panose="020B0604020202020204" pitchFamily="34" charset="0"/>
              </a:rPr>
              <a:t>MINE </a:t>
            </a:r>
            <a:r>
              <a:rPr lang="cs-CZ" sz="3600" b="1" cap="all" dirty="0" err="1">
                <a:solidFill>
                  <a:schemeClr val="accent6">
                    <a:lumMod val="75000"/>
                  </a:schemeClr>
                </a:solidFill>
                <a:latin typeface="Arial" panose="020B0604020202020204" pitchFamily="34" charset="0"/>
                <a:cs typeface="Arial" panose="020B0604020202020204" pitchFamily="34" charset="0"/>
              </a:rPr>
              <a:t>Layers</a:t>
            </a:r>
            <a:endParaRPr lang="cs-CZ" sz="3600" dirty="0">
              <a:solidFill>
                <a:schemeClr val="accent6">
                  <a:lumMod val="75000"/>
                </a:schemeClr>
              </a:solidFill>
              <a:latin typeface="Arial" panose="020B0604020202020204" pitchFamily="34" charset="0"/>
              <a:cs typeface="Arial" panose="020B0604020202020204" pitchFamily="34" charset="0"/>
            </a:endParaRPr>
          </a:p>
        </p:txBody>
      </p:sp>
      <p:sp>
        <p:nvSpPr>
          <p:cNvPr id="7" name="Obdélník 6"/>
          <p:cNvSpPr/>
          <p:nvPr/>
        </p:nvSpPr>
        <p:spPr>
          <a:xfrm>
            <a:off x="130629" y="1920119"/>
            <a:ext cx="8894618" cy="1569660"/>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Mine Layers are mechanical mine-laying devices intended for the establishment of minefields (especially anti-tank ones), by laying mines by means of a slide on the surface of the terrain (surface) or under its surface (recessed).</a:t>
            </a:r>
            <a:endParaRPr lang="cs-CZ" sz="2400" dirty="0">
              <a:latin typeface="Arial" panose="020B0604020202020204" pitchFamily="34" charset="0"/>
              <a:cs typeface="Arial" panose="020B0604020202020204" pitchFamily="34" charset="0"/>
            </a:endParaRPr>
          </a:p>
        </p:txBody>
      </p:sp>
      <p:sp>
        <p:nvSpPr>
          <p:cNvPr id="8" name="Obdélník 7"/>
          <p:cNvSpPr/>
          <p:nvPr/>
        </p:nvSpPr>
        <p:spPr>
          <a:xfrm>
            <a:off x="225631" y="3603815"/>
            <a:ext cx="8799615" cy="2600712"/>
          </a:xfrm>
          <a:prstGeom prst="rect">
            <a:avLst/>
          </a:prstGeom>
        </p:spPr>
        <p:txBody>
          <a:bodyPr wrap="square">
            <a:spAutoFit/>
          </a:bodyPr>
          <a:lstStyle/>
          <a:p>
            <a:pPr algn="just">
              <a:spcAft>
                <a:spcPts val="600"/>
              </a:spcAft>
            </a:pPr>
            <a:r>
              <a:rPr lang="en-US" sz="2800" b="1" dirty="0">
                <a:latin typeface="Arial" panose="020B0604020202020204" pitchFamily="34" charset="0"/>
                <a:cs typeface="Arial" panose="020B0604020202020204" pitchFamily="34" charset="0"/>
              </a:rPr>
              <a:t>The layers are divided into:</a:t>
            </a:r>
            <a:endParaRPr lang="cs-CZ" sz="2800" b="1"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special single-purpose </a:t>
            </a:r>
            <a:r>
              <a:rPr lang="en-US" sz="2000" dirty="0" err="1">
                <a:latin typeface="Arial" panose="020B0604020202020204" pitchFamily="34" charset="0"/>
                <a:cs typeface="Arial" panose="020B0604020202020204" pitchFamily="34" charset="0"/>
              </a:rPr>
              <a:t>storers</a:t>
            </a:r>
            <a:r>
              <a:rPr lang="en-US" sz="2000" dirty="0">
                <a:latin typeface="Arial" panose="020B0604020202020204" pitchFamily="34" charset="0"/>
                <a:cs typeface="Arial" panose="020B0604020202020204" pitchFamily="34" charset="0"/>
              </a:rPr>
              <a:t> firmly attached to the chassis of a wheeled or crawler vehicle,</a:t>
            </a:r>
            <a:endParaRPr lang="cs-CZ" sz="2000"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outboard layers that can be attached to the tractor with the required parameters, the chute and the hopper are part of the trailer,</a:t>
            </a:r>
            <a:endParaRPr lang="cs-CZ" sz="2000"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universal layers consisting of a chute and tanks that can be mounted (mounted) on tracked or wheeled vehicles.</a:t>
            </a:r>
            <a:endParaRPr lang="cs-CZ" sz="2000" dirty="0">
              <a:latin typeface="Arial" panose="020B0604020202020204" pitchFamily="34" charset="0"/>
              <a:cs typeface="Arial" panose="020B0604020202020204" pitchFamily="34" charset="0"/>
            </a:endParaRPr>
          </a:p>
        </p:txBody>
      </p:sp>
      <p:sp>
        <p:nvSpPr>
          <p:cNvPr id="9"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10"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234718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938" y="1154276"/>
            <a:ext cx="9143999" cy="646331"/>
          </a:xfrm>
          <a:prstGeom prst="rect">
            <a:avLst/>
          </a:prstGeom>
        </p:spPr>
        <p:txBody>
          <a:bodyPr wrap="square">
            <a:spAutoFit/>
          </a:bodyPr>
          <a:lstStyle/>
          <a:p>
            <a:pPr algn="ctr"/>
            <a:r>
              <a:rPr lang="cs-CZ" sz="3600" b="1" dirty="0">
                <a:solidFill>
                  <a:schemeClr val="accent6">
                    <a:lumMod val="75000"/>
                  </a:schemeClr>
                </a:solidFill>
                <a:latin typeface="Arial" panose="020B0604020202020204" pitchFamily="34" charset="0"/>
                <a:cs typeface="Arial" panose="020B0604020202020204" pitchFamily="34" charset="0"/>
              </a:rPr>
              <a:t>MINE </a:t>
            </a:r>
            <a:r>
              <a:rPr lang="cs-CZ" sz="3600" b="1" cap="all" dirty="0" err="1">
                <a:solidFill>
                  <a:schemeClr val="accent6">
                    <a:lumMod val="75000"/>
                  </a:schemeClr>
                </a:solidFill>
                <a:latin typeface="Arial" panose="020B0604020202020204" pitchFamily="34" charset="0"/>
                <a:cs typeface="Arial" panose="020B0604020202020204" pitchFamily="34" charset="0"/>
              </a:rPr>
              <a:t>Layers</a:t>
            </a:r>
            <a:endParaRPr lang="cs-CZ" sz="3600" dirty="0">
              <a:solidFill>
                <a:schemeClr val="accent6">
                  <a:lumMod val="75000"/>
                </a:schemeClr>
              </a:solidFill>
              <a:latin typeface="Arial" panose="020B0604020202020204" pitchFamily="34" charset="0"/>
              <a:cs typeface="Arial" panose="020B0604020202020204" pitchFamily="34" charset="0"/>
            </a:endParaRPr>
          </a:p>
        </p:txBody>
      </p:sp>
      <p:sp>
        <p:nvSpPr>
          <p:cNvPr id="8" name="Obdélník 7"/>
          <p:cNvSpPr/>
          <p:nvPr/>
        </p:nvSpPr>
        <p:spPr>
          <a:xfrm>
            <a:off x="178129" y="2250028"/>
            <a:ext cx="8799615" cy="3231654"/>
          </a:xfrm>
          <a:prstGeom prst="rect">
            <a:avLst/>
          </a:prstGeom>
        </p:spPr>
        <p:txBody>
          <a:bodyPr wrap="square">
            <a:spAutoFit/>
          </a:bodyPr>
          <a:lstStyle/>
          <a:p>
            <a:pPr algn="just">
              <a:spcAft>
                <a:spcPts val="1200"/>
              </a:spcAft>
            </a:pPr>
            <a:r>
              <a:rPr lang="en-US" sz="2400" b="1" dirty="0">
                <a:latin typeface="Arial" panose="020B0604020202020204" pitchFamily="34" charset="0"/>
                <a:cs typeface="Arial" panose="020B0604020202020204" pitchFamily="34" charset="0"/>
              </a:rPr>
              <a:t>Requirements for mine layers and development trends</a:t>
            </a:r>
            <a:r>
              <a:rPr lang="en-US" sz="2400" b="1" dirty="0" smtClean="0">
                <a:latin typeface="Arial" panose="020B0604020202020204" pitchFamily="34" charset="0"/>
                <a:cs typeface="Arial" panose="020B0604020202020204" pitchFamily="34" charset="0"/>
              </a:rPr>
              <a:t>:</a:t>
            </a:r>
            <a:endParaRPr lang="cs-CZ" sz="2400" b="1" dirty="0" smtClean="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minimal </a:t>
            </a:r>
            <a:r>
              <a:rPr lang="en-US" sz="2000" dirty="0">
                <a:latin typeface="Arial" panose="020B0604020202020204" pitchFamily="34" charset="0"/>
                <a:cs typeface="Arial" panose="020B0604020202020204" pitchFamily="34" charset="0"/>
              </a:rPr>
              <a:t>capacity usually 600 - 700 PT mines,</a:t>
            </a:r>
          </a:p>
          <a:p>
            <a:pPr marL="342900" indent="-342900" algn="just">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speed </a:t>
            </a:r>
            <a:r>
              <a:rPr lang="en-US" sz="2000" dirty="0">
                <a:latin typeface="Arial" panose="020B0604020202020204" pitchFamily="34" charset="0"/>
                <a:cs typeface="Arial" panose="020B0604020202020204" pitchFamily="34" charset="0"/>
              </a:rPr>
              <a:t>of mining on the terrain 4 - 10 km / h, recessed 3 - 7 km / h.</a:t>
            </a:r>
          </a:p>
          <a:p>
            <a:pPr marL="342900" indent="-342900" algn="just">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mobility </a:t>
            </a:r>
            <a:r>
              <a:rPr lang="en-US" sz="2000" dirty="0">
                <a:latin typeface="Arial" panose="020B0604020202020204" pitchFamily="34" charset="0"/>
                <a:cs typeface="Arial" panose="020B0604020202020204" pitchFamily="34" charset="0"/>
              </a:rPr>
              <a:t>(tank terrain, snow, wading, sailing),</a:t>
            </a:r>
          </a:p>
          <a:p>
            <a:pPr marL="342900" indent="-342900" algn="just">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distance </a:t>
            </a:r>
            <a:r>
              <a:rPr lang="en-US" sz="2000" dirty="0">
                <a:latin typeface="Arial" panose="020B0604020202020204" pitchFamily="34" charset="0"/>
                <a:cs typeface="Arial" panose="020B0604020202020204" pitchFamily="34" charset="0"/>
              </a:rPr>
              <a:t>of mines in the minefield,</a:t>
            </a:r>
          </a:p>
          <a:p>
            <a:pPr marL="342900" indent="-342900" algn="just">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laying </a:t>
            </a:r>
            <a:r>
              <a:rPr lang="en-US" sz="2000" dirty="0">
                <a:latin typeface="Arial" panose="020B0604020202020204" pitchFamily="34" charset="0"/>
                <a:cs typeface="Arial" panose="020B0604020202020204" pitchFamily="34" charset="0"/>
              </a:rPr>
              <a:t>mines in the field,</a:t>
            </a:r>
          </a:p>
          <a:p>
            <a:pPr marL="342900" indent="-342900" algn="just">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operability </a:t>
            </a:r>
            <a:r>
              <a:rPr lang="en-US" sz="2000" dirty="0">
                <a:latin typeface="Arial" panose="020B0604020202020204" pitchFamily="34" charset="0"/>
                <a:cs typeface="Arial" panose="020B0604020202020204" pitchFamily="34" charset="0"/>
              </a:rPr>
              <a:t>of use,</a:t>
            </a:r>
          </a:p>
          <a:p>
            <a:pPr marL="342900" indent="-342900" algn="just">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crew </a:t>
            </a:r>
            <a:r>
              <a:rPr lang="en-US" sz="2000" dirty="0">
                <a:latin typeface="Arial" panose="020B0604020202020204" pitchFamily="34" charset="0"/>
                <a:cs typeface="Arial" panose="020B0604020202020204" pitchFamily="34" charset="0"/>
              </a:rPr>
              <a:t>protection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9"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10"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15666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938" y="1154276"/>
            <a:ext cx="9143999" cy="646331"/>
          </a:xfrm>
          <a:prstGeom prst="rect">
            <a:avLst/>
          </a:prstGeom>
        </p:spPr>
        <p:txBody>
          <a:bodyPr wrap="square">
            <a:spAutoFit/>
          </a:bodyPr>
          <a:lstStyle/>
          <a:p>
            <a:pPr algn="ctr"/>
            <a:r>
              <a:rPr lang="cs-CZ" sz="3600" b="1" dirty="0">
                <a:solidFill>
                  <a:schemeClr val="accent6">
                    <a:lumMod val="75000"/>
                  </a:schemeClr>
                </a:solidFill>
                <a:latin typeface="Arial" panose="020B0604020202020204" pitchFamily="34" charset="0"/>
                <a:cs typeface="Arial" panose="020B0604020202020204" pitchFamily="34" charset="0"/>
              </a:rPr>
              <a:t>MINE THROWERS</a:t>
            </a:r>
            <a:endParaRPr lang="cs-CZ" sz="3600" dirty="0">
              <a:solidFill>
                <a:schemeClr val="accent6">
                  <a:lumMod val="75000"/>
                </a:schemeClr>
              </a:solidFill>
              <a:latin typeface="Arial" panose="020B0604020202020204" pitchFamily="34" charset="0"/>
              <a:cs typeface="Arial" panose="020B0604020202020204" pitchFamily="34" charset="0"/>
            </a:endParaRPr>
          </a:p>
        </p:txBody>
      </p:sp>
      <p:sp>
        <p:nvSpPr>
          <p:cNvPr id="7" name="Obdélník 6"/>
          <p:cNvSpPr/>
          <p:nvPr/>
        </p:nvSpPr>
        <p:spPr>
          <a:xfrm>
            <a:off x="130629" y="1920119"/>
            <a:ext cx="8894618" cy="1200329"/>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Mine throwers are mine-laying devices designed for the establishment of anti-tank and anti-personnel minefields, by throwing mines on the surface.</a:t>
            </a:r>
            <a:endParaRPr lang="cs-CZ" sz="2400" dirty="0">
              <a:latin typeface="Arial" panose="020B0604020202020204" pitchFamily="34" charset="0"/>
              <a:cs typeface="Arial" panose="020B0604020202020204" pitchFamily="34" charset="0"/>
            </a:endParaRPr>
          </a:p>
        </p:txBody>
      </p:sp>
      <p:sp>
        <p:nvSpPr>
          <p:cNvPr id="8" name="Obdélník 7"/>
          <p:cNvSpPr/>
          <p:nvPr/>
        </p:nvSpPr>
        <p:spPr>
          <a:xfrm>
            <a:off x="225632" y="3603815"/>
            <a:ext cx="8799615" cy="1862048"/>
          </a:xfrm>
          <a:prstGeom prst="rect">
            <a:avLst/>
          </a:prstGeom>
        </p:spPr>
        <p:txBody>
          <a:bodyPr wrap="square">
            <a:spAutoFit/>
          </a:bodyPr>
          <a:lstStyle/>
          <a:p>
            <a:pPr algn="just">
              <a:spcAft>
                <a:spcPts val="600"/>
              </a:spcAft>
            </a:pPr>
            <a:r>
              <a:rPr lang="en-US" sz="2800" b="1" dirty="0">
                <a:latin typeface="Arial" panose="020B0604020202020204" pitchFamily="34" charset="0"/>
                <a:cs typeface="Arial" panose="020B0604020202020204" pitchFamily="34" charset="0"/>
              </a:rPr>
              <a:t>The layers are divided into:</a:t>
            </a:r>
            <a:endParaRPr lang="cs-CZ" sz="2800" b="1"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portable</a:t>
            </a:r>
            <a:r>
              <a:rPr lang="en-US" sz="2400" dirty="0">
                <a:latin typeface="Arial" panose="020B0604020202020204" pitchFamily="34" charset="0"/>
                <a:cs typeface="Arial" panose="020B0604020202020204" pitchFamily="34" charset="0"/>
              </a:rPr>
              <a:t>,</a:t>
            </a:r>
          </a:p>
          <a:p>
            <a:pPr marL="285750" indent="-28575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transportable </a:t>
            </a:r>
            <a:r>
              <a:rPr lang="en-US" sz="2400" dirty="0">
                <a:latin typeface="Arial" panose="020B0604020202020204" pitchFamily="34" charset="0"/>
                <a:cs typeface="Arial" panose="020B0604020202020204" pitchFamily="34" charset="0"/>
              </a:rPr>
              <a:t>and self-propelled,</a:t>
            </a:r>
          </a:p>
          <a:p>
            <a:pPr marL="285750" indent="-28575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universal</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36201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938" y="1154276"/>
            <a:ext cx="9143999" cy="646331"/>
          </a:xfrm>
          <a:prstGeom prst="rect">
            <a:avLst/>
          </a:prstGeom>
        </p:spPr>
        <p:txBody>
          <a:bodyPr wrap="square">
            <a:spAutoFit/>
          </a:bodyPr>
          <a:lstStyle/>
          <a:p>
            <a:pPr algn="ctr"/>
            <a:r>
              <a:rPr lang="cs-CZ" sz="3600" b="1" dirty="0">
                <a:solidFill>
                  <a:schemeClr val="accent6">
                    <a:lumMod val="75000"/>
                  </a:schemeClr>
                </a:solidFill>
                <a:latin typeface="Arial" panose="020B0604020202020204" pitchFamily="34" charset="0"/>
                <a:cs typeface="Arial" panose="020B0604020202020204" pitchFamily="34" charset="0"/>
              </a:rPr>
              <a:t>MEANS OF REMOTE MINING</a:t>
            </a:r>
            <a:endParaRPr lang="cs-CZ" sz="3600" dirty="0">
              <a:solidFill>
                <a:schemeClr val="accent6">
                  <a:lumMod val="75000"/>
                </a:schemeClr>
              </a:solidFill>
              <a:latin typeface="Arial" panose="020B0604020202020204" pitchFamily="34" charset="0"/>
              <a:cs typeface="Arial" panose="020B0604020202020204" pitchFamily="34" charset="0"/>
            </a:endParaRPr>
          </a:p>
        </p:txBody>
      </p:sp>
      <p:sp>
        <p:nvSpPr>
          <p:cNvPr id="7" name="Obdélník 6"/>
          <p:cNvSpPr/>
          <p:nvPr/>
        </p:nvSpPr>
        <p:spPr>
          <a:xfrm>
            <a:off x="130629" y="2193252"/>
            <a:ext cx="8894618" cy="3416320"/>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Remote mining is a method of establishing minefields by means of remote mining on troops, enemy objects and sections of terrain, located on the line of contact with the enemy and in its tactical (operational) depth</a:t>
            </a:r>
            <a:r>
              <a:rPr lang="en-US" sz="2400" dirty="0" smtClean="0">
                <a:latin typeface="Arial" panose="020B0604020202020204" pitchFamily="34" charset="0"/>
                <a:cs typeface="Arial" panose="020B0604020202020204" pitchFamily="34" charset="0"/>
              </a:rPr>
              <a:t>.</a:t>
            </a:r>
            <a:endParaRPr lang="cs-CZ" sz="2400" dirty="0" smtClean="0">
              <a:latin typeface="Arial" panose="020B0604020202020204" pitchFamily="34" charset="0"/>
              <a:cs typeface="Arial" panose="020B0604020202020204" pitchFamily="34" charset="0"/>
            </a:endParaRPr>
          </a:p>
          <a:p>
            <a:pPr algn="just"/>
            <a:endParaRPr lang="cs-CZ" sz="2400" dirty="0" smtClean="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new concept of means for remote mining is based on the use of second-generation mines, which by their construction allow transport to areas intended for mining and automatic preparation for combat use (adjustment).</a:t>
            </a:r>
            <a:endParaRPr lang="cs-CZ" sz="2400"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310477607"/>
      </p:ext>
    </p:extLst>
  </p:cSld>
  <p:clrMapOvr>
    <a:masterClrMapping/>
  </p:clrMapOvr>
</p:sld>
</file>

<file path=ppt/theme/theme1.xml><?xml version="1.0" encoding="utf-8"?>
<a:theme xmlns:a="http://schemas.openxmlformats.org/drawingml/2006/main" name="FVL_EN-pozn">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VL_EN-pozn.potx" id="{31B037E0-CD72-4D3B-A2E4-D8CF437E6D11}" vid="{29724EEC-3848-4D34-9D74-BCD782F6132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776772-38f0-49f0-aa86-460d0737ec12">
      <Value>74</Value>
      <Value>281</Value>
      <Value>204</Value>
    </TaxCatchAll>
    <a4b1d69e970e4081a00b6ea954e45439 xmlns="4c776772-38f0-49f0-aa86-460d0737ec12">
      <Terms xmlns="http://schemas.microsoft.com/office/infopath/2007/PartnerControls">
        <TermInfo xmlns="http://schemas.microsoft.com/office/infopath/2007/PartnerControls">
          <TermName xmlns="http://schemas.microsoft.com/office/infopath/2007/PartnerControls">Bez klasifikace</TermName>
          <TermId xmlns="http://schemas.microsoft.com/office/infopath/2007/PartnerControls">7df1a0eb-04ec-4b97-9af9-94f2a6947eb8</TermId>
        </TermInfo>
      </Terms>
    </a4b1d69e970e4081a00b6ea954e45439>
    <Jazyk_x0020_formulářeTaxHTField0 xmlns="4c776772-38f0-49f0-aa86-460d0737ec12">
      <Terms xmlns="http://schemas.microsoft.com/office/infopath/2007/PartnerControls">
        <TermInfo xmlns="http://schemas.microsoft.com/office/infopath/2007/PartnerControls">
          <TermName xmlns="http://schemas.microsoft.com/office/infopath/2007/PartnerControls">CZ</TermName>
          <TermId xmlns="http://schemas.microsoft.com/office/infopath/2007/PartnerControls">4cf588e9-28d1-4332-9271-f5c1eec57f3c</TermId>
        </TermInfo>
      </Terms>
    </Jazyk_x0020_formulářeTaxHTField0>
    <Druh_x0020_formulářeTaxHTField0 xmlns="4c776772-38f0-49f0-aa86-460d0737ec12">
      <Terms xmlns="http://schemas.microsoft.com/office/infopath/2007/PartnerControls">
        <TermInfo xmlns="http://schemas.microsoft.com/office/infopath/2007/PartnerControls">
          <TermName xmlns="http://schemas.microsoft.com/office/infopath/2007/PartnerControls">formulář, tiskopis</TermName>
          <TermId xmlns="http://schemas.microsoft.com/office/infopath/2007/PartnerControls">b7bc9acc-f246-4e63-8602-34c2e87c6787</TermId>
        </TermInfo>
      </Terms>
    </Druh_x0020_formulářeTaxHTField0>
    <TemplateUrl xmlns="http://schemas.microsoft.com/sharepoint/v3" xsi:nil="true"/>
    <Platnost_x0020_formuláře_x0020_od xmlns="4c776772-38f0-49f0-aa86-460d0737ec12">2015-01-21T06:45:00+00:00</Platnost_x0020_formuláře_x0020_od>
    <ShowRepairView xmlns="http://schemas.microsoft.com/sharepoint/v3" xsi:nil="true"/>
    <Nadpis xmlns="4c776772-38f0-49f0-aa86-460d0737ec12">FVL_EN-pozn</Nadpis>
    <ShowCombineView xmlns="http://schemas.microsoft.com/sharepoint/v3" xsi:nil="true"/>
    <xd_ProgID xmlns="http://schemas.microsoft.com/sharepoint/v3" xsi:nil="true"/>
    <Platnost_x0020_formuláře_x0020_do xmlns="4c776772-38f0-49f0-aa86-460d0737ec12" xsi:nil="true"/>
    <Oblast_x0020_formulářeTaxHTField0 xmlns="4c776772-38f0-49f0-aa86-460d0737ec12">
      <Terms xmlns="http://schemas.microsoft.com/office/infopath/2007/PartnerControls"/>
    </Oblast_x0020_formulář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Formuláře UO" ma:contentTypeID="0x01010100241CD0748BB4B444A2D2D477ED8CB4770096706DC8BFCFB047A7EB265F6EAEB7E7" ma:contentTypeVersion="73" ma:contentTypeDescription="" ma:contentTypeScope="" ma:versionID="7e301028b24506f3b426cca8c44b1657">
  <xsd:schema xmlns:xsd="http://www.w3.org/2001/XMLSchema" xmlns:xs="http://www.w3.org/2001/XMLSchema" xmlns:p="http://schemas.microsoft.com/office/2006/metadata/properties" xmlns:ns1="http://schemas.microsoft.com/sharepoint/v3" xmlns:ns2="4c776772-38f0-49f0-aa86-460d0737ec12" targetNamespace="http://schemas.microsoft.com/office/2006/metadata/properties" ma:root="true" ma:fieldsID="ea2add189b7bf88089e797221951b0aa" ns1:_="" ns2:_="">
    <xsd:import namespace="http://schemas.microsoft.com/sharepoint/v3"/>
    <xsd:import namespace="4c776772-38f0-49f0-aa86-460d0737ec12"/>
    <xsd:element name="properties">
      <xsd:complexType>
        <xsd:sequence>
          <xsd:element name="documentManagement">
            <xsd:complexType>
              <xsd:all>
                <xsd:element ref="ns2:Nadpis"/>
                <xsd:element ref="ns2:Platnost_x0020_formuláře_x0020_od"/>
                <xsd:element ref="ns2:Platnost_x0020_formuláře_x0020_do" minOccurs="0"/>
                <xsd:element ref="ns1:ShowCombineView" minOccurs="0"/>
                <xsd:element ref="ns1:ShowRepairView" minOccurs="0"/>
                <xsd:element ref="ns1:TemplateUrl" minOccurs="0"/>
                <xsd:element ref="ns1:xd_ProgID" minOccurs="0"/>
                <xsd:element ref="ns2:Oblast_x0020_formulářeTaxHTField0" minOccurs="0"/>
                <xsd:element ref="ns2:TaxCatchAll" minOccurs="0"/>
                <xsd:element ref="ns2:TaxCatchAllLabel" minOccurs="0"/>
                <xsd:element ref="ns2:Druh_x0020_formulářeTaxHTField0" minOccurs="0"/>
                <xsd:element ref="ns2:Jazyk_x0020_formulářeTaxHTField0" minOccurs="0"/>
                <xsd:element ref="ns2:_dlc_DocId" minOccurs="0"/>
                <xsd:element ref="ns2:_dlc_DocIdUrl" minOccurs="0"/>
                <xsd:element ref="ns2:_dlc_DocIdPersistId" minOccurs="0"/>
                <xsd:element ref="ns2:a4b1d69e970e4081a00b6ea954e4543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Kombinované zobrazení" ma:hidden="true" ma:internalName="ShowCombineView">
      <xsd:simpleType>
        <xsd:restriction base="dms:Text"/>
      </xsd:simpleType>
    </xsd:element>
    <xsd:element name="ShowRepairView" ma:index="10" nillable="true" ma:displayName="Zobrazení oprav" ma:hidden="true" ma:internalName="ShowRepairView">
      <xsd:simpleType>
        <xsd:restriction base="dms:Text"/>
      </xsd:simpleType>
    </xsd:element>
    <xsd:element name="TemplateUrl" ma:index="11" nillable="true" ma:displayName="Připojení šablony" ma:hidden="true" ma:internalName="TemplateUrl">
      <xsd:simpleType>
        <xsd:restriction base="dms:Text"/>
      </xsd:simpleType>
    </xsd:element>
    <xsd:element name="xd_ProgID" ma:index="12" nillable="true" ma:displayName="Odkaz na soubor HTML" ma:hidden="true" ma:internalName="xd_Prog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76772-38f0-49f0-aa86-460d0737ec12" elementFormDefault="qualified">
    <xsd:import namespace="http://schemas.microsoft.com/office/2006/documentManagement/types"/>
    <xsd:import namespace="http://schemas.microsoft.com/office/infopath/2007/PartnerControls"/>
    <xsd:element name="Nadpis" ma:index="1" ma:displayName="Nadpis formuláře" ma:internalName="Nadpis" ma:readOnly="false">
      <xsd:simpleType>
        <xsd:restriction base="dms:Text">
          <xsd:maxLength value="255"/>
        </xsd:restriction>
      </xsd:simpleType>
    </xsd:element>
    <xsd:element name="Platnost_x0020_formuláře_x0020_od" ma:index="5" ma:displayName="Platnost formuláře od" ma:default="[today]" ma:format="DateTime" ma:internalName="Platnost_x0020_formul_x00e1__x0159_e_x0020_od" ma:readOnly="false">
      <xsd:simpleType>
        <xsd:restriction base="dms:DateTime"/>
      </xsd:simpleType>
    </xsd:element>
    <xsd:element name="Platnost_x0020_formuláře_x0020_do" ma:index="6" nillable="true" ma:displayName="Platnost formuláře do" ma:format="DateTime" ma:internalName="Platnost_x0020_formul_x00e1__x0159_e_x0020_do">
      <xsd:simpleType>
        <xsd:restriction base="dms:DateTime"/>
      </xsd:simpleType>
    </xsd:element>
    <xsd:element name="Oblast_x0020_formulářeTaxHTField0" ma:index="13" nillable="true" ma:taxonomy="true" ma:internalName="Oblast_x0020_formul_x00e1__x0159_eTaxHTField0" ma:taxonomyFieldName="Oblast_x0020_formul_x00e1__x0159_e" ma:displayName="Oblast formuláře" ma:default="" ma:fieldId="{ffc6ded3-059e-4b3d-bd97-0fd27312c704}" ma:taxonomyMulti="true" ma:sspId="5b80e54c-f650-4555-b073-c28f0a639d38" ma:termSetId="6a9d0ff3-a489-49cc-88ec-9976515a773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3891d63-cfdd-475e-9522-ac7b0de6519e}" ma:internalName="TaxCatchAll" ma:showField="CatchAllData" ma:web="4fe8d52e-94b6-4028-bcfc-f285227adb39">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3891d63-cfdd-475e-9522-ac7b0de6519e}" ma:internalName="TaxCatchAllLabel" ma:readOnly="true" ma:showField="CatchAllDataLabel" ma:web="4fe8d52e-94b6-4028-bcfc-f285227adb39">
      <xsd:complexType>
        <xsd:complexContent>
          <xsd:extension base="dms:MultiChoiceLookup">
            <xsd:sequence>
              <xsd:element name="Value" type="dms:Lookup" maxOccurs="unbounded" minOccurs="0" nillable="true"/>
            </xsd:sequence>
          </xsd:extension>
        </xsd:complexContent>
      </xsd:complexType>
    </xsd:element>
    <xsd:element name="Druh_x0020_formulářeTaxHTField0" ma:index="17" nillable="true" ma:taxonomy="true" ma:internalName="Druh_x0020_formul_x00e1__x0159_eTaxHTField0" ma:taxonomyFieldName="Druh_x0020_formul_x00e1__x0159_e" ma:displayName="Druh formuláře" ma:default="204;#formulář, tiskopis|b7bc9acc-f246-4e63-8602-34c2e87c6787" ma:fieldId="{55e4dfc0-ab45-48ed-9747-c47850e70720}" ma:sspId="5b80e54c-f650-4555-b073-c28f0a639d38" ma:termSetId="53b8f1a5-4290-4087-a45d-2c5a1a2e7f50" ma:anchorId="00000000-0000-0000-0000-000000000000" ma:open="false" ma:isKeyword="false">
      <xsd:complexType>
        <xsd:sequence>
          <xsd:element ref="pc:Terms" minOccurs="0" maxOccurs="1"/>
        </xsd:sequence>
      </xsd:complexType>
    </xsd:element>
    <xsd:element name="Jazyk_x0020_formulářeTaxHTField0" ma:index="19" nillable="true" ma:taxonomy="true" ma:internalName="Jazyk_x0020_formul_x00e1__x0159_eTaxHTField0" ma:taxonomyFieldName="Jazyk_x0020_formul_x00e1__x0159_e" ma:displayName="Jazyk formuláře" ma:default="74;#CZ|4cf588e9-28d1-4332-9271-f5c1eec57f3c" ma:fieldId="{d28d8064-d9fe-4d6f-9687-948539bb6b05}" ma:sspId="5b80e54c-f650-4555-b073-c28f0a639d38" ma:termSetId="a20d960f-e44a-4835-9870-5de0b9a2efc5" ma:anchorId="00000000-0000-0000-0000-000000000000" ma:open="false" ma:isKeyword="false">
      <xsd:complexType>
        <xsd:sequence>
          <xsd:element ref="pc:Terms" minOccurs="0" maxOccurs="1"/>
        </xsd:sequence>
      </xsd:complexType>
    </xsd:element>
    <xsd:element name="_dlc_DocId" ma:index="24" nillable="true" ma:displayName="Hodnota ID dokumentu" ma:description="Hodnota ID dokumentu přiřazená této položce" ma:internalName="_dlc_DocId" ma:readOnly="true">
      <xsd:simpleType>
        <xsd:restriction base="dms:Text"/>
      </xsd:simpleType>
    </xsd:element>
    <xsd:element name="_dlc_DocIdUrl" ma:index="25"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Zachovat ID" ma:description="Ponechat ID po přidání" ma:hidden="true" ma:internalName="_dlc_DocIdPersistId" ma:readOnly="true">
      <xsd:simpleType>
        <xsd:restriction base="dms:Boolean"/>
      </xsd:simpleType>
    </xsd:element>
    <xsd:element name="a4b1d69e970e4081a00b6ea954e45439" ma:index="27" nillable="true" ma:taxonomy="true" ma:internalName="a4b1d69e970e4081a00b6ea954e45439" ma:taxonomyFieldName="Klasifikace" ma:displayName="Klasifikace" ma:default="281;#Bez klasifikace|7df1a0eb-04ec-4b97-9af9-94f2a6947eb8" ma:fieldId="{a4b1d69e-970e-4081-a00b-6ea954e45439}" ma:sspId="5b80e54c-f650-4555-b073-c28f0a639d38" ma:termSetId="0007993f-ee91-43fa-b383-afd26046a43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 obsahu"/>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5b80e54c-f650-4555-b073-c28f0a639d38" ContentTypeId="0x01010100241CD0748BB4B444A2D2D477ED8CB477"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C94C6-B922-410B-B78E-19D32C273DB4}">
  <ds:schemaRefs>
    <ds:schemaRef ds:uri="http://schemas.openxmlformats.org/package/2006/metadata/core-properties"/>
    <ds:schemaRef ds:uri="http://purl.org/dc/terms/"/>
    <ds:schemaRef ds:uri="http://schemas.microsoft.com/sharepoint/v3"/>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4c776772-38f0-49f0-aa86-460d0737ec12"/>
    <ds:schemaRef ds:uri="http://www.w3.org/XML/1998/namespace"/>
  </ds:schemaRefs>
</ds:datastoreItem>
</file>

<file path=customXml/itemProps2.xml><?xml version="1.0" encoding="utf-8"?>
<ds:datastoreItem xmlns:ds="http://schemas.openxmlformats.org/officeDocument/2006/customXml" ds:itemID="{12894F0A-9A69-44CB-BE78-1B25A2B03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776772-38f0-49f0-aa86-460d0737e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39B334-0204-4F53-A890-6E50E08EFF2B}">
  <ds:schemaRefs>
    <ds:schemaRef ds:uri="http://schemas.microsoft.com/sharepoint/events"/>
  </ds:schemaRefs>
</ds:datastoreItem>
</file>

<file path=customXml/itemProps4.xml><?xml version="1.0" encoding="utf-8"?>
<ds:datastoreItem xmlns:ds="http://schemas.openxmlformats.org/officeDocument/2006/customXml" ds:itemID="{8D181FA5-4683-433A-987E-48FBB63C9662}">
  <ds:schemaRefs>
    <ds:schemaRef ds:uri="Microsoft.SharePoint.Taxonomy.ContentTypeSync"/>
  </ds:schemaRefs>
</ds:datastoreItem>
</file>

<file path=customXml/itemProps5.xml><?xml version="1.0" encoding="utf-8"?>
<ds:datastoreItem xmlns:ds="http://schemas.openxmlformats.org/officeDocument/2006/customXml" ds:itemID="{08660C2C-B82F-4044-883B-AA083E124F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FVL_EN-pozn</Template>
  <TotalTime>3167</TotalTime>
  <Words>758</Words>
  <Application>Microsoft Office PowerPoint</Application>
  <PresentationFormat>Předvádění na obrazovce (4:3)</PresentationFormat>
  <Paragraphs>101</Paragraphs>
  <Slides>12</Slides>
  <Notes>3</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FVL_EN-pozn</vt:lpstr>
      <vt:lpstr>MILITARY ENGINEERING</vt:lpstr>
      <vt:lpstr>Prezentace aplikace PowerPoint</vt:lpstr>
      <vt:lpstr>Mining equipment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max@world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dc:creator>
  <cp:lastModifiedBy>Záleský Jaroslav</cp:lastModifiedBy>
  <cp:revision>228</cp:revision>
  <cp:lastPrinted>2019-03-14T01:05:00Z</cp:lastPrinted>
  <dcterms:created xsi:type="dcterms:W3CDTF">2016-03-11T08:20:56Z</dcterms:created>
  <dcterms:modified xsi:type="dcterms:W3CDTF">2020-08-03T21:36:12Z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ruh formuláře">
    <vt:lpwstr>204;#formulář, tiskopis|b7bc9acc-f246-4e63-8602-34c2e87c6787</vt:lpwstr>
  </property>
  <property fmtid="{D5CDD505-2E9C-101B-9397-08002B2CF9AE}" pid="3" name="Jazyk formuláře">
    <vt:lpwstr>74;#CZ|4cf588e9-28d1-4332-9271-f5c1eec57f3c</vt:lpwstr>
  </property>
  <property fmtid="{D5CDD505-2E9C-101B-9397-08002B2CF9AE}" pid="4" name="ContentTypeId">
    <vt:lpwstr>0x01010100241CD0748BB4B444A2D2D477ED8CB4770096706DC8BFCFB047A7EB265F6EAEB7E7</vt:lpwstr>
  </property>
  <property fmtid="{D5CDD505-2E9C-101B-9397-08002B2CF9AE}" pid="5" name="Klasifikace">
    <vt:lpwstr>281;#Bez klasifikace|7df1a0eb-04ec-4b97-9af9-94f2a6947eb8</vt:lpwstr>
  </property>
  <property fmtid="{D5CDD505-2E9C-101B-9397-08002B2CF9AE}" pid="6" name="Oblast formuláře">
    <vt:lpwstr/>
  </property>
</Properties>
</file>