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395" r:id="rId2"/>
    <p:sldId id="355" r:id="rId3"/>
    <p:sldId id="394" r:id="rId4"/>
    <p:sldId id="402" r:id="rId5"/>
    <p:sldId id="403" r:id="rId6"/>
    <p:sldId id="448" r:id="rId7"/>
    <p:sldId id="454" r:id="rId8"/>
    <p:sldId id="455" r:id="rId9"/>
    <p:sldId id="578" r:id="rId10"/>
    <p:sldId id="456" r:id="rId11"/>
    <p:sldId id="464" r:id="rId12"/>
    <p:sldId id="465" r:id="rId13"/>
    <p:sldId id="466" r:id="rId14"/>
    <p:sldId id="468" r:id="rId15"/>
    <p:sldId id="534" r:id="rId16"/>
    <p:sldId id="535" r:id="rId17"/>
    <p:sldId id="484" r:id="rId18"/>
    <p:sldId id="547" r:id="rId19"/>
    <p:sldId id="582" r:id="rId20"/>
    <p:sldId id="507" r:id="rId21"/>
    <p:sldId id="510" r:id="rId22"/>
    <p:sldId id="511" r:id="rId23"/>
  </p:sldIdLst>
  <p:sldSz cx="9144000" cy="6858000" type="screen4x3"/>
  <p:notesSz cx="6781800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CC"/>
    <a:srgbClr val="FFCC66"/>
    <a:srgbClr val="FFFFCC"/>
    <a:srgbClr val="99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7899" autoAdjust="0"/>
  </p:normalViewPr>
  <p:slideViewPr>
    <p:cSldViewPr>
      <p:cViewPr varScale="1">
        <p:scale>
          <a:sx n="75" d="100"/>
          <a:sy n="75" d="100"/>
        </p:scale>
        <p:origin x="103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8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64"/>
    </p:cViewPr>
  </p:sorterViewPr>
  <p:notesViewPr>
    <p:cSldViewPr>
      <p:cViewPr varScale="1">
        <p:scale>
          <a:sx n="56" d="100"/>
          <a:sy n="56" d="100"/>
        </p:scale>
        <p:origin x="-1920" y="-90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0D938E1-64D4-4D0D-B4FC-BACB6BF7A5F3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566A5B0-468D-4E79-9D6B-E588F55EDB3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2F7DBE-8572-400B-B393-058C25C7EA25}" type="slidenum">
              <a:rPr lang="cs-CZ"/>
              <a:pPr/>
              <a:t>1</a:t>
            </a:fld>
            <a:endParaRPr lang="cs-CZ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ONP – Odborné nařízení k přepravě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6A5B0-468D-4E79-9D6B-E588F55EDB3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60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961BA-E6F8-4E2B-8DF9-B1F48D88080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DA2AC-EDCB-4E80-833D-1B31AE638BF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8EE72-6861-44EF-B8FA-A6C348FD38B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44222D-6A5A-490E-9173-0CBD5706CA8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609600"/>
            <a:ext cx="8229600" cy="5516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C5FD85-4AE8-41B1-BD4F-F9EEA62B9AB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D95925-2A31-4B9F-8223-2D4B1AD891E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306FAC-EF88-4F6F-8019-6D9023B703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95E38-B5C1-4A24-8269-3306CCD5B74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57F19-9378-4C4B-9C8E-F0008F60225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B830D-5D80-47A0-A751-34D00D42901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AA623-1AB5-4E67-B2AE-FECDA7BD1FA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C2194-0A3C-4B2B-A75A-5176FEB2F0D2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93876-715F-4EFE-BDA4-7B8E59155F9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D264B-4ED2-461B-B785-45BB131249E7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F1E83-64BF-49FA-82C4-A43A0D1CC73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50000">
              <a:srgbClr val="FFFFCC"/>
            </a:gs>
            <a:gs pos="100000">
              <a:srgbClr val="00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F7747E-62BE-4602-B7F2-15CB28687BAB}" type="slidenum">
              <a:rPr lang="en-CA"/>
              <a:pPr/>
              <a:t>‹#›</a:t>
            </a:fld>
            <a:endParaRPr lang="en-CA"/>
          </a:p>
        </p:txBody>
      </p:sp>
      <p:pic>
        <p:nvPicPr>
          <p:cNvPr id="4103" name="Picture 7" descr="Znak VD - nový"/>
          <p:cNvPicPr>
            <a:picLocks noChangeAspect="1" noChangeArrowheads="1"/>
          </p:cNvPicPr>
          <p:nvPr/>
        </p:nvPicPr>
        <p:blipFill>
          <a:blip r:embed="rId17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2330450" y="1222375"/>
            <a:ext cx="4448175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41" name="Picture 9" descr="ruslan nakl 2"/>
          <p:cNvPicPr preferRelativeResize="0"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323850" y="115888"/>
            <a:ext cx="8496300" cy="946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VZDUŠNÁ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DOPRAVA V PODMÍNKÁCH OZBROJENÝCH SIL ČESKÉ REPUBLIKY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260350"/>
            <a:ext cx="3529013" cy="504825"/>
          </a:xfrm>
          <a:solidFill>
            <a:srgbClr val="FFCC66"/>
          </a:solidFill>
        </p:spPr>
        <p:txBody>
          <a:bodyPr/>
          <a:lstStyle/>
          <a:p>
            <a:r>
              <a:rPr lang="cs-CZ" sz="2800">
                <a:solidFill>
                  <a:schemeClr val="tx1"/>
                </a:solidFill>
              </a:rPr>
              <a:t>Projekt SALIS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81075"/>
            <a:ext cx="8642350" cy="2016125"/>
          </a:xfrm>
          <a:solidFill>
            <a:schemeClr val="hlink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cs-CZ" sz="2400"/>
              <a:t>iniciativa v rámci reakce na kritický nedostatek kapacit dopravního letectva, který se projevil při rozmisťování NRF a sil rychlé reakce EU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2400"/>
              <a:t>společné zasedání účastnických států SALIS a států EU, sdružených v projektové skupině ECAP (</a:t>
            </a:r>
            <a:r>
              <a:rPr lang="en-GB" sz="2400" i="1"/>
              <a:t>European Capability Airlift Programme</a:t>
            </a:r>
            <a:r>
              <a:rPr lang="en-GB" sz="2400"/>
              <a:t>) ke vzdušné dopravě na dlouhé vzdálenosti </a:t>
            </a:r>
            <a:endParaRPr lang="cs-CZ" sz="2400"/>
          </a:p>
        </p:txBody>
      </p:sp>
      <p:pic>
        <p:nvPicPr>
          <p:cNvPr id="262148" name="Picture 4" descr="ruslan nakl 1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3313113"/>
            <a:ext cx="43561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353425" cy="431800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Postupy k zabezpečení letecké přepravy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916113"/>
            <a:ext cx="8497888" cy="4681537"/>
          </a:xfrm>
          <a:solidFill>
            <a:schemeClr val="hlink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cs-CZ" sz="2000" dirty="0"/>
              <a:t>Plánuje se podle operačního plánu SOC MO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000" dirty="0"/>
              <a:t>Vládou ČR schváleno vyslání sil, vydáno NNGŠ (směrnice NGŠ AČR pro plnění operačního úkolu operace) </a:t>
            </a:r>
            <a:r>
              <a:rPr lang="cs-CZ" sz="2000" dirty="0">
                <a:cs typeface="Times New Roman" pitchFamily="18" charset="0"/>
              </a:rPr>
              <a:t>→ plánovací a přípravná činnost u SOC MO a </a:t>
            </a:r>
            <a:r>
              <a:rPr lang="cs-CZ" sz="2000" dirty="0" smtClean="0">
                <a:cs typeface="Times New Roman" pitchFamily="18" charset="0"/>
              </a:rPr>
              <a:t>OVD </a:t>
            </a:r>
            <a:r>
              <a:rPr lang="cs-CZ" sz="2000" dirty="0">
                <a:cs typeface="Times New Roman" pitchFamily="18" charset="0"/>
              </a:rPr>
              <a:t>a dalších příslušných organizačních celků resortu obrany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sz="1900" dirty="0">
                <a:cs typeface="Times New Roman" pitchFamily="18" charset="0"/>
              </a:rPr>
              <a:t>SOC MO zašle </a:t>
            </a:r>
            <a:r>
              <a:rPr lang="cs-CZ" sz="1900" dirty="0" smtClean="0">
                <a:cs typeface="Times New Roman" pitchFamily="18" charset="0"/>
              </a:rPr>
              <a:t>OVD </a:t>
            </a:r>
            <a:r>
              <a:rPr lang="cs-CZ" sz="1900" dirty="0">
                <a:cs typeface="Times New Roman" pitchFamily="18" charset="0"/>
              </a:rPr>
              <a:t>žádost o provedení kalkulace přesunu, </a:t>
            </a:r>
            <a:r>
              <a:rPr lang="cs-CZ" sz="1900" dirty="0" smtClean="0">
                <a:cs typeface="Times New Roman" pitchFamily="18" charset="0"/>
              </a:rPr>
              <a:t>OVD </a:t>
            </a:r>
            <a:r>
              <a:rPr lang="cs-CZ" sz="1900" dirty="0">
                <a:cs typeface="Times New Roman" pitchFamily="18" charset="0"/>
              </a:rPr>
              <a:t>provede </a:t>
            </a:r>
            <a:r>
              <a:rPr lang="cs-CZ" sz="1900" b="1" i="1" dirty="0">
                <a:cs typeface="Times New Roman" pitchFamily="18" charset="0"/>
              </a:rPr>
              <a:t>Kalkulaci letecké přepravy</a:t>
            </a:r>
            <a:r>
              <a:rPr lang="cs-CZ" sz="1900" i="1" dirty="0">
                <a:cs typeface="Times New Roman" pitchFamily="18" charset="0"/>
              </a:rPr>
              <a:t> </a:t>
            </a:r>
            <a:endParaRPr lang="cs-CZ" sz="1900" dirty="0"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sz="1900" dirty="0">
                <a:cs typeface="Times New Roman" pitchFamily="18" charset="0"/>
              </a:rPr>
              <a:t>SOC MO projedná zabezpečení vzdušné dopravy za účasti zástupců </a:t>
            </a:r>
            <a:r>
              <a:rPr lang="cs-CZ" sz="1900" dirty="0" smtClean="0">
                <a:cs typeface="Times New Roman" pitchFamily="18" charset="0"/>
              </a:rPr>
              <a:t>OVD, </a:t>
            </a:r>
            <a:r>
              <a:rPr lang="cs-CZ" sz="1900" dirty="0" err="1">
                <a:cs typeface="Times New Roman" pitchFamily="18" charset="0"/>
              </a:rPr>
              <a:t>zDL</a:t>
            </a:r>
            <a:r>
              <a:rPr lang="cs-CZ" sz="1900" dirty="0">
                <a:cs typeface="Times New Roman" pitchFamily="18" charset="0"/>
              </a:rPr>
              <a:t> a zástupce </a:t>
            </a:r>
            <a:r>
              <a:rPr lang="cs-CZ" sz="1900" dirty="0" smtClean="0">
                <a:cs typeface="Times New Roman" pitchFamily="18" charset="0"/>
              </a:rPr>
              <a:t>odesílatele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sz="1900" dirty="0" smtClean="0">
                <a:cs typeface="Times New Roman" pitchFamily="18" charset="0"/>
              </a:rPr>
              <a:t>ujasnění </a:t>
            </a:r>
            <a:r>
              <a:rPr lang="cs-CZ" sz="1900" dirty="0">
                <a:cs typeface="Times New Roman" pitchFamily="18" charset="0"/>
              </a:rPr>
              <a:t>počtů osob, vojenského materiálu, klasifikace materiálu</a:t>
            </a:r>
            <a:r>
              <a:rPr lang="cs-CZ" sz="1900" dirty="0" smtClean="0">
                <a:cs typeface="Times New Roman" pitchFamily="18" charset="0"/>
              </a:rPr>
              <a:t>,…</a:t>
            </a:r>
            <a:endParaRPr lang="cs-CZ" sz="1900" dirty="0"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sz="1900" dirty="0">
                <a:cs typeface="Times New Roman" pitchFamily="18" charset="0"/>
              </a:rPr>
              <a:t>Velitel </a:t>
            </a:r>
            <a:r>
              <a:rPr lang="cs-CZ" sz="1900" dirty="0" err="1">
                <a:cs typeface="Times New Roman" pitchFamily="18" charset="0"/>
              </a:rPr>
              <a:t>zDL</a:t>
            </a:r>
            <a:r>
              <a:rPr lang="cs-CZ" sz="1900" dirty="0">
                <a:cs typeface="Times New Roman" pitchFamily="18" charset="0"/>
              </a:rPr>
              <a:t> určí typ letounu, skupina plánování letů operačního oddělení </a:t>
            </a:r>
            <a:r>
              <a:rPr lang="cs-CZ" sz="1900" dirty="0" err="1">
                <a:cs typeface="Times New Roman" pitchFamily="18" charset="0"/>
              </a:rPr>
              <a:t>zDL</a:t>
            </a:r>
            <a:r>
              <a:rPr lang="cs-CZ" sz="1900" dirty="0">
                <a:cs typeface="Times New Roman" pitchFamily="18" charset="0"/>
              </a:rPr>
              <a:t> zpracuje a zašle jej na </a:t>
            </a:r>
            <a:r>
              <a:rPr lang="cs-CZ" sz="1900" dirty="0" smtClean="0">
                <a:cs typeface="Times New Roman" pitchFamily="18" charset="0"/>
              </a:rPr>
              <a:t>OVD</a:t>
            </a:r>
            <a:endParaRPr lang="cs-CZ" sz="1900" dirty="0"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sz="1900" dirty="0" smtClean="0">
                <a:cs typeface="Times New Roman" pitchFamily="18" charset="0"/>
              </a:rPr>
              <a:t>OVD </a:t>
            </a:r>
            <a:r>
              <a:rPr lang="cs-CZ" sz="1900" dirty="0">
                <a:cs typeface="Times New Roman" pitchFamily="18" charset="0"/>
              </a:rPr>
              <a:t>na základě Plánu letu zpracuje žádosti o diplomatická povolení k přeletu, </a:t>
            </a:r>
            <a:r>
              <a:rPr lang="cs-CZ" sz="1900" dirty="0" smtClean="0">
                <a:cs typeface="Times New Roman" pitchFamily="18" charset="0"/>
              </a:rPr>
              <a:t>přistání</a:t>
            </a:r>
            <a:r>
              <a:rPr lang="cs-CZ" sz="1900" dirty="0">
                <a:cs typeface="Times New Roman" pitchFamily="18" charset="0"/>
              </a:rPr>
              <a:t>, která odešle k vyřízení na zastupitelské úřady ČR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sz="1900" dirty="0">
                <a:cs typeface="Times New Roman" pitchFamily="18" charset="0"/>
              </a:rPr>
              <a:t>Náčelník </a:t>
            </a:r>
            <a:r>
              <a:rPr lang="cs-CZ" sz="1900" dirty="0" smtClean="0">
                <a:cs typeface="Times New Roman" pitchFamily="18" charset="0"/>
              </a:rPr>
              <a:t>OVD </a:t>
            </a:r>
            <a:r>
              <a:rPr lang="cs-CZ" sz="1900" dirty="0">
                <a:cs typeface="Times New Roman" pitchFamily="18" charset="0"/>
              </a:rPr>
              <a:t>vydává pro zabezpečení přepravy </a:t>
            </a:r>
            <a:r>
              <a:rPr lang="cs-CZ" sz="1900" b="1" i="1" dirty="0">
                <a:cs typeface="Times New Roman" pitchFamily="18" charset="0"/>
              </a:rPr>
              <a:t>Odborné nařízení k přepravě</a:t>
            </a:r>
          </a:p>
        </p:txBody>
      </p:sp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358775" y="1052513"/>
            <a:ext cx="8424863" cy="387798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dirty="0"/>
              <a:t>1)	</a:t>
            </a:r>
            <a:r>
              <a:rPr lang="cs-CZ" dirty="0" smtClean="0"/>
              <a:t>letecká přeprava </a:t>
            </a:r>
            <a:r>
              <a:rPr lang="cs-CZ" dirty="0"/>
              <a:t>vojenskými </a:t>
            </a:r>
            <a:r>
              <a:rPr lang="cs-CZ" dirty="0" smtClean="0"/>
              <a:t>dopravními </a:t>
            </a:r>
            <a:r>
              <a:rPr lang="cs-CZ" dirty="0"/>
              <a:t>letouny ČR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57338"/>
            <a:ext cx="8642350" cy="5033962"/>
          </a:xfrm>
          <a:solidFill>
            <a:schemeClr val="hlink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buNone/>
            </a:pPr>
            <a:r>
              <a:rPr lang="cs-CZ" sz="2400" dirty="0"/>
              <a:t>Předpokladem je porovnání cen za letovou </a:t>
            </a:r>
            <a:r>
              <a:rPr lang="cs-CZ" sz="2400" dirty="0" smtClean="0"/>
              <a:t>hodinu</a:t>
            </a:r>
          </a:p>
          <a:p>
            <a:pPr>
              <a:lnSpc>
                <a:spcPct val="65000"/>
              </a:lnSpc>
              <a:buNone/>
            </a:pPr>
            <a:endParaRPr lang="cs-CZ" sz="2400" dirty="0"/>
          </a:p>
          <a:p>
            <a:pPr>
              <a:lnSpc>
                <a:spcPct val="105000"/>
              </a:lnSpc>
              <a:buFontTx/>
              <a:buChar char="-"/>
            </a:pPr>
            <a:r>
              <a:rPr lang="cs-CZ" sz="2400" dirty="0"/>
              <a:t>Je-li výhodnější, </a:t>
            </a:r>
            <a:r>
              <a:rPr lang="cs-CZ" sz="2400" dirty="0" smtClean="0"/>
              <a:t>OVD </a:t>
            </a:r>
            <a:r>
              <a:rPr lang="cs-CZ" sz="2400" dirty="0"/>
              <a:t>kontaktuje POC (</a:t>
            </a:r>
            <a:r>
              <a:rPr lang="cs-CZ" sz="2400" i="1" dirty="0"/>
              <a:t>Point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Contact</a:t>
            </a:r>
            <a:r>
              <a:rPr lang="cs-CZ" sz="2400" dirty="0"/>
              <a:t>) daného </a:t>
            </a:r>
            <a:r>
              <a:rPr lang="cs-CZ" sz="2400" dirty="0" smtClean="0"/>
              <a:t>státu</a:t>
            </a:r>
            <a:endParaRPr lang="cs-CZ" sz="2400" dirty="0"/>
          </a:p>
          <a:p>
            <a:pPr>
              <a:lnSpc>
                <a:spcPct val="105000"/>
              </a:lnSpc>
              <a:buFontTx/>
              <a:buChar char="-"/>
            </a:pPr>
            <a:r>
              <a:rPr lang="cs-CZ" sz="2400" dirty="0"/>
              <a:t>V případě volné letové kapacity a souhlasu </a:t>
            </a:r>
            <a:r>
              <a:rPr lang="cs-CZ" sz="2400" dirty="0" smtClean="0"/>
              <a:t>v </a:t>
            </a:r>
            <a:r>
              <a:rPr lang="cs-CZ" sz="2400" dirty="0"/>
              <a:t>dotazu </a:t>
            </a:r>
            <a:r>
              <a:rPr lang="cs-CZ" sz="2400" dirty="0" smtClean="0"/>
              <a:t>OVD </a:t>
            </a:r>
            <a:r>
              <a:rPr lang="cs-CZ" sz="2400" dirty="0"/>
              <a:t>uvede množství a stručný popis materiálu, počet osob, místo nakládky místo určení a požadovaný termín přepravy</a:t>
            </a:r>
          </a:p>
          <a:p>
            <a:pPr>
              <a:lnSpc>
                <a:spcPct val="105000"/>
              </a:lnSpc>
              <a:buFontTx/>
              <a:buChar char="-"/>
            </a:pPr>
            <a:r>
              <a:rPr lang="cs-CZ" sz="2400" dirty="0"/>
              <a:t>Poskytující stát vyčlení letouny a navrhne možné termíny</a:t>
            </a:r>
          </a:p>
          <a:p>
            <a:pPr>
              <a:lnSpc>
                <a:spcPct val="105000"/>
              </a:lnSpc>
              <a:buFontTx/>
              <a:buChar char="-"/>
            </a:pPr>
            <a:r>
              <a:rPr lang="cs-CZ" sz="2400" dirty="0" smtClean="0"/>
              <a:t>OVD </a:t>
            </a:r>
            <a:r>
              <a:rPr lang="cs-CZ" sz="2400" dirty="0"/>
              <a:t>zašle objednávku na přepravu a další dokumenty</a:t>
            </a:r>
          </a:p>
          <a:p>
            <a:pPr>
              <a:lnSpc>
                <a:spcPct val="105000"/>
              </a:lnSpc>
              <a:buFontTx/>
              <a:buChar char="-"/>
            </a:pPr>
            <a:r>
              <a:rPr lang="cs-CZ" sz="2400" dirty="0"/>
              <a:t>Po potvrzení objednávky </a:t>
            </a:r>
            <a:r>
              <a:rPr lang="cs-CZ" sz="2400" dirty="0" smtClean="0"/>
              <a:t>OVD </a:t>
            </a:r>
            <a:r>
              <a:rPr lang="cs-CZ" sz="2400" dirty="0"/>
              <a:t>zasílá pokyny k přepravě odesílateli (příjemci)</a:t>
            </a:r>
          </a:p>
        </p:txBody>
      </p:sp>
      <p:sp>
        <p:nvSpPr>
          <p:cNvPr id="271363" name="Rectangle 3"/>
          <p:cNvSpPr>
            <a:spLocks noChangeArrowheads="1"/>
          </p:cNvSpPr>
          <p:nvPr/>
        </p:nvSpPr>
        <p:spPr bwMode="auto">
          <a:xfrm>
            <a:off x="250825" y="404813"/>
            <a:ext cx="8642350" cy="830997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dirty="0"/>
              <a:t>2)	</a:t>
            </a:r>
            <a:r>
              <a:rPr lang="cs-CZ" dirty="0" smtClean="0"/>
              <a:t>L</a:t>
            </a:r>
            <a:r>
              <a:rPr lang="en-GB" dirty="0" err="1" smtClean="0"/>
              <a:t>eteck</a:t>
            </a:r>
            <a:r>
              <a:rPr lang="cs-CZ" dirty="0" smtClean="0"/>
              <a:t>á</a:t>
            </a:r>
            <a:r>
              <a:rPr lang="en-GB" dirty="0" smtClean="0"/>
              <a:t> </a:t>
            </a:r>
            <a:r>
              <a:rPr lang="en-GB" dirty="0" err="1" smtClean="0"/>
              <a:t>přeprav</a:t>
            </a:r>
            <a:r>
              <a:rPr lang="cs-CZ" dirty="0" smtClean="0"/>
              <a:t>a</a:t>
            </a:r>
            <a:r>
              <a:rPr lang="en-GB" dirty="0" smtClean="0"/>
              <a:t> </a:t>
            </a:r>
            <a:r>
              <a:rPr lang="en-GB" dirty="0" err="1"/>
              <a:t>vojenskými</a:t>
            </a:r>
            <a:r>
              <a:rPr lang="en-GB" dirty="0"/>
              <a:t> </a:t>
            </a:r>
            <a:r>
              <a:rPr lang="en-GB" dirty="0" err="1" smtClean="0"/>
              <a:t>dopravními</a:t>
            </a:r>
            <a:r>
              <a:rPr lang="en-GB" dirty="0" smtClean="0"/>
              <a:t> </a:t>
            </a:r>
            <a:r>
              <a:rPr lang="en-GB" dirty="0" err="1"/>
              <a:t>letouny</a:t>
            </a:r>
            <a:r>
              <a:rPr lang="en-GB" dirty="0"/>
              <a:t> </a:t>
            </a:r>
            <a:r>
              <a:rPr lang="en-GB" dirty="0" err="1"/>
              <a:t>členských</a:t>
            </a:r>
            <a:r>
              <a:rPr lang="en-GB" dirty="0"/>
              <a:t> </a:t>
            </a:r>
            <a:r>
              <a:rPr lang="cs-CZ" dirty="0" smtClean="0"/>
              <a:t>	</a:t>
            </a:r>
            <a:r>
              <a:rPr lang="en-GB" dirty="0" err="1" smtClean="0"/>
              <a:t>států</a:t>
            </a:r>
            <a:r>
              <a:rPr lang="en-GB" dirty="0" smtClean="0"/>
              <a:t> </a:t>
            </a:r>
            <a:r>
              <a:rPr lang="en-GB" dirty="0"/>
              <a:t>NATO</a:t>
            </a:r>
            <a:endParaRPr lang="cs-CZ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403225"/>
            <a:ext cx="8642350" cy="5905500"/>
          </a:xfrm>
          <a:solidFill>
            <a:schemeClr val="hlink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dirty="0" smtClean="0"/>
              <a:t>Vojenská výpomoc </a:t>
            </a:r>
            <a:r>
              <a:rPr lang="cs-CZ" sz="2400" dirty="0"/>
              <a:t>mezi MO ČR a MO USA - </a:t>
            </a:r>
            <a:r>
              <a:rPr lang="cs-CZ" sz="2400" b="1" dirty="0"/>
              <a:t>ACSA US-CZ 01</a:t>
            </a:r>
            <a:r>
              <a:rPr lang="cs-CZ" sz="2400" dirty="0"/>
              <a:t> (obdoba </a:t>
            </a:r>
            <a:r>
              <a:rPr lang="cs-CZ" sz="2400" dirty="0" err="1"/>
              <a:t>MoU</a:t>
            </a:r>
            <a:r>
              <a:rPr lang="cs-CZ" sz="2400" dirty="0"/>
              <a:t>) a Implementační dohody </a:t>
            </a:r>
            <a:r>
              <a:rPr lang="cs-CZ" sz="2400" b="1" dirty="0"/>
              <a:t>EC-CZ-01 (</a:t>
            </a:r>
            <a:r>
              <a:rPr lang="cs-CZ" sz="2400" dirty="0"/>
              <a:t>1996) </a:t>
            </a:r>
            <a:endParaRPr lang="cs-CZ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 smtClean="0"/>
              <a:t>	Dokument </a:t>
            </a:r>
            <a:r>
              <a:rPr lang="cs-CZ" sz="2400" i="1" dirty="0"/>
              <a:t>U.S ACSA Standard </a:t>
            </a:r>
            <a:r>
              <a:rPr lang="cs-CZ" sz="2400" i="1" dirty="0" err="1"/>
              <a:t>Form</a:t>
            </a:r>
            <a:r>
              <a:rPr lang="cs-CZ" sz="2400" i="1" dirty="0"/>
              <a:t> </a:t>
            </a:r>
            <a:r>
              <a:rPr lang="cs-CZ" sz="2400" i="1" dirty="0" err="1"/>
              <a:t>for</a:t>
            </a:r>
            <a:r>
              <a:rPr lang="cs-CZ" sz="2400" i="1" dirty="0"/>
              <a:t> </a:t>
            </a:r>
            <a:r>
              <a:rPr lang="cs-CZ" sz="2400" i="1" dirty="0" err="1"/>
              <a:t>Request</a:t>
            </a:r>
            <a:r>
              <a:rPr lang="cs-CZ" sz="2400" i="1" dirty="0"/>
              <a:t>, </a:t>
            </a:r>
            <a:r>
              <a:rPr lang="cs-CZ" sz="2400" i="1" dirty="0" err="1"/>
              <a:t>Receipt</a:t>
            </a:r>
            <a:r>
              <a:rPr lang="cs-CZ" sz="2400" i="1" dirty="0"/>
              <a:t> </a:t>
            </a:r>
            <a:r>
              <a:rPr lang="cs-CZ" sz="2400" i="1" dirty="0" err="1"/>
              <a:t>and</a:t>
            </a:r>
            <a:r>
              <a:rPr lang="cs-CZ" sz="2400" i="1" dirty="0"/>
              <a:t> </a:t>
            </a:r>
            <a:r>
              <a:rPr lang="cs-CZ" sz="2400" i="1" dirty="0" err="1"/>
              <a:t>Return</a:t>
            </a:r>
            <a:r>
              <a:rPr lang="cs-CZ" sz="2400" i="1" dirty="0"/>
              <a:t> </a:t>
            </a:r>
            <a:r>
              <a:rPr lang="cs-CZ" sz="2400" i="1" dirty="0" err="1"/>
              <a:t>or</a:t>
            </a:r>
            <a:r>
              <a:rPr lang="cs-CZ" sz="2400" i="1" dirty="0"/>
              <a:t> </a:t>
            </a:r>
            <a:r>
              <a:rPr lang="cs-CZ" sz="2400" i="1" dirty="0" err="1"/>
              <a:t>Invoice</a:t>
            </a:r>
            <a:r>
              <a:rPr lang="cs-CZ" sz="2400" dirty="0"/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 smtClean="0"/>
              <a:t>Vyplněný </a:t>
            </a:r>
            <a:r>
              <a:rPr lang="cs-CZ" sz="2400" dirty="0"/>
              <a:t>požadavek je předkládán na US EUCOM J4 </a:t>
            </a:r>
            <a:r>
              <a:rPr lang="cs-CZ" sz="2400" dirty="0" err="1"/>
              <a:t>Ramstein</a:t>
            </a:r>
            <a:r>
              <a:rPr lang="cs-CZ" sz="2400" dirty="0"/>
              <a:t>. Po potvrzení vyčlenění letounu, je tento dokument použit jako faktura za poskytnuté dopravní služby.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/>
              <a:t>V některých případech mohou být letouny spojenecké armády (zpravidla USAF) nabídnuty bezplatně nebo za sníženou úhradu.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 err="1"/>
              <a:t>Za</a:t>
            </a:r>
            <a:r>
              <a:rPr lang="en-GB" sz="2400" dirty="0"/>
              <a:t> </a:t>
            </a:r>
            <a:r>
              <a:rPr lang="en-GB" sz="2400" dirty="0" err="1"/>
              <a:t>účelem</a:t>
            </a:r>
            <a:r>
              <a:rPr lang="en-GB" sz="2400" dirty="0"/>
              <a:t> </a:t>
            </a:r>
            <a:r>
              <a:rPr lang="en-GB" sz="2400" dirty="0" err="1"/>
              <a:t>přepravy</a:t>
            </a:r>
            <a:r>
              <a:rPr lang="en-GB" sz="2400" dirty="0"/>
              <a:t> </a:t>
            </a:r>
            <a:r>
              <a:rPr lang="en-GB" sz="2400" dirty="0" err="1"/>
              <a:t>menších</a:t>
            </a:r>
            <a:r>
              <a:rPr lang="en-GB" sz="2400" dirty="0"/>
              <a:t> </a:t>
            </a:r>
            <a:r>
              <a:rPr lang="en-GB" sz="2400" dirty="0" err="1"/>
              <a:t>zásilek</a:t>
            </a:r>
            <a:r>
              <a:rPr lang="en-GB" sz="2400" dirty="0"/>
              <a:t> a </a:t>
            </a:r>
            <a:r>
              <a:rPr lang="en-GB" sz="2400" dirty="0" err="1"/>
              <a:t>omezeného</a:t>
            </a:r>
            <a:r>
              <a:rPr lang="en-GB" sz="2400" dirty="0"/>
              <a:t> </a:t>
            </a:r>
            <a:r>
              <a:rPr lang="en-GB" sz="2400" dirty="0" err="1"/>
              <a:t>počtu</a:t>
            </a:r>
            <a:r>
              <a:rPr lang="en-GB" sz="2400" dirty="0"/>
              <a:t> </a:t>
            </a:r>
            <a:r>
              <a:rPr lang="en-GB" sz="2400" dirty="0" err="1"/>
              <a:t>osob</a:t>
            </a:r>
            <a:r>
              <a:rPr lang="en-GB" sz="2400" dirty="0"/>
              <a:t> </a:t>
            </a:r>
            <a:r>
              <a:rPr lang="en-GB" sz="2400" dirty="0" err="1"/>
              <a:t>při</a:t>
            </a:r>
            <a:r>
              <a:rPr lang="en-GB" sz="2400" dirty="0"/>
              <a:t> ne </a:t>
            </a:r>
            <a:r>
              <a:rPr lang="en-GB" sz="2400" dirty="0" err="1"/>
              <a:t>zcela</a:t>
            </a:r>
            <a:r>
              <a:rPr lang="en-GB" sz="2400" dirty="0"/>
              <a:t> </a:t>
            </a:r>
            <a:r>
              <a:rPr lang="en-GB" sz="2400" dirty="0" err="1"/>
              <a:t>vytíženém</a:t>
            </a:r>
            <a:r>
              <a:rPr lang="en-GB" sz="2400" dirty="0"/>
              <a:t> </a:t>
            </a:r>
            <a:r>
              <a:rPr lang="en-GB" sz="2400" dirty="0" err="1"/>
              <a:t>letu</a:t>
            </a:r>
            <a:r>
              <a:rPr lang="en-GB" sz="2400" dirty="0"/>
              <a:t> je </a:t>
            </a:r>
            <a:r>
              <a:rPr lang="en-GB" sz="2400" dirty="0" err="1"/>
              <a:t>dostupná</a:t>
            </a:r>
            <a:r>
              <a:rPr lang="en-GB" sz="2400" dirty="0"/>
              <a:t> </a:t>
            </a:r>
            <a:r>
              <a:rPr lang="en-GB" sz="2400" dirty="0" err="1"/>
              <a:t>možnost</a:t>
            </a:r>
            <a:r>
              <a:rPr lang="en-GB" sz="2400" dirty="0"/>
              <a:t> </a:t>
            </a:r>
            <a:r>
              <a:rPr lang="en-GB" sz="2400" dirty="0" err="1"/>
              <a:t>využít</a:t>
            </a:r>
            <a:r>
              <a:rPr lang="en-GB" sz="2400" dirty="0"/>
              <a:t> </a:t>
            </a:r>
            <a:r>
              <a:rPr lang="en-GB" sz="2400" dirty="0" err="1"/>
              <a:t>letouny</a:t>
            </a:r>
            <a:r>
              <a:rPr lang="en-GB" sz="2400" dirty="0"/>
              <a:t> </a:t>
            </a:r>
            <a:r>
              <a:rPr lang="en-GB" sz="2400" dirty="0" err="1"/>
              <a:t>létajícími</a:t>
            </a:r>
            <a:r>
              <a:rPr lang="en-GB" sz="2400" dirty="0"/>
              <a:t> </a:t>
            </a:r>
            <a:r>
              <a:rPr lang="en-GB" sz="2400" dirty="0" err="1"/>
              <a:t>pravidelně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zavedených</a:t>
            </a:r>
            <a:r>
              <a:rPr lang="en-GB" sz="2400" dirty="0"/>
              <a:t> </a:t>
            </a:r>
            <a:r>
              <a:rPr lang="en-GB" sz="2400" dirty="0" err="1"/>
              <a:t>trasách</a:t>
            </a:r>
            <a:r>
              <a:rPr lang="en-GB" sz="2400" dirty="0"/>
              <a:t> (</a:t>
            </a:r>
            <a:r>
              <a:rPr lang="en-GB" sz="2400" i="1" dirty="0"/>
              <a:t>NATO Air Bridge</a:t>
            </a:r>
            <a:r>
              <a:rPr lang="en-GB" sz="2400" dirty="0"/>
              <a:t>)</a:t>
            </a:r>
            <a:r>
              <a:rPr lang="cs-CZ" sz="2400" dirty="0"/>
              <a:t>.</a:t>
            </a:r>
            <a:br>
              <a:rPr lang="cs-CZ" sz="2400" dirty="0"/>
            </a:br>
            <a:endParaRPr lang="cs-CZ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758825"/>
          </a:xfrm>
          <a:solidFill>
            <a:srgbClr val="99FF33"/>
          </a:solidFill>
        </p:spPr>
        <p:txBody>
          <a:bodyPr/>
          <a:lstStyle/>
          <a:p>
            <a:r>
              <a:rPr lang="cs-CZ" sz="2400">
                <a:solidFill>
                  <a:schemeClr val="tx1"/>
                </a:solidFill>
              </a:rPr>
              <a:t>3) 	Postup zabezpečení letecké přepravy smluvním dopravcem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54165"/>
            <a:ext cx="8642350" cy="4518041"/>
          </a:xfrm>
          <a:solidFill>
            <a:schemeClr val="hlink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Služby zajišťovány výběrovým řízením v souladu se </a:t>
            </a:r>
            <a:r>
              <a:rPr lang="en-GB" sz="2400" dirty="0"/>
              <a:t>z</a:t>
            </a:r>
            <a:r>
              <a:rPr lang="cs-CZ" sz="2400" dirty="0"/>
              <a:t>. </a:t>
            </a:r>
            <a:r>
              <a:rPr lang="en-GB" sz="2400" dirty="0"/>
              <a:t>č. </a:t>
            </a:r>
            <a:r>
              <a:rPr lang="en-GB" sz="2400" dirty="0" smtClean="0"/>
              <a:t>13</a:t>
            </a:r>
            <a:r>
              <a:rPr lang="cs-CZ" sz="2400" dirty="0" smtClean="0"/>
              <a:t>4</a:t>
            </a:r>
            <a:r>
              <a:rPr lang="en-GB" sz="2400" dirty="0" smtClean="0"/>
              <a:t>/20</a:t>
            </a:r>
            <a:r>
              <a:rPr lang="cs-CZ" sz="2400" dirty="0" smtClean="0"/>
              <a:t>1</a:t>
            </a:r>
            <a:r>
              <a:rPr lang="en-GB" sz="2400" dirty="0" smtClean="0"/>
              <a:t>6 </a:t>
            </a:r>
            <a:r>
              <a:rPr lang="en-GB" sz="2400" dirty="0"/>
              <a:t>Sb. </a:t>
            </a:r>
            <a:r>
              <a:rPr lang="en-GB" sz="2400" dirty="0" smtClean="0"/>
              <a:t>a </a:t>
            </a:r>
            <a:r>
              <a:rPr lang="cs-CZ" sz="2400" dirty="0" smtClean="0"/>
              <a:t>příslušným </a:t>
            </a:r>
            <a:r>
              <a:rPr lang="en-GB" sz="2400" dirty="0" smtClean="0"/>
              <a:t>RMO.</a:t>
            </a:r>
            <a:r>
              <a:rPr lang="cs-CZ" sz="24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 smtClean="0"/>
              <a:t>Změna: Centrální akviziční pracoviště </a:t>
            </a:r>
            <a:r>
              <a:rPr lang="cs-CZ" sz="2400" b="1" dirty="0" smtClean="0"/>
              <a:t>Úřad finanční správy AČR</a:t>
            </a:r>
            <a:endParaRPr lang="cs-CZ" sz="2400" dirty="0"/>
          </a:p>
          <a:p>
            <a:pPr lvl="1">
              <a:lnSpc>
                <a:spcPct val="90000"/>
              </a:lnSpc>
              <a:buNone/>
            </a:pPr>
            <a:endParaRPr lang="cs-CZ" sz="2400" dirty="0" smtClean="0"/>
          </a:p>
          <a:p>
            <a:pPr lvl="1">
              <a:lnSpc>
                <a:spcPct val="90000"/>
              </a:lnSpc>
              <a:buNone/>
            </a:pPr>
            <a:r>
              <a:rPr lang="cs-CZ" sz="2400" dirty="0" smtClean="0"/>
              <a:t>Po </a:t>
            </a:r>
            <a:r>
              <a:rPr lang="cs-CZ" sz="2400" dirty="0"/>
              <a:t>podepsání smlouvy je převedená příslušná částka z účtu MO u ČNB na účet organizace</a:t>
            </a:r>
          </a:p>
          <a:p>
            <a:pPr lvl="1">
              <a:lnSpc>
                <a:spcPct val="90000"/>
              </a:lnSpc>
              <a:buNone/>
            </a:pPr>
            <a:endParaRPr lang="cs-CZ" sz="2400" dirty="0" smtClean="0"/>
          </a:p>
          <a:p>
            <a:pPr lvl="1">
              <a:lnSpc>
                <a:spcPct val="90000"/>
              </a:lnSpc>
              <a:buNone/>
            </a:pPr>
            <a:r>
              <a:rPr lang="cs-CZ" sz="2400" dirty="0" smtClean="0"/>
              <a:t>Při jednání o smlouvě OVD řeší notifikace</a:t>
            </a:r>
          </a:p>
          <a:p>
            <a:pPr lvl="1">
              <a:lnSpc>
                <a:spcPct val="90000"/>
              </a:lnSpc>
              <a:buNone/>
            </a:pPr>
            <a:endParaRPr lang="cs-CZ" sz="2400" dirty="0" smtClean="0"/>
          </a:p>
          <a:p>
            <a:pPr lvl="1">
              <a:lnSpc>
                <a:spcPct val="90000"/>
              </a:lnSpc>
              <a:buNone/>
            </a:pPr>
            <a:r>
              <a:rPr lang="cs-CZ" sz="2400" dirty="0" smtClean="0"/>
              <a:t>OVD </a:t>
            </a:r>
            <a:r>
              <a:rPr lang="cs-CZ" sz="2400" dirty="0"/>
              <a:t>předá odesílateli informace o termínu letu a další údaje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80" name="Rectangle 4"/>
          <p:cNvSpPr>
            <a:spLocks noChangeArrowheads="1"/>
          </p:cNvSpPr>
          <p:nvPr/>
        </p:nvSpPr>
        <p:spPr bwMode="auto">
          <a:xfrm>
            <a:off x="0" y="-885825"/>
            <a:ext cx="2919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cs-CZ" sz="1400" b="1">
                <a:latin typeface="Arial" charset="0"/>
                <a:cs typeface="Times New Roman" pitchFamily="18" charset="0"/>
              </a:rPr>
              <a:t>Metodika odesílatele</a:t>
            </a:r>
            <a:endParaRPr lang="cs-CZ" sz="900">
              <a:latin typeface="Arial" charset="0"/>
            </a:endParaRPr>
          </a:p>
          <a:p>
            <a:r>
              <a:rPr lang="cs-CZ" sz="1200">
                <a:latin typeface="Arial" charset="0"/>
                <a:cs typeface="Times New Roman" pitchFamily="18" charset="0"/>
              </a:rPr>
              <a:t>(Mezinárodní vojenské letecké přepravy)</a:t>
            </a:r>
            <a:endParaRPr lang="cs-CZ" sz="900">
              <a:latin typeface="Arial" charset="0"/>
            </a:endParaRPr>
          </a:p>
          <a:p>
            <a:endParaRPr lang="cs-CZ" sz="1800">
              <a:latin typeface="Arial" charset="0"/>
            </a:endParaRPr>
          </a:p>
        </p:txBody>
      </p:sp>
      <p:sp>
        <p:nvSpPr>
          <p:cNvPr id="357876" name="Rectangle 500"/>
          <p:cNvSpPr>
            <a:spLocks noChangeArrowheads="1"/>
          </p:cNvSpPr>
          <p:nvPr/>
        </p:nvSpPr>
        <p:spPr bwMode="auto">
          <a:xfrm>
            <a:off x="0" y="7743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 sz="1800">
              <a:latin typeface="Arial" charset="0"/>
            </a:endParaRPr>
          </a:p>
        </p:txBody>
      </p:sp>
      <p:graphicFrame>
        <p:nvGraphicFramePr>
          <p:cNvPr id="358148" name="Group 772"/>
          <p:cNvGraphicFramePr>
            <a:graphicFrameLocks noGrp="1"/>
          </p:cNvGraphicFramePr>
          <p:nvPr>
            <p:ph/>
          </p:nvPr>
        </p:nvGraphicFramePr>
        <p:xfrm>
          <a:off x="457200" y="836613"/>
          <a:ext cx="8229600" cy="5808667"/>
        </p:xfrm>
        <a:graphic>
          <a:graphicData uri="http://schemas.openxmlformats.org/drawingml/2006/table">
            <a:tbl>
              <a:tblPr/>
              <a:tblGrid>
                <a:gridCol w="62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Poř.č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Činnost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Poznámka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Vznik nutnosti přepravy – plánovaný/ neplánovaný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Proces plánování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Ujasnění co nebo kdo se bude přepravovat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Proces plánování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Zjistit zda zamýšlený přepravovaný materiál má příslušné doklady, klasifikace apod.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zámyslu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Zjistit zda zamýšlený materiál je přepravitelný letecky a za jakých podmínek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Součinnost s orgány voj. dopravy a zDL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Stanovit velitele přepravy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Odpovědná a kontaktní osoba odesílatele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Zpracovat požadavek na mezinárodní vojenskou leteckou přepravu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žádosti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případě nejasností při zpracování požadavku obrátit se na OVD nebo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zDL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 pomoc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Součinnost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Požadavek s podpisem velitele součásti odeslat služebním postupem ke schválení NGŠ 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žádosti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8B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prostoru odpovědnosti operačního velitele NATO se řídit jeho rozkazy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Operace NATO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Obdržet odborné instrukce k provedení mezinárodní vojenské letecké přepravy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 OVD,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zDL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operačního velitele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Vydat rozkaz k přepravě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přípravná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Naplánovat silniční přesun, přepravu na a z letiště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přípravná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Zabezpečit manipulační prostředky v případě potřeby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přípravná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188913"/>
            <a:ext cx="7772400" cy="525443"/>
          </a:xfrm>
          <a:prstGeom prst="rect">
            <a:avLst/>
          </a:prstGeom>
          <a:solidFill>
            <a:srgbClr val="FFFF00"/>
          </a:solidFill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Metodika činnosti odesílatele</a:t>
            </a:r>
            <a:endParaRPr kumimoji="0" lang="cs-CZ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635" name="Group 23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0773"/>
        </p:xfrm>
        <a:graphic>
          <a:graphicData uri="http://schemas.openxmlformats.org/drawingml/2006/table">
            <a:tbl>
              <a:tblPr/>
              <a:tblGrid>
                <a:gridCol w="62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5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Poučit velitele přepravy a všechny účastněné osoby s jejich povinnostmi a seznámit je s bezpečnostními zásadami při mezinárodní vojenské letecké přepravě.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přípravná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Velitel přepravy určuje správce nákladu a provádí jejich poučení (přeprava s doprovodem)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přípravná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Provést přípravu osob a materiálu k přepravě 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přípravná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Zabalit a označit materiál určený k přepravě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přípravná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Při přepravě osob z předstihem nahlásit dopravci jejich počet z důvodu zabezpečení stravy. Zpravidla se jedná minimálně o 3 dni před plánovanou realizací.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přípravná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Odeslat velitele přepravy předletové odborné instruktáži k OVD nebo k 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zDL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při odletu z ČR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přípravná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Provést rekognoskaci letiště (v přídě nutnosti)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přípravná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Provést silniční přesun, přepravu na a z letiště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realizace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Činnost na letišti řídí velitel přepravy, který je vždy podřízen kapitánu letadla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realizace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Plnit funkci celního deklaranta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realizace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 palubě letadla se řídit pokyny kapitána letadla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realizace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 realizaci letecké přepravy a vykládce materiálu hlásit ukončení přepravy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Fáze závěrečná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58636" name="Rectangle 236"/>
          <p:cNvSpPr>
            <a:spLocks noChangeArrowheads="1"/>
          </p:cNvSpPr>
          <p:nvPr/>
        </p:nvSpPr>
        <p:spPr bwMode="auto">
          <a:xfrm>
            <a:off x="539750" y="476250"/>
            <a:ext cx="5040313" cy="4572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/>
              <a:t>Metodika odesílatele - pokračování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188913"/>
            <a:ext cx="5929354" cy="576262"/>
          </a:xfrm>
          <a:solidFill>
            <a:srgbClr val="FFC000"/>
          </a:solidFill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Přeprava </a:t>
            </a:r>
            <a:r>
              <a:rPr lang="cs-CZ" sz="2400" b="1" dirty="0">
                <a:solidFill>
                  <a:schemeClr val="tx1"/>
                </a:solidFill>
              </a:rPr>
              <a:t>vyhrazeného leteckého materiálu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908050"/>
            <a:ext cx="8569325" cy="4968875"/>
          </a:xfrm>
          <a:solidFill>
            <a:schemeClr val="hlink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200"/>
              <a:t>Vyhrazený materiál, resp. nebezpečné zboží = zejména munice, výbušniny, zbraně, chemikálie, lékařský a sanitární materiál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200" b="1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Základní rozdělení nebezpečného zboží:</a:t>
            </a:r>
          </a:p>
          <a:p>
            <a:pPr>
              <a:lnSpc>
                <a:spcPct val="80000"/>
              </a:lnSpc>
            </a:pPr>
            <a:r>
              <a:rPr lang="cs-CZ" sz="2200"/>
              <a:t>Zboží, které je </a:t>
            </a:r>
            <a:r>
              <a:rPr lang="cs-CZ" sz="2200" b="1"/>
              <a:t>zakázáno</a:t>
            </a:r>
            <a:r>
              <a:rPr lang="cs-CZ" sz="2200"/>
              <a:t> přepravovat letecky.</a:t>
            </a:r>
          </a:p>
          <a:p>
            <a:pPr>
              <a:lnSpc>
                <a:spcPct val="80000"/>
              </a:lnSpc>
            </a:pPr>
            <a:r>
              <a:rPr lang="cs-CZ" sz="2200"/>
              <a:t>Zboží, které možné letecky přepravovat jen za zvláštních opatření.</a:t>
            </a:r>
          </a:p>
          <a:p>
            <a:pPr>
              <a:lnSpc>
                <a:spcPct val="80000"/>
              </a:lnSpc>
            </a:pPr>
            <a:r>
              <a:rPr lang="cs-CZ" sz="2200"/>
              <a:t>Zboží, které je všeobecně povoleno k letecké přepravě při splnění a dodržení ustanovení všech souvisejících předpisů z hlediska balení a vlastní dopravy.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200"/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/>
              <a:t>Základní manuál pro přepravu: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sz="2200"/>
              <a:t>Technické instrukce pro bezpečnou dopravu nebezpečného zboží vzduchem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sz="2200"/>
              <a:t>Předpis mezinárodní organizace leteckých dopravců pro přepravu nebezpečného zboží (</a:t>
            </a:r>
            <a:r>
              <a:rPr lang="cs-CZ" sz="2200" b="1"/>
              <a:t>IATA DGR</a:t>
            </a:r>
            <a:r>
              <a:rPr lang="cs-CZ" sz="2200"/>
              <a:t>)</a:t>
            </a:r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241300" y="6021388"/>
            <a:ext cx="8659813" cy="7016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cs-CZ" sz="2000"/>
              <a:t>Jakékoliv porušení předpisů ICAO a IATA pro leteckou přepravu může být porušením zákona a může být právně postihováno.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83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50" y="115888"/>
            <a:ext cx="5465763" cy="663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6835" name="Rectangle 3"/>
          <p:cNvSpPr>
            <a:spLocks noChangeArrowheads="1"/>
          </p:cNvSpPr>
          <p:nvPr/>
        </p:nvSpPr>
        <p:spPr bwMode="auto">
          <a:xfrm>
            <a:off x="5727700" y="1700213"/>
            <a:ext cx="3205163" cy="3490186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dirty="0"/>
              <a:t>Za deklaraci obsahu nákladu a jeho zabalení odpovídá odesílatel.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dirty="0"/>
              <a:t>Ve spolupráci s </a:t>
            </a:r>
            <a:r>
              <a:rPr lang="cs-CZ" dirty="0" smtClean="0"/>
              <a:t>OVD </a:t>
            </a:r>
            <a:r>
              <a:rPr lang="cs-CZ" dirty="0"/>
              <a:t>určí nebezpečný materiál vyžadující zvláštní zacházení a přípravu.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dirty="0"/>
              <a:t>Musí vyplnit </a:t>
            </a:r>
            <a:r>
              <a:rPr lang="cs-CZ" b="1" i="1" dirty="0"/>
              <a:t>Osvědčení o bezpečnosti munice a výbušnin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642350" cy="579437"/>
          </a:xfrm>
          <a:solidFill>
            <a:srgbClr val="FFCC66"/>
          </a:solidFill>
        </p:spPr>
        <p:txBody>
          <a:bodyPr/>
          <a:lstStyle/>
          <a:p>
            <a:r>
              <a:rPr lang="cs-CZ" sz="2400">
                <a:solidFill>
                  <a:schemeClr val="tx1"/>
                </a:solidFill>
              </a:rPr>
              <a:t>Celní a pasové odbavení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08050"/>
            <a:ext cx="8642350" cy="4537075"/>
          </a:xfrm>
          <a:solidFill>
            <a:schemeClr val="hlink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r>
              <a:rPr lang="cs-CZ" sz="2400" dirty="0"/>
              <a:t>přepravní dokumenty a dokumenty pro celní a pasové odbavení si zabezpečuje odesílatel za odborné pomoci </a:t>
            </a:r>
            <a:r>
              <a:rPr lang="cs-CZ" sz="2400" dirty="0" smtClean="0"/>
              <a:t>OVD </a:t>
            </a:r>
            <a:r>
              <a:rPr lang="cs-CZ" sz="2400" dirty="0"/>
              <a:t>v souladu s publikací </a:t>
            </a:r>
            <a:r>
              <a:rPr lang="cs-CZ" sz="2400" dirty="0" smtClean="0"/>
              <a:t>AMovP-2 (překračování hranic)</a:t>
            </a:r>
            <a:endParaRPr lang="cs-CZ" sz="2400" dirty="0"/>
          </a:p>
          <a:p>
            <a:pPr>
              <a:buFontTx/>
              <a:buChar char="-"/>
            </a:pPr>
            <a:r>
              <a:rPr lang="cs-CZ" sz="2400" dirty="0"/>
              <a:t>Odesílatel zodpovídá za deklaraci obsahu zásilky, zabalení, polepení a vypracování celních dokumentů (FORM 302 + potřebné přílohy). </a:t>
            </a:r>
            <a:endParaRPr lang="cs-CZ" sz="2400" dirty="0" smtClean="0"/>
          </a:p>
          <a:p>
            <a:pPr>
              <a:buNone/>
            </a:pPr>
            <a:endParaRPr lang="cs-CZ" sz="2400" u="sng" dirty="0" smtClean="0"/>
          </a:p>
          <a:p>
            <a:pPr>
              <a:buNone/>
            </a:pPr>
            <a:r>
              <a:rPr lang="cs-CZ" sz="2400" u="sng" dirty="0" smtClean="0"/>
              <a:t>Podpisem </a:t>
            </a:r>
            <a:r>
              <a:rPr lang="cs-CZ" sz="2400" u="sng" dirty="0"/>
              <a:t>celních dokumentů a již výše uvedeného prohlášení potvrzuje odesílatel správnost předložených dokumentů.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27050"/>
          </a:xfrm>
          <a:solidFill>
            <a:srgbClr val="FFFF00"/>
          </a:solidFill>
        </p:spPr>
        <p:txBody>
          <a:bodyPr/>
          <a:lstStyle/>
          <a:p>
            <a:r>
              <a:rPr lang="cs-CZ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UČEBNÍ ÚKOLY: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28700"/>
            <a:ext cx="8229600" cy="5640388"/>
          </a:xfrm>
          <a:solidFill>
            <a:schemeClr val="hlink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dirty="0" smtClean="0"/>
              <a:t>ÚVOD</a:t>
            </a:r>
            <a:endParaRPr lang="cs-CZ" sz="1800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1000" dirty="0"/>
          </a:p>
          <a:p>
            <a:pPr lvl="0"/>
            <a:r>
              <a:rPr lang="cs-CZ" sz="1800" dirty="0" smtClean="0"/>
              <a:t>Význam a využití vzdušné dopravy v ozbrojených silách</a:t>
            </a:r>
          </a:p>
          <a:p>
            <a:pPr lvl="0"/>
            <a:r>
              <a:rPr lang="cs-CZ" sz="1800" dirty="0" smtClean="0"/>
              <a:t>Možnosti k uskutečnění mezinárodní letecké přepravy vyčleňovaných sil</a:t>
            </a:r>
          </a:p>
          <a:p>
            <a:pPr lvl="0"/>
            <a:r>
              <a:rPr lang="cs-CZ" sz="1800" dirty="0" smtClean="0"/>
              <a:t>Postupy k zabezpečení letecké přepravy </a:t>
            </a:r>
          </a:p>
          <a:p>
            <a:pPr lvl="1"/>
            <a:r>
              <a:rPr lang="cs-CZ" sz="1800" dirty="0" smtClean="0"/>
              <a:t>Vojenské dopravní letouny v právu hospodaření MO ČR</a:t>
            </a:r>
          </a:p>
          <a:p>
            <a:pPr lvl="1"/>
            <a:r>
              <a:rPr lang="cs-CZ" sz="1800" dirty="0" smtClean="0"/>
              <a:t>Vojenské dopravní letouny členských států NATO</a:t>
            </a:r>
          </a:p>
          <a:p>
            <a:pPr lvl="1"/>
            <a:r>
              <a:rPr lang="cs-CZ" sz="1800" dirty="0" smtClean="0"/>
              <a:t>Přepravy smluvním dopravcem </a:t>
            </a:r>
          </a:p>
          <a:p>
            <a:pPr lvl="1"/>
            <a:r>
              <a:rPr lang="cs-CZ" sz="1800" dirty="0" smtClean="0"/>
              <a:t>Projekt SALIS</a:t>
            </a:r>
          </a:p>
          <a:p>
            <a:pPr lvl="0"/>
            <a:r>
              <a:rPr lang="cs-CZ" sz="1800" dirty="0" smtClean="0"/>
              <a:t>Metodika činnosti odesílatele </a:t>
            </a:r>
          </a:p>
          <a:p>
            <a:pPr lvl="1"/>
            <a:r>
              <a:rPr lang="cs-CZ" sz="1800" dirty="0" smtClean="0"/>
              <a:t>Zpracování požadavku na mezinárodní leteckou přepravu</a:t>
            </a:r>
          </a:p>
          <a:p>
            <a:pPr lvl="1"/>
            <a:r>
              <a:rPr lang="cs-CZ" sz="1800" dirty="0" smtClean="0"/>
              <a:t>Přeprava vyhrazeného leteckého nákladu</a:t>
            </a:r>
          </a:p>
          <a:p>
            <a:pPr lvl="1"/>
            <a:r>
              <a:rPr lang="cs-CZ" sz="1800" dirty="0" smtClean="0"/>
              <a:t>Celní a pasové odbavení</a:t>
            </a:r>
          </a:p>
          <a:p>
            <a:pPr lvl="0"/>
            <a:r>
              <a:rPr lang="cs-CZ" sz="1800" dirty="0" smtClean="0"/>
              <a:t>Nakládka (vykládka) na letišti</a:t>
            </a:r>
          </a:p>
          <a:p>
            <a:pPr lvl="1"/>
            <a:r>
              <a:rPr lang="cs-CZ" sz="1800" dirty="0" smtClean="0"/>
              <a:t>Orgány vojenské dopravy</a:t>
            </a:r>
          </a:p>
          <a:p>
            <a:pPr lvl="1"/>
            <a:r>
              <a:rPr lang="cs-CZ" sz="1800" dirty="0" smtClean="0"/>
              <a:t>Organizace nakládky a vykládky</a:t>
            </a:r>
          </a:p>
          <a:p>
            <a:pPr lvl="1"/>
            <a:r>
              <a:rPr lang="cs-CZ" sz="1800" dirty="0" smtClean="0"/>
              <a:t>Vybrané bezpečnostní zásady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576262"/>
          </a:xfrm>
          <a:solidFill>
            <a:srgbClr val="FFFF00"/>
          </a:solidFill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Nakládka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vykládka)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 letišti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81075"/>
            <a:ext cx="8642350" cy="5688013"/>
          </a:xfrm>
          <a:solidFill>
            <a:schemeClr val="hlink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0850" indent="-450850">
              <a:lnSpc>
                <a:spcPct val="90000"/>
              </a:lnSpc>
              <a:buFontTx/>
              <a:buAutoNum type="arabicParenR"/>
            </a:pPr>
            <a:r>
              <a:rPr lang="cs-CZ" sz="2400" dirty="0"/>
              <a:t>Obecně platné postupy</a:t>
            </a:r>
          </a:p>
          <a:p>
            <a:pPr marL="450850" indent="-450850">
              <a:lnSpc>
                <a:spcPct val="90000"/>
              </a:lnSpc>
              <a:buFontTx/>
              <a:buChar char="-"/>
            </a:pPr>
            <a:r>
              <a:rPr lang="cs-CZ" sz="2000" dirty="0"/>
              <a:t>odesílatel na základě ONP určí priority a pořadí přesunovaného materiálu a osob, určí velitele přepravy</a:t>
            </a:r>
          </a:p>
          <a:p>
            <a:pPr marL="450850" indent="-450850">
              <a:lnSpc>
                <a:spcPct val="90000"/>
              </a:lnSpc>
              <a:buFontTx/>
              <a:buChar char="-"/>
            </a:pPr>
            <a:r>
              <a:rPr lang="cs-CZ" sz="2000" dirty="0"/>
              <a:t>v předstihu před nakládkou celní projednání a kontrola materiálu</a:t>
            </a:r>
          </a:p>
          <a:p>
            <a:pPr marL="450850" indent="-450850">
              <a:lnSpc>
                <a:spcPct val="90000"/>
              </a:lnSpc>
              <a:buFontTx/>
              <a:buChar char="-"/>
            </a:pPr>
            <a:r>
              <a:rPr lang="cs-CZ" sz="2000" dirty="0"/>
              <a:t>konečné zpracování plánů nakládky probíhá v součinnosti  </a:t>
            </a:r>
            <a:r>
              <a:rPr lang="cs-CZ" sz="2000" dirty="0" smtClean="0"/>
              <a:t>s OVD </a:t>
            </a:r>
            <a:r>
              <a:rPr lang="cs-CZ" sz="2000" dirty="0"/>
              <a:t>podle typů letounů a priorit</a:t>
            </a:r>
          </a:p>
          <a:p>
            <a:pPr marL="450850" indent="-450850">
              <a:lnSpc>
                <a:spcPct val="90000"/>
              </a:lnSpc>
              <a:buFontTx/>
              <a:buChar char="-"/>
            </a:pPr>
            <a:r>
              <a:rPr lang="cs-CZ" sz="2000" dirty="0"/>
              <a:t>velitel letounu přistaví letoun do místa, které k nastoupení osob a nakládce určí orgány řízení letového provozu</a:t>
            </a:r>
          </a:p>
          <a:p>
            <a:pPr marL="450850" indent="-450850">
              <a:lnSpc>
                <a:spcPct val="90000"/>
              </a:lnSpc>
              <a:buFontTx/>
              <a:buChar char="-"/>
            </a:pPr>
            <a:r>
              <a:rPr lang="cs-CZ" sz="2000" dirty="0"/>
              <a:t>osoby se dostaví do místa určeného pro shromáždění nejpozději 90 minut před plánovaným odletem, pohybují se ve vymezeném prostoru</a:t>
            </a:r>
          </a:p>
          <a:p>
            <a:pPr marL="450850" indent="-450850">
              <a:lnSpc>
                <a:spcPct val="90000"/>
              </a:lnSpc>
              <a:buFontTx/>
              <a:buChar char="-"/>
            </a:pPr>
            <a:r>
              <a:rPr lang="cs-CZ" sz="2000" dirty="0"/>
              <a:t>velitel přepravy předá jmenný seznam přepravovaných osob členu osádky nebo kapitánovi</a:t>
            </a:r>
          </a:p>
          <a:p>
            <a:pPr marL="450850" indent="-450850">
              <a:lnSpc>
                <a:spcPct val="90000"/>
              </a:lnSpc>
              <a:buFontTx/>
              <a:buChar char="-"/>
            </a:pPr>
            <a:r>
              <a:rPr lang="cs-CZ" sz="2000" dirty="0"/>
              <a:t>kontrola zavazadel, celní a pasová kontrola při mezinárodní přepravě, pokyn k nastoupení osob</a:t>
            </a:r>
          </a:p>
          <a:p>
            <a:pPr marL="450850" indent="-450850">
              <a:lnSpc>
                <a:spcPct val="90000"/>
              </a:lnSpc>
              <a:buFontTx/>
              <a:buChar char="-"/>
            </a:pPr>
            <a:r>
              <a:rPr lang="cs-CZ" sz="2000" dirty="0"/>
              <a:t>uložení zboží</a:t>
            </a:r>
          </a:p>
          <a:p>
            <a:pPr marL="450850" indent="-450850">
              <a:lnSpc>
                <a:spcPct val="90000"/>
              </a:lnSpc>
              <a:buFontTx/>
              <a:buChar char="-"/>
            </a:pPr>
            <a:endParaRPr lang="cs-CZ" dirty="0"/>
          </a:p>
        </p:txBody>
      </p:sp>
      <p:pic>
        <p:nvPicPr>
          <p:cNvPr id="31949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16688" y="5300663"/>
            <a:ext cx="221932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666750"/>
          </a:xfrm>
        </p:spPr>
        <p:txBody>
          <a:bodyPr/>
          <a:lstStyle/>
          <a:p>
            <a:r>
              <a:rPr lang="cs-CZ" sz="2400"/>
              <a:t>2) </a:t>
            </a:r>
            <a:r>
              <a:rPr lang="cs-CZ" sz="2400">
                <a:solidFill>
                  <a:srgbClr val="FF00FF"/>
                </a:solidFill>
              </a:rPr>
              <a:t>Vybrané bezpečnostní zásady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620713"/>
            <a:ext cx="8642350" cy="5754687"/>
          </a:xfrm>
          <a:solidFill>
            <a:schemeClr val="hlink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cs-CZ" sz="2000" dirty="0">
                <a:solidFill>
                  <a:srgbClr val="000000"/>
                </a:solidFill>
              </a:rPr>
              <a:t>Osoby, které budou manipulovat s nákladem musí být v obecné rovině poučeny o zásadách BOZP, pohybu po letištní ploše (v bezpečnostní zóně)</a:t>
            </a:r>
          </a:p>
          <a:p>
            <a:pPr lvl="1">
              <a:buFontTx/>
              <a:buChar char="-"/>
            </a:pPr>
            <a:r>
              <a:rPr lang="cs-CZ" sz="2000" dirty="0">
                <a:solidFill>
                  <a:srgbClr val="000000"/>
                </a:solidFill>
              </a:rPr>
              <a:t>přizpůsobit poučení podle konkrétního nákladu</a:t>
            </a:r>
          </a:p>
          <a:p>
            <a:pPr lvl="1">
              <a:buFontTx/>
              <a:buChar char="-"/>
            </a:pPr>
            <a:r>
              <a:rPr lang="cs-CZ" sz="2000" dirty="0">
                <a:solidFill>
                  <a:srgbClr val="000000"/>
                </a:solidFill>
              </a:rPr>
              <a:t>poučení doložit písemným dokumentem, kde osoby podepíší, že </a:t>
            </a:r>
            <a:r>
              <a:rPr lang="cs-CZ" sz="2000" dirty="0" smtClean="0">
                <a:solidFill>
                  <a:srgbClr val="000000"/>
                </a:solidFill>
              </a:rPr>
              <a:t>byly </a:t>
            </a:r>
            <a:r>
              <a:rPr lang="cs-CZ" sz="2000" dirty="0">
                <a:solidFill>
                  <a:srgbClr val="000000"/>
                </a:solidFill>
              </a:rPr>
              <a:t>náležitě poučeny</a:t>
            </a:r>
            <a:endParaRPr lang="cs-CZ" sz="1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cs-CZ" sz="2000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cs-CZ" sz="2000" b="1" dirty="0">
                <a:solidFill>
                  <a:srgbClr val="000000"/>
                </a:solidFill>
              </a:rPr>
              <a:t>Bezpečnostní zóna</a:t>
            </a:r>
            <a:r>
              <a:rPr lang="cs-CZ" sz="2000" dirty="0">
                <a:solidFill>
                  <a:srgbClr val="000000"/>
                </a:solidFill>
              </a:rPr>
              <a:t> je vymezena průmětem elipsy na letištní plochu ve vzdálenosti 3 m od přídě letounu, levého a pravého křídla a ocasních ploch letounu</a:t>
            </a:r>
          </a:p>
          <a:p>
            <a:pPr>
              <a:buFontTx/>
              <a:buChar char="-"/>
            </a:pPr>
            <a:endParaRPr lang="cs-CZ" sz="2000" dirty="0">
              <a:solidFill>
                <a:srgbClr val="000000"/>
              </a:solidFill>
            </a:endParaRPr>
          </a:p>
          <a:p>
            <a:pPr lvl="1">
              <a:buFontTx/>
              <a:buNone/>
            </a:pPr>
            <a:endParaRPr lang="cs-CZ" sz="2000" dirty="0"/>
          </a:p>
        </p:txBody>
      </p:sp>
      <p:pic>
        <p:nvPicPr>
          <p:cNvPr id="323588" name="Picture 4" descr="bezpečnostní zon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3716338"/>
            <a:ext cx="3744913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3589" name="Picture 5" descr="Bad day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725" y="3644900"/>
            <a:ext cx="3386138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260350"/>
            <a:ext cx="8642350" cy="6402388"/>
          </a:xfrm>
          <a:solidFill>
            <a:schemeClr val="hlink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GB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 bezpečnostní zóně se pohybují pouze určené osoby, které nakládají nebo vykládají vojenský materiál</a:t>
            </a:r>
            <a:r>
              <a:rPr lang="en-GB" sz="2000">
                <a:solidFill>
                  <a:srgbClr val="000000"/>
                </a:solidFill>
              </a:rPr>
              <a:t>. Vybraná pravidla pro pohyb</a:t>
            </a:r>
            <a:r>
              <a:rPr lang="cs-CZ" sz="2000">
                <a:solidFill>
                  <a:srgbClr val="000000"/>
                </a:solidFill>
              </a:rPr>
              <a:t>:</a:t>
            </a:r>
            <a:r>
              <a:rPr lang="en-GB" sz="2000">
                <a:solidFill>
                  <a:srgbClr val="000000"/>
                </a:solidFill>
              </a:rPr>
              <a:t> </a:t>
            </a:r>
            <a:endParaRPr lang="cs-CZ" sz="200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cs-CZ" sz="2000">
                <a:solidFill>
                  <a:srgbClr val="000000"/>
                </a:solidFill>
              </a:rPr>
              <a:t>bez výslovného povolení letištního dozoru zákaz pohybovat se na parkovacích plochách, pojezdových drahách, v hangárech, na startovacích drahách a v zabezpečovacích budovách</a:t>
            </a:r>
          </a:p>
          <a:p>
            <a:pPr>
              <a:buFontTx/>
              <a:buChar char="-"/>
            </a:pPr>
            <a:r>
              <a:rPr lang="cs-CZ" sz="2000">
                <a:solidFill>
                  <a:srgbClr val="000000"/>
                </a:solidFill>
              </a:rPr>
              <a:t>používat chrániče sluchu</a:t>
            </a:r>
          </a:p>
          <a:p>
            <a:pPr>
              <a:buFontTx/>
              <a:buChar char="-"/>
            </a:pPr>
            <a:r>
              <a:rPr lang="cs-CZ" sz="2000">
                <a:solidFill>
                  <a:srgbClr val="000000"/>
                </a:solidFill>
              </a:rPr>
              <a:t>zákaz pohybovat se ve směru tahu leteckých motorů</a:t>
            </a:r>
          </a:p>
          <a:p>
            <a:pPr>
              <a:buFontTx/>
              <a:buChar char="-"/>
            </a:pPr>
            <a:r>
              <a:rPr lang="cs-CZ" sz="2000">
                <a:solidFill>
                  <a:srgbClr val="000000"/>
                </a:solidFill>
              </a:rPr>
              <a:t>vojenská technika se přibližuje k letounu vždy ve směru řidiče</a:t>
            </a:r>
          </a:p>
          <a:p>
            <a:pPr>
              <a:buFontTx/>
              <a:buChar char="-"/>
            </a:pPr>
            <a:r>
              <a:rPr lang="cs-CZ" sz="2000">
                <a:solidFill>
                  <a:srgbClr val="000000"/>
                </a:solidFill>
              </a:rPr>
              <a:t>zákaz projíždět pod jakoukoli částí letounu</a:t>
            </a:r>
          </a:p>
          <a:p>
            <a:pPr>
              <a:buFontTx/>
              <a:buChar char="-"/>
            </a:pPr>
            <a:r>
              <a:rPr lang="cs-CZ" sz="2000">
                <a:solidFill>
                  <a:srgbClr val="000000"/>
                </a:solidFill>
              </a:rPr>
              <a:t>zakázáno najíždět do letounu bez navádění</a:t>
            </a:r>
          </a:p>
          <a:p>
            <a:pPr>
              <a:buFontTx/>
              <a:buChar char="-"/>
            </a:pPr>
            <a:r>
              <a:rPr lang="cs-CZ" sz="2000">
                <a:solidFill>
                  <a:srgbClr val="000000"/>
                </a:solidFill>
              </a:rPr>
              <a:t>při doplňování letounu pohonnými hmotami zákaz pohybu vozidel po celou dobu přítomnosti plnící cisterny</a:t>
            </a:r>
          </a:p>
          <a:p>
            <a:pPr>
              <a:buFontTx/>
              <a:buChar char="-"/>
            </a:pPr>
            <a:r>
              <a:rPr lang="cs-CZ" sz="2000">
                <a:solidFill>
                  <a:srgbClr val="000000"/>
                </a:solidFill>
              </a:rPr>
              <a:t>u vozidel používat výstražná a parkovací světla</a:t>
            </a:r>
          </a:p>
          <a:p>
            <a:pPr>
              <a:buFontTx/>
              <a:buChar char="-"/>
            </a:pPr>
            <a:r>
              <a:rPr lang="cs-CZ" sz="2000">
                <a:solidFill>
                  <a:srgbClr val="000000"/>
                </a:solidFill>
              </a:rPr>
              <a:t>zákaz kouření a manipulace s otevřeným ohněm s výjimkou určených prostorů</a:t>
            </a:r>
          </a:p>
          <a:p>
            <a:pPr>
              <a:buFontTx/>
              <a:buChar char="-"/>
            </a:pPr>
            <a:r>
              <a:rPr lang="cs-CZ" sz="2000">
                <a:solidFill>
                  <a:srgbClr val="000000"/>
                </a:solidFill>
              </a:rPr>
              <a:t>nakládací skupina musí nosit ochranné rukavice, ochranu sluchu, reflexní oděv, pevnou obuv, případně i ochranné brýle, zakázáno nošení prstenů a dalších šperků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135938" cy="576263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cs-CZ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LITERATURA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395288" y="1125538"/>
            <a:ext cx="8362950" cy="1295400"/>
          </a:xfrm>
          <a:solidFill>
            <a:srgbClr val="FFCC66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cs-CZ" sz="2800"/>
              <a:t>Rejzek, Martin. </a:t>
            </a:r>
            <a:r>
              <a:rPr lang="cs-CZ" sz="2800" i="1"/>
              <a:t>Vzdušná a námořní doprava v podmínkách ozbrojených sil České republiky</a:t>
            </a:r>
            <a:r>
              <a:rPr lang="cs-CZ" sz="2800"/>
              <a:t>. (Skripta). Brno: UO, 2006.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342900" y="3343275"/>
            <a:ext cx="845820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5125" indent="-365125">
              <a:lnSpc>
                <a:spcPct val="110000"/>
              </a:lnSpc>
              <a:buFontTx/>
              <a:buChar char="•"/>
            </a:pPr>
            <a:r>
              <a:rPr lang="cs-CZ" sz="2200" b="1"/>
              <a:t>Metodika pro plánování a zabezpečování přesunů a přeprav v AČR  </a:t>
            </a:r>
            <a:r>
              <a:rPr lang="cs-CZ" sz="2200" b="1">
                <a:solidFill>
                  <a:srgbClr val="EA2706"/>
                </a:solidFill>
              </a:rPr>
              <a:t>( čj. 800060/5/2001-8922)</a:t>
            </a:r>
            <a:r>
              <a:rPr lang="cs-CZ" sz="2200" b="1"/>
              <a:t> </a:t>
            </a:r>
          </a:p>
          <a:p>
            <a:pPr marL="365125" indent="-365125">
              <a:lnSpc>
                <a:spcPct val="110000"/>
              </a:lnSpc>
              <a:buFontTx/>
              <a:buChar char="•"/>
            </a:pPr>
            <a:r>
              <a:rPr lang="cs-CZ" sz="2200" b="1"/>
              <a:t>Metodika využití dopravního letectva spojenců k přepravě    vyčleněných sil AČR </a:t>
            </a:r>
            <a:r>
              <a:rPr lang="cs-CZ" sz="2200" b="1">
                <a:solidFill>
                  <a:srgbClr val="EA2706"/>
                </a:solidFill>
              </a:rPr>
              <a:t>(čj. 800060/15/2001)</a:t>
            </a:r>
            <a:r>
              <a:rPr lang="cs-CZ" sz="2200" b="1"/>
              <a:t> </a:t>
            </a:r>
          </a:p>
          <a:p>
            <a:pPr marL="365125" indent="-365125">
              <a:lnSpc>
                <a:spcPct val="110000"/>
              </a:lnSpc>
              <a:buFontTx/>
              <a:buChar char="•"/>
            </a:pPr>
            <a:r>
              <a:rPr lang="cs-CZ" sz="2200" b="1"/>
              <a:t>Směrnice pro odesílatele mezinárodních leteckých přeprav OS ČR  </a:t>
            </a:r>
            <a:r>
              <a:rPr lang="cs-CZ" sz="2200" b="1">
                <a:solidFill>
                  <a:srgbClr val="EA2706"/>
                </a:solidFill>
              </a:rPr>
              <a:t>(čj. 5489/14/2003-1200)</a:t>
            </a:r>
          </a:p>
          <a:p>
            <a:pPr marL="365125" indent="-365125">
              <a:lnSpc>
                <a:spcPct val="110000"/>
              </a:lnSpc>
              <a:buFontTx/>
              <a:buChar char="•"/>
            </a:pPr>
            <a:r>
              <a:rPr lang="cs-CZ" sz="2200" b="1"/>
              <a:t>Příprava techniky, materiálu a osob  AČR na letecký přesun</a:t>
            </a:r>
            <a:r>
              <a:rPr lang="cs-CZ" sz="2200" b="1">
                <a:solidFill>
                  <a:srgbClr val="FF3300"/>
                </a:solidFill>
              </a:rPr>
              <a:t>      </a:t>
            </a:r>
            <a:r>
              <a:rPr lang="cs-CZ" sz="2200" b="1"/>
              <a:t>letadly USAF</a:t>
            </a:r>
            <a:r>
              <a:rPr lang="cs-CZ" sz="2200" b="1">
                <a:solidFill>
                  <a:srgbClr val="FF3300"/>
                </a:solidFill>
              </a:rPr>
              <a:t>  </a:t>
            </a:r>
            <a:r>
              <a:rPr lang="cs-CZ" sz="2200" b="1">
                <a:solidFill>
                  <a:srgbClr val="EA2706"/>
                </a:solidFill>
              </a:rPr>
              <a:t>(čj. 62121-12/2004-3042)</a:t>
            </a:r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1282700" y="2781300"/>
            <a:ext cx="6551613" cy="45720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tx2"/>
                </a:solidFill>
              </a:rPr>
              <a:t>Směrnice a pomůcky v oblasti vojenské dopravy: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868362"/>
          </a:xfrm>
          <a:solidFill>
            <a:srgbClr val="FFFF00"/>
          </a:solidFill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Význam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využití vzdušné dopravy v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ozbrojených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silách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484563"/>
          </a:xfrm>
          <a:solidFill>
            <a:schemeClr val="hlink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/>
              <a:t>Vzdušná doprava je: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/>
              <a:t>strategický druh dopravy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/>
              <a:t>využívána k přepravě vojenského a civilního personálu ozbrojených sil</a:t>
            </a:r>
          </a:p>
          <a:p>
            <a:pPr marL="368300" lvl="1">
              <a:lnSpc>
                <a:spcPct val="90000"/>
              </a:lnSpc>
              <a:buFontTx/>
              <a:buChar char="-"/>
            </a:pPr>
            <a:r>
              <a:rPr lang="cs-CZ" sz="2400"/>
              <a:t>doprava osob do a z mnohonárodních operací nebo na vojenská cvičení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400"/>
              <a:t>vnitrostátní vzdušná doprava využívána pro přepravu vysokých představitelů resortu obrany a zahraničních delegací</a:t>
            </a:r>
          </a:p>
          <a:p>
            <a:pPr>
              <a:lnSpc>
                <a:spcPct val="90000"/>
              </a:lnSpc>
            </a:pPr>
            <a:endParaRPr lang="cs-CZ" sz="2400"/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250825" y="5589588"/>
            <a:ext cx="8569325" cy="822325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cs-CZ"/>
              <a:t>Vzdušná doprava se řídí podle předpisů a norem Mezinárodní organizace pro civilní letectví (ICAO).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765175"/>
            <a:ext cx="8642350" cy="1439863"/>
          </a:xfrm>
          <a:solidFill>
            <a:schemeClr val="hlink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Times New Roman" pitchFamily="18" charset="0"/>
              <a:buChar char="–"/>
            </a:pPr>
            <a:r>
              <a:rPr lang="cs-CZ" sz="2200"/>
              <a:t>dosahování krátkých dob trvání přepravy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–"/>
            </a:pPr>
            <a:r>
              <a:rPr lang="cs-CZ" sz="2200"/>
              <a:t>vysoká spolehlivost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–"/>
            </a:pPr>
            <a:r>
              <a:rPr lang="cs-CZ" sz="2200"/>
              <a:t>menší nehodovost než u ostatních druhů dopravy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–"/>
            </a:pPr>
            <a:r>
              <a:rPr lang="cs-CZ" sz="2200"/>
              <a:t>minimální počet obsluhy pro přepravu a manipulaci</a:t>
            </a:r>
            <a:endParaRPr lang="cs-CZ" sz="2200" i="1"/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250825" y="2921000"/>
            <a:ext cx="8569325" cy="327474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2200" dirty="0">
                <a:latin typeface="+mn-lt"/>
              </a:rPr>
              <a:t>nízký přepravitelný objem (zátěž) a vysoké provozní náklady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2200" dirty="0">
                <a:latin typeface="+mn-lt"/>
              </a:rPr>
              <a:t>omezená nabídka potřebných (strategických) kapacit letecké přepravy na dopravním trhu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2200" dirty="0">
                <a:latin typeface="+mn-lt"/>
              </a:rPr>
              <a:t>k provozování je nutná příslušná dopravní infrastruktura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2200" dirty="0">
                <a:latin typeface="+mn-lt"/>
              </a:rPr>
              <a:t>přeprava omezených rozměrů leteckých nákladů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2200" dirty="0">
                <a:latin typeface="+mn-lt"/>
              </a:rPr>
              <a:t>nutná koordinace jejího využití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2200" dirty="0">
                <a:latin typeface="+mn-lt"/>
              </a:rPr>
              <a:t>poměrně lehké narušení letišť a relativně pomalé tempo </a:t>
            </a:r>
            <a:r>
              <a:rPr lang="cs-CZ" sz="2200" dirty="0" smtClean="0">
                <a:latin typeface="+mn-lt"/>
              </a:rPr>
              <a:t>obnovy </a:t>
            </a:r>
            <a:endParaRPr lang="en-GB" sz="220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en-GB" sz="2200" dirty="0" err="1">
                <a:latin typeface="+mn-lt"/>
              </a:rPr>
              <a:t>přepravu</a:t>
            </a:r>
            <a:r>
              <a:rPr lang="en-GB" sz="2200" dirty="0">
                <a:latin typeface="+mn-lt"/>
              </a:rPr>
              <a:t> z </a:t>
            </a:r>
            <a:r>
              <a:rPr lang="en-GB" sz="2200" dirty="0" err="1">
                <a:latin typeface="+mn-lt"/>
              </a:rPr>
              <a:t>letišť</a:t>
            </a:r>
            <a:r>
              <a:rPr lang="en-GB" sz="2200" dirty="0">
                <a:latin typeface="+mn-lt"/>
              </a:rPr>
              <a:t> k </a:t>
            </a:r>
            <a:r>
              <a:rPr lang="en-GB" sz="2200" dirty="0" err="1">
                <a:latin typeface="+mn-lt"/>
              </a:rPr>
              <a:t>jednotkám</a:t>
            </a:r>
            <a:r>
              <a:rPr lang="en-GB" sz="2200" dirty="0">
                <a:latin typeface="+mn-lt"/>
              </a:rPr>
              <a:t> je </a:t>
            </a:r>
            <a:r>
              <a:rPr lang="en-GB" sz="2200" dirty="0" err="1">
                <a:latin typeface="+mn-lt"/>
              </a:rPr>
              <a:t>nutné</a:t>
            </a:r>
            <a:r>
              <a:rPr lang="en-GB" sz="2200" dirty="0">
                <a:latin typeface="+mn-lt"/>
              </a:rPr>
              <a:t> </a:t>
            </a:r>
            <a:r>
              <a:rPr lang="en-GB" sz="2200" dirty="0" err="1">
                <a:latin typeface="+mn-lt"/>
              </a:rPr>
              <a:t>zabezpečovat</a:t>
            </a:r>
            <a:r>
              <a:rPr lang="en-GB" sz="2200" dirty="0">
                <a:latin typeface="+mn-lt"/>
              </a:rPr>
              <a:t> </a:t>
            </a:r>
            <a:r>
              <a:rPr lang="en-GB" sz="2200" dirty="0" err="1">
                <a:latin typeface="+mn-lt"/>
              </a:rPr>
              <a:t>jinými</a:t>
            </a:r>
            <a:r>
              <a:rPr lang="en-GB" sz="2200" dirty="0">
                <a:latin typeface="+mn-lt"/>
              </a:rPr>
              <a:t> </a:t>
            </a:r>
            <a:r>
              <a:rPr lang="en-GB" sz="2200" dirty="0" err="1">
                <a:latin typeface="+mn-lt"/>
              </a:rPr>
              <a:t>druhy</a:t>
            </a:r>
            <a:r>
              <a:rPr lang="en-GB" sz="2200" dirty="0">
                <a:latin typeface="+mn-lt"/>
              </a:rPr>
              <a:t> </a:t>
            </a:r>
            <a:r>
              <a:rPr lang="en-GB" sz="2200" dirty="0" err="1">
                <a:latin typeface="+mn-lt"/>
              </a:rPr>
              <a:t>dopravy</a:t>
            </a:r>
            <a:r>
              <a:rPr lang="cs-CZ" sz="2200" dirty="0">
                <a:latin typeface="+mn-lt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Times New Roman" pitchFamily="18" charset="0"/>
              <a:buChar char="–"/>
            </a:pPr>
            <a:r>
              <a:rPr lang="cs-CZ" sz="2200" dirty="0" smtClean="0">
                <a:latin typeface="+mn-lt"/>
              </a:rPr>
              <a:t>nákladný druh dopravy</a:t>
            </a:r>
            <a:endParaRPr lang="cs-CZ" sz="2200" dirty="0">
              <a:latin typeface="+mn-lt"/>
            </a:endParaRP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1727200" cy="45720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VÝHODY: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323850" y="2395538"/>
            <a:ext cx="2087563" cy="45720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NEVÝHODY: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35246"/>
            <a:ext cx="8229600" cy="4065588"/>
          </a:xfrm>
          <a:solidFill>
            <a:schemeClr val="hlink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/>
              <a:t>Airbus </a:t>
            </a:r>
            <a:r>
              <a:rPr lang="cs-CZ" sz="2400" smtClean="0"/>
              <a:t>A-319 CJ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smtClean="0"/>
              <a:t>Casa C-295M</a:t>
            </a:r>
            <a:endParaRPr lang="cs-CZ" sz="24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err="1" smtClean="0"/>
              <a:t>Antonov</a:t>
            </a:r>
            <a:r>
              <a:rPr lang="cs-CZ" sz="2400" dirty="0" smtClean="0"/>
              <a:t> </a:t>
            </a:r>
            <a:r>
              <a:rPr lang="cs-CZ" sz="2400" dirty="0" err="1" smtClean="0"/>
              <a:t>An</a:t>
            </a:r>
            <a:r>
              <a:rPr lang="cs-CZ" sz="2400" dirty="0" smtClean="0"/>
              <a:t>-26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400" dirty="0" smtClean="0"/>
              <a:t>Nákup </a:t>
            </a:r>
            <a:r>
              <a:rPr lang="cs-CZ" sz="2400" dirty="0"/>
              <a:t>dopravních prostředků pro strategickou vzdušnou dopravu se </a:t>
            </a:r>
            <a:r>
              <a:rPr lang="cs-CZ" sz="2400" dirty="0" smtClean="0"/>
              <a:t>neuvažuje</a:t>
            </a:r>
            <a:endParaRPr lang="cs-CZ" sz="2400" dirty="0"/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400" smtClean="0"/>
              <a:t>AČR </a:t>
            </a:r>
            <a:r>
              <a:rPr lang="cs-CZ" sz="2400" dirty="0"/>
              <a:t>nedisponuje prostředky a zařízeními pro nakládání (vykládání) letounů na cizích letištích. </a:t>
            </a:r>
            <a:endParaRPr lang="cs-CZ" sz="2400" dirty="0" smtClean="0"/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cs-CZ" sz="2400" dirty="0" smtClean="0"/>
              <a:t>Smlouvy </a:t>
            </a:r>
            <a:r>
              <a:rPr lang="cs-CZ" sz="2400" dirty="0"/>
              <a:t>uzavřené v rámci HNS nebo na pomoc jiného státu zúčastněného v operaci.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cs-CZ" sz="2400" dirty="0"/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571472" y="1357298"/>
            <a:ext cx="7993062" cy="676275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AutoNum type="arabicParenR"/>
            </a:pPr>
            <a:r>
              <a:rPr lang="cs-CZ" dirty="0"/>
              <a:t>Přepravy dopravními letouny v právu hospodaření Ministerstva obrany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7326"/>
            <a:ext cx="8642350" cy="741344"/>
          </a:xfrm>
          <a:solidFill>
            <a:srgbClr val="FFFF00"/>
          </a:solidFill>
        </p:spPr>
        <p:txBody>
          <a:bodyPr/>
          <a:lstStyle/>
          <a:p>
            <a:pPr lvl="0"/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Možnosti k uskutečnění mezinárodní letecké přepravy vyčleňovaných sil</a:t>
            </a:r>
            <a:endParaRPr lang="cs-CZ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647700"/>
          </a:xfrm>
          <a:solidFill>
            <a:srgbClr val="99FF33"/>
          </a:solidFill>
        </p:spPr>
        <p:txBody>
          <a:bodyPr/>
          <a:lstStyle/>
          <a:p>
            <a:r>
              <a:rPr lang="cs-CZ" sz="2400" b="1">
                <a:solidFill>
                  <a:schemeClr val="tx1"/>
                </a:solidFill>
              </a:rPr>
              <a:t>2)</a:t>
            </a:r>
            <a:r>
              <a:rPr lang="cs-CZ" sz="2400">
                <a:solidFill>
                  <a:schemeClr val="tx1"/>
                </a:solidFill>
              </a:rPr>
              <a:t> Přepravy vojenskými dopravními letouny členských států NATO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71546"/>
            <a:ext cx="8642350" cy="4968875"/>
          </a:xfrm>
          <a:solidFill>
            <a:schemeClr val="hlink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cs-CZ" sz="2400" dirty="0"/>
              <a:t>na základě dohod a mezistátních smluv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600" i="1" dirty="0"/>
              <a:t>Ujednání mezi MO ČR a Ministerstvem obrany Belgického království o zabezpečení letecké přepravy</a:t>
            </a:r>
            <a:r>
              <a:rPr lang="cs-CZ" sz="2600" dirty="0"/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6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600" dirty="0"/>
              <a:t>Využití vojenských dopravních (transportních) letounů </a:t>
            </a:r>
            <a:r>
              <a:rPr lang="cs-CZ" sz="2600" dirty="0" smtClean="0"/>
              <a:t>USAF</a:t>
            </a:r>
            <a:endParaRPr lang="cs-CZ" sz="2600" dirty="0"/>
          </a:p>
        </p:txBody>
      </p:sp>
      <p:pic>
        <p:nvPicPr>
          <p:cNvPr id="4" name="Picture 5" descr="transports_c5_00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3643314"/>
            <a:ext cx="3167062" cy="226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</p:pic>
      <p:pic>
        <p:nvPicPr>
          <p:cNvPr id="5" name="Picture 7" descr="c141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38" y="3500438"/>
            <a:ext cx="3767137" cy="2481262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184302" y="6100894"/>
            <a:ext cx="8858280" cy="646331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cs-CZ" sz="2000" dirty="0" smtClean="0"/>
              <a:t>Americké letouny </a:t>
            </a:r>
            <a:r>
              <a:rPr lang="cs-CZ" sz="2000" dirty="0" err="1" smtClean="0"/>
              <a:t>Lockheed</a:t>
            </a:r>
            <a:r>
              <a:rPr lang="cs-CZ" sz="2000" dirty="0" smtClean="0"/>
              <a:t> typu C-5A/B </a:t>
            </a:r>
            <a:r>
              <a:rPr lang="cs-CZ" sz="2000" dirty="0" err="1" smtClean="0"/>
              <a:t>Galaxy</a:t>
            </a:r>
            <a:r>
              <a:rPr lang="cs-CZ" sz="2000" dirty="0" smtClean="0"/>
              <a:t> a </a:t>
            </a:r>
            <a:r>
              <a:rPr lang="cs-CZ" sz="2000" dirty="0" err="1" smtClean="0"/>
              <a:t>McDonnell</a:t>
            </a:r>
            <a:r>
              <a:rPr lang="cs-CZ" sz="2000" dirty="0" smtClean="0"/>
              <a:t> </a:t>
            </a:r>
            <a:r>
              <a:rPr lang="cs-CZ" sz="2000" dirty="0" err="1" smtClean="0"/>
              <a:t>Douglas</a:t>
            </a:r>
            <a:r>
              <a:rPr lang="cs-CZ" sz="2000" dirty="0" smtClean="0"/>
              <a:t> C-17 </a:t>
            </a:r>
            <a:r>
              <a:rPr lang="cs-CZ" sz="2000" dirty="0" err="1" smtClean="0"/>
              <a:t>Globemaster</a:t>
            </a:r>
            <a:r>
              <a:rPr lang="cs-CZ" sz="2000" dirty="0" smtClean="0"/>
              <a:t> III</a:t>
            </a:r>
            <a:endParaRPr lang="cs-CZ" sz="2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503237"/>
          </a:xfrm>
          <a:solidFill>
            <a:srgbClr val="99FF33"/>
          </a:solidFill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3) Přepravy dopravními letouny nabízenými na dopravním trhu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642350" cy="2952750"/>
          </a:xfrm>
          <a:solidFill>
            <a:schemeClr val="hlink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cs-CZ" sz="2000" dirty="0"/>
              <a:t>nelze-li využít vojenské dopravní letouny ČR ani států NATO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000" dirty="0" smtClean="0"/>
              <a:t>akvizice </a:t>
            </a:r>
            <a:r>
              <a:rPr lang="cs-CZ" sz="2000" dirty="0"/>
              <a:t>dopravních služeb – charterové lety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000" dirty="0"/>
              <a:t>menší zásilky se přepravují prostřednictvím smluvních dopravců, kteří provozují dopravu leteckých (kusových) zásilek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000" dirty="0"/>
              <a:t>postup výběru smluvního dopravce podle zákona č. 137/2006 Sb., </a:t>
            </a:r>
            <a:r>
              <a:rPr lang="cs-CZ" sz="2000" i="1" dirty="0"/>
              <a:t>o veřejných zakázkách</a:t>
            </a:r>
            <a:r>
              <a:rPr lang="cs-CZ" sz="2000" dirty="0"/>
              <a:t> a rozkazu Ministra obrany (RMO) č.2/2005 </a:t>
            </a:r>
            <a:r>
              <a:rPr lang="cs-CZ" sz="2000" i="1" dirty="0"/>
              <a:t>Uplatnění nabývání majetku a pořizování stavebních prací a služeb v resortu MO</a:t>
            </a:r>
            <a:r>
              <a:rPr lang="cs-CZ" sz="2000" dirty="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dirty="0"/>
              <a:t>Pro dopravní (</a:t>
            </a:r>
            <a:r>
              <a:rPr lang="cs-CZ" sz="2000" dirty="0" err="1"/>
              <a:t>cargo</a:t>
            </a:r>
            <a:r>
              <a:rPr lang="cs-CZ" sz="2000" dirty="0"/>
              <a:t>) letouny, které jsou nabízeny na dopravním trhu, platí stejná pravidla jako pro vojenské dopravní letouny ČR</a:t>
            </a: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3059113" y="4308475"/>
            <a:ext cx="5689600" cy="2014538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 u="sng"/>
              <a:t>Expeditors International ČR s.r.o.</a:t>
            </a:r>
            <a:endParaRPr lang="cs-CZ" sz="1800"/>
          </a:p>
          <a:p>
            <a:r>
              <a:rPr lang="cs-CZ" sz="1800" b="1" u="sng"/>
              <a:t>ŠKODA TATRA Forwarding, a.s.</a:t>
            </a:r>
            <a:endParaRPr lang="cs-CZ" sz="1800"/>
          </a:p>
          <a:p>
            <a:r>
              <a:rPr lang="cs-CZ" sz="1800" b="1" u="sng"/>
              <a:t>BRNO Trans EURAIL, s.r.o.</a:t>
            </a:r>
            <a:endParaRPr lang="cs-CZ" sz="1800"/>
          </a:p>
          <a:p>
            <a:r>
              <a:rPr lang="cs-CZ" sz="1800" b="1" u="sng"/>
              <a:t>An &amp; Mi service s.r.o. ANTONOV SERVICE</a:t>
            </a:r>
            <a:endParaRPr lang="cs-CZ" sz="1800"/>
          </a:p>
          <a:p>
            <a:r>
              <a:rPr lang="cs-CZ" sz="1800" b="1" u="sng"/>
              <a:t>Argo Internationale Spedition s.r.o.</a:t>
            </a:r>
            <a:endParaRPr lang="cs-CZ" sz="1800"/>
          </a:p>
          <a:p>
            <a:r>
              <a:rPr lang="cs-CZ" sz="1800" b="1" u="sng"/>
              <a:t>Time Air s.r.o.</a:t>
            </a:r>
            <a:endParaRPr lang="cs-CZ" sz="1800"/>
          </a:p>
          <a:p>
            <a:r>
              <a:rPr lang="cs-CZ" sz="1800" b="1" u="sng"/>
              <a:t>Kühne &amp; Nagel s.r.o.</a:t>
            </a:r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468313" y="4797425"/>
            <a:ext cx="2232025" cy="82232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Zasílatelské subjekty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5049838" y="3635375"/>
            <a:ext cx="200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GB" sz="1600"/>
          </a:p>
        </p:txBody>
      </p:sp>
      <p:sp>
        <p:nvSpPr>
          <p:cNvPr id="229388" name="Line 12"/>
          <p:cNvSpPr>
            <a:spLocks noChangeShapeType="1"/>
          </p:cNvSpPr>
          <p:nvPr/>
        </p:nvSpPr>
        <p:spPr bwMode="auto">
          <a:xfrm>
            <a:off x="1981200" y="981075"/>
            <a:ext cx="5105400" cy="1588"/>
          </a:xfrm>
          <a:prstGeom prst="line">
            <a:avLst/>
          </a:prstGeom>
          <a:noFill/>
          <a:ln w="63500" cmpd="thickThin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29389" name="Rectangle 1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88913"/>
            <a:ext cx="8135937" cy="504825"/>
          </a:xfrm>
          <a:prstGeom prst="rect">
            <a:avLst/>
          </a:prstGeom>
          <a:solidFill>
            <a:srgbClr val="FFCC66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55600" indent="-355600">
              <a:lnSpc>
                <a:spcPct val="90000"/>
              </a:lnSpc>
              <a:spcBef>
                <a:spcPct val="40000"/>
              </a:spcBef>
              <a:buFont typeface="Times New Roman" pitchFamily="18" charset="0"/>
              <a:buNone/>
            </a:pPr>
            <a:r>
              <a:rPr lang="cs-CZ" sz="2800" b="1"/>
              <a:t>ANTONOV AN-124 RUSLAN</a:t>
            </a:r>
          </a:p>
        </p:txBody>
      </p:sp>
      <p:pic>
        <p:nvPicPr>
          <p:cNvPr id="229390" name="Picture 14" descr="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35600" y="3933825"/>
            <a:ext cx="3600450" cy="1879600"/>
          </a:xfrm>
          <a:prstGeom prst="rect">
            <a:avLst/>
          </a:prstGeom>
          <a:noFill/>
        </p:spPr>
      </p:pic>
      <p:pic>
        <p:nvPicPr>
          <p:cNvPr id="229391" name="Picture 15" descr="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5600" y="1196975"/>
            <a:ext cx="3529013" cy="2593975"/>
          </a:xfrm>
          <a:prstGeom prst="rect">
            <a:avLst/>
          </a:prstGeom>
          <a:noFill/>
        </p:spPr>
      </p:pic>
      <p:graphicFrame>
        <p:nvGraphicFramePr>
          <p:cNvPr id="229423" name="Group 47"/>
          <p:cNvGraphicFramePr>
            <a:graphicFrameLocks noGrp="1"/>
          </p:cNvGraphicFramePr>
          <p:nvPr/>
        </p:nvGraphicFramePr>
        <p:xfrm>
          <a:off x="250825" y="1196975"/>
          <a:ext cx="4968875" cy="4248152"/>
        </p:xfrm>
        <a:graphic>
          <a:graphicData uri="http://schemas.openxmlformats.org/drawingml/2006/table">
            <a:tbl>
              <a:tblPr/>
              <a:tblGrid>
                <a:gridCol w="3011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7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rozpětí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73,3 m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délka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69,1 m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výška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20,78 m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max. vzletová hmotnost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392,0 t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cestovní rychlost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 km/h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rozměry nákladního prostoru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délka – 36,5 m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šířka – 6,4 m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výška – 4,4 m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max. váha nákladu / počet osob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t / 13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62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max. dolet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4 500 km – max. náklad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16 500 km – plně natankovaný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29421" name="Rectangle 45"/>
          <p:cNvSpPr>
            <a:spLocks noChangeArrowheads="1"/>
          </p:cNvSpPr>
          <p:nvPr/>
        </p:nvSpPr>
        <p:spPr bwMode="auto">
          <a:xfrm>
            <a:off x="0" y="5507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229422" name="Picture 46" descr="95005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4849813"/>
            <a:ext cx="2808288" cy="1892300"/>
          </a:xfrm>
          <a:prstGeom prst="rect">
            <a:avLst/>
          </a:prstGeom>
          <a:noFill/>
        </p:spPr>
      </p:pic>
      <p:sp>
        <p:nvSpPr>
          <p:cNvPr id="229424" name="Rectangle 48"/>
          <p:cNvSpPr>
            <a:spLocks noChangeArrowheads="1"/>
          </p:cNvSpPr>
          <p:nvPr/>
        </p:nvSpPr>
        <p:spPr bwMode="auto">
          <a:xfrm>
            <a:off x="4794250" y="5876925"/>
            <a:ext cx="4241800" cy="915988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800"/>
              <a:t>Main characteristics of aircraft</a:t>
            </a:r>
            <a:r>
              <a:rPr lang="cs-CZ" sz="1800"/>
              <a:t> for </a:t>
            </a:r>
            <a:r>
              <a:rPr lang="en-US" sz="1800"/>
              <a:t>planning</a:t>
            </a:r>
            <a:r>
              <a:rPr lang="en-GB" sz="1800"/>
              <a:t>:</a:t>
            </a:r>
          </a:p>
          <a:p>
            <a:r>
              <a:rPr lang="en-GB" sz="1800"/>
              <a:t>max. payload 80 t</a:t>
            </a:r>
            <a:br>
              <a:rPr lang="en-GB" sz="1800"/>
            </a:br>
            <a:r>
              <a:rPr lang="en-GB" sz="1800"/>
              <a:t>max. containers 12</a:t>
            </a:r>
            <a:r>
              <a:rPr lang="cs-CZ" sz="1800"/>
              <a:t>, max. PAX 12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ázdná prezentace">
  <a:themeElements>
    <a:clrScheme name="Prázdná prezenta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ázdná prezenta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ázdná 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ázdná prezenta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7821</TotalTime>
  <Words>2085</Words>
  <Application>Microsoft Office PowerPoint</Application>
  <PresentationFormat>Předvádění na obrazovce (4:3)</PresentationFormat>
  <Paragraphs>270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Prázdná prezentace</vt:lpstr>
      <vt:lpstr>Prezentace aplikace PowerPoint</vt:lpstr>
      <vt:lpstr>UČEBNÍ ÚKOLY:</vt:lpstr>
      <vt:lpstr>LITERATURA</vt:lpstr>
      <vt:lpstr>Význam a využití vzdušné dopravy v ozbrojených silách</vt:lpstr>
      <vt:lpstr>Prezentace aplikace PowerPoint</vt:lpstr>
      <vt:lpstr>Možnosti k uskutečnění mezinárodní letecké přepravy vyčleňovaných sil</vt:lpstr>
      <vt:lpstr>2) Přepravy vojenskými dopravními letouny členských států NATO</vt:lpstr>
      <vt:lpstr>3) Přepravy dopravními letouny nabízenými na dopravním trhu</vt:lpstr>
      <vt:lpstr>Prezentace aplikace PowerPoint</vt:lpstr>
      <vt:lpstr>Projekt SALIS</vt:lpstr>
      <vt:lpstr> Postupy k zabezpečení letecké přepravy</vt:lpstr>
      <vt:lpstr>Prezentace aplikace PowerPoint</vt:lpstr>
      <vt:lpstr>Prezentace aplikace PowerPoint</vt:lpstr>
      <vt:lpstr>3)  Postup zabezpečení letecké přepravy smluvním dopravcem</vt:lpstr>
      <vt:lpstr>Prezentace aplikace PowerPoint</vt:lpstr>
      <vt:lpstr>Prezentace aplikace PowerPoint</vt:lpstr>
      <vt:lpstr>Přeprava vyhrazeného leteckého materiálu</vt:lpstr>
      <vt:lpstr>Prezentace aplikace PowerPoint</vt:lpstr>
      <vt:lpstr>Celní a pasové odbavení</vt:lpstr>
      <vt:lpstr>Nakládka (vykládka) na letišti</vt:lpstr>
      <vt:lpstr>2) Vybrané bezpečnostní zásady</vt:lpstr>
      <vt:lpstr>Prezentace aplikace PowerPoint</vt:lpstr>
    </vt:vector>
  </TitlesOfParts>
  <Company>VZ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Vojenská doprava</dc:title>
  <dc:creator>NC</dc:creator>
  <cp:lastModifiedBy>Vlkovský Martin</cp:lastModifiedBy>
  <cp:revision>565</cp:revision>
  <dcterms:created xsi:type="dcterms:W3CDTF">2003-03-11T17:35:43Z</dcterms:created>
  <dcterms:modified xsi:type="dcterms:W3CDTF">2020-07-02T09:24:39Z</dcterms:modified>
</cp:coreProperties>
</file>