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9"/>
  </p:notesMasterIdLst>
  <p:handoutMasterIdLst>
    <p:handoutMasterId r:id="rId30"/>
  </p:handoutMasterIdLst>
  <p:sldIdLst>
    <p:sldId id="265" r:id="rId6"/>
    <p:sldId id="263" r:id="rId7"/>
    <p:sldId id="261" r:id="rId8"/>
    <p:sldId id="271" r:id="rId9"/>
    <p:sldId id="327" r:id="rId10"/>
    <p:sldId id="366" r:id="rId11"/>
    <p:sldId id="367" r:id="rId12"/>
    <p:sldId id="368" r:id="rId13"/>
    <p:sldId id="373" r:id="rId14"/>
    <p:sldId id="372" r:id="rId15"/>
    <p:sldId id="365" r:id="rId16"/>
    <p:sldId id="325" r:id="rId17"/>
    <p:sldId id="371" r:id="rId18"/>
    <p:sldId id="364" r:id="rId19"/>
    <p:sldId id="266" r:id="rId20"/>
    <p:sldId id="324" r:id="rId21"/>
    <p:sldId id="370" r:id="rId22"/>
    <p:sldId id="369" r:id="rId23"/>
    <p:sldId id="326" r:id="rId24"/>
    <p:sldId id="348" r:id="rId25"/>
    <p:sldId id="349" r:id="rId26"/>
    <p:sldId id="338" r:id="rId27"/>
    <p:sldId id="25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D26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 autoAdjust="0"/>
  </p:normalViewPr>
  <p:slideViewPr>
    <p:cSldViewPr snapToGrid="0">
      <p:cViewPr varScale="1">
        <p:scale>
          <a:sx n="165" d="100"/>
          <a:sy n="165" d="100"/>
        </p:scale>
        <p:origin x="158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45A05-1953-47A8-9D5B-C1BE4A5EED8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C5BD2-E48C-42A4-B833-8561479C8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42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39058-1B9C-473A-BBE9-8F7B4B129FA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81394-BC83-4084-8DA0-79DCF9FDC1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865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175" y="1363432"/>
            <a:ext cx="7772400" cy="2387600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05993"/>
            <a:ext cx="6858000" cy="1852473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793043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27412265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0902"/>
            <a:ext cx="2949178" cy="10764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47403"/>
            <a:ext cx="1971675" cy="512955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47403"/>
            <a:ext cx="5800725" cy="512955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038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799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10456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054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628650" y="2043981"/>
            <a:ext cx="7886700" cy="2159719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628650" y="4393481"/>
            <a:ext cx="7886700" cy="2159719"/>
          </a:xfrm>
        </p:spPr>
        <p:txBody>
          <a:bodyPr/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95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125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1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8934"/>
            <a:ext cx="7886700" cy="97455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4807"/>
            <a:ext cx="7886700" cy="4082156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187433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9215686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473825"/>
            <a:ext cx="4629150" cy="5387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40988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30978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409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0"/>
          </p:nvPr>
        </p:nvSpPr>
        <p:spPr>
          <a:xfrm>
            <a:off x="698500" y="1828800"/>
            <a:ext cx="3250045" cy="1820487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graf 3"/>
          <p:cNvSpPr>
            <a:spLocks noGrp="1"/>
          </p:cNvSpPr>
          <p:nvPr>
            <p:ph type="chart" sz="quarter" idx="12"/>
          </p:nvPr>
        </p:nvSpPr>
        <p:spPr>
          <a:xfrm>
            <a:off x="4225867" y="2255520"/>
            <a:ext cx="4560686" cy="3347258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graf 3"/>
          <p:cNvSpPr>
            <a:spLocks noGrp="1"/>
          </p:cNvSpPr>
          <p:nvPr>
            <p:ph type="chart" sz="quarter" idx="13"/>
          </p:nvPr>
        </p:nvSpPr>
        <p:spPr>
          <a:xfrm>
            <a:off x="742834" y="4184073"/>
            <a:ext cx="3250045" cy="1820487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782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2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72589"/>
            <a:ext cx="7886700" cy="7181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1001684" y="2828836"/>
            <a:ext cx="7140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Děkuji za pozornost.</a:t>
            </a:r>
            <a:b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Dotazy?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79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05840"/>
            <a:ext cx="2949178" cy="1051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63767"/>
            <a:ext cx="7886700" cy="826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6634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6551561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474839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97486"/>
              </p:ext>
            </p:extLst>
          </p:nvPr>
        </p:nvGraphicFramePr>
        <p:xfrm>
          <a:off x="0" y="6306457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519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94919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3344562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www.unob.cz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9" name="Obrázek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918" y="157560"/>
            <a:ext cx="5573936" cy="70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86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546167"/>
            <a:ext cx="7886700" cy="463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65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6680200"/>
            <a:ext cx="9144000" cy="1651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6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20409" y="364554"/>
            <a:ext cx="109791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89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l.</a:t>
            </a:r>
            <a:r>
              <a:rPr sz="1800" spc="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nob.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78760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97622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75" y="6300101"/>
            <a:ext cx="0" cy="558165"/>
          </a:xfrm>
          <a:custGeom>
            <a:avLst/>
            <a:gdLst/>
            <a:ahLst/>
            <a:cxnLst/>
            <a:rect l="l" t="t" r="r" b="b"/>
            <a:pathLst>
              <a:path h="558165">
                <a:moveTo>
                  <a:pt x="0" y="0"/>
                </a:moveTo>
                <a:lnTo>
                  <a:pt x="0" y="55789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30645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7600" y="889"/>
            <a:ext cx="0" cy="973455"/>
          </a:xfrm>
          <a:custGeom>
            <a:avLst/>
            <a:gdLst/>
            <a:ahLst/>
            <a:cxnLst/>
            <a:rect l="l" t="t" r="r" b="b"/>
            <a:pathLst>
              <a:path h="973455">
                <a:moveTo>
                  <a:pt x="0" y="0"/>
                </a:moveTo>
                <a:lnTo>
                  <a:pt x="0" y="9734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889"/>
            <a:ext cx="0" cy="973455"/>
          </a:xfrm>
          <a:custGeom>
            <a:avLst/>
            <a:gdLst/>
            <a:ahLst/>
            <a:cxnLst/>
            <a:rect l="l" t="t" r="r" b="b"/>
            <a:pathLst>
              <a:path h="973455">
                <a:moveTo>
                  <a:pt x="0" y="0"/>
                </a:moveTo>
                <a:lnTo>
                  <a:pt x="0" y="973454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723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967994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357120" y="1693316"/>
            <a:ext cx="4429125" cy="1764030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268605" marR="5080" indent="-256540">
              <a:lnSpc>
                <a:spcPts val="6480"/>
              </a:lnSpc>
              <a:spcBef>
                <a:spcPts val="919"/>
              </a:spcBef>
            </a:pPr>
            <a:r>
              <a:rPr sz="6000" b="0" dirty="0">
                <a:latin typeface="Arial"/>
                <a:cs typeface="Arial"/>
              </a:rPr>
              <a:t>Kyberne</a:t>
            </a:r>
            <a:r>
              <a:rPr sz="6000" b="0" spc="-30" dirty="0">
                <a:latin typeface="Arial"/>
                <a:cs typeface="Arial"/>
              </a:rPr>
              <a:t>t</a:t>
            </a:r>
            <a:r>
              <a:rPr sz="6000" b="0" spc="-5" dirty="0">
                <a:latin typeface="Arial"/>
                <a:cs typeface="Arial"/>
              </a:rPr>
              <a:t>ická  </a:t>
            </a:r>
            <a:r>
              <a:rPr sz="6000" b="0" dirty="0">
                <a:latin typeface="Arial"/>
                <a:cs typeface="Arial"/>
              </a:rPr>
              <a:t>bezpečnost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89317" y="3855288"/>
            <a:ext cx="7164729" cy="1418978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825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</a:p>
          <a:p>
            <a:pPr marL="3810" algn="ctr">
              <a:lnSpc>
                <a:spcPct val="100000"/>
              </a:lnSpc>
              <a:spcBef>
                <a:spcPts val="825"/>
              </a:spcBef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Management kybernetické bezpečnosti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10" algn="ctr">
              <a:lnSpc>
                <a:spcPct val="100000"/>
              </a:lnSpc>
              <a:spcBef>
                <a:spcPts val="825"/>
              </a:spcBef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bezpečnostní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228992" y="259649"/>
            <a:ext cx="8696568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dirty="0"/>
              <a:t>Výbor pro řízení kybernetické bezpečnosti</a:t>
            </a:r>
            <a:endParaRPr spc="5" dirty="0"/>
          </a:p>
        </p:txBody>
      </p:sp>
      <p:sp>
        <p:nvSpPr>
          <p:cNvPr id="3" name="object 18"/>
          <p:cNvSpPr txBox="1"/>
          <p:nvPr/>
        </p:nvSpPr>
        <p:spPr>
          <a:xfrm>
            <a:off x="526519" y="986547"/>
            <a:ext cx="7946083" cy="5381601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cs-CZ" sz="2000" b="1" dirty="0"/>
              <a:t>Výbor pro řízení kybernetické bezpečnosti </a:t>
            </a:r>
            <a:r>
              <a:rPr lang="cs-CZ" sz="2000" dirty="0"/>
              <a:t>je organizovaná skupina tvořená osobami, které jsou pověřeny celkovým řízením a rozvojem informačního systému kritické informační infrastruktury, komunikačního systému kritické informační </a:t>
            </a:r>
            <a:r>
              <a:rPr lang="cs-CZ" sz="2000" dirty="0" smtClean="0"/>
              <a:t>infrastruktury, </a:t>
            </a:r>
            <a:r>
              <a:rPr lang="cs-CZ" sz="2000" dirty="0"/>
              <a:t>významného informačního systému </a:t>
            </a:r>
            <a:r>
              <a:rPr lang="cs-CZ" sz="2000" dirty="0" smtClean="0"/>
              <a:t>nebo </a:t>
            </a:r>
            <a:r>
              <a:rPr lang="cs-CZ" sz="2000" dirty="0"/>
              <a:t>informačního systému základní </a:t>
            </a:r>
            <a:r>
              <a:rPr lang="cs-CZ" sz="2000" dirty="0" smtClean="0"/>
              <a:t>služby, </a:t>
            </a:r>
            <a:r>
              <a:rPr lang="cs-CZ" sz="2000" dirty="0"/>
              <a:t>anebo se významně podílejí na řízení a koordinaci činností spojených s kybernetickou bezpečností těchto systémů. </a:t>
            </a:r>
            <a:endParaRPr lang="cs-CZ" sz="2000" dirty="0" smtClean="0"/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endParaRPr lang="cs-CZ" sz="2000" dirty="0" smtClean="0"/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cs-CZ" sz="2000" dirty="0" smtClean="0"/>
              <a:t>Vyhláška </a:t>
            </a:r>
            <a:r>
              <a:rPr lang="cs-CZ" sz="2000" dirty="0"/>
              <a:t>o kybernetické bezpečnosti stanovuje, že mezi členy výboru pro řízení kybernetické bezpečnosti </a:t>
            </a:r>
            <a:r>
              <a:rPr lang="cs-CZ" sz="2000" b="1" dirty="0"/>
              <a:t>musí být zástupce vrcholového vedení nebo jím pověřená osoba a manažer kybernetické bezpečnosti. </a:t>
            </a:r>
            <a:endParaRPr lang="cs-CZ" sz="2000" b="1" dirty="0" smtClean="0"/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endParaRPr lang="cs-CZ" sz="2000" dirty="0" smtClean="0"/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cs-CZ" sz="2000" dirty="0" smtClean="0"/>
              <a:t>V </a:t>
            </a:r>
            <a:r>
              <a:rPr lang="cs-CZ" sz="2000" dirty="0"/>
              <a:t>praxi může být výbor tvořen lidmi z vrcholového i středního managementu, zároveň by měl mít většinu zástupců z oblasti ICT a bezpečnosti (může se lišit podle způsobu řízení jednotlivých organizací). Konkrétní způsob sestavení výboru pro řízení kybernetické bezpečnosti je plně v rukou vedení organizace, zákon o kybernetické bezpečnosti ani jeho prováděcí právní předpisy jej nad rámec výše uvedeného </a:t>
            </a:r>
            <a:r>
              <a:rPr lang="cs-CZ" sz="2000" dirty="0" smtClean="0"/>
              <a:t>neregulují.</a:t>
            </a:r>
            <a:endParaRPr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95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726832" y="279969"/>
            <a:ext cx="4410075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pc="5" dirty="0" smtClean="0"/>
              <a:t>Bezpečnostní role</a:t>
            </a:r>
            <a:endParaRPr spc="5" dirty="0"/>
          </a:p>
        </p:txBody>
      </p:sp>
      <p:sp>
        <p:nvSpPr>
          <p:cNvPr id="3" name="object 18"/>
          <p:cNvSpPr txBox="1"/>
          <p:nvPr/>
        </p:nvSpPr>
        <p:spPr>
          <a:xfrm>
            <a:off x="567159" y="1504707"/>
            <a:ext cx="7946083" cy="4612866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cs-CZ" sz="2000" spc="-5" dirty="0">
                <a:latin typeface="Arial"/>
                <a:cs typeface="Arial"/>
              </a:rPr>
              <a:t>Povinná</a:t>
            </a:r>
            <a:r>
              <a:rPr lang="cs-CZ" sz="2000" spc="225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osoba</a:t>
            </a:r>
            <a:r>
              <a:rPr lang="cs-CZ" sz="2000" spc="220" dirty="0">
                <a:latin typeface="Arial"/>
                <a:cs typeface="Arial"/>
              </a:rPr>
              <a:t> </a:t>
            </a:r>
            <a:r>
              <a:rPr lang="cs-CZ" sz="2000" spc="-5" dirty="0">
                <a:latin typeface="Arial"/>
                <a:cs typeface="Arial"/>
              </a:rPr>
              <a:t>uvedená</a:t>
            </a:r>
            <a:r>
              <a:rPr lang="cs-CZ" sz="2000" spc="20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v</a:t>
            </a:r>
            <a:r>
              <a:rPr lang="cs-CZ" sz="2000" spc="22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§</a:t>
            </a:r>
            <a:r>
              <a:rPr lang="cs-CZ" sz="2000" spc="22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3</a:t>
            </a:r>
            <a:r>
              <a:rPr lang="cs-CZ" sz="2000" spc="220" dirty="0">
                <a:latin typeface="Arial"/>
                <a:cs typeface="Arial"/>
              </a:rPr>
              <a:t> </a:t>
            </a:r>
            <a:r>
              <a:rPr lang="cs-CZ" sz="2000" spc="-5" dirty="0">
                <a:latin typeface="Arial"/>
                <a:cs typeface="Arial"/>
              </a:rPr>
              <a:t>písm.</a:t>
            </a:r>
            <a:r>
              <a:rPr lang="cs-CZ" sz="2000" spc="21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c),</a:t>
            </a:r>
            <a:r>
              <a:rPr lang="cs-CZ" sz="2000" spc="204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d)</a:t>
            </a:r>
            <a:r>
              <a:rPr lang="cs-CZ" sz="2000" spc="215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a</a:t>
            </a:r>
            <a:r>
              <a:rPr lang="cs-CZ" sz="2000" spc="225" dirty="0">
                <a:latin typeface="Arial"/>
                <a:cs typeface="Arial"/>
              </a:rPr>
              <a:t> </a:t>
            </a:r>
            <a:r>
              <a:rPr lang="cs-CZ" sz="2000" spc="-10" dirty="0">
                <a:latin typeface="Arial"/>
                <a:cs typeface="Arial"/>
              </a:rPr>
              <a:t>f)</a:t>
            </a:r>
            <a:r>
              <a:rPr lang="cs-CZ" sz="2000" spc="215" dirty="0">
                <a:latin typeface="Arial"/>
                <a:cs typeface="Arial"/>
              </a:rPr>
              <a:t> </a:t>
            </a:r>
            <a:r>
              <a:rPr lang="cs-CZ" sz="2000" spc="-5" dirty="0">
                <a:latin typeface="Arial"/>
                <a:cs typeface="Arial"/>
              </a:rPr>
              <a:t>zákona</a:t>
            </a:r>
            <a:r>
              <a:rPr lang="cs-CZ" sz="2000" spc="225" dirty="0">
                <a:latin typeface="Arial"/>
                <a:cs typeface="Arial"/>
              </a:rPr>
              <a:t> </a:t>
            </a:r>
            <a:r>
              <a:rPr lang="cs-CZ" sz="2000" spc="-5" dirty="0">
                <a:latin typeface="Arial"/>
                <a:cs typeface="Arial"/>
              </a:rPr>
              <a:t>určí</a:t>
            </a:r>
            <a:r>
              <a:rPr lang="cs-CZ" sz="2000" spc="210" dirty="0">
                <a:latin typeface="Arial"/>
                <a:cs typeface="Arial"/>
              </a:rPr>
              <a:t> </a:t>
            </a:r>
            <a:r>
              <a:rPr lang="cs-CZ" sz="2000" spc="-5" dirty="0" smtClean="0">
                <a:latin typeface="Arial"/>
                <a:cs typeface="Arial"/>
              </a:rPr>
              <a:t>osobu, </a:t>
            </a:r>
            <a:r>
              <a:rPr lang="cs-CZ" sz="2000" dirty="0" smtClean="0">
                <a:latin typeface="Arial"/>
                <a:cs typeface="Arial"/>
              </a:rPr>
              <a:t>která </a:t>
            </a:r>
            <a:r>
              <a:rPr lang="cs-CZ" sz="2000" dirty="0">
                <a:latin typeface="Arial"/>
                <a:cs typeface="Arial"/>
              </a:rPr>
              <a:t>bude zastávat </a:t>
            </a:r>
            <a:r>
              <a:rPr lang="cs-CZ" sz="2000" spc="-5" dirty="0">
                <a:latin typeface="Arial"/>
                <a:cs typeface="Arial"/>
              </a:rPr>
              <a:t>bezpečnostní</a:t>
            </a:r>
            <a:r>
              <a:rPr lang="cs-CZ" sz="2000" spc="-15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roli.</a:t>
            </a:r>
          </a:p>
          <a:p>
            <a:pPr marL="12700" marR="5080" algn="just">
              <a:lnSpc>
                <a:spcPct val="100000"/>
              </a:lnSpc>
              <a:spcBef>
                <a:spcPts val="1000"/>
              </a:spcBef>
              <a:tabLst>
                <a:tab pos="855344" algn="l"/>
                <a:tab pos="1130935" algn="l"/>
                <a:tab pos="2692400" algn="l"/>
                <a:tab pos="4182745" algn="l"/>
                <a:tab pos="5420360" algn="l"/>
                <a:tab pos="5962650" algn="l"/>
                <a:tab pos="6748145" algn="l"/>
                <a:tab pos="7025640" algn="l"/>
              </a:tabLst>
            </a:pPr>
            <a:r>
              <a:rPr lang="cs-CZ" sz="2000" dirty="0">
                <a:latin typeface="Arial"/>
                <a:cs typeface="Arial"/>
              </a:rPr>
              <a:t>Zá</a:t>
            </a:r>
            <a:r>
              <a:rPr lang="cs-CZ" sz="2000" spc="5" dirty="0">
                <a:latin typeface="Arial"/>
                <a:cs typeface="Arial"/>
              </a:rPr>
              <a:t>k</a:t>
            </a:r>
            <a:r>
              <a:rPr lang="cs-CZ" sz="2000" spc="-5" dirty="0">
                <a:latin typeface="Arial"/>
                <a:cs typeface="Arial"/>
              </a:rPr>
              <a:t>o</a:t>
            </a:r>
            <a:r>
              <a:rPr lang="cs-CZ" sz="2000" dirty="0">
                <a:latin typeface="Arial"/>
                <a:cs typeface="Arial"/>
              </a:rPr>
              <a:t>n	</a:t>
            </a:r>
            <a:r>
              <a:rPr lang="cs-CZ" sz="2000" dirty="0" smtClean="0">
                <a:latin typeface="Arial"/>
                <a:cs typeface="Arial"/>
              </a:rPr>
              <a:t>o ky</a:t>
            </a:r>
            <a:r>
              <a:rPr lang="cs-CZ" sz="2000" spc="-10" dirty="0" smtClean="0">
                <a:latin typeface="Arial"/>
                <a:cs typeface="Arial"/>
              </a:rPr>
              <a:t>b</a:t>
            </a:r>
            <a:r>
              <a:rPr lang="cs-CZ" sz="2000" spc="-5" dirty="0" smtClean="0">
                <a:latin typeface="Arial"/>
                <a:cs typeface="Arial"/>
              </a:rPr>
              <a:t>e</a:t>
            </a:r>
            <a:r>
              <a:rPr lang="cs-CZ" sz="2000" dirty="0" smtClean="0">
                <a:latin typeface="Arial"/>
                <a:cs typeface="Arial"/>
              </a:rPr>
              <a:t>r</a:t>
            </a:r>
            <a:r>
              <a:rPr lang="cs-CZ" sz="2000" spc="-15" dirty="0" smtClean="0">
                <a:latin typeface="Arial"/>
                <a:cs typeface="Arial"/>
              </a:rPr>
              <a:t>n</a:t>
            </a:r>
            <a:r>
              <a:rPr lang="cs-CZ" sz="2000" spc="-5" dirty="0" smtClean="0">
                <a:latin typeface="Arial"/>
                <a:cs typeface="Arial"/>
              </a:rPr>
              <a:t>eti</a:t>
            </a:r>
            <a:r>
              <a:rPr lang="cs-CZ" sz="2000" spc="-15" dirty="0" smtClean="0">
                <a:latin typeface="Arial"/>
                <a:cs typeface="Arial"/>
              </a:rPr>
              <a:t>c</a:t>
            </a:r>
            <a:r>
              <a:rPr lang="cs-CZ" sz="2000" dirty="0" smtClean="0">
                <a:latin typeface="Arial"/>
                <a:cs typeface="Arial"/>
              </a:rPr>
              <a:t>ké </a:t>
            </a:r>
            <a:r>
              <a:rPr lang="cs-CZ" sz="2000" spc="-5" dirty="0" smtClean="0">
                <a:latin typeface="Arial"/>
                <a:cs typeface="Arial"/>
              </a:rPr>
              <a:t>b</a:t>
            </a:r>
            <a:r>
              <a:rPr lang="cs-CZ" sz="2000" spc="-10" dirty="0" smtClean="0">
                <a:latin typeface="Arial"/>
                <a:cs typeface="Arial"/>
              </a:rPr>
              <a:t>e</a:t>
            </a:r>
            <a:r>
              <a:rPr lang="cs-CZ" sz="2000" dirty="0" smtClean="0">
                <a:latin typeface="Arial"/>
                <a:cs typeface="Arial"/>
              </a:rPr>
              <a:t>z</a:t>
            </a:r>
            <a:r>
              <a:rPr lang="cs-CZ" sz="2000" spc="5" dirty="0" smtClean="0">
                <a:latin typeface="Arial"/>
                <a:cs typeface="Arial"/>
              </a:rPr>
              <a:t>p</a:t>
            </a:r>
            <a:r>
              <a:rPr lang="cs-CZ" sz="2000" spc="-15" dirty="0" smtClean="0">
                <a:latin typeface="Arial"/>
                <a:cs typeface="Arial"/>
              </a:rPr>
              <a:t>e</a:t>
            </a:r>
            <a:r>
              <a:rPr lang="cs-CZ" sz="2000" dirty="0" smtClean="0">
                <a:latin typeface="Arial"/>
                <a:cs typeface="Arial"/>
              </a:rPr>
              <a:t>čnosti </a:t>
            </a:r>
            <a:r>
              <a:rPr lang="cs-CZ" sz="2000" spc="-5" dirty="0" smtClean="0">
                <a:latin typeface="Arial"/>
                <a:cs typeface="Arial"/>
              </a:rPr>
              <a:t>p</a:t>
            </a:r>
            <a:r>
              <a:rPr lang="cs-CZ" sz="2000" spc="-10" dirty="0" smtClean="0">
                <a:latin typeface="Arial"/>
                <a:cs typeface="Arial"/>
              </a:rPr>
              <a:t>o</a:t>
            </a:r>
            <a:r>
              <a:rPr lang="cs-CZ" sz="2000" dirty="0" smtClean="0">
                <a:latin typeface="Arial"/>
                <a:cs typeface="Arial"/>
              </a:rPr>
              <a:t>ž</a:t>
            </a:r>
            <a:r>
              <a:rPr lang="cs-CZ" sz="2000" spc="5" dirty="0" smtClean="0">
                <a:latin typeface="Arial"/>
                <a:cs typeface="Arial"/>
              </a:rPr>
              <a:t>a</a:t>
            </a:r>
            <a:r>
              <a:rPr lang="cs-CZ" sz="2000" spc="-15" dirty="0" smtClean="0">
                <a:latin typeface="Arial"/>
                <a:cs typeface="Arial"/>
              </a:rPr>
              <a:t>d</a:t>
            </a:r>
            <a:r>
              <a:rPr lang="cs-CZ" sz="2000" spc="-5" dirty="0" smtClean="0">
                <a:latin typeface="Arial"/>
                <a:cs typeface="Arial"/>
              </a:rPr>
              <a:t>uje</a:t>
            </a:r>
            <a:r>
              <a:rPr lang="cs-CZ" sz="2000" dirty="0" smtClean="0">
                <a:latin typeface="Arial"/>
                <a:cs typeface="Arial"/>
              </a:rPr>
              <a:t>, </a:t>
            </a:r>
            <a:r>
              <a:rPr lang="cs-CZ" sz="2000" spc="-10" dirty="0" smtClean="0">
                <a:latin typeface="Arial"/>
                <a:cs typeface="Arial"/>
              </a:rPr>
              <a:t>a</a:t>
            </a:r>
            <a:r>
              <a:rPr lang="cs-CZ" sz="2000" dirty="0" smtClean="0">
                <a:latin typeface="Arial"/>
                <a:cs typeface="Arial"/>
              </a:rPr>
              <a:t>by </a:t>
            </a:r>
            <a:r>
              <a:rPr lang="cs-CZ" sz="2000" spc="-5" dirty="0" smtClean="0">
                <a:latin typeface="Arial"/>
                <a:cs typeface="Arial"/>
              </a:rPr>
              <a:t>o</a:t>
            </a:r>
            <a:r>
              <a:rPr lang="cs-CZ" sz="2000" dirty="0" smtClean="0">
                <a:latin typeface="Arial"/>
                <a:cs typeface="Arial"/>
              </a:rPr>
              <a:t>r</a:t>
            </a:r>
            <a:r>
              <a:rPr lang="cs-CZ" sz="2000" spc="-15" dirty="0" smtClean="0">
                <a:latin typeface="Arial"/>
                <a:cs typeface="Arial"/>
              </a:rPr>
              <a:t>g</a:t>
            </a:r>
            <a:r>
              <a:rPr lang="cs-CZ" sz="2000" spc="-5" dirty="0" smtClean="0">
                <a:latin typeface="Arial"/>
                <a:cs typeface="Arial"/>
              </a:rPr>
              <a:t>á</a:t>
            </a:r>
            <a:r>
              <a:rPr lang="cs-CZ" sz="2000" dirty="0" smtClean="0">
                <a:latin typeface="Arial"/>
                <a:cs typeface="Arial"/>
              </a:rPr>
              <a:t>n a </a:t>
            </a:r>
            <a:r>
              <a:rPr lang="cs-CZ" sz="2000" spc="-10" dirty="0" smtClean="0">
                <a:latin typeface="Arial"/>
                <a:cs typeface="Arial"/>
              </a:rPr>
              <a:t>o</a:t>
            </a:r>
            <a:r>
              <a:rPr lang="cs-CZ" sz="2000" dirty="0" smtClean="0">
                <a:latin typeface="Arial"/>
                <a:cs typeface="Arial"/>
              </a:rPr>
              <a:t>soba </a:t>
            </a:r>
            <a:r>
              <a:rPr lang="cs-CZ" sz="2000" spc="-5" dirty="0" smtClean="0">
                <a:latin typeface="Arial"/>
                <a:cs typeface="Arial"/>
              </a:rPr>
              <a:t>vedená</a:t>
            </a:r>
            <a:r>
              <a:rPr lang="cs-CZ" sz="2000" spc="60" dirty="0" smtClean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v</a:t>
            </a:r>
            <a:r>
              <a:rPr lang="cs-CZ" sz="2000" spc="5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§</a:t>
            </a:r>
            <a:r>
              <a:rPr lang="cs-CZ" sz="2000" spc="55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3</a:t>
            </a:r>
            <a:r>
              <a:rPr lang="cs-CZ" sz="2000" spc="70" dirty="0">
                <a:latin typeface="Arial"/>
                <a:cs typeface="Arial"/>
              </a:rPr>
              <a:t> </a:t>
            </a:r>
            <a:r>
              <a:rPr lang="cs-CZ" sz="2000" spc="-5" dirty="0">
                <a:latin typeface="Arial"/>
                <a:cs typeface="Arial"/>
              </a:rPr>
              <a:t>písm.</a:t>
            </a:r>
            <a:r>
              <a:rPr lang="cs-CZ" sz="2000" spc="50" dirty="0">
                <a:latin typeface="Arial"/>
                <a:cs typeface="Arial"/>
              </a:rPr>
              <a:t> </a:t>
            </a:r>
            <a:r>
              <a:rPr lang="cs-CZ" sz="2000" spc="-5" dirty="0">
                <a:latin typeface="Arial"/>
                <a:cs typeface="Arial"/>
              </a:rPr>
              <a:t>c)</a:t>
            </a:r>
            <a:r>
              <a:rPr lang="cs-CZ" sz="2000" spc="6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až</a:t>
            </a:r>
            <a:r>
              <a:rPr lang="cs-CZ" sz="2000" spc="5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e)</a:t>
            </a:r>
            <a:r>
              <a:rPr lang="cs-CZ" sz="2000" spc="60" dirty="0">
                <a:latin typeface="Arial"/>
                <a:cs typeface="Arial"/>
              </a:rPr>
              <a:t> </a:t>
            </a:r>
            <a:r>
              <a:rPr lang="cs-CZ" sz="2000" spc="-5" dirty="0">
                <a:latin typeface="Arial"/>
                <a:cs typeface="Arial"/>
              </a:rPr>
              <a:t>zákona</a:t>
            </a:r>
            <a:r>
              <a:rPr lang="cs-CZ" sz="2000" spc="6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splní</a:t>
            </a:r>
            <a:r>
              <a:rPr lang="cs-CZ" sz="2000" spc="60" dirty="0">
                <a:latin typeface="Arial"/>
                <a:cs typeface="Arial"/>
              </a:rPr>
              <a:t> </a:t>
            </a:r>
            <a:r>
              <a:rPr lang="cs-CZ" sz="2000" spc="60" dirty="0" smtClean="0">
                <a:latin typeface="Arial"/>
                <a:cs typeface="Arial"/>
              </a:rPr>
              <a:t>p</a:t>
            </a:r>
            <a:r>
              <a:rPr lang="cs-CZ" sz="2000" dirty="0" smtClean="0">
                <a:latin typeface="Arial"/>
                <a:cs typeface="Arial"/>
              </a:rPr>
              <a:t>ovinnost</a:t>
            </a:r>
            <a:r>
              <a:rPr lang="cs-CZ" sz="2000" spc="45" dirty="0" smtClean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podle</a:t>
            </a:r>
            <a:r>
              <a:rPr lang="cs-CZ" sz="2000" spc="6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§</a:t>
            </a:r>
            <a:r>
              <a:rPr lang="cs-CZ" sz="2000" spc="60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4</a:t>
            </a:r>
            <a:r>
              <a:rPr lang="cs-CZ" sz="2000" spc="70" dirty="0">
                <a:latin typeface="Arial"/>
                <a:cs typeface="Arial"/>
              </a:rPr>
              <a:t> </a:t>
            </a:r>
            <a:r>
              <a:rPr lang="cs-CZ" sz="2000" spc="-5" dirty="0" smtClean="0">
                <a:latin typeface="Arial"/>
                <a:cs typeface="Arial"/>
              </a:rPr>
              <a:t>odst. </a:t>
            </a:r>
            <a:r>
              <a:rPr lang="cs-CZ" sz="2000" dirty="0" smtClean="0">
                <a:latin typeface="Arial"/>
                <a:cs typeface="Arial"/>
              </a:rPr>
              <a:t>2 </a:t>
            </a:r>
            <a:r>
              <a:rPr lang="cs-CZ" sz="2000" spc="-5" dirty="0">
                <a:latin typeface="Arial"/>
                <a:cs typeface="Arial"/>
              </a:rPr>
              <a:t>zákona tím, že zajistí odborné školení </a:t>
            </a:r>
            <a:r>
              <a:rPr lang="cs-CZ" sz="2000" dirty="0">
                <a:latin typeface="Arial"/>
                <a:cs typeface="Arial"/>
              </a:rPr>
              <a:t>osob, </a:t>
            </a:r>
            <a:r>
              <a:rPr lang="cs-CZ" sz="2000" spc="-5" dirty="0" smtClean="0">
                <a:latin typeface="Arial"/>
                <a:cs typeface="Arial"/>
              </a:rPr>
              <a:t>které zastávají bezpečnostní </a:t>
            </a:r>
            <a:r>
              <a:rPr lang="cs-CZ" sz="2000" spc="-5" dirty="0">
                <a:latin typeface="Arial"/>
                <a:cs typeface="Arial"/>
              </a:rPr>
              <a:t>role </a:t>
            </a:r>
            <a:r>
              <a:rPr lang="cs-CZ" sz="2000" dirty="0">
                <a:latin typeface="Arial"/>
                <a:cs typeface="Arial"/>
              </a:rPr>
              <a:t>v </a:t>
            </a:r>
            <a:r>
              <a:rPr lang="cs-CZ" sz="2000" spc="-5" dirty="0">
                <a:latin typeface="Arial"/>
                <a:cs typeface="Arial"/>
              </a:rPr>
              <a:t>souladu </a:t>
            </a:r>
            <a:r>
              <a:rPr lang="cs-CZ" sz="2000" dirty="0">
                <a:latin typeface="Arial"/>
                <a:cs typeface="Arial"/>
              </a:rPr>
              <a:t>s </a:t>
            </a:r>
            <a:r>
              <a:rPr lang="cs-CZ" sz="2000" spc="-5" dirty="0">
                <a:latin typeface="Arial"/>
                <a:cs typeface="Arial"/>
              </a:rPr>
              <a:t>plánem </a:t>
            </a:r>
            <a:r>
              <a:rPr lang="cs-CZ" sz="2000" dirty="0">
                <a:latin typeface="Arial"/>
                <a:cs typeface="Arial"/>
              </a:rPr>
              <a:t>rozvoje </a:t>
            </a:r>
            <a:r>
              <a:rPr lang="cs-CZ" sz="2000" spc="-5" dirty="0">
                <a:latin typeface="Arial"/>
                <a:cs typeface="Arial"/>
              </a:rPr>
              <a:t>bezpečnostního  povědomí podle </a:t>
            </a:r>
            <a:r>
              <a:rPr lang="cs-CZ" sz="2000" dirty="0">
                <a:latin typeface="Arial"/>
                <a:cs typeface="Arial"/>
              </a:rPr>
              <a:t>§ 9 odst. 1 </a:t>
            </a:r>
            <a:r>
              <a:rPr lang="cs-CZ" sz="2000" spc="-5" dirty="0">
                <a:latin typeface="Arial"/>
                <a:cs typeface="Arial"/>
              </a:rPr>
              <a:t>písm. b). Orgán </a:t>
            </a:r>
            <a:r>
              <a:rPr lang="cs-CZ" sz="2000" dirty="0" smtClean="0">
                <a:latin typeface="Arial"/>
                <a:cs typeface="Arial"/>
              </a:rPr>
              <a:t>a </a:t>
            </a:r>
            <a:r>
              <a:rPr lang="cs-CZ" sz="2000" dirty="0">
                <a:latin typeface="Arial"/>
                <a:cs typeface="Arial"/>
              </a:rPr>
              <a:t>osoba </a:t>
            </a:r>
            <a:r>
              <a:rPr lang="cs-CZ" sz="2000" spc="-5" dirty="0">
                <a:latin typeface="Arial"/>
                <a:cs typeface="Arial"/>
              </a:rPr>
              <a:t>uvedená </a:t>
            </a:r>
            <a:r>
              <a:rPr lang="cs-CZ" sz="2000" dirty="0">
                <a:latin typeface="Arial"/>
                <a:cs typeface="Arial"/>
              </a:rPr>
              <a:t>v § 3  </a:t>
            </a:r>
            <a:r>
              <a:rPr lang="cs-CZ" sz="2000" spc="-5" dirty="0">
                <a:latin typeface="Arial"/>
                <a:cs typeface="Arial"/>
              </a:rPr>
              <a:t>písm. </a:t>
            </a:r>
            <a:r>
              <a:rPr lang="cs-CZ" sz="2000" dirty="0">
                <a:latin typeface="Arial"/>
                <a:cs typeface="Arial"/>
              </a:rPr>
              <a:t>c) a d) zákona určí </a:t>
            </a:r>
            <a:r>
              <a:rPr lang="cs-CZ" sz="2000" spc="-5" dirty="0">
                <a:latin typeface="Arial"/>
                <a:cs typeface="Arial"/>
              </a:rPr>
              <a:t>bezpečnostní</a:t>
            </a:r>
            <a:r>
              <a:rPr lang="cs-CZ" sz="2000" spc="-185" dirty="0">
                <a:latin typeface="Arial"/>
                <a:cs typeface="Arial"/>
              </a:rPr>
              <a:t> </a:t>
            </a:r>
            <a:r>
              <a:rPr lang="cs-CZ" sz="2000" dirty="0">
                <a:latin typeface="Arial"/>
                <a:cs typeface="Arial"/>
              </a:rPr>
              <a:t>role:</a:t>
            </a:r>
            <a:endParaRPr lang="cs-CZ" sz="2000" dirty="0" smtClean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lang="cs-CZ" sz="2000" b="1" dirty="0" smtClean="0">
                <a:latin typeface="Arial"/>
                <a:cs typeface="Arial"/>
              </a:rPr>
              <a:t>Manažer kybernetické bezpečnosti </a:t>
            </a:r>
            <a:r>
              <a:rPr sz="2000" b="1" spc="-5" dirty="0" smtClean="0">
                <a:latin typeface="Arial"/>
                <a:cs typeface="Arial"/>
              </a:rPr>
              <a:t>.</a:t>
            </a:r>
            <a:endParaRPr sz="2000" b="1" dirty="0" smtClean="0">
              <a:latin typeface="Arial"/>
              <a:cs typeface="Arial"/>
            </a:endParaRPr>
          </a:p>
          <a:p>
            <a:pPr marL="527685" marR="5715" indent="-515620">
              <a:lnSpc>
                <a:spcPts val="3030"/>
              </a:lnSpc>
              <a:spcBef>
                <a:spcPts val="105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lang="cs-CZ" sz="2000" b="1" dirty="0" smtClean="0">
                <a:latin typeface="Arial"/>
                <a:cs typeface="Arial"/>
              </a:rPr>
              <a:t>Architekt </a:t>
            </a:r>
            <a:r>
              <a:rPr lang="cs-CZ" sz="2000" b="1" dirty="0">
                <a:latin typeface="Arial"/>
                <a:cs typeface="Arial"/>
              </a:rPr>
              <a:t>kybernetické bezpečnosti</a:t>
            </a:r>
            <a:r>
              <a:rPr sz="2000" b="1" dirty="0" smtClean="0">
                <a:latin typeface="Arial"/>
                <a:cs typeface="Arial"/>
              </a:rPr>
              <a:t>.</a:t>
            </a:r>
            <a:endParaRPr sz="2000" b="1" dirty="0">
              <a:latin typeface="Arial"/>
              <a:cs typeface="Arial"/>
            </a:endParaRPr>
          </a:p>
          <a:p>
            <a:pPr marL="527685" marR="5080" indent="-515620">
              <a:lnSpc>
                <a:spcPts val="3020"/>
              </a:lnSpc>
              <a:spcBef>
                <a:spcPts val="1010"/>
              </a:spcBef>
              <a:buFontTx/>
              <a:buAutoNum type="arabicParenR"/>
              <a:tabLst>
                <a:tab pos="527685" algn="l"/>
                <a:tab pos="528320" algn="l"/>
                <a:tab pos="2366010" algn="l"/>
                <a:tab pos="3707765" algn="l"/>
                <a:tab pos="4436745" algn="l"/>
                <a:tab pos="6470650" algn="l"/>
              </a:tabLst>
            </a:pPr>
            <a:r>
              <a:rPr lang="cs-CZ" sz="2000" b="1" spc="5" dirty="0">
                <a:latin typeface="Arial"/>
                <a:cs typeface="Arial"/>
              </a:rPr>
              <a:t>Auditor kybernetické bezpečnosti</a:t>
            </a:r>
            <a:r>
              <a:rPr lang="cs-CZ" sz="2000" b="1" dirty="0">
                <a:latin typeface="Arial"/>
                <a:cs typeface="Arial"/>
              </a:rPr>
              <a:t>.</a:t>
            </a:r>
          </a:p>
          <a:p>
            <a:pPr marL="527685" marR="5080" indent="-515620">
              <a:lnSpc>
                <a:spcPts val="3020"/>
              </a:lnSpc>
              <a:spcBef>
                <a:spcPts val="1010"/>
              </a:spcBef>
              <a:buAutoNum type="arabicParenR"/>
              <a:tabLst>
                <a:tab pos="527685" algn="l"/>
                <a:tab pos="528320" algn="l"/>
                <a:tab pos="2366010" algn="l"/>
                <a:tab pos="3707765" algn="l"/>
                <a:tab pos="4436745" algn="l"/>
                <a:tab pos="6470650" algn="l"/>
              </a:tabLst>
            </a:pPr>
            <a:r>
              <a:rPr lang="cs-CZ" sz="2000" b="1" spc="5" dirty="0" smtClean="0">
                <a:latin typeface="Arial"/>
                <a:cs typeface="Arial"/>
              </a:rPr>
              <a:t>Garant aktiva</a:t>
            </a:r>
            <a:r>
              <a:rPr sz="2000" b="1" spc="-20" dirty="0" smtClean="0">
                <a:latin typeface="Arial"/>
                <a:cs typeface="Arial"/>
              </a:rPr>
              <a:t>.</a:t>
            </a:r>
            <a:endParaRPr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56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453342" y="573198"/>
            <a:ext cx="7749694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dirty="0"/>
              <a:t>Manažer kybernetické bezpečnosti</a:t>
            </a:r>
            <a:endParaRPr dirty="0"/>
          </a:p>
        </p:txBody>
      </p:sp>
      <p:sp>
        <p:nvSpPr>
          <p:cNvPr id="21" name="Obdélník 20"/>
          <p:cNvSpPr/>
          <p:nvPr/>
        </p:nvSpPr>
        <p:spPr>
          <a:xfrm>
            <a:off x="453342" y="1357039"/>
            <a:ext cx="83511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Manažer kybernetické bezpečnosti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osoba, odpovědná za systém řízení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bezpečnosti informací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která je pro tuto činnost vyškolena a prokáže odbornou způsobilost praxí s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řízením bezpečnosti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informací po dobu nejméně tří let nebo jednoho roku, pokud absolvovala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studium na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vysoké škole. Manažer kybernetické bezpečnosti je zodpovědný za pravidelné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informování vrcholového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vedení o činnostech, které vyplývají z rozsahu jeho odpovědnosti a stavu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systému řízení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informační bezpečnosti.</a:t>
            </a: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praxi je manažer kybernetické bezpečnosti jakýmsi mezistupněm mezi vrcholovým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vedením (strategickou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úrovní managementu) a operativní úrovní. Výkon role manažera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kybernetické bezpečnosti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musí být oddělen od rolí, které jsou odpovědné za provoz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informačního a komunikačního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systému a s dalšími provozními nebo řídicími rolemi.</a:t>
            </a: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Doporučení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manažera kybernetické bezpečnosti naleznete v příloze č. 6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vyhlášky 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kybernetické bezpečnosti.</a:t>
            </a:r>
          </a:p>
        </p:txBody>
      </p:sp>
    </p:spTree>
    <p:extLst>
      <p:ext uri="{BB962C8B-B14F-4D97-AF65-F5344CB8AC3E}">
        <p14:creationId xmlns:p14="http://schemas.microsoft.com/office/powerpoint/2010/main" val="10588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453342" y="573198"/>
            <a:ext cx="7749694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dirty="0"/>
              <a:t>Manažer kybernetické bezpečnosti</a:t>
            </a:r>
            <a:endParaRPr dirty="0"/>
          </a:p>
        </p:txBody>
      </p:sp>
      <p:sp>
        <p:nvSpPr>
          <p:cNvPr id="21" name="Obdélník 20"/>
          <p:cNvSpPr/>
          <p:nvPr/>
        </p:nvSpPr>
        <p:spPr>
          <a:xfrm>
            <a:off x="387753" y="2178841"/>
            <a:ext cx="835113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úkoly manažera informační bezpečnosti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Realizuje nezbytná bezpečnostní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opatření.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Dohlíží na plnění úkolů stanovené plánem zvládání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rizik.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Monitoruje účinnost opatření a výsledky projednává s 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výborem.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Informuje o incidentech, neshodách výbor kybernetické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bezpečnosti.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Připravuje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podklady pro přezkoumání bezpečnosti vedením organizace.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453342" y="573198"/>
            <a:ext cx="7749694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dirty="0"/>
              <a:t>Manažer kybernetické bezpečnosti</a:t>
            </a:r>
            <a:endParaRPr dirty="0"/>
          </a:p>
        </p:txBody>
      </p:sp>
      <p:sp>
        <p:nvSpPr>
          <p:cNvPr id="21" name="Obdélník 20"/>
          <p:cNvSpPr/>
          <p:nvPr/>
        </p:nvSpPr>
        <p:spPr>
          <a:xfrm>
            <a:off x="453342" y="1357039"/>
            <a:ext cx="83511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Manažer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kybernetické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bezpečnosti: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a)	je bezpečnostní role odpovědná za systém řízení bezpečnosti informací, přičemž výkonem této role může  být  pověřena osoba,  která  je  pro tuto  činnost  vyškolena  a prokáže  odbornou  způsobilost  praxí  s řízením  kybernetické   bezpečnosti  nebo   s řízením bezpečnosti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informací: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	po dobu nejméně tří let, nebo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	po dobu jednoho roku, pokud absolvovala studium na vysoké škole,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b)	odpovídá za pravidelné informování vrcholového vedení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	činnostech vyplývajících z rozsahu jeho odpovědnosti a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	stavu systému řízení bezpečnosti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informací,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c)	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nesmí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být	pověřen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výkonem rolí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odpovědných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za provoz informačního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komunikačního systému.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4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7"/>
          <p:cNvSpPr txBox="1">
            <a:spLocks/>
          </p:cNvSpPr>
          <p:nvPr/>
        </p:nvSpPr>
        <p:spPr>
          <a:xfrm>
            <a:off x="767788" y="723643"/>
            <a:ext cx="8183301" cy="568104"/>
          </a:xfrm>
          <a:prstGeom prst="rect">
            <a:avLst/>
          </a:prstGeom>
        </p:spPr>
        <p:txBody>
          <a:bodyPr vert="horz" wrap="square" lIns="0" tIns="1397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dirty="0" smtClean="0">
                <a:latin typeface="Arial"/>
                <a:cs typeface="Arial"/>
              </a:rPr>
              <a:t>Architekt </a:t>
            </a:r>
            <a:r>
              <a:rPr lang="cs-CZ" spc="-5" dirty="0" smtClean="0">
                <a:latin typeface="Arial"/>
                <a:cs typeface="Arial"/>
              </a:rPr>
              <a:t>kybernetické</a:t>
            </a:r>
            <a:r>
              <a:rPr lang="cs-CZ" spc="-50" dirty="0" smtClean="0">
                <a:latin typeface="Arial"/>
                <a:cs typeface="Arial"/>
              </a:rPr>
              <a:t> </a:t>
            </a:r>
            <a:r>
              <a:rPr lang="cs-CZ" dirty="0" smtClean="0">
                <a:latin typeface="Arial"/>
                <a:cs typeface="Arial"/>
              </a:rPr>
              <a:t>bezpečnosti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27184" y="1758858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Architekt kybernetické bezpečnosti zajišťuje návrh a implementaci bezpečnostních opatření. V praxi je architekt odpovědný za návrh bezpečné architektury (např. od infrastruktury až po bezpečnost na aplikační úrovni) a její následnou implementaci.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Architektů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může být v organizaci více, kdy každý má svoji specializaci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Funkce a úkoly architekta kybernetické bezpečnosti: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Prosazovat bezpečnost v rámci koncepčního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rozvoje.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Poskytovat zdroje pro zajištění bezpečnosti v rámci rozvojových a koncepčních aktivit.</a:t>
            </a:r>
            <a:endParaRPr lang="cs-CZ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7"/>
          <p:cNvSpPr txBox="1">
            <a:spLocks noGrp="1"/>
          </p:cNvSpPr>
          <p:nvPr>
            <p:ph type="title"/>
          </p:nvPr>
        </p:nvSpPr>
        <p:spPr>
          <a:xfrm>
            <a:off x="767788" y="723643"/>
            <a:ext cx="8183301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dirty="0">
                <a:latin typeface="Arial"/>
                <a:cs typeface="Arial"/>
              </a:rPr>
              <a:t>Architekt </a:t>
            </a:r>
            <a:r>
              <a:rPr lang="cs-CZ" spc="-5" dirty="0">
                <a:latin typeface="Arial"/>
                <a:cs typeface="Arial"/>
              </a:rPr>
              <a:t>kybernetické</a:t>
            </a:r>
            <a:r>
              <a:rPr lang="cs-CZ" spc="-50" dirty="0"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bezpečnosti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715259" y="2156261"/>
            <a:ext cx="7732395" cy="3634333"/>
            <a:chOff x="707542" y="2009648"/>
            <a:chExt cx="7732395" cy="3634333"/>
          </a:xfrm>
        </p:grpSpPr>
        <p:sp>
          <p:nvSpPr>
            <p:cNvPr id="5" name="object 19"/>
            <p:cNvSpPr txBox="1"/>
            <p:nvPr/>
          </p:nvSpPr>
          <p:spPr>
            <a:xfrm>
              <a:off x="3978655" y="2009648"/>
              <a:ext cx="4458970" cy="33083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  <a:tabLst>
                  <a:tab pos="1684655" algn="l"/>
                  <a:tab pos="2197735" algn="l"/>
                  <a:tab pos="4020820" algn="l"/>
                </a:tabLst>
              </a:pPr>
              <a:r>
                <a:rPr sz="2000" spc="-5" dirty="0">
                  <a:latin typeface="Arial"/>
                  <a:cs typeface="Arial"/>
                </a:rPr>
                <a:t>bezp</a:t>
              </a:r>
              <a:r>
                <a:rPr sz="2000" spc="-15" dirty="0">
                  <a:latin typeface="Arial"/>
                  <a:cs typeface="Arial"/>
                </a:rPr>
                <a:t>e</a:t>
              </a:r>
              <a:r>
                <a:rPr sz="2000" dirty="0">
                  <a:latin typeface="Arial"/>
                  <a:cs typeface="Arial"/>
                </a:rPr>
                <a:t>č</a:t>
              </a:r>
              <a:r>
                <a:rPr sz="2000" spc="5" dirty="0">
                  <a:latin typeface="Arial"/>
                  <a:cs typeface="Arial"/>
                </a:rPr>
                <a:t>n</a:t>
              </a:r>
              <a:r>
                <a:rPr sz="2000" spc="-15" dirty="0">
                  <a:latin typeface="Arial"/>
                  <a:cs typeface="Arial"/>
                </a:rPr>
                <a:t>o</a:t>
              </a:r>
              <a:r>
                <a:rPr sz="2000" dirty="0">
                  <a:latin typeface="Arial"/>
                  <a:cs typeface="Arial"/>
                </a:rPr>
                <a:t>sti	</a:t>
              </a:r>
              <a:r>
                <a:rPr sz="2000" spc="-5" dirty="0">
                  <a:latin typeface="Arial"/>
                  <a:cs typeface="Arial"/>
                </a:rPr>
                <a:t>j</a:t>
              </a:r>
              <a:r>
                <a:rPr sz="2000" dirty="0">
                  <a:latin typeface="Arial"/>
                  <a:cs typeface="Arial"/>
                </a:rPr>
                <a:t>e	</a:t>
              </a:r>
              <a:r>
                <a:rPr sz="2000" spc="-5" dirty="0">
                  <a:latin typeface="Arial"/>
                  <a:cs typeface="Arial"/>
                </a:rPr>
                <a:t>b</a:t>
              </a:r>
              <a:r>
                <a:rPr sz="2000" spc="-10" dirty="0">
                  <a:latin typeface="Arial"/>
                  <a:cs typeface="Arial"/>
                </a:rPr>
                <a:t>e</a:t>
              </a:r>
              <a:r>
                <a:rPr sz="2000" dirty="0">
                  <a:latin typeface="Arial"/>
                  <a:cs typeface="Arial"/>
                </a:rPr>
                <a:t>zp</a:t>
              </a:r>
              <a:r>
                <a:rPr sz="2000" spc="-15" dirty="0">
                  <a:latin typeface="Arial"/>
                  <a:cs typeface="Arial"/>
                </a:rPr>
                <a:t>e</a:t>
              </a:r>
              <a:r>
                <a:rPr sz="2000" dirty="0">
                  <a:latin typeface="Arial"/>
                  <a:cs typeface="Arial"/>
                </a:rPr>
                <a:t>č</a:t>
              </a:r>
              <a:r>
                <a:rPr sz="2000" spc="5" dirty="0">
                  <a:latin typeface="Arial"/>
                  <a:cs typeface="Arial"/>
                </a:rPr>
                <a:t>n</a:t>
              </a:r>
              <a:r>
                <a:rPr sz="2000" spc="-15" dirty="0">
                  <a:latin typeface="Arial"/>
                  <a:cs typeface="Arial"/>
                </a:rPr>
                <a:t>o</a:t>
              </a:r>
              <a:r>
                <a:rPr sz="2000" dirty="0">
                  <a:latin typeface="Arial"/>
                  <a:cs typeface="Arial"/>
                </a:rPr>
                <a:t>st</a:t>
              </a:r>
              <a:r>
                <a:rPr sz="2000" spc="-10" dirty="0">
                  <a:latin typeface="Arial"/>
                  <a:cs typeface="Arial"/>
                </a:rPr>
                <a:t>n</a:t>
              </a:r>
              <a:r>
                <a:rPr sz="2000" dirty="0">
                  <a:latin typeface="Arial"/>
                  <a:cs typeface="Arial"/>
                </a:rPr>
                <a:t>í	role</a:t>
              </a:r>
              <a:endParaRPr sz="2000">
                <a:latin typeface="Arial"/>
                <a:cs typeface="Arial"/>
              </a:endParaRPr>
            </a:p>
          </p:txBody>
        </p:sp>
        <p:sp>
          <p:nvSpPr>
            <p:cNvPr id="8" name="object 20"/>
            <p:cNvSpPr txBox="1"/>
            <p:nvPr/>
          </p:nvSpPr>
          <p:spPr>
            <a:xfrm>
              <a:off x="707542" y="2009648"/>
              <a:ext cx="3066415" cy="63563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241300" marR="5080" indent="-228600">
                <a:lnSpc>
                  <a:spcPct val="100000"/>
                </a:lnSpc>
                <a:spcBef>
                  <a:spcPts val="105"/>
                </a:spcBef>
                <a:buChar char="•"/>
                <a:tabLst>
                  <a:tab pos="240665" algn="l"/>
                  <a:tab pos="241300" algn="l"/>
                  <a:tab pos="1544320" algn="l"/>
                  <a:tab pos="1675130" algn="l"/>
                  <a:tab pos="2120265" algn="l"/>
                </a:tabLst>
              </a:pPr>
              <a:r>
                <a:rPr sz="2000" dirty="0">
                  <a:latin typeface="Arial"/>
                  <a:cs typeface="Arial"/>
                </a:rPr>
                <a:t>Architekt	</a:t>
              </a:r>
              <a:r>
                <a:rPr sz="2000" spc="-5" dirty="0">
                  <a:latin typeface="Arial"/>
                  <a:cs typeface="Arial"/>
                </a:rPr>
                <a:t>kybernetické  odp</a:t>
              </a:r>
              <a:r>
                <a:rPr sz="2000" spc="5" dirty="0">
                  <a:latin typeface="Arial"/>
                  <a:cs typeface="Arial"/>
                </a:rPr>
                <a:t>o</a:t>
              </a:r>
              <a:r>
                <a:rPr sz="2000" dirty="0">
                  <a:latin typeface="Arial"/>
                  <a:cs typeface="Arial"/>
                </a:rPr>
                <a:t>vě</a:t>
              </a:r>
              <a:r>
                <a:rPr sz="2000" spc="-15" dirty="0">
                  <a:latin typeface="Arial"/>
                  <a:cs typeface="Arial"/>
                </a:rPr>
                <a:t>d</a:t>
              </a:r>
              <a:r>
                <a:rPr sz="2000" spc="-5" dirty="0">
                  <a:latin typeface="Arial"/>
                  <a:cs typeface="Arial"/>
                </a:rPr>
                <a:t>n</a:t>
              </a:r>
              <a:r>
                <a:rPr sz="2000" dirty="0">
                  <a:latin typeface="Arial"/>
                  <a:cs typeface="Arial"/>
                </a:rPr>
                <a:t>á		</a:t>
              </a:r>
              <a:r>
                <a:rPr sz="2000" spc="5" dirty="0">
                  <a:latin typeface="Arial"/>
                  <a:cs typeface="Arial"/>
                </a:rPr>
                <a:t>z</a:t>
              </a:r>
              <a:r>
                <a:rPr sz="2000" dirty="0">
                  <a:latin typeface="Arial"/>
                  <a:cs typeface="Arial"/>
                </a:rPr>
                <a:t>a	z</a:t>
              </a:r>
              <a:r>
                <a:rPr sz="2000" spc="5" dirty="0">
                  <a:latin typeface="Arial"/>
                  <a:cs typeface="Arial"/>
                </a:rPr>
                <a:t>a</a:t>
              </a:r>
              <a:r>
                <a:rPr sz="2000" spc="-5" dirty="0">
                  <a:latin typeface="Arial"/>
                  <a:cs typeface="Arial"/>
                </a:rPr>
                <a:t>jišt</a:t>
              </a:r>
              <a:r>
                <a:rPr sz="2000" spc="-15" dirty="0">
                  <a:latin typeface="Arial"/>
                  <a:cs typeface="Arial"/>
                </a:rPr>
                <a:t>ě</a:t>
              </a:r>
              <a:r>
                <a:rPr sz="2000" spc="-5" dirty="0">
                  <a:latin typeface="Arial"/>
                  <a:cs typeface="Arial"/>
                </a:rPr>
                <a:t>ní</a:t>
              </a:r>
              <a:endParaRPr sz="2000" dirty="0">
                <a:latin typeface="Arial"/>
                <a:cs typeface="Arial"/>
              </a:endParaRPr>
            </a:p>
          </p:txBody>
        </p:sp>
        <p:sp>
          <p:nvSpPr>
            <p:cNvPr id="9" name="object 21"/>
            <p:cNvSpPr txBox="1"/>
            <p:nvPr/>
          </p:nvSpPr>
          <p:spPr>
            <a:xfrm>
              <a:off x="3923791" y="2314448"/>
              <a:ext cx="4514850" cy="33083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  <a:tabLst>
                  <a:tab pos="966469" algn="l"/>
                  <a:tab pos="2723515" algn="l"/>
                </a:tabLst>
              </a:pPr>
              <a:r>
                <a:rPr sz="2000" spc="-5" dirty="0">
                  <a:latin typeface="Arial"/>
                  <a:cs typeface="Arial"/>
                </a:rPr>
                <a:t>návrhu	implementace	bezpečnostních</a:t>
              </a:r>
              <a:endParaRPr sz="2000">
                <a:latin typeface="Arial"/>
                <a:cs typeface="Arial"/>
              </a:endParaRPr>
            </a:p>
          </p:txBody>
        </p:sp>
        <p:sp>
          <p:nvSpPr>
            <p:cNvPr id="10" name="object 22"/>
            <p:cNvSpPr txBox="1"/>
            <p:nvPr/>
          </p:nvSpPr>
          <p:spPr>
            <a:xfrm>
              <a:off x="936142" y="2618943"/>
              <a:ext cx="7503795" cy="94106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marR="5080" algn="just">
                <a:lnSpc>
                  <a:spcPct val="100000"/>
                </a:lnSpc>
                <a:spcBef>
                  <a:spcPts val="105"/>
                </a:spcBef>
              </a:pPr>
              <a:r>
                <a:rPr sz="2000" spc="-5" dirty="0">
                  <a:latin typeface="Arial"/>
                  <a:cs typeface="Arial"/>
                </a:rPr>
                <a:t>opatření tak, </a:t>
              </a:r>
              <a:r>
                <a:rPr sz="2000" dirty="0">
                  <a:latin typeface="Arial"/>
                  <a:cs typeface="Arial"/>
                </a:rPr>
                <a:t>aby </a:t>
              </a:r>
              <a:r>
                <a:rPr sz="2000" spc="-5" dirty="0">
                  <a:latin typeface="Arial"/>
                  <a:cs typeface="Arial"/>
                </a:rPr>
                <a:t>byla </a:t>
              </a:r>
              <a:r>
                <a:rPr sz="2000" dirty="0">
                  <a:latin typeface="Arial"/>
                  <a:cs typeface="Arial"/>
                </a:rPr>
                <a:t>zajištěna </a:t>
              </a:r>
              <a:r>
                <a:rPr sz="2000" spc="-5" dirty="0">
                  <a:latin typeface="Arial"/>
                  <a:cs typeface="Arial"/>
                </a:rPr>
                <a:t>bezpečná architektura  informačního </a:t>
              </a:r>
              <a:r>
                <a:rPr sz="2000" dirty="0">
                  <a:latin typeface="Arial"/>
                  <a:cs typeface="Arial"/>
                </a:rPr>
                <a:t>a </a:t>
              </a:r>
              <a:r>
                <a:rPr sz="2000" spc="-5" dirty="0">
                  <a:latin typeface="Arial"/>
                  <a:cs typeface="Arial"/>
                </a:rPr>
                <a:t>komunikačního systému, přičemž </a:t>
              </a:r>
              <a:r>
                <a:rPr sz="2000" dirty="0">
                  <a:latin typeface="Arial"/>
                  <a:cs typeface="Arial"/>
                </a:rPr>
                <a:t>výkonem </a:t>
              </a:r>
              <a:r>
                <a:rPr sz="2000" spc="-5" dirty="0">
                  <a:latin typeface="Arial"/>
                  <a:cs typeface="Arial"/>
                </a:rPr>
                <a:t>této  </a:t>
              </a:r>
              <a:r>
                <a:rPr sz="2000" dirty="0">
                  <a:latin typeface="Arial"/>
                  <a:cs typeface="Arial"/>
                </a:rPr>
                <a:t>role </a:t>
              </a:r>
              <a:r>
                <a:rPr sz="2000" spc="-5" dirty="0">
                  <a:latin typeface="Arial"/>
                  <a:cs typeface="Arial"/>
                </a:rPr>
                <a:t>může být pověřena </a:t>
              </a:r>
              <a:r>
                <a:rPr sz="2000" dirty="0">
                  <a:latin typeface="Arial"/>
                  <a:cs typeface="Arial"/>
                </a:rPr>
                <a:t>osoba, </a:t>
              </a:r>
              <a:r>
                <a:rPr sz="2000" spc="-5" dirty="0">
                  <a:latin typeface="Arial"/>
                  <a:cs typeface="Arial"/>
                </a:rPr>
                <a:t>která je </a:t>
              </a:r>
              <a:r>
                <a:rPr sz="2000" dirty="0">
                  <a:latin typeface="Arial"/>
                  <a:cs typeface="Arial"/>
                </a:rPr>
                <a:t>pro </a:t>
              </a:r>
              <a:r>
                <a:rPr sz="2000" spc="-5" dirty="0">
                  <a:latin typeface="Arial"/>
                  <a:cs typeface="Arial"/>
                </a:rPr>
                <a:t>tuto činnost</a:t>
              </a:r>
              <a:r>
                <a:rPr sz="2000" spc="100" dirty="0">
                  <a:latin typeface="Arial"/>
                  <a:cs typeface="Arial"/>
                </a:rPr>
                <a:t> </a:t>
              </a:r>
              <a:r>
                <a:rPr sz="2000" spc="-5" dirty="0">
                  <a:latin typeface="Arial"/>
                  <a:cs typeface="Arial"/>
                </a:rPr>
                <a:t>vyškolena</a:t>
              </a:r>
              <a:endParaRPr sz="2000" dirty="0">
                <a:latin typeface="Arial"/>
                <a:cs typeface="Arial"/>
              </a:endParaRPr>
            </a:p>
          </p:txBody>
        </p:sp>
        <p:sp>
          <p:nvSpPr>
            <p:cNvPr id="11" name="object 23"/>
            <p:cNvSpPr txBox="1"/>
            <p:nvPr/>
          </p:nvSpPr>
          <p:spPr>
            <a:xfrm>
              <a:off x="936142" y="3533902"/>
              <a:ext cx="5265420" cy="33083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  <a:tabLst>
                  <a:tab pos="475615" algn="l"/>
                  <a:tab pos="1699895" algn="l"/>
                  <a:tab pos="3094355" algn="l"/>
                  <a:tab pos="4687570" algn="l"/>
                </a:tabLst>
              </a:pPr>
              <a:r>
                <a:rPr sz="2000" dirty="0">
                  <a:latin typeface="Arial"/>
                  <a:cs typeface="Arial"/>
                </a:rPr>
                <a:t>a	</a:t>
              </a:r>
              <a:r>
                <a:rPr sz="2000" spc="-15" dirty="0">
                  <a:latin typeface="Arial"/>
                  <a:cs typeface="Arial"/>
                </a:rPr>
                <a:t>p</a:t>
              </a:r>
              <a:r>
                <a:rPr sz="2000" dirty="0">
                  <a:latin typeface="Arial"/>
                  <a:cs typeface="Arial"/>
                </a:rPr>
                <a:t>rok</a:t>
              </a:r>
              <a:r>
                <a:rPr sz="2000" spc="-10" dirty="0">
                  <a:latin typeface="Arial"/>
                  <a:cs typeface="Arial"/>
                </a:rPr>
                <a:t>á</a:t>
              </a:r>
              <a:r>
                <a:rPr sz="2000" dirty="0">
                  <a:latin typeface="Arial"/>
                  <a:cs typeface="Arial"/>
                </a:rPr>
                <a:t>že	odbor</a:t>
              </a:r>
              <a:r>
                <a:rPr sz="2000" spc="-10" dirty="0">
                  <a:latin typeface="Arial"/>
                  <a:cs typeface="Arial"/>
                </a:rPr>
                <a:t>n</a:t>
              </a:r>
              <a:r>
                <a:rPr sz="2000" dirty="0">
                  <a:latin typeface="Arial"/>
                  <a:cs typeface="Arial"/>
                </a:rPr>
                <a:t>ou	způs</a:t>
              </a:r>
              <a:r>
                <a:rPr sz="2000" spc="-10" dirty="0">
                  <a:latin typeface="Arial"/>
                  <a:cs typeface="Arial"/>
                </a:rPr>
                <a:t>o</a:t>
              </a:r>
              <a:r>
                <a:rPr sz="2000" spc="-5" dirty="0">
                  <a:latin typeface="Arial"/>
                  <a:cs typeface="Arial"/>
                </a:rPr>
                <a:t>bilos</a:t>
              </a:r>
              <a:r>
                <a:rPr sz="2000" dirty="0">
                  <a:latin typeface="Arial"/>
                  <a:cs typeface="Arial"/>
                </a:rPr>
                <a:t>t	</a:t>
              </a:r>
              <a:r>
                <a:rPr sz="2000" spc="-15" dirty="0">
                  <a:latin typeface="Arial"/>
                  <a:cs typeface="Arial"/>
                </a:rPr>
                <a:t>p</a:t>
              </a:r>
              <a:r>
                <a:rPr sz="2000" dirty="0">
                  <a:latin typeface="Arial"/>
                  <a:cs typeface="Arial"/>
                </a:rPr>
                <a:t>raxí</a:t>
              </a:r>
              <a:endParaRPr sz="2000">
                <a:latin typeface="Arial"/>
                <a:cs typeface="Arial"/>
              </a:endParaRPr>
            </a:p>
          </p:txBody>
        </p:sp>
        <p:sp>
          <p:nvSpPr>
            <p:cNvPr id="12" name="object 24"/>
            <p:cNvSpPr txBox="1"/>
            <p:nvPr/>
          </p:nvSpPr>
          <p:spPr>
            <a:xfrm>
              <a:off x="936142" y="3533902"/>
              <a:ext cx="7501255" cy="63627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5080" algn="r">
                <a:lnSpc>
                  <a:spcPct val="100000"/>
                </a:lnSpc>
                <a:spcBef>
                  <a:spcPts val="105"/>
                </a:spcBef>
                <a:tabLst>
                  <a:tab pos="447675" algn="l"/>
                </a:tabLst>
              </a:pPr>
              <a:r>
                <a:rPr sz="2000" dirty="0">
                  <a:latin typeface="Arial"/>
                  <a:cs typeface="Arial"/>
                </a:rPr>
                <a:t>s	</a:t>
              </a:r>
              <a:r>
                <a:rPr sz="2000" spc="-5" dirty="0">
                  <a:latin typeface="Arial"/>
                  <a:cs typeface="Arial"/>
                </a:rPr>
                <a:t>nav</a:t>
              </a:r>
              <a:r>
                <a:rPr sz="2000" spc="-15" dirty="0">
                  <a:latin typeface="Arial"/>
                  <a:cs typeface="Arial"/>
                </a:rPr>
                <a:t>r</a:t>
              </a:r>
              <a:r>
                <a:rPr sz="2000" spc="-5" dirty="0">
                  <a:latin typeface="Arial"/>
                  <a:cs typeface="Arial"/>
                </a:rPr>
                <a:t>hová</a:t>
              </a:r>
              <a:r>
                <a:rPr sz="2000" spc="-15" dirty="0">
                  <a:latin typeface="Arial"/>
                  <a:cs typeface="Arial"/>
                </a:rPr>
                <a:t>n</a:t>
              </a:r>
              <a:r>
                <a:rPr sz="2000" dirty="0">
                  <a:latin typeface="Arial"/>
                  <a:cs typeface="Arial"/>
                </a:rPr>
                <a:t>ím</a:t>
              </a:r>
              <a:endParaRPr sz="2000">
                <a:latin typeface="Arial"/>
                <a:cs typeface="Arial"/>
              </a:endParaRPr>
            </a:p>
            <a:p>
              <a:pPr marR="5080" algn="r">
                <a:lnSpc>
                  <a:spcPct val="100000"/>
                </a:lnSpc>
                <a:tabLst>
                  <a:tab pos="1984375" algn="l"/>
                  <a:tab pos="4163695" algn="l"/>
                  <a:tab pos="5494655" algn="l"/>
                  <a:tab pos="6036945" algn="l"/>
                </a:tabLst>
              </a:pPr>
              <a:r>
                <a:rPr sz="2000" dirty="0">
                  <a:latin typeface="Arial"/>
                  <a:cs typeface="Arial"/>
                </a:rPr>
                <a:t>imple</a:t>
              </a:r>
              <a:r>
                <a:rPr sz="2000" spc="-5" dirty="0">
                  <a:latin typeface="Arial"/>
                  <a:cs typeface="Arial"/>
                </a:rPr>
                <a:t>m</a:t>
              </a:r>
              <a:r>
                <a:rPr sz="2000" dirty="0">
                  <a:latin typeface="Arial"/>
                  <a:cs typeface="Arial"/>
                </a:rPr>
                <a:t>en</a:t>
              </a:r>
              <a:r>
                <a:rPr sz="2000" spc="-20" dirty="0">
                  <a:latin typeface="Arial"/>
                  <a:cs typeface="Arial"/>
                </a:rPr>
                <a:t>t</a:t>
              </a:r>
              <a:r>
                <a:rPr sz="2000" dirty="0">
                  <a:latin typeface="Arial"/>
                  <a:cs typeface="Arial"/>
                </a:rPr>
                <a:t>a</a:t>
              </a:r>
              <a:r>
                <a:rPr sz="2000" spc="-10" dirty="0">
                  <a:latin typeface="Arial"/>
                  <a:cs typeface="Arial"/>
                </a:rPr>
                <a:t>c</a:t>
              </a:r>
              <a:r>
                <a:rPr sz="2000" dirty="0">
                  <a:latin typeface="Arial"/>
                  <a:cs typeface="Arial"/>
                </a:rPr>
                <a:t>e	</a:t>
              </a:r>
              <a:r>
                <a:rPr sz="2000" spc="-5" dirty="0">
                  <a:latin typeface="Arial"/>
                  <a:cs typeface="Arial"/>
                </a:rPr>
                <a:t>b</a:t>
              </a:r>
              <a:r>
                <a:rPr sz="2000" spc="-15" dirty="0">
                  <a:latin typeface="Arial"/>
                  <a:cs typeface="Arial"/>
                </a:rPr>
                <a:t>e</a:t>
              </a:r>
              <a:r>
                <a:rPr sz="2000" dirty="0">
                  <a:latin typeface="Arial"/>
                  <a:cs typeface="Arial"/>
                </a:rPr>
                <a:t>z</a:t>
              </a:r>
              <a:r>
                <a:rPr sz="2000" spc="-10" dirty="0">
                  <a:latin typeface="Arial"/>
                  <a:cs typeface="Arial"/>
                </a:rPr>
                <a:t>p</a:t>
              </a:r>
              <a:r>
                <a:rPr sz="2000" spc="-5" dirty="0">
                  <a:latin typeface="Arial"/>
                  <a:cs typeface="Arial"/>
                </a:rPr>
                <a:t>e</a:t>
              </a:r>
              <a:r>
                <a:rPr sz="2000" spc="-10" dirty="0">
                  <a:latin typeface="Arial"/>
                  <a:cs typeface="Arial"/>
                </a:rPr>
                <a:t>č</a:t>
              </a:r>
              <a:r>
                <a:rPr sz="2000" spc="-15" dirty="0">
                  <a:latin typeface="Arial"/>
                  <a:cs typeface="Arial"/>
                </a:rPr>
                <a:t>n</a:t>
              </a:r>
              <a:r>
                <a:rPr sz="2000" spc="-5" dirty="0">
                  <a:latin typeface="Arial"/>
                  <a:cs typeface="Arial"/>
                </a:rPr>
                <a:t>ost</a:t>
              </a:r>
              <a:r>
                <a:rPr sz="2000" spc="-15" dirty="0">
                  <a:latin typeface="Arial"/>
                  <a:cs typeface="Arial"/>
                </a:rPr>
                <a:t>n</a:t>
              </a:r>
              <a:r>
                <a:rPr sz="2000" dirty="0">
                  <a:latin typeface="Arial"/>
                  <a:cs typeface="Arial"/>
                </a:rPr>
                <a:t>í</a:t>
              </a:r>
              <a:r>
                <a:rPr sz="2000" spc="-15" dirty="0">
                  <a:latin typeface="Arial"/>
                  <a:cs typeface="Arial"/>
                </a:rPr>
                <a:t>c</a:t>
              </a:r>
              <a:r>
                <a:rPr sz="2000" dirty="0">
                  <a:latin typeface="Arial"/>
                  <a:cs typeface="Arial"/>
                </a:rPr>
                <a:t>h	</a:t>
              </a:r>
              <a:r>
                <a:rPr sz="2000" spc="-15" dirty="0">
                  <a:latin typeface="Arial"/>
                  <a:cs typeface="Arial"/>
                </a:rPr>
                <a:t>op</a:t>
              </a:r>
              <a:r>
                <a:rPr sz="2000" spc="-5" dirty="0">
                  <a:latin typeface="Arial"/>
                  <a:cs typeface="Arial"/>
                </a:rPr>
                <a:t>at</a:t>
              </a:r>
              <a:r>
                <a:rPr sz="2000" spc="-15" dirty="0">
                  <a:latin typeface="Arial"/>
                  <a:cs typeface="Arial"/>
                </a:rPr>
                <a:t>ř</a:t>
              </a:r>
              <a:r>
                <a:rPr sz="2000" spc="-5" dirty="0">
                  <a:latin typeface="Arial"/>
                  <a:cs typeface="Arial"/>
                </a:rPr>
                <a:t>en</a:t>
              </a:r>
              <a:r>
                <a:rPr sz="2000" dirty="0">
                  <a:latin typeface="Arial"/>
                  <a:cs typeface="Arial"/>
                </a:rPr>
                <a:t>í	a	zajišťo</a:t>
              </a:r>
              <a:r>
                <a:rPr sz="2000" spc="-10" dirty="0">
                  <a:latin typeface="Arial"/>
                  <a:cs typeface="Arial"/>
                </a:rPr>
                <a:t>v</a:t>
              </a:r>
              <a:r>
                <a:rPr sz="2000" spc="-5" dirty="0">
                  <a:latin typeface="Arial"/>
                  <a:cs typeface="Arial"/>
                </a:rPr>
                <a:t>á</a:t>
              </a:r>
              <a:r>
                <a:rPr sz="2000" spc="-15" dirty="0">
                  <a:latin typeface="Arial"/>
                  <a:cs typeface="Arial"/>
                </a:rPr>
                <a:t>n</a:t>
              </a:r>
              <a:r>
                <a:rPr sz="2000" dirty="0">
                  <a:latin typeface="Arial"/>
                  <a:cs typeface="Arial"/>
                </a:rPr>
                <a:t>ím</a:t>
              </a:r>
              <a:endParaRPr sz="2000">
                <a:latin typeface="Arial"/>
                <a:cs typeface="Arial"/>
              </a:endParaRPr>
            </a:p>
          </p:txBody>
        </p:sp>
        <p:sp>
          <p:nvSpPr>
            <p:cNvPr id="13" name="object 25"/>
            <p:cNvSpPr txBox="1"/>
            <p:nvPr/>
          </p:nvSpPr>
          <p:spPr>
            <a:xfrm>
              <a:off x="707542" y="4016476"/>
              <a:ext cx="7730490" cy="1627505"/>
            </a:xfrm>
            <a:prstGeom prst="rect">
              <a:avLst/>
            </a:prstGeom>
          </p:spPr>
          <p:txBody>
            <a:bodyPr vert="horz" wrap="square" lIns="0" tIns="140335" rIns="0" bIns="0" rtlCol="0">
              <a:spAutoFit/>
            </a:bodyPr>
            <a:lstStyle/>
            <a:p>
              <a:pPr marL="241300">
                <a:lnSpc>
                  <a:spcPct val="100000"/>
                </a:lnSpc>
                <a:spcBef>
                  <a:spcPts val="1105"/>
                </a:spcBef>
              </a:pPr>
              <a:r>
                <a:rPr sz="2000" dirty="0">
                  <a:latin typeface="Arial"/>
                  <a:cs typeface="Arial"/>
                </a:rPr>
                <a:t>architektury</a:t>
              </a:r>
              <a:r>
                <a:rPr sz="2000" spc="-45" dirty="0">
                  <a:latin typeface="Arial"/>
                  <a:cs typeface="Arial"/>
                </a:rPr>
                <a:t> </a:t>
              </a:r>
              <a:r>
                <a:rPr sz="2000" spc="-5" dirty="0">
                  <a:latin typeface="Arial"/>
                  <a:cs typeface="Arial"/>
                </a:rPr>
                <a:t>bezpečnosti</a:t>
              </a:r>
              <a:endParaRPr sz="2000" dirty="0">
                <a:latin typeface="Arial"/>
                <a:cs typeface="Arial"/>
              </a:endParaRPr>
            </a:p>
            <a:p>
              <a:pPr marL="355600" indent="-342900">
                <a:lnSpc>
                  <a:spcPct val="100000"/>
                </a:lnSpc>
                <a:spcBef>
                  <a:spcPts val="1010"/>
                </a:spcBef>
                <a:buAutoNum type="alphaLcParenR"/>
                <a:tabLst>
                  <a:tab pos="355600" algn="l"/>
                </a:tabLst>
              </a:pPr>
              <a:r>
                <a:rPr sz="2000" dirty="0">
                  <a:latin typeface="Arial"/>
                  <a:cs typeface="Arial"/>
                </a:rPr>
                <a:t>po dobu </a:t>
              </a:r>
              <a:r>
                <a:rPr sz="2000" spc="-5" dirty="0">
                  <a:latin typeface="Arial"/>
                  <a:cs typeface="Arial"/>
                </a:rPr>
                <a:t>nejméně </a:t>
              </a:r>
              <a:r>
                <a:rPr sz="2000" dirty="0">
                  <a:latin typeface="Arial"/>
                  <a:cs typeface="Arial"/>
                </a:rPr>
                <a:t>tří let,</a:t>
              </a:r>
              <a:r>
                <a:rPr sz="2000" spc="-95" dirty="0">
                  <a:latin typeface="Arial"/>
                  <a:cs typeface="Arial"/>
                </a:rPr>
                <a:t> </a:t>
              </a:r>
              <a:r>
                <a:rPr sz="2000" dirty="0">
                  <a:latin typeface="Arial"/>
                  <a:cs typeface="Arial"/>
                </a:rPr>
                <a:t>nebo</a:t>
              </a:r>
            </a:p>
            <a:p>
              <a:pPr marL="355600" marR="5080" indent="-342900">
                <a:lnSpc>
                  <a:spcPct val="100000"/>
                </a:lnSpc>
                <a:spcBef>
                  <a:spcPts val="994"/>
                </a:spcBef>
                <a:buAutoNum type="alphaLcParenR"/>
                <a:tabLst>
                  <a:tab pos="355600" algn="l"/>
                  <a:tab pos="769620" algn="l"/>
                  <a:tab pos="1466850" algn="l"/>
                  <a:tab pos="2501265" algn="l"/>
                  <a:tab pos="3196590" algn="l"/>
                  <a:tab pos="4019550" algn="l"/>
                  <a:tab pos="5492115" algn="l"/>
                  <a:tab pos="6511290" algn="l"/>
                  <a:tab pos="6926580" algn="l"/>
                </a:tabLst>
              </a:pPr>
              <a:r>
                <a:rPr sz="2000" dirty="0">
                  <a:latin typeface="Arial"/>
                  <a:cs typeface="Arial"/>
                </a:rPr>
                <a:t>po	d</a:t>
              </a:r>
              <a:r>
                <a:rPr sz="2000" spc="-10" dirty="0">
                  <a:latin typeface="Arial"/>
                  <a:cs typeface="Arial"/>
                </a:rPr>
                <a:t>o</a:t>
              </a:r>
              <a:r>
                <a:rPr sz="2000" dirty="0">
                  <a:latin typeface="Arial"/>
                  <a:cs typeface="Arial"/>
                </a:rPr>
                <a:t>bu	je</a:t>
              </a:r>
              <a:r>
                <a:rPr sz="2000" spc="-10" dirty="0">
                  <a:latin typeface="Arial"/>
                  <a:cs typeface="Arial"/>
                </a:rPr>
                <a:t>d</a:t>
              </a:r>
              <a:r>
                <a:rPr sz="2000" dirty="0">
                  <a:latin typeface="Arial"/>
                  <a:cs typeface="Arial"/>
                </a:rPr>
                <a:t>noho	rok</a:t>
              </a:r>
              <a:r>
                <a:rPr sz="2000" spc="-10" dirty="0">
                  <a:latin typeface="Arial"/>
                  <a:cs typeface="Arial"/>
                </a:rPr>
                <a:t>u</a:t>
              </a:r>
              <a:r>
                <a:rPr sz="2000" dirty="0">
                  <a:latin typeface="Arial"/>
                  <a:cs typeface="Arial"/>
                </a:rPr>
                <a:t>,	</a:t>
              </a:r>
              <a:r>
                <a:rPr sz="2000" spc="-10" dirty="0">
                  <a:latin typeface="Arial"/>
                  <a:cs typeface="Arial"/>
                </a:rPr>
                <a:t>p</a:t>
              </a:r>
              <a:r>
                <a:rPr sz="2000" dirty="0">
                  <a:latin typeface="Arial"/>
                  <a:cs typeface="Arial"/>
                </a:rPr>
                <a:t>o</a:t>
              </a:r>
              <a:r>
                <a:rPr sz="2000" spc="5" dirty="0">
                  <a:latin typeface="Arial"/>
                  <a:cs typeface="Arial"/>
                </a:rPr>
                <a:t>k</a:t>
              </a:r>
              <a:r>
                <a:rPr sz="2000" spc="-10" dirty="0">
                  <a:latin typeface="Arial"/>
                  <a:cs typeface="Arial"/>
                </a:rPr>
                <a:t>u</a:t>
              </a:r>
              <a:r>
                <a:rPr sz="2000" dirty="0">
                  <a:latin typeface="Arial"/>
                  <a:cs typeface="Arial"/>
                </a:rPr>
                <a:t>d	a</a:t>
              </a:r>
              <a:r>
                <a:rPr sz="2000" spc="-10" dirty="0">
                  <a:latin typeface="Arial"/>
                  <a:cs typeface="Arial"/>
                </a:rPr>
                <a:t>b</a:t>
              </a:r>
              <a:r>
                <a:rPr sz="2000" dirty="0">
                  <a:latin typeface="Arial"/>
                  <a:cs typeface="Arial"/>
                </a:rPr>
                <a:t>s</a:t>
              </a:r>
              <a:r>
                <a:rPr sz="2000" spc="5" dirty="0">
                  <a:latin typeface="Arial"/>
                  <a:cs typeface="Arial"/>
                </a:rPr>
                <a:t>o</a:t>
              </a:r>
              <a:r>
                <a:rPr sz="2000" dirty="0">
                  <a:latin typeface="Arial"/>
                  <a:cs typeface="Arial"/>
                </a:rPr>
                <a:t>l</a:t>
              </a:r>
              <a:r>
                <a:rPr sz="2000" spc="-10" dirty="0">
                  <a:latin typeface="Arial"/>
                  <a:cs typeface="Arial"/>
                </a:rPr>
                <a:t>vo</a:t>
              </a:r>
              <a:r>
                <a:rPr sz="2000" dirty="0">
                  <a:latin typeface="Arial"/>
                  <a:cs typeface="Arial"/>
                </a:rPr>
                <a:t>vala	studi</a:t>
              </a:r>
              <a:r>
                <a:rPr sz="2000" spc="-10" dirty="0">
                  <a:latin typeface="Arial"/>
                  <a:cs typeface="Arial"/>
                </a:rPr>
                <a:t>u</a:t>
              </a:r>
              <a:r>
                <a:rPr sz="2000" dirty="0">
                  <a:latin typeface="Arial"/>
                  <a:cs typeface="Arial"/>
                </a:rPr>
                <a:t>m	na	v</a:t>
              </a:r>
              <a:r>
                <a:rPr sz="2000" spc="-15" dirty="0">
                  <a:latin typeface="Arial"/>
                  <a:cs typeface="Arial"/>
                </a:rPr>
                <a:t>y</a:t>
              </a:r>
              <a:r>
                <a:rPr sz="2000" dirty="0">
                  <a:latin typeface="Arial"/>
                  <a:cs typeface="Arial"/>
                </a:rPr>
                <a:t>soké  škole.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33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7"/>
          <p:cNvSpPr txBox="1">
            <a:spLocks/>
          </p:cNvSpPr>
          <p:nvPr/>
        </p:nvSpPr>
        <p:spPr>
          <a:xfrm>
            <a:off x="767788" y="723643"/>
            <a:ext cx="8183301" cy="568104"/>
          </a:xfrm>
          <a:prstGeom prst="rect">
            <a:avLst/>
          </a:prstGeom>
        </p:spPr>
        <p:txBody>
          <a:bodyPr vert="horz" wrap="square" lIns="0" tIns="1397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dirty="0">
                <a:latin typeface="Arial"/>
                <a:cs typeface="Arial"/>
              </a:rPr>
              <a:t>Auditor kybernetické bezpečnosti</a:t>
            </a:r>
          </a:p>
        </p:txBody>
      </p:sp>
      <p:sp>
        <p:nvSpPr>
          <p:cNvPr id="2" name="Obdélník 1"/>
          <p:cNvSpPr/>
          <p:nvPr/>
        </p:nvSpPr>
        <p:spPr>
          <a:xfrm>
            <a:off x="428264" y="1593520"/>
            <a:ext cx="8322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Auditor kybernetické bezpečnosti vykonává svoji roli nestranně a výkon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 role je oddělen od výkonu role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Manažera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, Architekta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KB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 Garanta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aktiva.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Samozřejmostí je i nezávislost auditora vůči předmětu auditu!</a:t>
            </a: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Role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auditora kybernetické bezpečnosti je neslučitelná s výkonem rolí manažera kybernetické bezpečnosti, architekta kybernetické bezpečnosti, provozovatele komunikačních a informačních systémů ani rolí garanta aktiv.</a:t>
            </a:r>
          </a:p>
          <a:p>
            <a:pPr algn="just"/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úkoly auditora kybernetické bezpečnosti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 spolupráci s 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Manažer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KB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se podílí na plánování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auditu.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Hodnotí soulad realizovaných bezpečnostních opatření s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požadavky.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Poskytuje nezávislou zpětnou vazbu o účinnosti systému bezpečnosti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informací.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základě zjištění v průběhu auditu zpracovává závěry a dokumentuje výsledky.</a:t>
            </a:r>
          </a:p>
        </p:txBody>
      </p:sp>
    </p:spTree>
    <p:extLst>
      <p:ext uri="{BB962C8B-B14F-4D97-AF65-F5344CB8AC3E}">
        <p14:creationId xmlns:p14="http://schemas.microsoft.com/office/powerpoint/2010/main" val="20833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7"/>
          <p:cNvSpPr txBox="1">
            <a:spLocks/>
          </p:cNvSpPr>
          <p:nvPr/>
        </p:nvSpPr>
        <p:spPr>
          <a:xfrm>
            <a:off x="767788" y="723643"/>
            <a:ext cx="8183301" cy="568104"/>
          </a:xfrm>
          <a:prstGeom prst="rect">
            <a:avLst/>
          </a:prstGeom>
        </p:spPr>
        <p:txBody>
          <a:bodyPr vert="horz" wrap="square" lIns="0" tIns="1397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dirty="0">
                <a:latin typeface="Arial"/>
                <a:cs typeface="Arial"/>
              </a:rPr>
              <a:t>Auditor kybernetické bezpečnosti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590308" y="2189285"/>
            <a:ext cx="8137003" cy="317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marR="5080" indent="-346075" algn="just">
              <a:lnSpc>
                <a:spcPct val="90000"/>
              </a:lnSpc>
              <a:spcBef>
                <a:spcPts val="994"/>
              </a:spcBef>
            </a:pPr>
            <a:r>
              <a:rPr lang="cs-CZ" dirty="0">
                <a:latin typeface="Arial"/>
                <a:cs typeface="Arial"/>
              </a:rPr>
              <a:t>a) je </a:t>
            </a:r>
            <a:r>
              <a:rPr lang="cs-CZ" spc="-5" dirty="0">
                <a:latin typeface="Arial"/>
                <a:cs typeface="Arial"/>
              </a:rPr>
              <a:t>bezpečnostní </a:t>
            </a:r>
            <a:r>
              <a:rPr lang="cs-CZ" dirty="0">
                <a:latin typeface="Arial"/>
                <a:cs typeface="Arial"/>
              </a:rPr>
              <a:t>role odpovědná za </a:t>
            </a:r>
            <a:r>
              <a:rPr lang="cs-CZ" spc="-5" dirty="0">
                <a:latin typeface="Arial"/>
                <a:cs typeface="Arial"/>
              </a:rPr>
              <a:t>provádění auditu </a:t>
            </a:r>
            <a:r>
              <a:rPr lang="cs-CZ" dirty="0">
                <a:latin typeface="Arial"/>
                <a:cs typeface="Arial"/>
              </a:rPr>
              <a:t>kybernetické  </a:t>
            </a:r>
            <a:r>
              <a:rPr lang="cs-CZ" spc="-5" dirty="0">
                <a:latin typeface="Arial"/>
                <a:cs typeface="Arial"/>
              </a:rPr>
              <a:t>bezpečnosti, přičemž </a:t>
            </a:r>
            <a:r>
              <a:rPr lang="cs-CZ" dirty="0">
                <a:latin typeface="Arial"/>
                <a:cs typeface="Arial"/>
              </a:rPr>
              <a:t>výkonem </a:t>
            </a:r>
            <a:r>
              <a:rPr lang="cs-CZ" spc="-5" dirty="0">
                <a:latin typeface="Arial"/>
                <a:cs typeface="Arial"/>
              </a:rPr>
              <a:t>této </a:t>
            </a:r>
            <a:r>
              <a:rPr lang="cs-CZ" dirty="0">
                <a:latin typeface="Arial"/>
                <a:cs typeface="Arial"/>
              </a:rPr>
              <a:t>role může být </a:t>
            </a:r>
            <a:r>
              <a:rPr lang="cs-CZ" spc="-5" dirty="0">
                <a:latin typeface="Arial"/>
                <a:cs typeface="Arial"/>
              </a:rPr>
              <a:t>pověřena osoba,  </a:t>
            </a:r>
            <a:r>
              <a:rPr lang="cs-CZ" dirty="0">
                <a:latin typeface="Arial"/>
                <a:cs typeface="Arial"/>
              </a:rPr>
              <a:t>která </a:t>
            </a:r>
            <a:r>
              <a:rPr lang="cs-CZ" spc="-5" dirty="0">
                <a:latin typeface="Arial"/>
                <a:cs typeface="Arial"/>
              </a:rPr>
              <a:t>je pro tuto </a:t>
            </a:r>
            <a:r>
              <a:rPr lang="cs-CZ" dirty="0">
                <a:latin typeface="Arial"/>
                <a:cs typeface="Arial"/>
              </a:rPr>
              <a:t>činnost </a:t>
            </a:r>
            <a:r>
              <a:rPr lang="cs-CZ" spc="-5" dirty="0">
                <a:latin typeface="Arial"/>
                <a:cs typeface="Arial"/>
              </a:rPr>
              <a:t>vyškolena </a:t>
            </a:r>
            <a:r>
              <a:rPr lang="cs-CZ" dirty="0">
                <a:latin typeface="Arial"/>
                <a:cs typeface="Arial"/>
              </a:rPr>
              <a:t>a prokáže odbornou způsobilost  </a:t>
            </a:r>
            <a:r>
              <a:rPr lang="cs-CZ" spc="-5" dirty="0">
                <a:latin typeface="Arial"/>
                <a:cs typeface="Arial"/>
              </a:rPr>
              <a:t>praxí </a:t>
            </a:r>
            <a:r>
              <a:rPr lang="cs-CZ" dirty="0">
                <a:latin typeface="Arial"/>
                <a:cs typeface="Arial"/>
              </a:rPr>
              <a:t>s </a:t>
            </a:r>
            <a:r>
              <a:rPr lang="cs-CZ" spc="-5" dirty="0">
                <a:latin typeface="Arial"/>
                <a:cs typeface="Arial"/>
              </a:rPr>
              <a:t>prováděním auditů </a:t>
            </a:r>
            <a:r>
              <a:rPr lang="cs-CZ" dirty="0">
                <a:latin typeface="Arial"/>
                <a:cs typeface="Arial"/>
              </a:rPr>
              <a:t>kybernetické </a:t>
            </a:r>
            <a:r>
              <a:rPr lang="cs-CZ" spc="-5" dirty="0">
                <a:latin typeface="Arial"/>
                <a:cs typeface="Arial"/>
              </a:rPr>
              <a:t>bezpečnosti nebo auditů  </a:t>
            </a:r>
            <a:r>
              <a:rPr lang="cs-CZ" dirty="0">
                <a:latin typeface="Arial"/>
                <a:cs typeface="Arial"/>
              </a:rPr>
              <a:t>systému řízení </a:t>
            </a:r>
            <a:r>
              <a:rPr lang="cs-CZ" spc="-5" dirty="0">
                <a:latin typeface="Arial"/>
                <a:cs typeface="Arial"/>
              </a:rPr>
              <a:t>bezpečnosti</a:t>
            </a:r>
            <a:r>
              <a:rPr lang="cs-CZ" spc="-105" dirty="0">
                <a:latin typeface="Arial"/>
                <a:cs typeface="Arial"/>
              </a:rPr>
              <a:t> </a:t>
            </a:r>
            <a:r>
              <a:rPr lang="cs-CZ" spc="-5" dirty="0" smtClean="0">
                <a:latin typeface="Arial"/>
                <a:cs typeface="Arial"/>
              </a:rPr>
              <a:t>informací:</a:t>
            </a:r>
            <a:endParaRPr lang="cs-CZ" dirty="0">
              <a:latin typeface="Arial"/>
              <a:cs typeface="Arial"/>
            </a:endParaRPr>
          </a:p>
          <a:p>
            <a:pPr marL="749935" lvl="1" indent="-280670" algn="just">
              <a:spcBef>
                <a:spcPts val="770"/>
              </a:spcBef>
              <a:buAutoNum type="arabicPeriod"/>
              <a:tabLst>
                <a:tab pos="293370" algn="l"/>
              </a:tabLst>
            </a:pPr>
            <a:r>
              <a:rPr lang="cs-CZ" dirty="0">
                <a:latin typeface="Arial"/>
                <a:cs typeface="Arial"/>
              </a:rPr>
              <a:t>po </a:t>
            </a:r>
            <a:r>
              <a:rPr lang="cs-CZ" spc="-5" dirty="0">
                <a:latin typeface="Arial"/>
                <a:cs typeface="Arial"/>
              </a:rPr>
              <a:t>dobu nejméně </a:t>
            </a:r>
            <a:r>
              <a:rPr lang="cs-CZ" dirty="0">
                <a:latin typeface="Arial"/>
                <a:cs typeface="Arial"/>
              </a:rPr>
              <a:t>tří </a:t>
            </a:r>
            <a:r>
              <a:rPr lang="cs-CZ" spc="-5" dirty="0">
                <a:latin typeface="Arial"/>
                <a:cs typeface="Arial"/>
              </a:rPr>
              <a:t>let,</a:t>
            </a:r>
            <a:r>
              <a:rPr lang="cs-CZ" spc="-85" dirty="0">
                <a:latin typeface="Arial"/>
                <a:cs typeface="Arial"/>
              </a:rPr>
              <a:t> </a:t>
            </a:r>
            <a:r>
              <a:rPr lang="cs-CZ" spc="-5" dirty="0">
                <a:latin typeface="Arial"/>
                <a:cs typeface="Arial"/>
              </a:rPr>
              <a:t>nebo</a:t>
            </a:r>
            <a:endParaRPr lang="cs-CZ" dirty="0">
              <a:latin typeface="Arial"/>
              <a:cs typeface="Arial"/>
            </a:endParaRPr>
          </a:p>
          <a:p>
            <a:pPr marL="749935" lvl="1" indent="-280670" algn="just">
              <a:lnSpc>
                <a:spcPts val="2280"/>
              </a:lnSpc>
              <a:spcBef>
                <a:spcPts val="755"/>
              </a:spcBef>
              <a:buAutoNum type="arabicPeriod"/>
              <a:tabLst>
                <a:tab pos="293370" algn="l"/>
              </a:tabLst>
            </a:pPr>
            <a:r>
              <a:rPr lang="cs-CZ" dirty="0">
                <a:latin typeface="Arial"/>
                <a:cs typeface="Arial"/>
              </a:rPr>
              <a:t>po </a:t>
            </a:r>
            <a:r>
              <a:rPr lang="cs-CZ" spc="-5" dirty="0">
                <a:latin typeface="Arial"/>
                <a:cs typeface="Arial"/>
              </a:rPr>
              <a:t>dobu jednoho </a:t>
            </a:r>
            <a:r>
              <a:rPr lang="cs-CZ" dirty="0">
                <a:latin typeface="Arial"/>
                <a:cs typeface="Arial"/>
              </a:rPr>
              <a:t>roku, pokud </a:t>
            </a:r>
            <a:r>
              <a:rPr lang="cs-CZ" spc="-5" dirty="0">
                <a:latin typeface="Arial"/>
                <a:cs typeface="Arial"/>
              </a:rPr>
              <a:t>absolvovala </a:t>
            </a:r>
            <a:r>
              <a:rPr lang="cs-CZ" dirty="0">
                <a:latin typeface="Arial"/>
                <a:cs typeface="Arial"/>
              </a:rPr>
              <a:t>studium na</a:t>
            </a:r>
            <a:r>
              <a:rPr lang="cs-CZ" spc="-155" dirty="0">
                <a:latin typeface="Arial"/>
                <a:cs typeface="Arial"/>
              </a:rPr>
              <a:t> </a:t>
            </a:r>
            <a:r>
              <a:rPr lang="cs-CZ" dirty="0" smtClean="0">
                <a:latin typeface="Arial"/>
                <a:cs typeface="Arial"/>
              </a:rPr>
              <a:t>vysoké škole</a:t>
            </a:r>
            <a:r>
              <a:rPr lang="cs-CZ" dirty="0">
                <a:latin typeface="Arial"/>
                <a:cs typeface="Arial"/>
              </a:rPr>
              <a:t>,</a:t>
            </a:r>
          </a:p>
          <a:p>
            <a:pPr marL="269875" marR="883285" indent="-257175" algn="just">
              <a:lnSpc>
                <a:spcPts val="2160"/>
              </a:lnSpc>
              <a:spcBef>
                <a:spcPts val="1025"/>
              </a:spcBef>
              <a:buAutoNum type="alphaLcParenR" startAt="2"/>
            </a:pPr>
            <a:r>
              <a:rPr lang="cs-CZ" dirty="0" smtClean="0">
                <a:latin typeface="Arial"/>
                <a:cs typeface="Arial"/>
              </a:rPr>
              <a:t>zaručuje</a:t>
            </a:r>
            <a:r>
              <a:rPr lang="cs-CZ" dirty="0">
                <a:latin typeface="Arial"/>
                <a:cs typeface="Arial"/>
              </a:rPr>
              <a:t>, že </a:t>
            </a:r>
            <a:r>
              <a:rPr lang="cs-CZ" spc="-5" dirty="0">
                <a:latin typeface="Arial"/>
                <a:cs typeface="Arial"/>
              </a:rPr>
              <a:t>provedení auditu </a:t>
            </a:r>
            <a:r>
              <a:rPr lang="cs-CZ" dirty="0">
                <a:latin typeface="Arial"/>
                <a:cs typeface="Arial"/>
              </a:rPr>
              <a:t>kybernetické </a:t>
            </a:r>
            <a:r>
              <a:rPr lang="cs-CZ" spc="-5" dirty="0">
                <a:latin typeface="Arial"/>
                <a:cs typeface="Arial"/>
              </a:rPr>
              <a:t>bezpečnosti </a:t>
            </a:r>
            <a:r>
              <a:rPr lang="cs-CZ" spc="-5" dirty="0" smtClean="0">
                <a:latin typeface="Arial"/>
                <a:cs typeface="Arial"/>
              </a:rPr>
              <a:t>je n</a:t>
            </a:r>
            <a:r>
              <a:rPr lang="cs-CZ" dirty="0" smtClean="0">
                <a:latin typeface="Arial"/>
                <a:cs typeface="Arial"/>
              </a:rPr>
              <a:t>estranné</a:t>
            </a:r>
            <a:r>
              <a:rPr lang="cs-CZ" dirty="0">
                <a:latin typeface="Arial"/>
                <a:cs typeface="Arial"/>
              </a:rPr>
              <a:t>,</a:t>
            </a:r>
            <a:r>
              <a:rPr lang="cs-CZ" spc="-65" dirty="0"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a</a:t>
            </a:r>
          </a:p>
          <a:p>
            <a:pPr marL="292735" indent="-280035" algn="just">
              <a:lnSpc>
                <a:spcPct val="100000"/>
              </a:lnSpc>
              <a:spcBef>
                <a:spcPts val="740"/>
              </a:spcBef>
              <a:buAutoNum type="alphaLcParenR" startAt="2"/>
              <a:tabLst>
                <a:tab pos="292735" algn="l"/>
              </a:tabLst>
            </a:pPr>
            <a:r>
              <a:rPr lang="cs-CZ" spc="-5" dirty="0">
                <a:latin typeface="Arial"/>
                <a:cs typeface="Arial"/>
              </a:rPr>
              <a:t>nesmí </a:t>
            </a:r>
            <a:r>
              <a:rPr lang="cs-CZ" dirty="0">
                <a:latin typeface="Arial"/>
                <a:cs typeface="Arial"/>
              </a:rPr>
              <a:t>být pověřen výkonem jiných </a:t>
            </a:r>
            <a:r>
              <a:rPr lang="cs-CZ" spc="-5" dirty="0">
                <a:latin typeface="Arial"/>
                <a:cs typeface="Arial"/>
              </a:rPr>
              <a:t>bezpečnostních</a:t>
            </a:r>
            <a:r>
              <a:rPr lang="cs-CZ" spc="-170" dirty="0">
                <a:latin typeface="Arial"/>
                <a:cs typeface="Arial"/>
              </a:rPr>
              <a:t> </a:t>
            </a:r>
            <a:r>
              <a:rPr lang="cs-CZ" spc="-10" dirty="0">
                <a:latin typeface="Arial"/>
                <a:cs typeface="Arial"/>
              </a:rPr>
              <a:t>rolí.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6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1795562" y="816588"/>
            <a:ext cx="34728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 smtClean="0">
                <a:latin typeface="Arial"/>
                <a:cs typeface="Arial"/>
              </a:rPr>
              <a:t>Garant aktiva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17002" y="2042550"/>
            <a:ext cx="8063697" cy="3257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300" marR="5080" indent="-228600" algn="just">
              <a:lnSpc>
                <a:spcPct val="15000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lang="cs-CZ" spc="-5" dirty="0">
                <a:latin typeface="Arial"/>
                <a:cs typeface="Arial"/>
              </a:rPr>
              <a:t>Garantem aktiva </a:t>
            </a:r>
            <a:r>
              <a:rPr lang="cs-CZ" dirty="0">
                <a:latin typeface="Arial"/>
                <a:cs typeface="Arial"/>
              </a:rPr>
              <a:t>se </a:t>
            </a:r>
            <a:r>
              <a:rPr lang="cs-CZ" spc="-5" dirty="0">
                <a:latin typeface="Arial"/>
                <a:cs typeface="Arial"/>
              </a:rPr>
              <a:t>rozumí fyzická osoba </a:t>
            </a:r>
            <a:r>
              <a:rPr lang="cs-CZ" spc="-10" dirty="0">
                <a:latin typeface="Arial"/>
                <a:cs typeface="Arial"/>
              </a:rPr>
              <a:t>pověřená </a:t>
            </a:r>
            <a:r>
              <a:rPr lang="cs-CZ" spc="-5" dirty="0">
                <a:latin typeface="Arial"/>
                <a:cs typeface="Arial"/>
              </a:rPr>
              <a:t>orgánem </a:t>
            </a:r>
            <a:r>
              <a:rPr lang="cs-CZ" dirty="0">
                <a:latin typeface="Arial"/>
                <a:cs typeface="Arial"/>
              </a:rPr>
              <a:t>a  osobou </a:t>
            </a:r>
            <a:r>
              <a:rPr lang="cs-CZ" spc="-5" dirty="0">
                <a:latin typeface="Arial"/>
                <a:cs typeface="Arial"/>
              </a:rPr>
              <a:t>uvedenou </a:t>
            </a:r>
            <a:r>
              <a:rPr lang="cs-CZ" dirty="0">
                <a:latin typeface="Arial"/>
                <a:cs typeface="Arial"/>
              </a:rPr>
              <a:t>v § 3 </a:t>
            </a:r>
            <a:r>
              <a:rPr lang="cs-CZ" spc="-5" dirty="0">
                <a:latin typeface="Arial"/>
                <a:cs typeface="Arial"/>
              </a:rPr>
              <a:t>písm. c) </a:t>
            </a:r>
            <a:r>
              <a:rPr lang="cs-CZ" spc="-10" dirty="0">
                <a:latin typeface="Arial"/>
                <a:cs typeface="Arial"/>
              </a:rPr>
              <a:t>až e) </a:t>
            </a:r>
            <a:r>
              <a:rPr lang="cs-CZ" dirty="0">
                <a:latin typeface="Arial"/>
                <a:cs typeface="Arial"/>
              </a:rPr>
              <a:t>zákona k </a:t>
            </a:r>
            <a:r>
              <a:rPr lang="cs-CZ" spc="-5" dirty="0">
                <a:latin typeface="Arial"/>
                <a:cs typeface="Arial"/>
              </a:rPr>
              <a:t>zajištění </a:t>
            </a:r>
            <a:r>
              <a:rPr lang="cs-CZ" dirty="0">
                <a:latin typeface="Arial"/>
                <a:cs typeface="Arial"/>
              </a:rPr>
              <a:t>rozvoje,  </a:t>
            </a:r>
            <a:r>
              <a:rPr lang="cs-CZ" spc="-5" dirty="0">
                <a:latin typeface="Arial"/>
                <a:cs typeface="Arial"/>
              </a:rPr>
              <a:t>použití </a:t>
            </a:r>
            <a:r>
              <a:rPr lang="cs-CZ" spc="-5" dirty="0" smtClean="0">
                <a:latin typeface="Arial"/>
                <a:cs typeface="Arial"/>
              </a:rPr>
              <a:t/>
            </a:r>
            <a:br>
              <a:rPr lang="cs-CZ" spc="-5" dirty="0" smtClean="0">
                <a:latin typeface="Arial"/>
                <a:cs typeface="Arial"/>
              </a:rPr>
            </a:br>
            <a:r>
              <a:rPr lang="cs-CZ" dirty="0" smtClean="0">
                <a:latin typeface="Arial"/>
                <a:cs typeface="Arial"/>
              </a:rPr>
              <a:t>a </a:t>
            </a:r>
            <a:r>
              <a:rPr lang="cs-CZ" spc="-5" dirty="0">
                <a:latin typeface="Arial"/>
                <a:cs typeface="Arial"/>
              </a:rPr>
              <a:t>bezpečnosti aktiva. </a:t>
            </a:r>
            <a:r>
              <a:rPr lang="cs-CZ" dirty="0">
                <a:latin typeface="Arial"/>
                <a:cs typeface="Arial"/>
              </a:rPr>
              <a:t>Garant aktiva </a:t>
            </a:r>
            <a:r>
              <a:rPr lang="cs-CZ" spc="-5" dirty="0">
                <a:latin typeface="Arial"/>
                <a:cs typeface="Arial"/>
              </a:rPr>
              <a:t>vykonává </a:t>
            </a:r>
            <a:r>
              <a:rPr lang="cs-CZ" dirty="0">
                <a:latin typeface="Arial"/>
                <a:cs typeface="Arial"/>
              </a:rPr>
              <a:t>svoji roli  podle § 2 </a:t>
            </a:r>
            <a:r>
              <a:rPr lang="cs-CZ" spc="-5" dirty="0">
                <a:latin typeface="Arial"/>
                <a:cs typeface="Arial"/>
              </a:rPr>
              <a:t>písm.</a:t>
            </a:r>
            <a:r>
              <a:rPr lang="cs-CZ" spc="-65" dirty="0">
                <a:latin typeface="Arial"/>
                <a:cs typeface="Arial"/>
              </a:rPr>
              <a:t> </a:t>
            </a:r>
            <a:r>
              <a:rPr lang="cs-CZ" dirty="0">
                <a:latin typeface="Arial"/>
                <a:cs typeface="Arial"/>
              </a:rPr>
              <a:t>m</a:t>
            </a:r>
            <a:r>
              <a:rPr lang="cs-CZ" dirty="0" smtClean="0">
                <a:latin typeface="Arial"/>
                <a:cs typeface="Arial"/>
              </a:rPr>
              <a:t>).</a:t>
            </a:r>
          </a:p>
          <a:p>
            <a:pPr marL="241300" marR="5080" indent="-228600" algn="just">
              <a:lnSpc>
                <a:spcPct val="15000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lang="cs-CZ" dirty="0" smtClean="0">
                <a:latin typeface="Arial"/>
                <a:cs typeface="Arial"/>
              </a:rPr>
              <a:t>Je </a:t>
            </a:r>
            <a:r>
              <a:rPr lang="cs-CZ" dirty="0">
                <a:latin typeface="Arial"/>
                <a:cs typeface="Arial"/>
              </a:rPr>
              <a:t>fyzická osoba pověřená organizací k zajištění rozvoje, </a:t>
            </a:r>
            <a:r>
              <a:rPr lang="cs-CZ" dirty="0" smtClean="0">
                <a:latin typeface="Arial"/>
                <a:cs typeface="Arial"/>
              </a:rPr>
              <a:t>použití </a:t>
            </a:r>
            <a:br>
              <a:rPr lang="cs-CZ" dirty="0" smtClean="0">
                <a:latin typeface="Arial"/>
                <a:cs typeface="Arial"/>
              </a:rPr>
            </a:br>
            <a:r>
              <a:rPr lang="cs-CZ" dirty="0" smtClean="0">
                <a:latin typeface="Arial"/>
                <a:cs typeface="Arial"/>
              </a:rPr>
              <a:t>a </a:t>
            </a:r>
            <a:r>
              <a:rPr lang="cs-CZ" dirty="0">
                <a:latin typeface="Arial"/>
                <a:cs typeface="Arial"/>
              </a:rPr>
              <a:t>bezpečnosti aktiva (zajištění důvěrnosti, dostupnosti a integrity aktiva</a:t>
            </a:r>
            <a:r>
              <a:rPr lang="cs-CZ" dirty="0" smtClean="0">
                <a:latin typeface="Arial"/>
                <a:cs typeface="Arial"/>
              </a:rPr>
              <a:t>).</a:t>
            </a:r>
            <a:endParaRPr lang="cs-CZ" dirty="0">
              <a:latin typeface="Arial"/>
              <a:cs typeface="Arial"/>
            </a:endParaRPr>
          </a:p>
          <a:p>
            <a:pPr marL="241300" marR="5080" indent="-228600" algn="just">
              <a:lnSpc>
                <a:spcPct val="150000"/>
              </a:lnSpc>
              <a:spcBef>
                <a:spcPts val="994"/>
              </a:spcBef>
              <a:buChar char="•"/>
              <a:tabLst>
                <a:tab pos="241300" algn="l"/>
              </a:tabLst>
            </a:pPr>
            <a:r>
              <a:rPr lang="cs-CZ" dirty="0">
                <a:latin typeface="Arial"/>
                <a:cs typeface="Arial"/>
              </a:rPr>
              <a:t>Doporučení pro garanta aktiva naleznete v příloze č. 6 vyhlášky </a:t>
            </a:r>
            <a:r>
              <a:rPr lang="cs-CZ" dirty="0" smtClean="0">
                <a:latin typeface="Arial"/>
                <a:cs typeface="Arial"/>
              </a:rPr>
              <a:t/>
            </a:r>
            <a:br>
              <a:rPr lang="cs-CZ" dirty="0" smtClean="0">
                <a:latin typeface="Arial"/>
                <a:cs typeface="Arial"/>
              </a:rPr>
            </a:br>
            <a:r>
              <a:rPr lang="cs-CZ" dirty="0" smtClean="0">
                <a:latin typeface="Arial"/>
                <a:cs typeface="Arial"/>
              </a:rPr>
              <a:t>o </a:t>
            </a:r>
            <a:r>
              <a:rPr lang="cs-CZ" dirty="0">
                <a:latin typeface="Arial"/>
                <a:cs typeface="Arial"/>
              </a:rPr>
              <a:t>kybernetické bezpečnosti.</a:t>
            </a:r>
          </a:p>
        </p:txBody>
      </p:sp>
    </p:spTree>
    <p:extLst>
      <p:ext uri="{BB962C8B-B14F-4D97-AF65-F5344CB8AC3E}">
        <p14:creationId xmlns:p14="http://schemas.microsoft.com/office/powerpoint/2010/main" val="30291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336" y="1824732"/>
            <a:ext cx="7886700" cy="4082156"/>
          </a:xfrm>
        </p:spPr>
        <p:txBody>
          <a:bodyPr>
            <a:normAutofit/>
          </a:bodyPr>
          <a:lstStyle/>
          <a:p>
            <a:pPr marL="241300" indent="-229235">
              <a:lnSpc>
                <a:spcPct val="2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/>
              <a:t>Úvod</a:t>
            </a:r>
          </a:p>
          <a:p>
            <a:pPr marL="241300" indent="-229235">
              <a:lnSpc>
                <a:spcPct val="2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/>
              <a:t>Management kybernetické bezpečnosti</a:t>
            </a:r>
          </a:p>
          <a:p>
            <a:pPr marL="241300" indent="-229235">
              <a:lnSpc>
                <a:spcPct val="2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/>
              <a:t>Zákonné bezpečnostní role</a:t>
            </a:r>
          </a:p>
          <a:p>
            <a:pPr marL="241300" indent="-229235">
              <a:lnSpc>
                <a:spcPct val="200000"/>
              </a:lnSpc>
              <a:spcBef>
                <a:spcPts val="819"/>
              </a:spcBef>
              <a:tabLst>
                <a:tab pos="241935" algn="l"/>
              </a:tabLst>
            </a:pPr>
            <a:r>
              <a:rPr lang="cs-CZ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39113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1160" y="244406"/>
            <a:ext cx="83413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Vyhláška o kybernetické bezpečnosti v příloze č. 6 uvádí doporučené certifikace pro jednotlivé bezpečnostní role: </a:t>
            </a:r>
            <a:endParaRPr lang="cs-CZ" b="1" dirty="0" smtClean="0"/>
          </a:p>
          <a:p>
            <a:endParaRPr lang="cs-CZ" dirty="0" smtClean="0"/>
          </a:p>
          <a:p>
            <a:r>
              <a:rPr lang="cs-CZ" b="1" dirty="0" smtClean="0"/>
              <a:t>Manažer </a:t>
            </a:r>
            <a:r>
              <a:rPr lang="cs-CZ" b="1" dirty="0"/>
              <a:t>kybernetické bezpečnosti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Manager</a:t>
            </a:r>
            <a:r>
              <a:rPr lang="cs-CZ" dirty="0"/>
              <a:t> (CISM)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/>
              <a:t>in Risk and </a:t>
            </a:r>
            <a:r>
              <a:rPr lang="cs-CZ" dirty="0" err="1"/>
              <a:t>Information</a:t>
            </a:r>
            <a:r>
              <a:rPr lang="cs-CZ" dirty="0"/>
              <a:t> Systems </a:t>
            </a:r>
            <a:r>
              <a:rPr lang="cs-CZ" dirty="0" err="1"/>
              <a:t>Control</a:t>
            </a:r>
            <a:r>
              <a:rPr lang="cs-CZ" dirty="0"/>
              <a:t> (CRISC)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/>
              <a:t>Information</a:t>
            </a:r>
            <a:r>
              <a:rPr lang="cs-CZ" dirty="0"/>
              <a:t> Systems </a:t>
            </a:r>
            <a:r>
              <a:rPr lang="cs-CZ" dirty="0" err="1"/>
              <a:t>Security</a:t>
            </a:r>
            <a:r>
              <a:rPr lang="cs-CZ" dirty="0"/>
              <a:t> Professional (CISSP)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Manažer </a:t>
            </a:r>
            <a:r>
              <a:rPr lang="cs-CZ" dirty="0"/>
              <a:t>BI (akreditační schéma ČIA) 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Architekt </a:t>
            </a:r>
            <a:r>
              <a:rPr lang="cs-CZ" b="1" dirty="0"/>
              <a:t>kybernetické bezpečnosti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/>
              <a:t>Ethical</a:t>
            </a:r>
            <a:r>
              <a:rPr lang="cs-CZ" dirty="0"/>
              <a:t> Hacker (CEH)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CompTIA</a:t>
            </a:r>
            <a:r>
              <a:rPr lang="cs-CZ" dirty="0" smtClean="0"/>
              <a:t> </a:t>
            </a:r>
            <a:r>
              <a:rPr lang="cs-CZ" dirty="0" err="1"/>
              <a:t>Security</a:t>
            </a:r>
            <a:r>
              <a:rPr lang="cs-CZ" dirty="0"/>
              <a:t> +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Manager</a:t>
            </a:r>
            <a:r>
              <a:rPr lang="cs-CZ" dirty="0"/>
              <a:t> (CISM)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/>
              <a:t>in Risk and </a:t>
            </a:r>
            <a:r>
              <a:rPr lang="cs-CZ" dirty="0" err="1"/>
              <a:t>Information</a:t>
            </a:r>
            <a:r>
              <a:rPr lang="cs-CZ" dirty="0"/>
              <a:t> Systems </a:t>
            </a:r>
            <a:r>
              <a:rPr lang="cs-CZ" dirty="0" err="1"/>
              <a:t>Control</a:t>
            </a:r>
            <a:r>
              <a:rPr lang="cs-CZ" dirty="0"/>
              <a:t> (CRISC)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/>
              <a:t>Information</a:t>
            </a:r>
            <a:r>
              <a:rPr lang="cs-CZ" dirty="0"/>
              <a:t> Systems </a:t>
            </a:r>
            <a:r>
              <a:rPr lang="cs-CZ" dirty="0" err="1"/>
              <a:t>Security</a:t>
            </a:r>
            <a:r>
              <a:rPr lang="cs-CZ" dirty="0"/>
              <a:t> Professional (CISSP)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Manažer </a:t>
            </a:r>
            <a:r>
              <a:rPr lang="cs-CZ" dirty="0"/>
              <a:t>BI (akreditační schéma ČIA) 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Auditor </a:t>
            </a:r>
            <a:r>
              <a:rPr lang="cs-CZ" b="1" dirty="0"/>
              <a:t>kybernetické bezpečnosti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/>
              <a:t>Information</a:t>
            </a:r>
            <a:r>
              <a:rPr lang="cs-CZ" dirty="0"/>
              <a:t> Systems Auditor (CISA)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Certified</a:t>
            </a:r>
            <a:r>
              <a:rPr lang="cs-CZ" dirty="0" smtClean="0"/>
              <a:t> </a:t>
            </a:r>
            <a:r>
              <a:rPr lang="cs-CZ" dirty="0" err="1"/>
              <a:t>Internal</a:t>
            </a:r>
            <a:r>
              <a:rPr lang="cs-CZ" dirty="0"/>
              <a:t> Auditor (CIA)  </a:t>
            </a:r>
            <a:r>
              <a:rPr lang="cs-CZ" dirty="0" err="1"/>
              <a:t>Certified</a:t>
            </a:r>
            <a:r>
              <a:rPr lang="cs-CZ" dirty="0"/>
              <a:t> in Risk and </a:t>
            </a:r>
            <a:r>
              <a:rPr lang="cs-CZ" dirty="0" err="1"/>
              <a:t>Information</a:t>
            </a:r>
            <a:r>
              <a:rPr lang="cs-CZ" dirty="0"/>
              <a:t> Systems </a:t>
            </a:r>
            <a:r>
              <a:rPr lang="cs-CZ" dirty="0" err="1"/>
              <a:t>Control</a:t>
            </a:r>
            <a:r>
              <a:rPr lang="cs-CZ" dirty="0"/>
              <a:t> (CRISC)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Lead</a:t>
            </a:r>
            <a:r>
              <a:rPr lang="cs-CZ" dirty="0" smtClean="0"/>
              <a:t> </a:t>
            </a:r>
            <a:r>
              <a:rPr lang="cs-CZ" dirty="0"/>
              <a:t>Auditor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Management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Lead</a:t>
            </a:r>
            <a:r>
              <a:rPr lang="cs-CZ" dirty="0"/>
              <a:t> Auditor ISMS)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Auditor </a:t>
            </a:r>
            <a:r>
              <a:rPr lang="cs-CZ" dirty="0"/>
              <a:t>BI (akreditační schéma ČIA) </a:t>
            </a:r>
          </a:p>
        </p:txBody>
      </p:sp>
    </p:spTree>
    <p:extLst>
      <p:ext uri="{BB962C8B-B14F-4D97-AF65-F5344CB8AC3E}">
        <p14:creationId xmlns:p14="http://schemas.microsoft.com/office/powerpoint/2010/main" val="26803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/>
          <p:nvPr/>
        </p:nvSpPr>
        <p:spPr>
          <a:xfrm>
            <a:off x="843280" y="677692"/>
            <a:ext cx="7478917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cs-CZ" sz="4000" dirty="0" smtClean="0">
                <a:latin typeface="Arial"/>
                <a:cs typeface="Arial"/>
              </a:rPr>
              <a:t>Časté otázky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63798" y="1434237"/>
            <a:ext cx="8437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/>
              <a:t>Je možné pro zajištění jednotlivých bezpečnostních rolí najmout externího odborníka?</a:t>
            </a:r>
          </a:p>
          <a:p>
            <a:pPr algn="just"/>
            <a:r>
              <a:rPr lang="cs-CZ" dirty="0"/>
              <a:t>Ano, možné to je. V takovém případě by organizace nad externími odborníky měla řídit </a:t>
            </a:r>
            <a:r>
              <a:rPr lang="cs-CZ" dirty="0" smtClean="0"/>
              <a:t>rizika. Takový </a:t>
            </a:r>
            <a:r>
              <a:rPr lang="cs-CZ" dirty="0"/>
              <a:t>externí odborník bude také obvykle v pozici významného </a:t>
            </a:r>
            <a:r>
              <a:rPr lang="cs-CZ" dirty="0" smtClean="0"/>
              <a:t>dodavatele.</a:t>
            </a:r>
            <a:endParaRPr lang="cs-CZ" dirty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Může </a:t>
            </a:r>
            <a:r>
              <a:rPr lang="cs-CZ" b="1" dirty="0"/>
              <a:t>jedna osoba zajišťovat více rolí současně? </a:t>
            </a:r>
            <a:endParaRPr lang="cs-CZ" b="1" dirty="0" smtClean="0"/>
          </a:p>
          <a:p>
            <a:pPr algn="just"/>
            <a:r>
              <a:rPr lang="cs-CZ" dirty="0" smtClean="0"/>
              <a:t>Ano</a:t>
            </a:r>
            <a:r>
              <a:rPr lang="cs-CZ" dirty="0"/>
              <a:t>, je možné, aby jedna osoba byla zároveň manažerem a architektem kybernetické bezpečnosti a zároveň garantem aktiva. Žádná z těchto rolí však nemůže zastávat i roli auditora. </a:t>
            </a:r>
            <a:endParaRPr lang="cs-CZ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Musí </a:t>
            </a:r>
            <a:r>
              <a:rPr lang="cs-CZ" b="1" dirty="0"/>
              <a:t>správci a provozovatelé VIS určovat bezpečnostní role? </a:t>
            </a:r>
            <a:endParaRPr lang="cs-CZ" b="1" dirty="0" smtClean="0"/>
          </a:p>
          <a:p>
            <a:pPr algn="just"/>
            <a:r>
              <a:rPr lang="cs-CZ" dirty="0" smtClean="0"/>
              <a:t>Vyhláška </a:t>
            </a:r>
            <a:r>
              <a:rPr lang="cs-CZ" dirty="0"/>
              <a:t>o kybernetické bezpečnosti říká, že správci a provozovatelé VIS určí role manažera kybernetické bezpečnosti a garantů aktiv. Ostatní bezpečnostní role určí přiměřeně vzhledem k rozsahu a potřebám ISMS. Na správce a provozovatele VIS jsou kladeny obecně nižší požadavky po stránce bezpečnostních opatření, než na správce a provozovatele KII a ISZS. Ve skutečnosti však vždy někdo v organizaci nese odpovědnost např. za zajištění bezpečnosti informací či odpovědnost za implementaci nové bezpečnostní technologie.</a:t>
            </a:r>
          </a:p>
        </p:txBody>
      </p:sp>
    </p:spTree>
    <p:extLst>
      <p:ext uri="{BB962C8B-B14F-4D97-AF65-F5344CB8AC3E}">
        <p14:creationId xmlns:p14="http://schemas.microsoft.com/office/powerpoint/2010/main" val="14536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7"/>
          <p:cNvSpPr txBox="1">
            <a:spLocks noGrp="1"/>
          </p:cNvSpPr>
          <p:nvPr>
            <p:ph type="title"/>
          </p:nvPr>
        </p:nvSpPr>
        <p:spPr>
          <a:xfrm>
            <a:off x="3381679" y="476032"/>
            <a:ext cx="1469390" cy="568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dirty="0" err="1" smtClean="0"/>
              <a:t>Závěr</a:t>
            </a:r>
            <a:endParaRPr b="1" dirty="0"/>
          </a:p>
        </p:txBody>
      </p:sp>
      <p:sp>
        <p:nvSpPr>
          <p:cNvPr id="4" name="object 18"/>
          <p:cNvSpPr txBox="1">
            <a:spLocks/>
          </p:cNvSpPr>
          <p:nvPr/>
        </p:nvSpPr>
        <p:spPr>
          <a:xfrm>
            <a:off x="550062" y="1242059"/>
            <a:ext cx="7730490" cy="50165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spc="-5" dirty="0" smtClean="0">
                <a:latin typeface="Arial"/>
                <a:cs typeface="Arial"/>
              </a:rPr>
              <a:t>Management </a:t>
            </a:r>
            <a:r>
              <a:rPr lang="cs-CZ" b="1" dirty="0" smtClean="0">
                <a:latin typeface="Arial"/>
                <a:cs typeface="Arial"/>
              </a:rPr>
              <a:t>kybernetické </a:t>
            </a:r>
            <a:r>
              <a:rPr lang="cs-CZ" b="1" spc="-5" dirty="0" smtClean="0">
                <a:latin typeface="Arial"/>
                <a:cs typeface="Arial"/>
              </a:rPr>
              <a:t>bezpečnosti </a:t>
            </a:r>
            <a:r>
              <a:rPr lang="cs-CZ" spc="-5" dirty="0" smtClean="0"/>
              <a:t>stanoví s </a:t>
            </a:r>
            <a:r>
              <a:rPr lang="cs-CZ" dirty="0" smtClean="0"/>
              <a:t>ohledem  </a:t>
            </a:r>
            <a:r>
              <a:rPr lang="cs-CZ" spc="-5" dirty="0" smtClean="0"/>
              <a:t>na požadavky dotčených stran a organizační bezpečnost  rozsah systému řízení bezpečnosti informací, </a:t>
            </a:r>
            <a:r>
              <a:rPr lang="cs-CZ" spc="-10" dirty="0" smtClean="0"/>
              <a:t>ve </a:t>
            </a:r>
            <a:r>
              <a:rPr lang="cs-CZ" spc="-5" dirty="0" smtClean="0"/>
              <a:t>kterém </a:t>
            </a:r>
            <a:r>
              <a:rPr lang="cs-CZ" dirty="0" smtClean="0"/>
              <a:t>určí  </a:t>
            </a:r>
            <a:r>
              <a:rPr lang="cs-CZ" spc="-5" dirty="0" smtClean="0"/>
              <a:t>organizační</a:t>
            </a:r>
            <a:r>
              <a:rPr lang="cs-CZ" spc="170" dirty="0" smtClean="0"/>
              <a:t> </a:t>
            </a:r>
            <a:r>
              <a:rPr lang="cs-CZ" dirty="0" smtClean="0"/>
              <a:t>části</a:t>
            </a:r>
            <a:r>
              <a:rPr lang="cs-CZ" spc="165" dirty="0" smtClean="0"/>
              <a:t> </a:t>
            </a:r>
            <a:r>
              <a:rPr lang="cs-CZ" spc="-5" dirty="0" smtClean="0"/>
              <a:t>a</a:t>
            </a:r>
            <a:r>
              <a:rPr lang="cs-CZ" spc="160" dirty="0" smtClean="0"/>
              <a:t> </a:t>
            </a:r>
            <a:r>
              <a:rPr lang="cs-CZ" spc="-5" dirty="0" smtClean="0"/>
              <a:t>aktiva,</a:t>
            </a:r>
            <a:r>
              <a:rPr lang="cs-CZ" spc="170" dirty="0" smtClean="0"/>
              <a:t> </a:t>
            </a:r>
            <a:r>
              <a:rPr lang="cs-CZ" spc="-5" dirty="0" smtClean="0"/>
              <a:t>jichž</a:t>
            </a:r>
            <a:r>
              <a:rPr lang="cs-CZ" spc="170" dirty="0" smtClean="0"/>
              <a:t> </a:t>
            </a:r>
            <a:r>
              <a:rPr lang="cs-CZ" spc="-5" dirty="0" smtClean="0"/>
              <a:t>se</a:t>
            </a:r>
            <a:r>
              <a:rPr lang="cs-CZ" spc="160" dirty="0" smtClean="0"/>
              <a:t> </a:t>
            </a:r>
            <a:r>
              <a:rPr lang="cs-CZ" dirty="0" smtClean="0"/>
              <a:t>systém</a:t>
            </a:r>
            <a:r>
              <a:rPr lang="cs-CZ" spc="160" dirty="0" smtClean="0"/>
              <a:t> </a:t>
            </a:r>
            <a:r>
              <a:rPr lang="cs-CZ" spc="-5" dirty="0" smtClean="0"/>
              <a:t>řízení</a:t>
            </a:r>
            <a:r>
              <a:rPr lang="cs-CZ" spc="165" dirty="0" smtClean="0"/>
              <a:t> </a:t>
            </a:r>
            <a:r>
              <a:rPr lang="cs-CZ" spc="-5" dirty="0" smtClean="0"/>
              <a:t>bezpečnosti </a:t>
            </a:r>
            <a:r>
              <a:rPr lang="cs-CZ" dirty="0" smtClean="0"/>
              <a:t>informací týká, stanoví cíle systému řízení bezpečnosti informací a řídí rizika</a:t>
            </a:r>
            <a:r>
              <a:rPr lang="cs-CZ" dirty="0"/>
              <a:t>.</a:t>
            </a:r>
          </a:p>
          <a:p>
            <a:r>
              <a:rPr lang="cs-CZ" b="1" dirty="0" smtClean="0"/>
              <a:t>Bezpečnostní role</a:t>
            </a:r>
            <a:r>
              <a:rPr lang="cs-CZ" dirty="0"/>
              <a:t>:</a:t>
            </a:r>
          </a:p>
          <a:p>
            <a:r>
              <a:rPr lang="cs-CZ" dirty="0" smtClean="0"/>
              <a:t>Manažer kybernetické bezpečnosti</a:t>
            </a:r>
            <a:endParaRPr lang="cs-CZ" dirty="0"/>
          </a:p>
          <a:p>
            <a:r>
              <a:rPr lang="cs-CZ" dirty="0" smtClean="0"/>
              <a:t>Architekt kybernetické bezpečnosti</a:t>
            </a:r>
            <a:endParaRPr lang="cs-CZ" dirty="0"/>
          </a:p>
          <a:p>
            <a:r>
              <a:rPr lang="cs-CZ" dirty="0" smtClean="0"/>
              <a:t>Auditor kybernetické bezpečnosti</a:t>
            </a:r>
            <a:endParaRPr lang="cs-CZ" dirty="0"/>
          </a:p>
          <a:p>
            <a:r>
              <a:rPr lang="cs-CZ" dirty="0" smtClean="0"/>
              <a:t>Garant aktiva</a:t>
            </a:r>
            <a:endParaRPr lang="cs-CZ" dirty="0"/>
          </a:p>
          <a:p>
            <a:pPr marL="0" marR="5080" indent="0">
              <a:lnSpc>
                <a:spcPct val="105000"/>
              </a:lnSpc>
              <a:spcBef>
                <a:spcPts val="100"/>
              </a:spcBef>
              <a:buNone/>
            </a:pPr>
            <a:endParaRPr lang="cs-CZ" spc="-5" dirty="0"/>
          </a:p>
        </p:txBody>
      </p:sp>
    </p:spTree>
    <p:extLst>
      <p:ext uri="{BB962C8B-B14F-4D97-AF65-F5344CB8AC3E}">
        <p14:creationId xmlns:p14="http://schemas.microsoft.com/office/powerpoint/2010/main" val="32201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7"/>
          <p:cNvSpPr txBox="1">
            <a:spLocks noGrp="1"/>
          </p:cNvSpPr>
          <p:nvPr>
            <p:ph type="title"/>
          </p:nvPr>
        </p:nvSpPr>
        <p:spPr>
          <a:xfrm>
            <a:off x="630378" y="469348"/>
            <a:ext cx="2319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0" dirty="0">
                <a:latin typeface="Arial"/>
                <a:cs typeface="Arial"/>
              </a:rPr>
              <a:t>Literatura: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18"/>
          <p:cNvSpPr txBox="1"/>
          <p:nvPr/>
        </p:nvSpPr>
        <p:spPr>
          <a:xfrm>
            <a:off x="707542" y="1580134"/>
            <a:ext cx="7658734" cy="4377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latin typeface="Arial"/>
                <a:cs typeface="Arial"/>
              </a:rPr>
              <a:t>HROMADA, </a:t>
            </a:r>
            <a:r>
              <a:rPr sz="1800" spc="-5" dirty="0">
                <a:latin typeface="Arial"/>
                <a:cs typeface="Arial"/>
              </a:rPr>
              <a:t>Martin; HRŮZA, </a:t>
            </a:r>
            <a:r>
              <a:rPr sz="1800" dirty="0">
                <a:latin typeface="Arial"/>
                <a:cs typeface="Arial"/>
              </a:rPr>
              <a:t>Petr; </a:t>
            </a:r>
            <a:r>
              <a:rPr sz="1800" spc="-5" dirty="0">
                <a:latin typeface="Arial"/>
                <a:cs typeface="Arial"/>
              </a:rPr>
              <a:t>KADERKA, </a:t>
            </a:r>
            <a:r>
              <a:rPr sz="1800" spc="5" dirty="0">
                <a:latin typeface="Arial"/>
                <a:cs typeface="Arial"/>
              </a:rPr>
              <a:t>Josef; </a:t>
            </a:r>
            <a:r>
              <a:rPr sz="1800" spc="-5" dirty="0">
                <a:latin typeface="Arial"/>
                <a:cs typeface="Arial"/>
              </a:rPr>
              <a:t>LUŇÁČEK, </a:t>
            </a:r>
            <a:r>
              <a:rPr sz="1800" dirty="0">
                <a:latin typeface="Arial"/>
                <a:cs typeface="Arial"/>
              </a:rPr>
              <a:t>Oldřich;  </a:t>
            </a:r>
            <a:r>
              <a:rPr sz="1800" spc="-5" dirty="0">
                <a:latin typeface="Arial"/>
                <a:cs typeface="Arial"/>
              </a:rPr>
              <a:t>NEČAS, Miroslav; PTÁČEK, </a:t>
            </a:r>
            <a:r>
              <a:rPr sz="1800" dirty="0">
                <a:latin typeface="Arial"/>
                <a:cs typeface="Arial"/>
              </a:rPr>
              <a:t>Bohumil; </a:t>
            </a:r>
            <a:r>
              <a:rPr sz="1800" spc="-5" dirty="0">
                <a:latin typeface="Arial"/>
                <a:cs typeface="Arial"/>
              </a:rPr>
              <a:t>SKORUŠA, </a:t>
            </a:r>
            <a:r>
              <a:rPr sz="1800" dirty="0">
                <a:latin typeface="Arial"/>
                <a:cs typeface="Arial"/>
              </a:rPr>
              <a:t>Leopold; </a:t>
            </a:r>
            <a:r>
              <a:rPr sz="1800" spc="-5" dirty="0">
                <a:latin typeface="Arial"/>
                <a:cs typeface="Arial"/>
              </a:rPr>
              <a:t>SLOŽIL,  </a:t>
            </a:r>
            <a:r>
              <a:rPr sz="1800" dirty="0">
                <a:latin typeface="Arial"/>
                <a:cs typeface="Arial"/>
              </a:rPr>
              <a:t>Richard. </a:t>
            </a:r>
            <a:r>
              <a:rPr sz="1800" i="1" dirty="0">
                <a:latin typeface="Arial"/>
                <a:cs typeface="Arial"/>
              </a:rPr>
              <a:t>Kybernetická </a:t>
            </a:r>
            <a:r>
              <a:rPr sz="1800" i="1" spc="-5" dirty="0">
                <a:latin typeface="Arial"/>
                <a:cs typeface="Arial"/>
              </a:rPr>
              <a:t>bezpečnost: </a:t>
            </a:r>
            <a:r>
              <a:rPr sz="1800" i="1" dirty="0">
                <a:latin typeface="Arial"/>
                <a:cs typeface="Arial"/>
              </a:rPr>
              <a:t>teorie a praxe. </a:t>
            </a:r>
            <a:r>
              <a:rPr sz="1800" dirty="0">
                <a:latin typeface="Arial"/>
                <a:cs typeface="Arial"/>
              </a:rPr>
              <a:t>Praha: </a:t>
            </a:r>
            <a:r>
              <a:rPr sz="1800" spc="-5" dirty="0">
                <a:latin typeface="Arial"/>
                <a:cs typeface="Arial"/>
              </a:rPr>
              <a:t>Powerprint  </a:t>
            </a:r>
            <a:r>
              <a:rPr sz="1800" spc="-15" dirty="0">
                <a:latin typeface="Arial"/>
                <a:cs typeface="Arial"/>
              </a:rPr>
              <a:t>s.r.o., </a:t>
            </a:r>
            <a:r>
              <a:rPr sz="1800" dirty="0">
                <a:latin typeface="Arial"/>
                <a:cs typeface="Arial"/>
              </a:rPr>
              <a:t>2015, 250 </a:t>
            </a:r>
            <a:r>
              <a:rPr sz="1800" spc="5" dirty="0">
                <a:latin typeface="Arial"/>
                <a:cs typeface="Arial"/>
              </a:rPr>
              <a:t>s. </a:t>
            </a:r>
            <a:r>
              <a:rPr sz="1800" dirty="0">
                <a:latin typeface="Arial"/>
                <a:cs typeface="Arial"/>
              </a:rPr>
              <a:t>ISBN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978-80-87994-72-6.</a:t>
            </a:r>
          </a:p>
          <a:p>
            <a:pPr marL="241300" marR="177165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HRŮZA, </a:t>
            </a:r>
            <a:r>
              <a:rPr sz="1800" dirty="0">
                <a:latin typeface="Arial"/>
                <a:cs typeface="Arial"/>
              </a:rPr>
              <a:t>Petr; </a:t>
            </a:r>
            <a:r>
              <a:rPr sz="1800" spc="-30" dirty="0">
                <a:latin typeface="Arial"/>
                <a:cs typeface="Arial"/>
              </a:rPr>
              <a:t>PITAŠ, </a:t>
            </a:r>
            <a:r>
              <a:rPr sz="1800" dirty="0">
                <a:latin typeface="Arial"/>
                <a:cs typeface="Arial"/>
              </a:rPr>
              <a:t>Jaromír; </a:t>
            </a:r>
            <a:r>
              <a:rPr sz="1800" spc="-5" dirty="0">
                <a:latin typeface="Arial"/>
                <a:cs typeface="Arial"/>
              </a:rPr>
              <a:t>ŠANDA, </a:t>
            </a:r>
            <a:r>
              <a:rPr sz="1800" dirty="0">
                <a:latin typeface="Arial"/>
                <a:cs typeface="Arial"/>
              </a:rPr>
              <a:t>Jaroslav; </a:t>
            </a:r>
            <a:r>
              <a:rPr sz="1800" spc="-25" dirty="0">
                <a:latin typeface="Arial"/>
                <a:cs typeface="Arial"/>
              </a:rPr>
              <a:t>BRECHTA, </a:t>
            </a:r>
            <a:r>
              <a:rPr sz="1800" dirty="0">
                <a:latin typeface="Arial"/>
                <a:cs typeface="Arial"/>
              </a:rPr>
              <a:t>Bohumil.  </a:t>
            </a:r>
            <a:r>
              <a:rPr sz="1800" i="1" dirty="0">
                <a:latin typeface="Arial"/>
                <a:cs typeface="Arial"/>
              </a:rPr>
              <a:t>Kybernetická </a:t>
            </a:r>
            <a:r>
              <a:rPr sz="1800" i="1" spc="-5" dirty="0">
                <a:latin typeface="Arial"/>
                <a:cs typeface="Arial"/>
              </a:rPr>
              <a:t>bezpečnost </a:t>
            </a:r>
            <a:r>
              <a:rPr sz="1800" i="1" dirty="0">
                <a:latin typeface="Arial"/>
                <a:cs typeface="Arial"/>
              </a:rPr>
              <a:t>II. </a:t>
            </a:r>
            <a:r>
              <a:rPr sz="1800" dirty="0">
                <a:latin typeface="Arial"/>
                <a:cs typeface="Arial"/>
              </a:rPr>
              <a:t>Brno: </a:t>
            </a:r>
            <a:r>
              <a:rPr sz="1800" spc="-5" dirty="0">
                <a:latin typeface="Arial"/>
                <a:cs typeface="Arial"/>
              </a:rPr>
              <a:t>Univerzita </a:t>
            </a:r>
            <a:r>
              <a:rPr sz="1800" spc="-25" dirty="0">
                <a:latin typeface="Arial"/>
                <a:cs typeface="Arial"/>
              </a:rPr>
              <a:t>obrany, </a:t>
            </a:r>
            <a:r>
              <a:rPr sz="1800" dirty="0">
                <a:latin typeface="Arial"/>
                <a:cs typeface="Arial"/>
              </a:rPr>
              <a:t>Brno, 2013, 100 s.  ISBN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978-80-7231-931-2.</a:t>
            </a:r>
          </a:p>
          <a:p>
            <a:pPr marL="241300" indent="-229235">
              <a:lnSpc>
                <a:spcPct val="100000"/>
              </a:lnSpc>
              <a:spcBef>
                <a:spcPts val="99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latin typeface="Arial"/>
                <a:cs typeface="Arial"/>
              </a:rPr>
              <a:t>HRŮZA, </a:t>
            </a:r>
            <a:r>
              <a:rPr sz="1800" spc="-20" dirty="0">
                <a:latin typeface="Arial"/>
                <a:cs typeface="Arial"/>
              </a:rPr>
              <a:t>Petr. </a:t>
            </a:r>
            <a:r>
              <a:rPr sz="1800" i="1" dirty="0">
                <a:latin typeface="Arial"/>
                <a:cs typeface="Arial"/>
              </a:rPr>
              <a:t>Kybernetická </a:t>
            </a:r>
            <a:r>
              <a:rPr sz="1800" i="1" spc="-5" dirty="0">
                <a:latin typeface="Arial"/>
                <a:cs typeface="Arial"/>
              </a:rPr>
              <a:t>bezpečnost. </a:t>
            </a:r>
            <a:r>
              <a:rPr sz="1800" dirty="0">
                <a:latin typeface="Arial"/>
                <a:cs typeface="Arial"/>
              </a:rPr>
              <a:t>Brno: </a:t>
            </a:r>
            <a:r>
              <a:rPr sz="1800" spc="-5" dirty="0">
                <a:latin typeface="Arial"/>
                <a:cs typeface="Arial"/>
              </a:rPr>
              <a:t>Univerzita </a:t>
            </a:r>
            <a:r>
              <a:rPr sz="1800" spc="-25" dirty="0">
                <a:latin typeface="Arial"/>
                <a:cs typeface="Arial"/>
              </a:rPr>
              <a:t>obrany,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2012,</a:t>
            </a:r>
          </a:p>
          <a:p>
            <a:pPr marL="2413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90 </a:t>
            </a:r>
            <a:r>
              <a:rPr sz="1800" spc="5" dirty="0">
                <a:latin typeface="Arial"/>
                <a:cs typeface="Arial"/>
              </a:rPr>
              <a:t>s. </a:t>
            </a:r>
            <a:r>
              <a:rPr sz="1800" dirty="0">
                <a:latin typeface="Arial"/>
                <a:cs typeface="Arial"/>
              </a:rPr>
              <a:t>ISBN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978-80-7231-914-5.</a:t>
            </a:r>
          </a:p>
          <a:p>
            <a:pPr marL="241300" marR="314960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dirty="0">
                <a:latin typeface="Arial"/>
                <a:cs typeface="Arial"/>
              </a:rPr>
              <a:t>JIRÁSEK, </a:t>
            </a:r>
            <a:r>
              <a:rPr sz="1800" spc="-20" dirty="0">
                <a:latin typeface="Arial"/>
                <a:cs typeface="Arial"/>
              </a:rPr>
              <a:t>Petr, </a:t>
            </a:r>
            <a:r>
              <a:rPr sz="1800" dirty="0">
                <a:latin typeface="Arial"/>
                <a:cs typeface="Arial"/>
              </a:rPr>
              <a:t>Luděk </a:t>
            </a:r>
            <a:r>
              <a:rPr sz="1800" spc="-5" dirty="0">
                <a:latin typeface="Arial"/>
                <a:cs typeface="Arial"/>
              </a:rPr>
              <a:t>NOVÁK </a:t>
            </a:r>
            <a:r>
              <a:rPr sz="1800" dirty="0">
                <a:latin typeface="Arial"/>
                <a:cs typeface="Arial"/>
              </a:rPr>
              <a:t>a Josef </a:t>
            </a:r>
            <a:r>
              <a:rPr sz="1800" spc="-5" dirty="0">
                <a:latin typeface="Arial"/>
                <a:cs typeface="Arial"/>
              </a:rPr>
              <a:t>POŽÁR. </a:t>
            </a:r>
            <a:r>
              <a:rPr sz="1800" i="1" dirty="0">
                <a:latin typeface="Arial"/>
                <a:cs typeface="Arial"/>
              </a:rPr>
              <a:t>Výkladový slovník  kybernetické bezpečnosti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-5" dirty="0">
                <a:latin typeface="Arial"/>
                <a:cs typeface="Arial"/>
              </a:rPr>
              <a:t>Třetí </a:t>
            </a:r>
            <a:r>
              <a:rPr sz="1800" dirty="0">
                <a:latin typeface="Arial"/>
                <a:cs typeface="Arial"/>
              </a:rPr>
              <a:t>aktualizované </a:t>
            </a:r>
            <a:r>
              <a:rPr sz="1800" spc="-5" dirty="0">
                <a:latin typeface="Arial"/>
                <a:cs typeface="Arial"/>
              </a:rPr>
              <a:t>vydání. </a:t>
            </a:r>
            <a:r>
              <a:rPr sz="1800" dirty="0">
                <a:latin typeface="Arial"/>
                <a:cs typeface="Arial"/>
              </a:rPr>
              <a:t>Praha: Policejní  </a:t>
            </a:r>
            <a:r>
              <a:rPr sz="1800" spc="5" dirty="0">
                <a:latin typeface="Arial"/>
                <a:cs typeface="Arial"/>
              </a:rPr>
              <a:t>akademie </a:t>
            </a:r>
            <a:r>
              <a:rPr sz="1800" spc="-5" dirty="0">
                <a:latin typeface="Arial"/>
                <a:cs typeface="Arial"/>
              </a:rPr>
              <a:t>ČR </a:t>
            </a:r>
            <a:r>
              <a:rPr sz="1800" dirty="0">
                <a:latin typeface="Arial"/>
                <a:cs typeface="Arial"/>
              </a:rPr>
              <a:t>v </a:t>
            </a:r>
            <a:r>
              <a:rPr sz="1800" spc="-5" dirty="0">
                <a:latin typeface="Arial"/>
                <a:cs typeface="Arial"/>
              </a:rPr>
              <a:t>Praze, </a:t>
            </a:r>
            <a:r>
              <a:rPr sz="1800" dirty="0">
                <a:latin typeface="Arial"/>
                <a:cs typeface="Arial"/>
              </a:rPr>
              <a:t>2015. ISBN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978-80-7251-436-6.</a:t>
            </a:r>
          </a:p>
          <a:p>
            <a:pPr marL="241300" marR="33655" indent="-229235">
              <a:lnSpc>
                <a:spcPct val="100000"/>
              </a:lnSpc>
              <a:spcBef>
                <a:spcPts val="1010"/>
              </a:spcBef>
              <a:buChar char="•"/>
              <a:tabLst>
                <a:tab pos="241300" algn="l"/>
                <a:tab pos="241935" algn="l"/>
              </a:tabLst>
            </a:pPr>
            <a:r>
              <a:rPr sz="1800" spc="-15" dirty="0">
                <a:latin typeface="Arial"/>
                <a:cs typeface="Arial"/>
              </a:rPr>
              <a:t>Vydané </a:t>
            </a:r>
            <a:r>
              <a:rPr sz="1800" dirty="0">
                <a:latin typeface="Arial"/>
                <a:cs typeface="Arial"/>
              </a:rPr>
              <a:t>normy </a:t>
            </a:r>
            <a:r>
              <a:rPr sz="1800" spc="-5" dirty="0">
                <a:latin typeface="Arial"/>
                <a:cs typeface="Arial"/>
              </a:rPr>
              <a:t>ISO/ČSN </a:t>
            </a:r>
            <a:r>
              <a:rPr sz="1800" dirty="0">
                <a:latin typeface="Arial"/>
                <a:cs typeface="Arial"/>
              </a:rPr>
              <a:t>řady 27000 a platné zákony a vyhlášky z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oblasti  kybernetické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bezpečnosti</a:t>
            </a:r>
          </a:p>
        </p:txBody>
      </p:sp>
    </p:spTree>
    <p:extLst>
      <p:ext uri="{BB962C8B-B14F-4D97-AF65-F5344CB8AC3E}">
        <p14:creationId xmlns:p14="http://schemas.microsoft.com/office/powerpoint/2010/main" val="8022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7" name="object 18"/>
          <p:cNvSpPr txBox="1"/>
          <p:nvPr/>
        </p:nvSpPr>
        <p:spPr>
          <a:xfrm>
            <a:off x="628650" y="1124936"/>
            <a:ext cx="7733030" cy="52091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lang="cs-CZ" sz="2400" spc="-20" dirty="0">
                <a:latin typeface="Arial"/>
                <a:cs typeface="Arial"/>
              </a:rPr>
              <a:t>Pro důsledné zajišťování informační strategie je  potřebné určit jejího zodpovědného reprezentanta ve  firmě. Roli reprezentanta zodpovědného za </a:t>
            </a:r>
            <a:r>
              <a:rPr lang="cs-CZ" sz="2400" spc="-20" dirty="0" smtClean="0">
                <a:latin typeface="Arial"/>
                <a:cs typeface="Arial"/>
              </a:rPr>
              <a:t>informační </a:t>
            </a:r>
            <a:r>
              <a:rPr lang="cs-CZ" sz="2400" spc="-20" dirty="0">
                <a:latin typeface="Arial"/>
                <a:cs typeface="Arial"/>
              </a:rPr>
              <a:t>strategii firmy zastává obvykle </a:t>
            </a:r>
            <a:r>
              <a:rPr lang="cs-CZ" sz="2400" b="1" spc="-20" dirty="0">
                <a:latin typeface="Arial"/>
                <a:cs typeface="Arial"/>
              </a:rPr>
              <a:t>informační manažer</a:t>
            </a:r>
            <a:r>
              <a:rPr lang="cs-CZ" sz="2400" spc="-20" dirty="0">
                <a:latin typeface="Arial"/>
                <a:cs typeface="Arial"/>
              </a:rPr>
              <a:t>.  Monitoruje situaci uvnitř i vně firmy a na základě  důkladné analýzy svých poznatků dokáže posoudit riziko  jednotlivých akcí celé informační strategie firmy</a:t>
            </a:r>
            <a:r>
              <a:rPr lang="cs-CZ" sz="2400" spc="-20" dirty="0" smtClean="0">
                <a:latin typeface="Arial"/>
                <a:cs typeface="Arial"/>
              </a:rPr>
              <a:t>.</a:t>
            </a:r>
          </a:p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endParaRPr lang="cs-CZ" sz="2400" spc="-20" dirty="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lang="cs-CZ" sz="2400" b="1" spc="-20" dirty="0">
                <a:latin typeface="Arial"/>
                <a:cs typeface="Arial"/>
              </a:rPr>
              <a:t>Informační manažer </a:t>
            </a:r>
            <a:r>
              <a:rPr lang="cs-CZ" sz="2400" spc="-20" dirty="0">
                <a:latin typeface="Arial"/>
                <a:cs typeface="Arial"/>
              </a:rPr>
              <a:t>nebo jiný subjekt, </a:t>
            </a:r>
            <a:r>
              <a:rPr lang="cs-CZ" sz="2400" b="1" spc="-20" dirty="0">
                <a:latin typeface="Arial"/>
                <a:cs typeface="Arial"/>
              </a:rPr>
              <a:t>odpovědný za  informační strategii </a:t>
            </a:r>
            <a:r>
              <a:rPr lang="cs-CZ" sz="2400" spc="-20" dirty="0">
                <a:latin typeface="Arial"/>
                <a:cs typeface="Arial"/>
              </a:rPr>
              <a:t>(například externí firma) pak  odpovídá za kvalitu specifikace klíčových informací pro  podporu rozhodování řídících pracovníků firmy a výběr  standardů, které chce firma uplatňovat při budování  informačního systému.</a:t>
            </a:r>
          </a:p>
        </p:txBody>
      </p:sp>
    </p:spTree>
    <p:extLst>
      <p:ext uri="{BB962C8B-B14F-4D97-AF65-F5344CB8AC3E}">
        <p14:creationId xmlns:p14="http://schemas.microsoft.com/office/powerpoint/2010/main" val="3020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7"/>
          <p:cNvSpPr txBox="1">
            <a:spLocks noGrp="1"/>
          </p:cNvSpPr>
          <p:nvPr>
            <p:ph type="title"/>
          </p:nvPr>
        </p:nvSpPr>
        <p:spPr>
          <a:xfrm>
            <a:off x="572516" y="972692"/>
            <a:ext cx="795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Management </a:t>
            </a:r>
            <a:r>
              <a:rPr sz="3600" dirty="0"/>
              <a:t>kybernetické</a:t>
            </a:r>
            <a:r>
              <a:rPr sz="3600" spc="-90" dirty="0"/>
              <a:t> </a:t>
            </a:r>
            <a:r>
              <a:rPr sz="3600" spc="-5" dirty="0"/>
              <a:t>bezpečnosti</a:t>
            </a:r>
            <a:endParaRPr sz="3600" dirty="0"/>
          </a:p>
        </p:txBody>
      </p:sp>
      <p:graphicFrame>
        <p:nvGraphicFramePr>
          <p:cNvPr id="6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705342"/>
              </p:ext>
            </p:extLst>
          </p:nvPr>
        </p:nvGraphicFramePr>
        <p:xfrm>
          <a:off x="396951" y="1825414"/>
          <a:ext cx="8322644" cy="42068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22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4127">
                <a:tc>
                  <a:txBody>
                    <a:bodyPr/>
                    <a:lstStyle/>
                    <a:p>
                      <a:pPr marL="299085" indent="-172720" algn="just">
                        <a:lnSpc>
                          <a:spcPts val="2655"/>
                        </a:lnSpc>
                        <a:buChar char="•"/>
                        <a:tabLst>
                          <a:tab pos="29972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stanoví s ohledem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na požadavky </a:t>
                      </a:r>
                      <a:r>
                        <a:rPr sz="2400" spc="-5" dirty="0" err="1">
                          <a:latin typeface="Arial"/>
                          <a:cs typeface="Arial"/>
                        </a:rPr>
                        <a:t>dotčených</a:t>
                      </a:r>
                      <a:r>
                        <a:rPr sz="2400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stran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br>
                        <a:rPr lang="cs-CZ" sz="2400" dirty="0" smtClean="0">
                          <a:latin typeface="Arial"/>
                          <a:cs typeface="Arial"/>
                        </a:rPr>
                      </a:br>
                      <a:r>
                        <a:rPr lang="cs-CZ" sz="240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organizační bezpečnost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rozsah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systému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řízení  bezpečnosti informací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, ve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kterém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určí organizační </a:t>
                      </a:r>
                      <a:r>
                        <a:rPr sz="2400" dirty="0" err="1">
                          <a:latin typeface="Arial"/>
                          <a:cs typeface="Arial"/>
                        </a:rPr>
                        <a:t>části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  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cs-CZ" sz="2400" dirty="0" smtClean="0">
                          <a:latin typeface="Arial"/>
                          <a:cs typeface="Arial"/>
                        </a:rPr>
                      </a:br>
                      <a:r>
                        <a:rPr sz="2400" spc="-5" dirty="0" smtClean="0">
                          <a:latin typeface="Arial"/>
                          <a:cs typeface="Arial"/>
                        </a:rPr>
                        <a:t>a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aktiva,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jichž se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systém řízení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bezpečnosti informací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týká,</a:t>
                      </a:r>
                    </a:p>
                  </a:txBody>
                  <a:tcPr marL="0" marR="0" marT="0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84">
                <a:tc>
                  <a:txBody>
                    <a:bodyPr/>
                    <a:lstStyle/>
                    <a:p>
                      <a:pPr marL="299085" indent="-172720">
                        <a:lnSpc>
                          <a:spcPct val="100000"/>
                        </a:lnSpc>
                        <a:spcBef>
                          <a:spcPts val="175"/>
                        </a:spcBef>
                        <a:buChar char="•"/>
                        <a:tabLst>
                          <a:tab pos="299720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stanoví cíle systému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řízení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bezpečnosti</a:t>
                      </a:r>
                      <a:r>
                        <a:rPr sz="2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informací,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5635">
                <a:tc>
                  <a:txBody>
                    <a:bodyPr/>
                    <a:lstStyle/>
                    <a:p>
                      <a:pPr marL="299085" indent="-172720" algn="just">
                        <a:lnSpc>
                          <a:spcPct val="100000"/>
                        </a:lnSpc>
                        <a:spcBef>
                          <a:spcPts val="175"/>
                        </a:spcBef>
                        <a:buChar char="•"/>
                        <a:tabLst>
                          <a:tab pos="29972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pro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stanovený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rozsah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systému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řízení </a:t>
                      </a:r>
                      <a:r>
                        <a:rPr sz="2400" b="1" spc="-5" dirty="0" err="1">
                          <a:latin typeface="Arial"/>
                          <a:cs typeface="Arial"/>
                        </a:rPr>
                        <a:t>bezpečnosti</a:t>
                      </a:r>
                      <a:r>
                        <a:rPr sz="2400" b="1" spc="229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 err="1" smtClean="0">
                          <a:latin typeface="Arial"/>
                          <a:cs typeface="Arial"/>
                        </a:rPr>
                        <a:t>informací</a:t>
                      </a:r>
                      <a:r>
                        <a:rPr lang="cs-CZ" sz="24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na</a:t>
                      </a:r>
                      <a:r>
                        <a:rPr sz="2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základě cílů systému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řízení bezpečnosti informací,  bezpečnostních potřeb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hodnocení rizik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zavede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přiměřená  bezpečnostní</a:t>
                      </a:r>
                      <a:r>
                        <a:rPr sz="2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opatření,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635">
                <a:tc>
                  <a:txBody>
                    <a:bodyPr/>
                    <a:lstStyle/>
                    <a:p>
                      <a:pPr marL="299085" indent="-172720">
                        <a:lnSpc>
                          <a:spcPct val="100000"/>
                        </a:lnSpc>
                        <a:spcBef>
                          <a:spcPts val="175"/>
                        </a:spcBef>
                        <a:buChar char="•"/>
                        <a:tabLst>
                          <a:tab pos="299720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řídí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rizika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podle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§</a:t>
                      </a:r>
                      <a:r>
                        <a:rPr sz="240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5,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5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7"/>
          <p:cNvSpPr txBox="1">
            <a:spLocks noGrp="1"/>
          </p:cNvSpPr>
          <p:nvPr>
            <p:ph type="title"/>
          </p:nvPr>
        </p:nvSpPr>
        <p:spPr>
          <a:xfrm>
            <a:off x="572516" y="972692"/>
            <a:ext cx="795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Management </a:t>
            </a:r>
            <a:r>
              <a:rPr sz="3600" dirty="0"/>
              <a:t>kybernetické</a:t>
            </a:r>
            <a:r>
              <a:rPr sz="3600" spc="-90" dirty="0"/>
              <a:t> </a:t>
            </a:r>
            <a:r>
              <a:rPr sz="3600" spc="-5" dirty="0"/>
              <a:t>bezpečnosti</a:t>
            </a:r>
            <a:endParaRPr sz="36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096688"/>
              </p:ext>
            </p:extLst>
          </p:nvPr>
        </p:nvGraphicFramePr>
        <p:xfrm>
          <a:off x="401014" y="1912757"/>
          <a:ext cx="8277473" cy="41614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77473">
                  <a:extLst>
                    <a:ext uri="{9D8B030D-6E8A-4147-A177-3AD203B41FA5}">
                      <a16:colId xmlns:a16="http://schemas.microsoft.com/office/drawing/2014/main" val="2569604275"/>
                    </a:ext>
                  </a:extLst>
                </a:gridCol>
              </a:tblGrid>
              <a:tr h="2916285">
                <a:tc>
                  <a:txBody>
                    <a:bodyPr/>
                    <a:lstStyle/>
                    <a:p>
                      <a:pPr marL="299085" indent="-172720" algn="just">
                        <a:lnSpc>
                          <a:spcPts val="2655"/>
                        </a:lnSpc>
                        <a:buChar char="•"/>
                        <a:tabLst>
                          <a:tab pos="299720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vytvoří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 schválí bezpečnostní politiku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 </a:t>
                      </a:r>
                      <a:r>
                        <a:rPr sz="2400" spc="-5" dirty="0" err="1">
                          <a:latin typeface="Arial"/>
                          <a:cs typeface="Arial"/>
                        </a:rPr>
                        <a:t>oblasti</a:t>
                      </a:r>
                      <a:r>
                        <a:rPr sz="2400" spc="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systému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řízení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bezpečnosti informací, která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obsahuje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hlavní </a:t>
                      </a:r>
                      <a:r>
                        <a:rPr sz="2400" spc="-30" dirty="0">
                          <a:latin typeface="Arial"/>
                          <a:cs typeface="Arial"/>
                        </a:rPr>
                        <a:t>zásady, 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cíle,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bezpečnostní </a:t>
                      </a:r>
                      <a:r>
                        <a:rPr sz="2400" spc="-30" dirty="0">
                          <a:latin typeface="Arial"/>
                          <a:cs typeface="Arial"/>
                        </a:rPr>
                        <a:t>potřeby,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práva a povinnosti ve </a:t>
                      </a:r>
                      <a:r>
                        <a:rPr sz="2400" spc="-5" dirty="0" err="1">
                          <a:latin typeface="Arial"/>
                          <a:cs typeface="Arial"/>
                        </a:rPr>
                        <a:t>vztahu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 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řízení</a:t>
                      </a:r>
                      <a:r>
                        <a:rPr sz="2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bezpečnosti informací, a na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základě 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bezpečnostních potřeb a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výsledků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hodnocení rizik stanoví  bezpečnostní politiku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dalších oblastech </a:t>
                      </a:r>
                      <a:r>
                        <a:rPr sz="2400" dirty="0" err="1">
                          <a:latin typeface="Arial"/>
                          <a:cs typeface="Arial"/>
                        </a:rPr>
                        <a:t>podle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cs-CZ" sz="2400" dirty="0" smtClean="0">
                          <a:latin typeface="Arial"/>
                          <a:cs typeface="Arial"/>
                        </a:rPr>
                      </a:br>
                      <a:r>
                        <a:rPr sz="2400" dirty="0" smtClean="0">
                          <a:latin typeface="Calibri"/>
                          <a:cs typeface="Calibri"/>
                        </a:rPr>
                        <a:t>§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30 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 zavede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přiměřená bezpečnostní</a:t>
                      </a:r>
                      <a:r>
                        <a:rPr sz="24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opatření,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18160"/>
                  </a:ext>
                </a:extLst>
              </a:tr>
              <a:tr h="1245181">
                <a:tc>
                  <a:txBody>
                    <a:bodyPr/>
                    <a:lstStyle/>
                    <a:p>
                      <a:pPr marL="299085" indent="-172720" algn="just">
                        <a:lnSpc>
                          <a:spcPct val="100000"/>
                        </a:lnSpc>
                        <a:spcBef>
                          <a:spcPts val="175"/>
                        </a:spcBef>
                        <a:buChar char="•"/>
                        <a:tabLst>
                          <a:tab pos="299720" algn="l"/>
                          <a:tab pos="1537970" algn="l"/>
                          <a:tab pos="3352165" algn="l"/>
                          <a:tab pos="4643120" algn="l"/>
                          <a:tab pos="6814820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zajistí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provedení	auditu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kybernetické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bezpečnosti</a:t>
                      </a:r>
                      <a:r>
                        <a:rPr lang="cs-CZ" sz="2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2400" spc="-10" dirty="0" err="1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fo</a:t>
                      </a:r>
                      <a:r>
                        <a:rPr sz="2400" spc="5" dirty="0" err="1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mačního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komunikačního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systé</a:t>
                      </a:r>
                      <a:r>
                        <a:rPr sz="2400" spc="10" dirty="0" err="1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u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sz="2400" spc="-1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udit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kybernetické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bezpečnosti)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podle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§</a:t>
                      </a:r>
                      <a:r>
                        <a:rPr sz="2400" spc="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16,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189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7"/>
          <p:cNvSpPr txBox="1">
            <a:spLocks noGrp="1"/>
          </p:cNvSpPr>
          <p:nvPr>
            <p:ph type="title"/>
          </p:nvPr>
        </p:nvSpPr>
        <p:spPr>
          <a:xfrm>
            <a:off x="572516" y="972692"/>
            <a:ext cx="795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Management </a:t>
            </a:r>
            <a:r>
              <a:rPr sz="3600" dirty="0"/>
              <a:t>kybernetické</a:t>
            </a:r>
            <a:r>
              <a:rPr sz="3600" spc="-90" dirty="0"/>
              <a:t> </a:t>
            </a:r>
            <a:r>
              <a:rPr sz="3600" spc="-5" dirty="0"/>
              <a:t>bezpečnosti</a:t>
            </a:r>
            <a:endParaRPr sz="36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846275"/>
              </p:ext>
            </p:extLst>
          </p:nvPr>
        </p:nvGraphicFramePr>
        <p:xfrm>
          <a:off x="377866" y="2028503"/>
          <a:ext cx="8476767" cy="4149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76767">
                  <a:extLst>
                    <a:ext uri="{9D8B030D-6E8A-4147-A177-3AD203B41FA5}">
                      <a16:colId xmlns:a16="http://schemas.microsoft.com/office/drawing/2014/main" val="740890694"/>
                    </a:ext>
                  </a:extLst>
                </a:gridCol>
              </a:tblGrid>
              <a:tr h="2916380">
                <a:tc>
                  <a:txBody>
                    <a:bodyPr/>
                    <a:lstStyle/>
                    <a:p>
                      <a:pPr marL="299085" indent="-172720" algn="just">
                        <a:lnSpc>
                          <a:spcPts val="2655"/>
                        </a:lnSpc>
                        <a:buChar char="•"/>
                        <a:tabLst>
                          <a:tab pos="29972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zajistí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pravidelné vyhodnocování účinnosti systému</a:t>
                      </a:r>
                      <a:r>
                        <a:rPr sz="2400" b="1" spc="3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 err="1" smtClean="0">
                          <a:latin typeface="Arial"/>
                          <a:cs typeface="Arial"/>
                        </a:rPr>
                        <a:t>řízení</a:t>
                      </a:r>
                      <a:r>
                        <a:rPr lang="cs-CZ" sz="24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 err="1" smtClean="0">
                          <a:latin typeface="Arial"/>
                          <a:cs typeface="Arial"/>
                        </a:rPr>
                        <a:t>bezpečnosti</a:t>
                      </a:r>
                      <a:r>
                        <a:rPr sz="24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informací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které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obsahuje </a:t>
                      </a:r>
                      <a:r>
                        <a:rPr sz="2400" spc="-5" dirty="0" err="1">
                          <a:latin typeface="Arial"/>
                          <a:cs typeface="Arial"/>
                        </a:rPr>
                        <a:t>hodnocení</a:t>
                      </a:r>
                      <a:r>
                        <a:rPr sz="2400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stavu</a:t>
                      </a:r>
                      <a:r>
                        <a:rPr lang="cs-CZ" sz="2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systému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řízení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bezpečnosti informací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včetně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revize  hodnocení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rizik,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posouzení výsledků provedených auditů 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kybernetické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bezpečnosti a dopadů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kybernetických 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bezpečnostních incidentů na systém řízení 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bezpečnosti 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informací,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134485"/>
                  </a:ext>
                </a:extLst>
              </a:tr>
              <a:tr h="1233579">
                <a:tc>
                  <a:txBody>
                    <a:bodyPr/>
                    <a:lstStyle/>
                    <a:p>
                      <a:pPr marL="299085" indent="-172720" algn="just">
                        <a:lnSpc>
                          <a:spcPct val="100000"/>
                        </a:lnSpc>
                        <a:spcBef>
                          <a:spcPts val="175"/>
                        </a:spcBef>
                        <a:buChar char="•"/>
                        <a:tabLst>
                          <a:tab pos="299720" algn="l"/>
                        </a:tabLst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průběžně</a:t>
                      </a:r>
                      <a:r>
                        <a:rPr sz="2400" spc="3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identifikuje</a:t>
                      </a:r>
                      <a:r>
                        <a:rPr sz="2400" b="1" spc="3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spc="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následně</a:t>
                      </a:r>
                      <a:r>
                        <a:rPr sz="2400" spc="3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podle</a:t>
                      </a:r>
                      <a:r>
                        <a:rPr sz="2400" spc="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§</a:t>
                      </a:r>
                      <a:r>
                        <a:rPr sz="2400" spc="4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90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2400" spc="2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 err="1">
                          <a:latin typeface="Arial"/>
                          <a:cs typeface="Arial"/>
                        </a:rPr>
                        <a:t>řídí</a:t>
                      </a:r>
                      <a:r>
                        <a:rPr sz="2400" b="1" spc="2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 err="1" smtClean="0">
                          <a:latin typeface="Arial"/>
                          <a:cs typeface="Arial"/>
                        </a:rPr>
                        <a:t>významné</a:t>
                      </a:r>
                      <a:r>
                        <a:rPr lang="cs-CZ" sz="2400" b="1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 err="1" smtClean="0">
                          <a:latin typeface="Arial"/>
                          <a:cs typeface="Arial"/>
                        </a:rPr>
                        <a:t>změn</a:t>
                      </a:r>
                      <a:r>
                        <a:rPr sz="2400" b="1" spc="-180" dirty="0" err="1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kt</a:t>
                      </a:r>
                      <a:r>
                        <a:rPr sz="2400" spc="-10" dirty="0" err="1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ré</a:t>
                      </a:r>
                      <a:r>
                        <a:rPr lang="cs-CZ" sz="2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patř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2400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lang="cs-CZ" sz="2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rozsahu</a:t>
                      </a:r>
                      <a:r>
                        <a:rPr lang="cs-CZ" sz="2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ystému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	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ří</a:t>
                      </a:r>
                      <a:r>
                        <a:rPr sz="2400" spc="-15" dirty="0" err="1" smtClean="0">
                          <a:latin typeface="Arial"/>
                          <a:cs typeface="Arial"/>
                        </a:rPr>
                        <a:t>z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2400" dirty="0" err="1" smtClean="0">
                          <a:latin typeface="Arial"/>
                          <a:cs typeface="Arial"/>
                        </a:rPr>
                        <a:t>í</a:t>
                      </a:r>
                      <a:r>
                        <a:rPr lang="cs-CZ" sz="2400" dirty="0" smtClean="0">
                          <a:latin typeface="Arial"/>
                          <a:cs typeface="Arial"/>
                        </a:rPr>
                        <a:t> b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ezpe</a:t>
                      </a:r>
                      <a:r>
                        <a:rPr sz="2400" spc="10" dirty="0" err="1" smtClean="0">
                          <a:latin typeface="Arial"/>
                          <a:cs typeface="Arial"/>
                        </a:rPr>
                        <a:t>č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nosti</a:t>
                      </a:r>
                      <a:r>
                        <a:rPr lang="cs-CZ" sz="2400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 err="1" smtClean="0">
                          <a:latin typeface="Arial"/>
                          <a:cs typeface="Arial"/>
                        </a:rPr>
                        <a:t>informací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,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540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7"/>
          <p:cNvSpPr txBox="1">
            <a:spLocks noGrp="1"/>
          </p:cNvSpPr>
          <p:nvPr>
            <p:ph type="title"/>
          </p:nvPr>
        </p:nvSpPr>
        <p:spPr>
          <a:xfrm>
            <a:off x="572516" y="972692"/>
            <a:ext cx="795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Management </a:t>
            </a:r>
            <a:r>
              <a:rPr sz="3600" dirty="0"/>
              <a:t>kybernetické</a:t>
            </a:r>
            <a:r>
              <a:rPr sz="3600" spc="-90" dirty="0"/>
              <a:t> </a:t>
            </a:r>
            <a:r>
              <a:rPr sz="3600" spc="-5" dirty="0"/>
              <a:t>bezpečnosti</a:t>
            </a:r>
            <a:endParaRPr sz="3600" dirty="0"/>
          </a:p>
        </p:txBody>
      </p:sp>
      <p:graphicFrame>
        <p:nvGraphicFramePr>
          <p:cNvPr id="4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801440"/>
              </p:ext>
            </p:extLst>
          </p:nvPr>
        </p:nvGraphicFramePr>
        <p:xfrm>
          <a:off x="275031" y="1990895"/>
          <a:ext cx="8571865" cy="3872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71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3574">
                <a:tc>
                  <a:txBody>
                    <a:bodyPr/>
                    <a:lstStyle/>
                    <a:p>
                      <a:pPr marL="299085" indent="-172720" algn="just">
                        <a:lnSpc>
                          <a:spcPts val="2655"/>
                        </a:lnSpc>
                        <a:buChar char="•"/>
                        <a:tabLst>
                          <a:tab pos="299720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aktualizuje systém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řízení bezpečnosti </a:t>
                      </a:r>
                      <a:r>
                        <a:rPr sz="2400" b="1" spc="-5" dirty="0" err="1">
                          <a:latin typeface="Arial"/>
                          <a:cs typeface="Arial"/>
                        </a:rPr>
                        <a:t>informací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cs-CZ" sz="2400" b="1" spc="-5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cs-CZ" sz="2400" b="1" spc="-5" dirty="0" smtClean="0">
                          <a:latin typeface="Arial"/>
                          <a:cs typeface="Arial"/>
                        </a:rPr>
                      </a:br>
                      <a:r>
                        <a:rPr sz="2400" b="1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spc="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5" dirty="0" err="1" smtClean="0">
                          <a:latin typeface="Arial"/>
                          <a:cs typeface="Arial"/>
                        </a:rPr>
                        <a:t>příslušnou</a:t>
                      </a:r>
                      <a:r>
                        <a:rPr lang="cs-CZ" sz="24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 err="1" smtClean="0">
                          <a:latin typeface="Arial"/>
                          <a:cs typeface="Arial"/>
                        </a:rPr>
                        <a:t>dokumentaci</a:t>
                      </a:r>
                      <a:r>
                        <a:rPr sz="2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na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základě zjištění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auditů kybernetické  bezpečnosti, výsledků vyhodnocení účinnosti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systému  řízení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bezpečnosti informací a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 </a:t>
                      </a:r>
                      <a:r>
                        <a:rPr sz="2400" spc="-5" dirty="0" err="1">
                          <a:latin typeface="Arial"/>
                          <a:cs typeface="Arial"/>
                        </a:rPr>
                        <a:t>souvislosti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cs-CZ" sz="2400" spc="-5" dirty="0" smtClean="0">
                          <a:latin typeface="Arial"/>
                          <a:cs typeface="Arial"/>
                        </a:rPr>
                        <a:t/>
                      </a:r>
                      <a:br>
                        <a:rPr lang="cs-CZ" sz="2400" spc="-5" dirty="0" smtClean="0">
                          <a:latin typeface="Arial"/>
                          <a:cs typeface="Arial"/>
                        </a:rPr>
                      </a:br>
                      <a:r>
                        <a:rPr sz="2400" dirty="0" smtClean="0">
                          <a:latin typeface="Arial"/>
                          <a:cs typeface="Arial"/>
                        </a:rPr>
                        <a:t>s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prováděnými 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významnými </a:t>
                      </a:r>
                      <a:r>
                        <a:rPr sz="2400" dirty="0" err="1">
                          <a:latin typeface="Arial"/>
                          <a:cs typeface="Arial"/>
                        </a:rPr>
                        <a:t>změnami</a:t>
                      </a:r>
                      <a:r>
                        <a:rPr sz="2400" spc="10" dirty="0">
                          <a:latin typeface="Arial"/>
                          <a:cs typeface="Arial"/>
                        </a:rPr>
                        <a:t> </a:t>
                      </a:r>
                      <a:endParaRPr lang="cs-CZ" sz="2400" spc="10" dirty="0" smtClean="0">
                        <a:latin typeface="Arial"/>
                        <a:cs typeface="Arial"/>
                      </a:endParaRPr>
                    </a:p>
                    <a:p>
                      <a:pPr marL="126365" indent="0" algn="just">
                        <a:lnSpc>
                          <a:spcPts val="2655"/>
                        </a:lnSpc>
                        <a:buNone/>
                        <a:tabLst>
                          <a:tab pos="299720" algn="l"/>
                        </a:tabLst>
                      </a:pPr>
                      <a:endParaRPr lang="cs-CZ" sz="2400" spc="10" dirty="0" smtClean="0">
                        <a:latin typeface="Arial"/>
                        <a:cs typeface="Arial"/>
                      </a:endParaRPr>
                    </a:p>
                    <a:p>
                      <a:pPr marL="126365" indent="0" algn="ctr">
                        <a:lnSpc>
                          <a:spcPts val="2655"/>
                        </a:lnSpc>
                        <a:buNone/>
                        <a:tabLst>
                          <a:tab pos="299720" algn="l"/>
                        </a:tabLst>
                      </a:pPr>
                      <a:r>
                        <a:rPr sz="2400" spc="-5" dirty="0" smtClean="0">
                          <a:latin typeface="Arial"/>
                          <a:cs typeface="Arial"/>
                        </a:rPr>
                        <a:t>a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377">
                <a:tc>
                  <a:txBody>
                    <a:bodyPr/>
                    <a:lstStyle/>
                    <a:p>
                      <a:pPr marL="299085" marR="120014" indent="-172720" algn="just">
                        <a:lnSpc>
                          <a:spcPct val="114999"/>
                        </a:lnSpc>
                        <a:spcBef>
                          <a:spcPts val="1625"/>
                        </a:spcBef>
                        <a:buChar char="•"/>
                        <a:tabLst>
                          <a:tab pos="299720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řídí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provoz a zdroje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systému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řízení bezpečnosti informací 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zaznamenává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činnosti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spojené se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systémem</a:t>
                      </a:r>
                      <a:r>
                        <a:rPr sz="2400" spc="5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řízení  bezpečnosti informací a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řízením</a:t>
                      </a:r>
                      <a:r>
                        <a:rPr sz="24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rizik.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206375" marB="0"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58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31969" t="20797" r="32606" b="16401"/>
          <a:stretch/>
        </p:blipFill>
        <p:spPr>
          <a:xfrm>
            <a:off x="1554481" y="324321"/>
            <a:ext cx="6382534" cy="62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VZS_CJ">
  <a:themeElements>
    <a:clrScheme name="Vlastní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2D26"/>
      </a:accent1>
      <a:accent2>
        <a:srgbClr val="314D2D"/>
      </a:accent2>
      <a:accent3>
        <a:srgbClr val="808206"/>
      </a:accent3>
      <a:accent4>
        <a:srgbClr val="6188CD"/>
      </a:accent4>
      <a:accent5>
        <a:srgbClr val="EA0937"/>
      </a:accent5>
      <a:accent6>
        <a:srgbClr val="FDC60E"/>
      </a:accent6>
      <a:hlink>
        <a:srgbClr val="982D26"/>
      </a:hlink>
      <a:folHlink>
        <a:srgbClr val="982D26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VZS-Sedlačík_CJ" id="{AB1E02B8-5411-46B4-BB87-EF7ED7BB323C}" vid="{89E7DF57-83F8-4D01-A02F-40221005AE55}"/>
    </a:ext>
  </a:extLst>
</a:theme>
</file>

<file path=ppt/theme/theme2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82D26"/>
      </a:accent1>
      <a:accent2>
        <a:srgbClr val="314D2D"/>
      </a:accent2>
      <a:accent3>
        <a:srgbClr val="808206"/>
      </a:accent3>
      <a:accent4>
        <a:srgbClr val="6188CD"/>
      </a:accent4>
      <a:accent5>
        <a:srgbClr val="EA0937"/>
      </a:accent5>
      <a:accent6>
        <a:srgbClr val="FDC60E"/>
      </a:accent6>
      <a:hlink>
        <a:srgbClr val="FCC80F"/>
      </a:hlink>
      <a:folHlink>
        <a:srgbClr val="B9C51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5909BD24BE3547A4967442E8D100C2" ma:contentTypeVersion="13" ma:contentTypeDescription="Vytvoří nový dokument" ma:contentTypeScope="" ma:versionID="a678b775b8dba2434dda607b0a67d858">
  <xsd:schema xmlns:xsd="http://www.w3.org/2001/XMLSchema" xmlns:xs="http://www.w3.org/2001/XMLSchema" xmlns:p="http://schemas.microsoft.com/office/2006/metadata/properties" xmlns:ns3="f63b5c6b-9ebb-462f-b649-3ddbca29b762" xmlns:ns4="47b57a67-b742-489f-be0b-07ea514428c4" targetNamespace="http://schemas.microsoft.com/office/2006/metadata/properties" ma:root="true" ma:fieldsID="adee0eed8e01832df4f2c75d80df8b43" ns3:_="" ns4:_="">
    <xsd:import namespace="f63b5c6b-9ebb-462f-b649-3ddbca29b762"/>
    <xsd:import namespace="47b57a67-b742-489f-be0b-07ea514428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b5c6b-9ebb-462f-b649-3ddbca29b7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57a67-b742-489f-be0b-07ea514428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5C79EC-ABA1-40EE-A3BE-49B07C521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A16447-5150-4982-9342-ADF1AFED8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3b5c6b-9ebb-462f-b649-3ddbca29b762"/>
    <ds:schemaRef ds:uri="47b57a67-b742-489f-be0b-07ea514428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E640A3-FF3C-4745-A1B0-BC66B7AAE590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47b57a67-b742-489f-be0b-07ea514428c4"/>
    <ds:schemaRef ds:uri="f63b5c6b-9ebb-462f-b649-3ddbca29b76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PVZS_CJ</Template>
  <TotalTime>3817</TotalTime>
  <Words>1977</Words>
  <Application>Microsoft Office PowerPoint</Application>
  <PresentationFormat>Předvádění na obrazovce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PVZS_CJ</vt:lpstr>
      <vt:lpstr>Vlastní návrh</vt:lpstr>
      <vt:lpstr>Kybernetická  bezpečnost</vt:lpstr>
      <vt:lpstr>Osnova</vt:lpstr>
      <vt:lpstr>Literatura:</vt:lpstr>
      <vt:lpstr>Úvod</vt:lpstr>
      <vt:lpstr>Management kybernetické bezpečnosti</vt:lpstr>
      <vt:lpstr>Management kybernetické bezpečnosti</vt:lpstr>
      <vt:lpstr>Management kybernetické bezpečnosti</vt:lpstr>
      <vt:lpstr>Management kybernetické bezpečnosti</vt:lpstr>
      <vt:lpstr>Prezentace aplikace PowerPoint</vt:lpstr>
      <vt:lpstr>Výbor pro řízení kybernetické bezpečnosti</vt:lpstr>
      <vt:lpstr>Bezpečnostní role</vt:lpstr>
      <vt:lpstr>Manažer kybernetické bezpečnosti</vt:lpstr>
      <vt:lpstr>Manažer kybernetické bezpečnosti</vt:lpstr>
      <vt:lpstr>Manažer kybernetické bezpečnosti</vt:lpstr>
      <vt:lpstr>Prezentace aplikace PowerPoint</vt:lpstr>
      <vt:lpstr>Architekt kybernetické bezpečnosti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Vlachová Hana</dc:creator>
  <cp:lastModifiedBy>Hrůza Petr</cp:lastModifiedBy>
  <cp:revision>206</cp:revision>
  <dcterms:created xsi:type="dcterms:W3CDTF">2021-04-08T04:21:11Z</dcterms:created>
  <dcterms:modified xsi:type="dcterms:W3CDTF">2023-10-10T05:20:35Z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0x010100E85909BD24BE3547A4967442E8D100C2</vt:lpwstr>
  </property>
</Properties>
</file>