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8DE9-D369-4679-9FB1-7EFB87BCFC86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EEF7-24C0-4CED-8138-B57353CCAFF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Výsluhové náležitosti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6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náležitostí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výsluhový příspěvek,</a:t>
            </a:r>
          </a:p>
          <a:p>
            <a:r>
              <a:rPr lang="cs-CZ" dirty="0" smtClean="0"/>
              <a:t>odbytné, </a:t>
            </a:r>
          </a:p>
          <a:p>
            <a:r>
              <a:rPr lang="cs-CZ" dirty="0" smtClean="0"/>
              <a:t>odchodné,</a:t>
            </a:r>
          </a:p>
          <a:p>
            <a:r>
              <a:rPr lang="cs-CZ" dirty="0" smtClean="0"/>
              <a:t>úmrtné,</a:t>
            </a:r>
          </a:p>
          <a:p>
            <a:r>
              <a:rPr lang="cs-CZ" dirty="0" smtClean="0"/>
              <a:t>Novela zákona se nedotkla obecné části, jen způsobu výpočtu vyměřovacího základu.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04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Výsluhový příspěvek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nárok vzniká po 15 letech trvání služebního poměru,</a:t>
            </a:r>
          </a:p>
          <a:p>
            <a:r>
              <a:rPr lang="cs-CZ" dirty="0" smtClean="0"/>
              <a:t>průměrný měsíční hrubý plat – posledních 5 kalendářních let služby, postupně do r 2020,</a:t>
            </a:r>
          </a:p>
          <a:p>
            <a:r>
              <a:rPr lang="cs-CZ" dirty="0" smtClean="0"/>
              <a:t>základní výše je 5 %, pak nárůst až do 55 resp. 60 % platu,</a:t>
            </a:r>
          </a:p>
          <a:p>
            <a:r>
              <a:rPr lang="cs-CZ" dirty="0" smtClean="0"/>
              <a:t>vyplácí se na žádost, každý měsíc, až do smrti, souběh se starobním důchodem, valorizace,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7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nárok vzniká po 2 letech služby, kdo má odbytné, nemůže mít výsluhový příspěvek a naopak,</a:t>
            </a:r>
          </a:p>
          <a:p>
            <a:r>
              <a:rPr lang="cs-CZ" dirty="0" smtClean="0"/>
              <a:t>rozsah 2 – 18 platů, </a:t>
            </a:r>
          </a:p>
          <a:p>
            <a:r>
              <a:rPr lang="cs-CZ" dirty="0" smtClean="0"/>
              <a:t>jednorázová výplata,</a:t>
            </a:r>
          </a:p>
          <a:p>
            <a:r>
              <a:rPr lang="cs-CZ" dirty="0" smtClean="0"/>
              <a:t>při reaktivaci se vrací poměrná část,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80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Odchodné, úmrtné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jen pro ty, co mají výsluhový příspěvek,</a:t>
            </a:r>
          </a:p>
          <a:p>
            <a:r>
              <a:rPr lang="cs-CZ" dirty="0" smtClean="0"/>
              <a:t>4 – 6 násobek platu,</a:t>
            </a:r>
          </a:p>
          <a:p>
            <a:r>
              <a:rPr lang="cs-CZ" dirty="0" smtClean="0"/>
              <a:t>po 15 letech 4 x, pak každý rok + 40 %, </a:t>
            </a:r>
          </a:p>
          <a:p>
            <a:r>
              <a:rPr lang="cs-CZ" dirty="0" smtClean="0"/>
              <a:t>po 20 letech už 6 x,</a:t>
            </a:r>
          </a:p>
          <a:p>
            <a:endParaRPr lang="cs-CZ" dirty="0" smtClean="0"/>
          </a:p>
          <a:p>
            <a:r>
              <a:rPr lang="cs-CZ" dirty="0" smtClean="0"/>
              <a:t>Úmrtné se poskytuje pozůstalému manželovi a dětem v rozsahu poloviny odbytného.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24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Výsluhové náležitosti -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počítá a vyplácí MO – Odbor sociálního zabezpečení,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zvýhodnění služby v misích – dvojnásobný zápočet u rizikových operací, jinak 1,5,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zvýhodnění služby zvláštní povahy – </a:t>
            </a:r>
            <a:r>
              <a:rPr lang="cs-CZ" dirty="0" err="1" smtClean="0"/>
              <a:t>jedenapůlnásobek</a:t>
            </a:r>
            <a:r>
              <a:rPr lang="cs-CZ" dirty="0" smtClean="0"/>
              <a:t> (piloti, část VZ, </a:t>
            </a:r>
            <a:r>
              <a:rPr lang="cs-CZ" dirty="0" err="1" smtClean="0"/>
              <a:t>spec</a:t>
            </a:r>
            <a:r>
              <a:rPr lang="cs-CZ" dirty="0" smtClean="0"/>
              <a:t>. síly)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počítá se posledních 5 kalendářních let služby, odměny ne, srovnatelné místo, trestní stíhání!!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623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152</TotalTime>
  <Words>232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Výsluhové náležitosti</vt:lpstr>
      <vt:lpstr>Druhy náležitostí</vt:lpstr>
      <vt:lpstr>Výsluhový příspěvek</vt:lpstr>
      <vt:lpstr>Odbytné</vt:lpstr>
      <vt:lpstr>Odchodné, úmrtné</vt:lpstr>
      <vt:lpstr>Výsluhové náležitosti - organizace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 Tomáš</dc:creator>
  <cp:lastModifiedBy>Zbořil Tomáš</cp:lastModifiedBy>
  <cp:revision>5</cp:revision>
  <dcterms:created xsi:type="dcterms:W3CDTF">2018-07-19T06:28:48Z</dcterms:created>
  <dcterms:modified xsi:type="dcterms:W3CDTF">2018-07-19T09:01:34Z</dcterms:modified>
</cp:coreProperties>
</file>