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6" r:id="rId6"/>
    <p:sldId id="258" r:id="rId7"/>
    <p:sldId id="259" r:id="rId8"/>
    <p:sldId id="260" r:id="rId9"/>
    <p:sldId id="265" r:id="rId10"/>
    <p:sldId id="264" r:id="rId11"/>
    <p:sldId id="261" r:id="rId12"/>
    <p:sldId id="266" r:id="rId13"/>
    <p:sldId id="262" r:id="rId14"/>
    <p:sldId id="267" r:id="rId15"/>
    <p:sldId id="268" r:id="rId16"/>
    <p:sldId id="269" r:id="rId17"/>
    <p:sldId id="270" r:id="rId18"/>
    <p:sldId id="271" r:id="rId19"/>
    <p:sldId id="263" r:id="rId20"/>
    <p:sldId id="272"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206"/>
    <a:srgbClr val="6188CD"/>
    <a:srgbClr val="276082"/>
    <a:srgbClr val="EA0937"/>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50" d="100"/>
          <a:sy n="50" d="100"/>
        </p:scale>
        <p:origin x="-58" y="-6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Subtitle 2"/>
          <p:cNvSpPr>
            <a:spLocks noGrp="1"/>
          </p:cNvSpPr>
          <p:nvPr>
            <p:ph type="subTitle" idx="1"/>
          </p:nvPr>
        </p:nvSpPr>
        <p:spPr>
          <a:xfrm>
            <a:off x="1143000" y="3602037"/>
            <a:ext cx="6858000" cy="2556429"/>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graphicFrame>
        <p:nvGraphicFramePr>
          <p:cNvPr id="16" name="Tabulka 15"/>
          <p:cNvGraphicFramePr>
            <a:graphicFrameLocks noGrp="1"/>
          </p:cNvGraphicFramePr>
          <p:nvPr userDrawn="1">
            <p:extLst>
              <p:ext uri="{D42A27DB-BD31-4B8C-83A1-F6EECF244321}">
                <p14:modId xmlns:p14="http://schemas.microsoft.com/office/powerpoint/2010/main" val="2844859198"/>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xmlns="" val="2910290663"/>
                    </a:ext>
                  </a:extLst>
                </a:gridCol>
                <a:gridCol w="2556476">
                  <a:extLst>
                    <a:ext uri="{9D8B030D-6E8A-4147-A177-3AD203B41FA5}">
                      <a16:colId xmlns:a16="http://schemas.microsoft.com/office/drawing/2014/main" xmlns="" val="2345665926"/>
                    </a:ext>
                  </a:extLst>
                </a:gridCol>
                <a:gridCol w="5469924">
                  <a:extLst>
                    <a:ext uri="{9D8B030D-6E8A-4147-A177-3AD203B41FA5}">
                      <a16:colId xmlns:a16="http://schemas.microsoft.com/office/drawing/2014/main" xmlns=""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xmlns="" val="855137376"/>
                  </a:ext>
                </a:extLst>
              </a:tr>
            </a:tbl>
          </a:graphicData>
        </a:graphic>
      </p:graphicFrame>
      <p:pic>
        <p:nvPicPr>
          <p:cNvPr id="17" name="Obrázek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18" name="TextovéPole 17"/>
          <p:cNvSpPr txBox="1"/>
          <p:nvPr userDrawn="1"/>
        </p:nvSpPr>
        <p:spPr>
          <a:xfrm>
            <a:off x="5379308" y="302975"/>
            <a:ext cx="1977081" cy="369332"/>
          </a:xfrm>
          <a:prstGeom prst="rect">
            <a:avLst/>
          </a:prstGeom>
          <a:noFill/>
        </p:spPr>
        <p:txBody>
          <a:bodyPr wrap="square" rtlCol="0">
            <a:spAutoFit/>
          </a:bodyPr>
          <a:lstStyle/>
          <a:p>
            <a:pPr algn="ctr"/>
            <a:r>
              <a:rPr lang="cs-CZ" dirty="0" smtClean="0">
                <a:solidFill>
                  <a:schemeClr val="bg1"/>
                </a:solidFill>
                <a:latin typeface="Arial" panose="020B0604020202020204" pitchFamily="34" charset="0"/>
                <a:cs typeface="Arial" panose="020B0604020202020204" pitchFamily="34" charset="0"/>
              </a:rPr>
              <a:t>fvl.unob.cz</a:t>
            </a:r>
            <a:endParaRPr lang="cs-CZ"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185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15B6A58-7A36-4533-8DE5-521D633956D1}" type="datetimeFigureOut">
              <a:rPr lang="cs-CZ" smtClean="0"/>
              <a:t>26.7.2018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799006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15B6A58-7A36-4533-8DE5-521D633956D1}" type="datetimeFigureOut">
              <a:rPr lang="cs-CZ" smtClean="0"/>
              <a:t>26.7.2018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317336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628650" y="1045438"/>
            <a:ext cx="7886700" cy="1325563"/>
          </a:xfrm>
        </p:spPr>
        <p:txBody>
          <a:bodyPr/>
          <a:lstStyle>
            <a:lvl1pPr>
              <a:defRPr>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Content Placeholder 2"/>
          <p:cNvSpPr>
            <a:spLocks noGrp="1"/>
          </p:cNvSpPr>
          <p:nvPr>
            <p:ph idx="1"/>
          </p:nvPr>
        </p:nvSpPr>
        <p:spPr>
          <a:xfrm>
            <a:off x="628650" y="2531059"/>
            <a:ext cx="7886700" cy="364590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graphicFrame>
        <p:nvGraphicFramePr>
          <p:cNvPr id="18" name="Tabulka 17"/>
          <p:cNvGraphicFramePr>
            <a:graphicFrameLocks noGrp="1"/>
          </p:cNvGraphicFramePr>
          <p:nvPr userDrawn="1">
            <p:extLst>
              <p:ext uri="{D42A27DB-BD31-4B8C-83A1-F6EECF244321}">
                <p14:modId xmlns:p14="http://schemas.microsoft.com/office/powerpoint/2010/main" val="1765700949"/>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xmlns="" val="2910290663"/>
                    </a:ext>
                  </a:extLst>
                </a:gridCol>
                <a:gridCol w="2556476">
                  <a:extLst>
                    <a:ext uri="{9D8B030D-6E8A-4147-A177-3AD203B41FA5}">
                      <a16:colId xmlns:a16="http://schemas.microsoft.com/office/drawing/2014/main" xmlns="" val="2345665926"/>
                    </a:ext>
                  </a:extLst>
                </a:gridCol>
                <a:gridCol w="5469924">
                  <a:extLst>
                    <a:ext uri="{9D8B030D-6E8A-4147-A177-3AD203B41FA5}">
                      <a16:colId xmlns:a16="http://schemas.microsoft.com/office/drawing/2014/main" xmlns=""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xmlns="" val="855137376"/>
                  </a:ext>
                </a:extLst>
              </a:tr>
            </a:tbl>
          </a:graphicData>
        </a:graphic>
      </p:graphicFrame>
      <p:pic>
        <p:nvPicPr>
          <p:cNvPr id="19" name="Obrázek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20" name="TextovéPole 19"/>
          <p:cNvSpPr txBox="1"/>
          <p:nvPr userDrawn="1"/>
        </p:nvSpPr>
        <p:spPr>
          <a:xfrm>
            <a:off x="5379308" y="302975"/>
            <a:ext cx="1977081" cy="369332"/>
          </a:xfrm>
          <a:prstGeom prst="rect">
            <a:avLst/>
          </a:prstGeom>
          <a:noFill/>
        </p:spPr>
        <p:txBody>
          <a:bodyPr wrap="square" rtlCol="0">
            <a:spAutoFit/>
          </a:bodyPr>
          <a:lstStyle/>
          <a:p>
            <a:pPr algn="ctr"/>
            <a:r>
              <a:rPr lang="cs-CZ" dirty="0" smtClean="0">
                <a:solidFill>
                  <a:schemeClr val="bg1"/>
                </a:solidFill>
                <a:latin typeface="Arial" panose="020B0604020202020204" pitchFamily="34" charset="0"/>
                <a:cs typeface="Arial" panose="020B0604020202020204" pitchFamily="34" charset="0"/>
              </a:rPr>
              <a:t>fvl.unob.cz</a:t>
            </a:r>
            <a:endParaRPr lang="cs-CZ"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7038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615B6A58-7A36-4533-8DE5-521D633956D1}" type="datetimeFigureOut">
              <a:rPr lang="cs-CZ" smtClean="0"/>
              <a:t>26.7.2018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335472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15B6A58-7A36-4533-8DE5-521D633956D1}" type="datetimeFigureOut">
              <a:rPr lang="cs-CZ" smtClean="0"/>
              <a:t>26.7.2018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4227461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615B6A58-7A36-4533-8DE5-521D633956D1}" type="datetimeFigureOut">
              <a:rPr lang="cs-CZ" smtClean="0"/>
              <a:t>26.7.2018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3525194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615B6A58-7A36-4533-8DE5-521D633956D1}" type="datetimeFigureOut">
              <a:rPr lang="cs-CZ" smtClean="0"/>
              <a:t>26.7.2018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748242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B6A58-7A36-4533-8DE5-521D633956D1}" type="datetimeFigureOut">
              <a:rPr lang="cs-CZ" smtClean="0"/>
              <a:t>26.7.2018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165345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15B6A58-7A36-4533-8DE5-521D633956D1}" type="datetimeFigureOut">
              <a:rPr lang="cs-CZ" smtClean="0"/>
              <a:t>26.7.2018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2859310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15B6A58-7A36-4533-8DE5-521D633956D1}" type="datetimeFigureOut">
              <a:rPr lang="cs-CZ" smtClean="0"/>
              <a:t>26.7.2018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330678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B6A58-7A36-4533-8DE5-521D633956D1}" type="datetimeFigureOut">
              <a:rPr lang="cs-CZ" smtClean="0"/>
              <a:t>26.7.2018</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C25C1-CB4C-4E40-A1BB-B6068D32E281}" type="slidenum">
              <a:rPr lang="cs-CZ" smtClean="0"/>
              <a:t>‹#›</a:t>
            </a:fld>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109869163"/>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xmlns="" val="2910290663"/>
                    </a:ext>
                  </a:extLst>
                </a:gridCol>
                <a:gridCol w="2556476">
                  <a:extLst>
                    <a:ext uri="{9D8B030D-6E8A-4147-A177-3AD203B41FA5}">
                      <a16:colId xmlns:a16="http://schemas.microsoft.com/office/drawing/2014/main" xmlns="" val="2345665926"/>
                    </a:ext>
                  </a:extLst>
                </a:gridCol>
                <a:gridCol w="5469924">
                  <a:extLst>
                    <a:ext uri="{9D8B030D-6E8A-4147-A177-3AD203B41FA5}">
                      <a16:colId xmlns:a16="http://schemas.microsoft.com/office/drawing/2014/main" xmlns=""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xmlns="" val="855137376"/>
                  </a:ext>
                </a:extLst>
              </a:tr>
            </a:tbl>
          </a:graphicData>
        </a:graphic>
      </p:graphicFrame>
      <p:pic>
        <p:nvPicPr>
          <p:cNvPr id="8" name="Obrázek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9" name="TextovéPole 8"/>
          <p:cNvSpPr txBox="1"/>
          <p:nvPr/>
        </p:nvSpPr>
        <p:spPr>
          <a:xfrm>
            <a:off x="5379308" y="302975"/>
            <a:ext cx="1977081" cy="369332"/>
          </a:xfrm>
          <a:prstGeom prst="rect">
            <a:avLst/>
          </a:prstGeom>
          <a:noFill/>
        </p:spPr>
        <p:txBody>
          <a:bodyPr wrap="square" rtlCol="0">
            <a:spAutoFit/>
          </a:bodyPr>
          <a:lstStyle/>
          <a:p>
            <a:pPr algn="ctr"/>
            <a:r>
              <a:rPr lang="cs-CZ" dirty="0" smtClean="0">
                <a:solidFill>
                  <a:schemeClr val="bg1"/>
                </a:solidFill>
                <a:latin typeface="Arial" panose="020B0604020202020204" pitchFamily="34" charset="0"/>
                <a:cs typeface="Arial" panose="020B0604020202020204" pitchFamily="34" charset="0"/>
              </a:rPr>
              <a:t>fvl.unob.cz</a:t>
            </a:r>
            <a:endParaRPr lang="cs-CZ" dirty="0">
              <a:solidFill>
                <a:schemeClr val="bg1"/>
              </a:solidFill>
              <a:latin typeface="Arial" panose="020B0604020202020204" pitchFamily="34" charset="0"/>
              <a:cs typeface="Arial" panose="020B0604020202020204" pitchFamily="34" charset="0"/>
            </a:endParaRPr>
          </a:p>
        </p:txBody>
      </p:sp>
      <p:graphicFrame>
        <p:nvGraphicFramePr>
          <p:cNvPr id="10" name="Tabulka 9"/>
          <p:cNvGraphicFramePr>
            <a:graphicFrameLocks noGrp="1"/>
          </p:cNvGraphicFramePr>
          <p:nvPr>
            <p:extLst>
              <p:ext uri="{D42A27DB-BD31-4B8C-83A1-F6EECF244321}">
                <p14:modId xmlns:p14="http://schemas.microsoft.com/office/powerpoint/2010/main" val="4031063319"/>
              </p:ext>
            </p:extLst>
          </p:nvPr>
        </p:nvGraphicFramePr>
        <p:xfrm>
          <a:off x="0" y="6306457"/>
          <a:ext cx="9152238" cy="552484"/>
        </p:xfrm>
        <a:graphic>
          <a:graphicData uri="http://schemas.openxmlformats.org/drawingml/2006/table">
            <a:tbl>
              <a:tblPr firstRow="1" bandRow="1">
                <a:tableStyleId>{5C22544A-7EE6-4342-B048-85BDC9FD1C3A}</a:tableStyleId>
              </a:tblPr>
              <a:tblGrid>
                <a:gridCol w="2278743">
                  <a:extLst>
                    <a:ext uri="{9D8B030D-6E8A-4147-A177-3AD203B41FA5}">
                      <a16:colId xmlns:a16="http://schemas.microsoft.com/office/drawing/2014/main" xmlns="" val="2910290663"/>
                    </a:ext>
                  </a:extLst>
                </a:gridCol>
                <a:gridCol w="5118835">
                  <a:extLst>
                    <a:ext uri="{9D8B030D-6E8A-4147-A177-3AD203B41FA5}">
                      <a16:colId xmlns:a16="http://schemas.microsoft.com/office/drawing/2014/main" xmlns="" val="2345665926"/>
                    </a:ext>
                  </a:extLst>
                </a:gridCol>
                <a:gridCol w="1754660">
                  <a:extLst>
                    <a:ext uri="{9D8B030D-6E8A-4147-A177-3AD203B41FA5}">
                      <a16:colId xmlns:a16="http://schemas.microsoft.com/office/drawing/2014/main" xmlns="" val="1178739229"/>
                    </a:ext>
                  </a:extLst>
                </a:gridCol>
              </a:tblGrid>
              <a:tr h="552484">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tc>
                  <a:txBody>
                    <a:bodyPr/>
                    <a:lstStyle/>
                    <a:p>
                      <a:pPr algn="ctr"/>
                      <a:endParaRPr lang="cs-CZ"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xmlns="" val="855137376"/>
                  </a:ext>
                </a:extLst>
              </a:tr>
            </a:tbl>
          </a:graphicData>
        </a:graphic>
      </p:graphicFrame>
      <p:pic>
        <p:nvPicPr>
          <p:cNvPr id="11" name="Obrázek 1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762170" y="6364814"/>
            <a:ext cx="1060535" cy="433888"/>
          </a:xfrm>
          <a:prstGeom prst="rect">
            <a:avLst/>
          </a:prstGeom>
        </p:spPr>
      </p:pic>
    </p:spTree>
    <p:extLst>
      <p:ext uri="{BB962C8B-B14F-4D97-AF65-F5344CB8AC3E}">
        <p14:creationId xmlns:p14="http://schemas.microsoft.com/office/powerpoint/2010/main" val="4031964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000" dirty="0" smtClean="0"/>
              <a:t>Formy činnosti veřejné správy</a:t>
            </a:r>
            <a:endParaRPr lang="cs-CZ" sz="4000" dirty="0"/>
          </a:p>
        </p:txBody>
      </p:sp>
      <p:sp>
        <p:nvSpPr>
          <p:cNvPr id="3" name="Podnadpis 2"/>
          <p:cNvSpPr>
            <a:spLocks noGrp="1"/>
          </p:cNvSpPr>
          <p:nvPr>
            <p:ph type="subTitle" idx="1"/>
          </p:nvPr>
        </p:nvSpPr>
        <p:spPr/>
        <p:txBody>
          <a:bodyPr/>
          <a:lstStyle/>
          <a:p>
            <a:endParaRPr lang="cs-CZ" dirty="0" smtClean="0"/>
          </a:p>
          <a:p>
            <a:endParaRPr lang="cs-CZ" dirty="0"/>
          </a:p>
          <a:p>
            <a:r>
              <a:rPr lang="cs-CZ" dirty="0" smtClean="0"/>
              <a:t>Správní právo a odpovědnostní vztahy</a:t>
            </a:r>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cs-CZ" sz="1200" b="1" dirty="0" smtClean="0"/>
              <a:t>Mgr. Radim Vičar, Ph.D. (K-102)</a:t>
            </a:r>
          </a:p>
        </p:txBody>
      </p:sp>
    </p:spTree>
    <p:extLst>
      <p:ext uri="{BB962C8B-B14F-4D97-AF65-F5344CB8AC3E}">
        <p14:creationId xmlns:p14="http://schemas.microsoft.com/office/powerpoint/2010/main" val="1531473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t>2. </a:t>
            </a:r>
            <a:r>
              <a:rPr lang="cs-CZ" sz="4000" dirty="0"/>
              <a:t>Správní </a:t>
            </a:r>
            <a:r>
              <a:rPr lang="cs-CZ" sz="4000" dirty="0" smtClean="0"/>
              <a:t>akty </a:t>
            </a:r>
            <a:endParaRPr lang="cs-CZ" sz="4000" dirty="0"/>
          </a:p>
        </p:txBody>
      </p:sp>
      <p:sp>
        <p:nvSpPr>
          <p:cNvPr id="3" name="Zástupný symbol pro obsah 2"/>
          <p:cNvSpPr>
            <a:spLocks noGrp="1"/>
          </p:cNvSpPr>
          <p:nvPr>
            <p:ph idx="1"/>
          </p:nvPr>
        </p:nvSpPr>
        <p:spPr/>
        <p:txBody>
          <a:bodyPr>
            <a:normAutofit fontScale="77500" lnSpcReduction="20000"/>
          </a:bodyPr>
          <a:lstStyle/>
          <a:p>
            <a:pPr algn="just">
              <a:defRPr/>
            </a:pPr>
            <a:r>
              <a:rPr lang="cs-CZ" b="1" dirty="0" smtClean="0"/>
              <a:t>b) Individuální správní akty</a:t>
            </a:r>
          </a:p>
          <a:p>
            <a:pPr algn="just">
              <a:defRPr/>
            </a:pPr>
            <a:r>
              <a:rPr lang="cs-CZ" dirty="0" smtClean="0"/>
              <a:t>výrazem </a:t>
            </a:r>
            <a:r>
              <a:rPr lang="cs-CZ" dirty="0"/>
              <a:t>rozhodovací činnosti vykonavatelů VS</a:t>
            </a:r>
          </a:p>
          <a:p>
            <a:pPr algn="just">
              <a:defRPr/>
            </a:pPr>
            <a:r>
              <a:rPr lang="cs-CZ" b="1" dirty="0" smtClean="0"/>
              <a:t>vnitřní</a:t>
            </a:r>
            <a:r>
              <a:rPr lang="cs-CZ" dirty="0" smtClean="0"/>
              <a:t> </a:t>
            </a:r>
            <a:r>
              <a:rPr lang="cs-CZ" dirty="0"/>
              <a:t>– vydávané jako projev hierarchické nadřízenosti a podřízenosti vůči adresátům uvnitř VS v konkrétních případech</a:t>
            </a:r>
          </a:p>
          <a:p>
            <a:pPr algn="just">
              <a:defRPr/>
            </a:pPr>
            <a:r>
              <a:rPr lang="cs-CZ" b="1" dirty="0" smtClean="0"/>
              <a:t>vnější </a:t>
            </a:r>
            <a:r>
              <a:rPr lang="cs-CZ" dirty="0"/>
              <a:t>– rozhodnutí v konkrétní věci vůči konkrétním adresátům mimo VS</a:t>
            </a:r>
          </a:p>
          <a:p>
            <a:pPr algn="just">
              <a:defRPr/>
            </a:pPr>
            <a:r>
              <a:rPr lang="cs-CZ" b="1" dirty="0" smtClean="0"/>
              <a:t>členění</a:t>
            </a:r>
            <a:r>
              <a:rPr lang="cs-CZ" b="1" dirty="0"/>
              <a:t>: </a:t>
            </a:r>
            <a:r>
              <a:rPr lang="cs-CZ" dirty="0"/>
              <a:t>konstitutivní – deklaratorní</a:t>
            </a:r>
          </a:p>
          <a:p>
            <a:pPr algn="just">
              <a:defRPr/>
            </a:pPr>
            <a:r>
              <a:rPr lang="cs-CZ" b="1" dirty="0" err="1" smtClean="0"/>
              <a:t>člastnosti</a:t>
            </a:r>
            <a:r>
              <a:rPr lang="cs-CZ" b="1" dirty="0"/>
              <a:t>: </a:t>
            </a:r>
            <a:r>
              <a:rPr lang="cs-CZ" dirty="0"/>
              <a:t>platnost – právní moc – účinnost – vykonatelnost</a:t>
            </a:r>
          </a:p>
          <a:p>
            <a:pPr algn="just">
              <a:defRPr/>
            </a:pPr>
            <a:r>
              <a:rPr lang="cs-CZ" dirty="0" smtClean="0"/>
              <a:t>presumpce </a:t>
            </a:r>
            <a:r>
              <a:rPr lang="cs-CZ" dirty="0"/>
              <a:t>správnosti, vadné x nicotné (nulitní) akty </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2924918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t>3. Opatření obecné povahy</a:t>
            </a:r>
            <a:endParaRPr lang="cs-CZ" sz="4000" dirty="0"/>
          </a:p>
        </p:txBody>
      </p:sp>
      <p:sp>
        <p:nvSpPr>
          <p:cNvPr id="3" name="Zástupný symbol pro obsah 2"/>
          <p:cNvSpPr>
            <a:spLocks noGrp="1"/>
          </p:cNvSpPr>
          <p:nvPr>
            <p:ph idx="1"/>
          </p:nvPr>
        </p:nvSpPr>
        <p:spPr/>
        <p:txBody>
          <a:bodyPr>
            <a:normAutofit fontScale="92500" lnSpcReduction="20000"/>
          </a:bodyPr>
          <a:lstStyle/>
          <a:p>
            <a:pPr algn="just">
              <a:defRPr/>
            </a:pPr>
            <a:r>
              <a:rPr lang="cs-CZ" dirty="0" smtClean="0"/>
              <a:t>Opatření obecné povahy (OOP) jako nový </a:t>
            </a:r>
            <a:r>
              <a:rPr lang="cs-CZ" dirty="0"/>
              <a:t>institut upravený ve správním </a:t>
            </a:r>
            <a:r>
              <a:rPr lang="cs-CZ" dirty="0" smtClean="0"/>
              <a:t>řádu (§ </a:t>
            </a:r>
            <a:r>
              <a:rPr lang="cs-CZ" dirty="0"/>
              <a:t>171 a násl. </a:t>
            </a:r>
            <a:r>
              <a:rPr lang="cs-CZ" dirty="0" smtClean="0"/>
              <a:t>SŘ)</a:t>
            </a:r>
            <a:endParaRPr lang="cs-CZ" dirty="0"/>
          </a:p>
          <a:p>
            <a:pPr algn="just">
              <a:defRPr/>
            </a:pPr>
            <a:r>
              <a:rPr lang="cs-CZ" dirty="0"/>
              <a:t>OOP – není právním předpisem ani rozhodnutím, tzv. smíšený (hybridní) akt</a:t>
            </a:r>
          </a:p>
          <a:p>
            <a:pPr algn="just">
              <a:defRPr/>
            </a:pPr>
            <a:r>
              <a:rPr lang="cs-CZ" dirty="0" smtClean="0"/>
              <a:t>příprava </a:t>
            </a:r>
            <a:r>
              <a:rPr lang="cs-CZ" dirty="0"/>
              <a:t>a schvalování podle </a:t>
            </a:r>
            <a:r>
              <a:rPr lang="cs-CZ" dirty="0" smtClean="0"/>
              <a:t>správního řádu</a:t>
            </a:r>
            <a:endParaRPr lang="cs-CZ" dirty="0"/>
          </a:p>
          <a:p>
            <a:pPr algn="just">
              <a:defRPr/>
            </a:pPr>
            <a:r>
              <a:rPr lang="cs-CZ" dirty="0" smtClean="0"/>
              <a:t>např</a:t>
            </a:r>
            <a:r>
              <a:rPr lang="cs-CZ" dirty="0"/>
              <a:t>. silniční uzávěra nebo dopravní značení</a:t>
            </a:r>
          </a:p>
          <a:p>
            <a:pPr algn="just">
              <a:defRPr/>
            </a:pPr>
            <a:r>
              <a:rPr lang="cs-CZ" dirty="0"/>
              <a:t>Předmět právní úpravy je určen konkrétně, ale osoby, kterých se tato opatření dotýkají stanoveny neurčitě (např. uzavřena je ulice Vodičkova pro všechna motorová vozidla</a:t>
            </a:r>
            <a:r>
              <a:rPr lang="cs-CZ" dirty="0" smtClean="0"/>
              <a:t>).</a:t>
            </a:r>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4044327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t>4. Veřejnoprávní smlouvy</a:t>
            </a:r>
            <a:endParaRPr lang="cs-CZ" sz="4000" dirty="0"/>
          </a:p>
        </p:txBody>
      </p:sp>
      <p:sp>
        <p:nvSpPr>
          <p:cNvPr id="3" name="Zástupný symbol pro obsah 2"/>
          <p:cNvSpPr>
            <a:spLocks noGrp="1"/>
          </p:cNvSpPr>
          <p:nvPr>
            <p:ph idx="1"/>
          </p:nvPr>
        </p:nvSpPr>
        <p:spPr/>
        <p:txBody>
          <a:bodyPr>
            <a:normAutofit fontScale="92500" lnSpcReduction="20000"/>
          </a:bodyPr>
          <a:lstStyle/>
          <a:p>
            <a:pPr algn="just"/>
            <a:r>
              <a:rPr lang="cs-CZ" altLang="cs-CZ" dirty="0" smtClean="0"/>
              <a:t>Dvoustranná </a:t>
            </a:r>
            <a:r>
              <a:rPr lang="cs-CZ" altLang="cs-CZ" dirty="0"/>
              <a:t>nebo </a:t>
            </a:r>
            <a:r>
              <a:rPr lang="cs-CZ" altLang="cs-CZ" dirty="0" smtClean="0"/>
              <a:t>vícestranná </a:t>
            </a:r>
            <a:r>
              <a:rPr lang="cs-CZ" altLang="cs-CZ" dirty="0"/>
              <a:t>právní jednání, kterými se zakládá, mění nebo ruší práva a povinnosti v oblasti veřejného práva</a:t>
            </a:r>
          </a:p>
          <a:p>
            <a:pPr algn="just"/>
            <a:r>
              <a:rPr lang="cs-CZ" altLang="cs-CZ" dirty="0"/>
              <a:t>Viz ustanovení § 159 a násl. </a:t>
            </a:r>
            <a:r>
              <a:rPr lang="cs-CZ" altLang="cs-CZ" dirty="0" smtClean="0"/>
              <a:t>správního řádu</a:t>
            </a:r>
            <a:endParaRPr lang="cs-CZ" altLang="cs-CZ" dirty="0"/>
          </a:p>
          <a:p>
            <a:pPr algn="just"/>
            <a:r>
              <a:rPr lang="cs-CZ" altLang="cs-CZ" b="1" dirty="0"/>
              <a:t>Koordinační veřejnoprávní smlouvy </a:t>
            </a:r>
          </a:p>
          <a:p>
            <a:pPr lvl="1" algn="just"/>
            <a:r>
              <a:rPr lang="cs-CZ" altLang="cs-CZ" dirty="0"/>
              <a:t>Dohody, které mezi sebou navzájem uzavírají subjekty VS ohledně otázek spadajících veřejnosprávní působnosti těchto subjektů.</a:t>
            </a:r>
          </a:p>
          <a:p>
            <a:pPr algn="just"/>
            <a:r>
              <a:rPr lang="cs-CZ" altLang="cs-CZ" b="1" dirty="0"/>
              <a:t>Subordinační veřejnoprávní smlouvy</a:t>
            </a:r>
          </a:p>
          <a:p>
            <a:pPr lvl="1" algn="just"/>
            <a:r>
              <a:rPr lang="cs-CZ" altLang="cs-CZ" dirty="0"/>
              <a:t>Dohody, které mezi sebou uzavírají subjekty </a:t>
            </a:r>
            <a:r>
              <a:rPr lang="cs-CZ" altLang="cs-CZ" dirty="0" smtClean="0"/>
              <a:t>veřejné správy </a:t>
            </a:r>
            <a:r>
              <a:rPr lang="cs-CZ" altLang="cs-CZ" dirty="0"/>
              <a:t>a adresáti </a:t>
            </a:r>
            <a:r>
              <a:rPr lang="cs-CZ" altLang="cs-CZ" dirty="0" smtClean="0"/>
              <a:t>veřejné správy.</a:t>
            </a:r>
            <a:endParaRPr lang="cs-CZ" alt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148453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t>5. Faktické úkony </a:t>
            </a:r>
            <a:endParaRPr lang="cs-CZ" sz="4000" dirty="0"/>
          </a:p>
        </p:txBody>
      </p:sp>
      <p:sp>
        <p:nvSpPr>
          <p:cNvPr id="3" name="Zástupný symbol pro obsah 2"/>
          <p:cNvSpPr>
            <a:spLocks noGrp="1"/>
          </p:cNvSpPr>
          <p:nvPr>
            <p:ph idx="1"/>
          </p:nvPr>
        </p:nvSpPr>
        <p:spPr/>
        <p:txBody>
          <a:bodyPr>
            <a:normAutofit fontScale="85000" lnSpcReduction="20000"/>
          </a:bodyPr>
          <a:lstStyle/>
          <a:p>
            <a:pPr algn="just"/>
            <a:r>
              <a:rPr lang="cs-CZ" dirty="0" smtClean="0"/>
              <a:t>faktické úkony jako forma činnosti orgánů veřejné správy s přímými účinky pro adresáty tohoto působení</a:t>
            </a:r>
          </a:p>
          <a:p>
            <a:pPr algn="just"/>
            <a:r>
              <a:rPr lang="cs-CZ" dirty="0" smtClean="0"/>
              <a:t>používají se často místo individuálních správních aktů v těch případech, kdy to vyžaduje naléhavost situace</a:t>
            </a:r>
          </a:p>
          <a:p>
            <a:pPr algn="just"/>
            <a:r>
              <a:rPr lang="cs-CZ" dirty="0" smtClean="0"/>
              <a:t>Faktické úkony lze členit na: </a:t>
            </a:r>
          </a:p>
          <a:p>
            <a:pPr lvl="1" algn="just"/>
            <a:r>
              <a:rPr lang="cs-CZ" dirty="0" smtClean="0"/>
              <a:t>faktické pokyny (neformální ústní pokyny, např. příkaz policisty nevstupovat po nezbytně nutnou doby na policistou určené místo), </a:t>
            </a:r>
          </a:p>
          <a:p>
            <a:pPr lvl="1" algn="just"/>
            <a:r>
              <a:rPr lang="cs-CZ" dirty="0" smtClean="0"/>
              <a:t>bezprostřední zákroky (neformální faktické činnosti k odvracení nebezpečí, např. policista použije donucovací prostředek),</a:t>
            </a:r>
          </a:p>
          <a:p>
            <a:pPr lvl="1" algn="just"/>
            <a:r>
              <a:rPr lang="cs-CZ" dirty="0" smtClean="0"/>
              <a:t>exekuční úkony (reálné správní jednání k vynucení existující právní povinnosti, která není plněna povinným dobrovolně). </a:t>
            </a:r>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2709616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t>6. Další formy činnosti veřejné správy</a:t>
            </a:r>
            <a:endParaRPr lang="cs-CZ" sz="4000" dirty="0"/>
          </a:p>
        </p:txBody>
      </p:sp>
      <p:sp>
        <p:nvSpPr>
          <p:cNvPr id="3" name="Zástupný symbol pro obsah 2"/>
          <p:cNvSpPr>
            <a:spLocks noGrp="1"/>
          </p:cNvSpPr>
          <p:nvPr>
            <p:ph idx="1"/>
          </p:nvPr>
        </p:nvSpPr>
        <p:spPr/>
        <p:txBody>
          <a:bodyPr>
            <a:noAutofit/>
          </a:bodyPr>
          <a:lstStyle/>
          <a:p>
            <a:pPr algn="just"/>
            <a:r>
              <a:rPr lang="cs-CZ" sz="1600" dirty="0" smtClean="0"/>
              <a:t>Mezi další formy činnosti veřejné správy, resp. státní správy patří:</a:t>
            </a:r>
          </a:p>
          <a:p>
            <a:pPr lvl="1" algn="just"/>
            <a:r>
              <a:rPr lang="cs-CZ" sz="1400" dirty="0" smtClean="0"/>
              <a:t>osvědčení</a:t>
            </a:r>
            <a:r>
              <a:rPr lang="cs-CZ" sz="1400" dirty="0"/>
              <a:t> </a:t>
            </a:r>
            <a:r>
              <a:rPr lang="cs-CZ" sz="1400" dirty="0" smtClean="0"/>
              <a:t>– úkon, </a:t>
            </a:r>
            <a:r>
              <a:rPr lang="cs-CZ" sz="1400" dirty="0"/>
              <a:t>jímž se potvrzuje nesporný </a:t>
            </a:r>
            <a:r>
              <a:rPr lang="cs-CZ" sz="1400" dirty="0" smtClean="0"/>
              <a:t>stav, veřejná listina, např. vysvědčení</a:t>
            </a:r>
            <a:r>
              <a:rPr lang="cs-CZ" sz="1400" dirty="0"/>
              <a:t>, občanský </a:t>
            </a:r>
            <a:r>
              <a:rPr lang="cs-CZ" sz="1400" dirty="0" smtClean="0"/>
              <a:t>průkaz apod.;</a:t>
            </a:r>
            <a:endParaRPr lang="cs-CZ" sz="1400" dirty="0"/>
          </a:p>
          <a:p>
            <a:pPr lvl="1" algn="just"/>
            <a:r>
              <a:rPr lang="cs-CZ" sz="1400" dirty="0" smtClean="0"/>
              <a:t>ověření – legalizace (pravost podpisu), vidimace (shoda </a:t>
            </a:r>
            <a:r>
              <a:rPr lang="cs-CZ" sz="1400" dirty="0"/>
              <a:t>opisu/kopie s originálem </a:t>
            </a:r>
            <a:r>
              <a:rPr lang="cs-CZ" sz="1400" dirty="0" smtClean="0"/>
              <a:t>listiny), zákon </a:t>
            </a:r>
            <a:r>
              <a:rPr lang="cs-CZ" sz="1400" dirty="0"/>
              <a:t>č. 21/2006 Sb., o ověřování</a:t>
            </a:r>
            <a:r>
              <a:rPr lang="cs-CZ" sz="1400" dirty="0" smtClean="0"/>
              <a:t>...;</a:t>
            </a:r>
          </a:p>
          <a:p>
            <a:pPr lvl="1" algn="just"/>
            <a:r>
              <a:rPr lang="cs-CZ" sz="1400" dirty="0" smtClean="0"/>
              <a:t>posudky – odborný názor odborné instituce;</a:t>
            </a:r>
          </a:p>
          <a:p>
            <a:pPr lvl="1" algn="just"/>
            <a:r>
              <a:rPr lang="cs-CZ" sz="1400" dirty="0" smtClean="0"/>
              <a:t>stanoviska a vyjádření</a:t>
            </a:r>
            <a:r>
              <a:rPr lang="cs-CZ" sz="1400" dirty="0"/>
              <a:t> </a:t>
            </a:r>
            <a:r>
              <a:rPr lang="cs-CZ" sz="1400" dirty="0" smtClean="0"/>
              <a:t>– adresátem </a:t>
            </a:r>
            <a:r>
              <a:rPr lang="cs-CZ" sz="1400" dirty="0"/>
              <a:t>jiný správní orgán (stanoviska) nebo </a:t>
            </a:r>
            <a:r>
              <a:rPr lang="cs-CZ" sz="1400" dirty="0" smtClean="0"/>
              <a:t>dotčená osoba </a:t>
            </a:r>
            <a:r>
              <a:rPr lang="cs-CZ" sz="1400" dirty="0"/>
              <a:t>(</a:t>
            </a:r>
            <a:r>
              <a:rPr lang="cs-CZ" sz="1400" dirty="0" smtClean="0"/>
              <a:t>vyjádření), pro </a:t>
            </a:r>
            <a:r>
              <a:rPr lang="cs-CZ" sz="1400" dirty="0"/>
              <a:t>adresáta není závazný </a:t>
            </a:r>
            <a:r>
              <a:rPr lang="cs-CZ" sz="1400" dirty="0" smtClean="0"/>
              <a:t>přesto </a:t>
            </a:r>
            <a:r>
              <a:rPr lang="cs-CZ" sz="1400" dirty="0"/>
              <a:t>právní </a:t>
            </a:r>
            <a:r>
              <a:rPr lang="cs-CZ" sz="1400" dirty="0" smtClean="0"/>
              <a:t>účinky;</a:t>
            </a:r>
          </a:p>
          <a:p>
            <a:pPr lvl="1" algn="just"/>
            <a:r>
              <a:rPr lang="cs-CZ" sz="1400" dirty="0" smtClean="0"/>
              <a:t>registrace – údaje </a:t>
            </a:r>
            <a:r>
              <a:rPr lang="cs-CZ" sz="1400" dirty="0"/>
              <a:t>do úředního informačního </a:t>
            </a:r>
            <a:r>
              <a:rPr lang="cs-CZ" sz="1400" dirty="0" smtClean="0"/>
              <a:t>systému</a:t>
            </a:r>
            <a:r>
              <a:rPr lang="cs-CZ" sz="1400" dirty="0"/>
              <a:t>, o registraci </a:t>
            </a:r>
            <a:r>
              <a:rPr lang="cs-CZ" sz="1400" dirty="0" smtClean="0"/>
              <a:t>se vydává potvrzení</a:t>
            </a:r>
            <a:r>
              <a:rPr lang="cs-CZ" sz="1400" dirty="0"/>
              <a:t>, o odmítnutí </a:t>
            </a:r>
            <a:r>
              <a:rPr lang="cs-CZ" sz="1400" dirty="0" smtClean="0"/>
              <a:t>pak správní akt, např. do živnostenského rejstříku, </a:t>
            </a:r>
            <a:r>
              <a:rPr lang="cs-CZ" sz="1400" dirty="0"/>
              <a:t>registrace vnitřních </a:t>
            </a:r>
            <a:r>
              <a:rPr lang="cs-CZ" sz="1400" dirty="0" smtClean="0"/>
              <a:t>předpisů </a:t>
            </a:r>
            <a:r>
              <a:rPr lang="cs-CZ" sz="1400" dirty="0"/>
              <a:t>vysokých </a:t>
            </a:r>
            <a:r>
              <a:rPr lang="cs-CZ" sz="1400" dirty="0" smtClean="0"/>
              <a:t>škol;</a:t>
            </a:r>
            <a:endParaRPr lang="cs-CZ" sz="1400" dirty="0"/>
          </a:p>
          <a:p>
            <a:pPr marL="685800" lvl="2" algn="just">
              <a:spcBef>
                <a:spcPts val="1000"/>
              </a:spcBef>
            </a:pPr>
            <a:r>
              <a:rPr lang="cs-CZ" sz="1400" dirty="0" smtClean="0"/>
              <a:t>informační úkony – evidence, dokumentace, statistika</a:t>
            </a:r>
            <a:r>
              <a:rPr lang="cs-CZ" sz="1400" dirty="0"/>
              <a:t>,</a:t>
            </a:r>
            <a:r>
              <a:rPr lang="cs-CZ" sz="1400" dirty="0" smtClean="0"/>
              <a:t> komunikace;</a:t>
            </a:r>
          </a:p>
          <a:p>
            <a:pPr marL="685800" lvl="2" algn="just">
              <a:spcBef>
                <a:spcPts val="1000"/>
              </a:spcBef>
            </a:pPr>
            <a:r>
              <a:rPr lang="cs-CZ" sz="1400" dirty="0" smtClean="0"/>
              <a:t>doporučení</a:t>
            </a:r>
            <a:r>
              <a:rPr lang="cs-CZ" sz="1400" dirty="0"/>
              <a:t>, </a:t>
            </a:r>
            <a:r>
              <a:rPr lang="cs-CZ" sz="1400" dirty="0" smtClean="0"/>
              <a:t>výzvy;</a:t>
            </a:r>
            <a:endParaRPr lang="cs-CZ" sz="1400" dirty="0"/>
          </a:p>
          <a:p>
            <a:pPr lvl="1" algn="just"/>
            <a:r>
              <a:rPr lang="cs-CZ" sz="1400" dirty="0" smtClean="0"/>
              <a:t>programovací a plánovací úkony (</a:t>
            </a:r>
            <a:r>
              <a:rPr lang="cs-CZ" sz="1400" dirty="0"/>
              <a:t>koncepce, </a:t>
            </a:r>
            <a:r>
              <a:rPr lang="cs-CZ" sz="1400" dirty="0" smtClean="0"/>
              <a:t>plány, prognózy).</a:t>
            </a:r>
            <a:endParaRPr lang="cs-CZ" sz="1400"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18681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cs-CZ" dirty="0"/>
          </a:p>
        </p:txBody>
      </p:sp>
      <p:sp>
        <p:nvSpPr>
          <p:cNvPr id="3" name="Zástupný symbol pro obsah 2"/>
          <p:cNvSpPr>
            <a:spLocks noGrp="1"/>
          </p:cNvSpPr>
          <p:nvPr>
            <p:ph idx="1"/>
          </p:nvPr>
        </p:nvSpPr>
        <p:spPr/>
        <p:txBody>
          <a:bodyPr>
            <a:normAutofit/>
          </a:bodyPr>
          <a:lstStyle/>
          <a:p>
            <a:pPr algn="just"/>
            <a:r>
              <a:rPr lang="cs-CZ" dirty="0" smtClean="0"/>
              <a:t>Realizace veřejné správy se odehrává v různých formách.</a:t>
            </a:r>
          </a:p>
          <a:p>
            <a:pPr algn="just"/>
            <a:r>
              <a:rPr lang="cs-CZ" dirty="0" smtClean="0"/>
              <a:t>Tyto formy jsou vázány zákony, mají často mocenskou povahu a jsou jako takové projevem výkonné moci ve státě.</a:t>
            </a:r>
          </a:p>
          <a:p>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a:t>
            </a:r>
            <a:r>
              <a:rPr lang="cs-CZ" sz="1200" b="1"/>
              <a:t>(K-102)</a:t>
            </a:r>
            <a:endParaRPr lang="cs-CZ" sz="1200" b="1" dirty="0"/>
          </a:p>
        </p:txBody>
      </p:sp>
    </p:spTree>
    <p:extLst>
      <p:ext uri="{BB962C8B-B14F-4D97-AF65-F5344CB8AC3E}">
        <p14:creationId xmlns:p14="http://schemas.microsoft.com/office/powerpoint/2010/main" val="2905755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HENDRYCH</a:t>
            </a:r>
            <a:r>
              <a:rPr lang="cs-CZ" dirty="0"/>
              <a:t>, Dušan. </a:t>
            </a:r>
            <a:r>
              <a:rPr lang="cs-CZ" i="1" dirty="0"/>
              <a:t>Správní právo: obecná část</a:t>
            </a:r>
            <a:r>
              <a:rPr lang="cs-CZ" dirty="0"/>
              <a:t>. 9. vydání. V Praze: C.H. Beck, 2016. Academia </a:t>
            </a:r>
            <a:r>
              <a:rPr lang="cs-CZ" dirty="0" err="1"/>
              <a:t>iuris</a:t>
            </a:r>
            <a:r>
              <a:rPr lang="cs-CZ" dirty="0"/>
              <a:t> (C.H. Beck). ISBN 978-80-7400-624-1. </a:t>
            </a:r>
            <a:r>
              <a:rPr lang="cs-CZ" b="1" dirty="0"/>
              <a:t> </a:t>
            </a:r>
            <a:endParaRPr lang="cs-CZ" dirty="0"/>
          </a:p>
          <a:p>
            <a:r>
              <a:rPr lang="cs-CZ" dirty="0"/>
              <a:t>HENDRYCH, Dušan. </a:t>
            </a:r>
            <a:r>
              <a:rPr lang="cs-CZ" i="1" dirty="0"/>
              <a:t>Správní věda: teorie veřejné správy.</a:t>
            </a:r>
            <a:r>
              <a:rPr lang="cs-CZ" dirty="0"/>
              <a:t> 3., </a:t>
            </a:r>
            <a:r>
              <a:rPr lang="cs-CZ" dirty="0" err="1"/>
              <a:t>aktualiz</a:t>
            </a:r>
            <a:r>
              <a:rPr lang="cs-CZ" dirty="0"/>
              <a:t>. vyd. Praha: </a:t>
            </a:r>
            <a:r>
              <a:rPr lang="cs-CZ" dirty="0" err="1"/>
              <a:t>Wolters</a:t>
            </a:r>
            <a:r>
              <a:rPr lang="cs-CZ" dirty="0"/>
              <a:t> </a:t>
            </a:r>
            <a:r>
              <a:rPr lang="cs-CZ" dirty="0" err="1"/>
              <a:t>Kluwer</a:t>
            </a:r>
            <a:r>
              <a:rPr lang="cs-CZ" dirty="0"/>
              <a:t> Česká republika, 2009. ISBN 9788073574581</a:t>
            </a:r>
          </a:p>
          <a:p>
            <a:r>
              <a:rPr lang="cs-CZ" dirty="0"/>
              <a:t>PRŮCHA, Petr. </a:t>
            </a:r>
            <a:r>
              <a:rPr lang="cs-CZ" i="1" dirty="0"/>
              <a:t>Správní právo: obecná část</a:t>
            </a:r>
            <a:r>
              <a:rPr lang="cs-CZ" dirty="0"/>
              <a:t>. 7., dopl. a </a:t>
            </a:r>
            <a:r>
              <a:rPr lang="cs-CZ" dirty="0" err="1"/>
              <a:t>aktualiz</a:t>
            </a:r>
            <a:r>
              <a:rPr lang="cs-CZ" dirty="0"/>
              <a:t>. vyd., (V nakl. Doplněk 2.). Brno: Masarykova univerzita, 2007. ISBN 978-80-7239-207-0.</a:t>
            </a:r>
          </a:p>
          <a:p>
            <a:r>
              <a:rPr lang="cs-CZ" dirty="0"/>
              <a:t>SKORUŠA, Leopold a kol. </a:t>
            </a:r>
            <a:r>
              <a:rPr lang="cs-CZ" i="1" dirty="0"/>
              <a:t>Základy práva a vybrané kapitoly mezinárodního humanitárního práva: studijní text</a:t>
            </a:r>
            <a:r>
              <a:rPr lang="cs-CZ" dirty="0"/>
              <a:t>. Brno: Univerzita obrany, 2015. ISBN 978-80-7231-447-8.</a:t>
            </a:r>
          </a:p>
          <a:p>
            <a:r>
              <a:rPr lang="cs-CZ" dirty="0"/>
              <a:t>Zákon č. 500/2004 Sb. správní řád, ve znění pozdějších předpisů.</a:t>
            </a:r>
          </a:p>
          <a:p>
            <a:r>
              <a:rPr lang="cs-CZ" dirty="0"/>
              <a:t>Zákon č. 21/2006 Sb., o ověřování shody opisu nebo kopie s listinou a o ověřování pravosti podpisu a o změně některých zákonů (zákon o ověřování</a:t>
            </a:r>
            <a:r>
              <a:rPr lang="cs-CZ" dirty="0" smtClean="0"/>
              <a:t>).</a:t>
            </a:r>
            <a:endParaRPr lang="cs-CZ" dirty="0"/>
          </a:p>
          <a:p>
            <a:pPr algn="just"/>
            <a:endParaRPr lang="cs-CZ" dirty="0" smtClean="0"/>
          </a:p>
          <a:p>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a:t>
            </a:r>
            <a:r>
              <a:rPr lang="cs-CZ" sz="1200" b="1"/>
              <a:t>(K-102)</a:t>
            </a:r>
            <a:endParaRPr lang="cs-CZ" sz="1200" b="1" dirty="0"/>
          </a:p>
        </p:txBody>
      </p:sp>
    </p:spTree>
    <p:extLst>
      <p:ext uri="{BB962C8B-B14F-4D97-AF65-F5344CB8AC3E}">
        <p14:creationId xmlns:p14="http://schemas.microsoft.com/office/powerpoint/2010/main" val="1993747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Osnova</a:t>
            </a:r>
            <a:endParaRPr lang="cs-CZ" dirty="0"/>
          </a:p>
        </p:txBody>
      </p:sp>
      <p:sp>
        <p:nvSpPr>
          <p:cNvPr id="3" name="Zástupný symbol pro obsah 2"/>
          <p:cNvSpPr>
            <a:spLocks noGrp="1"/>
          </p:cNvSpPr>
          <p:nvPr>
            <p:ph idx="1"/>
          </p:nvPr>
        </p:nvSpPr>
        <p:spPr/>
        <p:txBody>
          <a:bodyPr>
            <a:noAutofit/>
          </a:bodyPr>
          <a:lstStyle/>
          <a:p>
            <a:r>
              <a:rPr lang="cs-CZ" sz="2400" dirty="0" smtClean="0"/>
              <a:t>Úvod</a:t>
            </a:r>
          </a:p>
          <a:p>
            <a:r>
              <a:rPr lang="cs-CZ" sz="2400" dirty="0" smtClean="0"/>
              <a:t>1. Formy činnosti veřejné správy</a:t>
            </a:r>
          </a:p>
          <a:p>
            <a:r>
              <a:rPr lang="cs-CZ" sz="2400" dirty="0" smtClean="0"/>
              <a:t>2. Správní akty</a:t>
            </a:r>
            <a:endParaRPr lang="cs-CZ" sz="2400" dirty="0"/>
          </a:p>
          <a:p>
            <a:r>
              <a:rPr lang="cs-CZ" altLang="cs-CZ" sz="2400" dirty="0" smtClean="0">
                <a:latin typeface="Arial" charset="0"/>
                <a:cs typeface="Arial" charset="0"/>
              </a:rPr>
              <a:t>3. Opatření </a:t>
            </a:r>
            <a:r>
              <a:rPr lang="cs-CZ" altLang="cs-CZ" sz="2400" dirty="0">
                <a:latin typeface="Arial" charset="0"/>
                <a:cs typeface="Arial" charset="0"/>
              </a:rPr>
              <a:t>obecné </a:t>
            </a:r>
            <a:r>
              <a:rPr lang="cs-CZ" altLang="cs-CZ" sz="2400" dirty="0" smtClean="0">
                <a:latin typeface="Arial" charset="0"/>
                <a:cs typeface="Arial" charset="0"/>
              </a:rPr>
              <a:t>povahy</a:t>
            </a:r>
          </a:p>
          <a:p>
            <a:r>
              <a:rPr lang="cs-CZ" altLang="cs-CZ" sz="2400" dirty="0" smtClean="0">
                <a:latin typeface="Arial" charset="0"/>
                <a:cs typeface="Arial" charset="0"/>
              </a:rPr>
              <a:t>4. </a:t>
            </a:r>
            <a:r>
              <a:rPr lang="cs-CZ" altLang="cs-CZ" sz="2400" dirty="0">
                <a:latin typeface="Arial" charset="0"/>
                <a:cs typeface="Arial" charset="0"/>
              </a:rPr>
              <a:t>V</a:t>
            </a:r>
            <a:r>
              <a:rPr lang="cs-CZ" altLang="cs-CZ" sz="2400" dirty="0" smtClean="0">
                <a:latin typeface="Arial" charset="0"/>
                <a:cs typeface="Arial" charset="0"/>
              </a:rPr>
              <a:t>eřejnoprávní smlouvy</a:t>
            </a:r>
          </a:p>
          <a:p>
            <a:r>
              <a:rPr lang="cs-CZ" altLang="cs-CZ" sz="2400" dirty="0" smtClean="0">
                <a:latin typeface="Arial" charset="0"/>
                <a:cs typeface="Arial" charset="0"/>
              </a:rPr>
              <a:t>5. Faktické úkony</a:t>
            </a:r>
          </a:p>
          <a:p>
            <a:r>
              <a:rPr lang="cs-CZ" altLang="cs-CZ" sz="2400" dirty="0" smtClean="0">
                <a:latin typeface="Arial" charset="0"/>
                <a:cs typeface="Arial" charset="0"/>
              </a:rPr>
              <a:t>6. </a:t>
            </a:r>
            <a:r>
              <a:rPr lang="cs-CZ" altLang="cs-CZ" sz="2400" dirty="0">
                <a:latin typeface="Arial" charset="0"/>
                <a:cs typeface="Arial" charset="0"/>
              </a:rPr>
              <a:t>D</a:t>
            </a:r>
            <a:r>
              <a:rPr lang="cs-CZ" altLang="cs-CZ" sz="2400" dirty="0" smtClean="0">
                <a:latin typeface="Arial" charset="0"/>
                <a:cs typeface="Arial" charset="0"/>
              </a:rPr>
              <a:t>alší </a:t>
            </a:r>
            <a:r>
              <a:rPr lang="cs-CZ" altLang="cs-CZ" sz="2400" dirty="0">
                <a:latin typeface="Arial" charset="0"/>
                <a:cs typeface="Arial" charset="0"/>
              </a:rPr>
              <a:t>formy činnosti</a:t>
            </a:r>
          </a:p>
          <a:p>
            <a:r>
              <a:rPr lang="cs-CZ" sz="2400" dirty="0" smtClean="0"/>
              <a:t>Závěr</a:t>
            </a:r>
            <a:endParaRPr lang="cs-CZ" sz="2400"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413526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Úvod</a:t>
            </a:r>
            <a:endParaRPr lang="cs-CZ" dirty="0"/>
          </a:p>
        </p:txBody>
      </p:sp>
      <p:sp>
        <p:nvSpPr>
          <p:cNvPr id="3" name="Zástupný symbol pro obsah 2"/>
          <p:cNvSpPr>
            <a:spLocks noGrp="1"/>
          </p:cNvSpPr>
          <p:nvPr>
            <p:ph idx="1"/>
          </p:nvPr>
        </p:nvSpPr>
        <p:spPr/>
        <p:txBody>
          <a:bodyPr>
            <a:normAutofit/>
          </a:bodyPr>
          <a:lstStyle/>
          <a:p>
            <a:pPr algn="just">
              <a:defRPr/>
            </a:pPr>
            <a:r>
              <a:rPr lang="cs-CZ" altLang="cs-CZ" sz="2400" i="1" dirty="0" smtClean="0">
                <a:latin typeface="Arial" charset="0"/>
                <a:cs typeface="Arial" charset="0"/>
              </a:rPr>
              <a:t>„Činnost </a:t>
            </a:r>
            <a:r>
              <a:rPr lang="cs-CZ" altLang="cs-CZ" sz="2400" i="1" dirty="0">
                <a:latin typeface="Arial" charset="0"/>
                <a:cs typeface="Arial" charset="0"/>
              </a:rPr>
              <a:t>veřejné správy je souhrnný název zejména pro úkoly, které má veřejná správa plnit, formy, ve kterých je veřejná správa vykonávána, pravidla jednání jimiž je vázána při svém rozhodování, kontrolní činnosti, hospodaření s majetkem a financování</a:t>
            </a:r>
            <a:r>
              <a:rPr lang="cs-CZ" altLang="cs-CZ" sz="2400" i="1" dirty="0" smtClean="0">
                <a:latin typeface="Arial" charset="0"/>
                <a:cs typeface="Arial" charset="0"/>
              </a:rPr>
              <a:t>.“</a:t>
            </a:r>
            <a:endParaRPr lang="cs-CZ" altLang="cs-CZ" sz="2400" i="1" dirty="0">
              <a:latin typeface="Arial" charset="0"/>
              <a:cs typeface="Arial" charset="0"/>
            </a:endParaRPr>
          </a:p>
          <a:p>
            <a:pPr algn="just">
              <a:defRPr/>
            </a:pPr>
            <a:endParaRPr lang="cs-CZ" altLang="cs-CZ" sz="2400" dirty="0" smtClean="0">
              <a:latin typeface="Arial" charset="0"/>
              <a:cs typeface="Arial" charset="0"/>
            </a:endParaRPr>
          </a:p>
          <a:p>
            <a:pPr algn="just">
              <a:defRPr/>
            </a:pPr>
            <a:r>
              <a:rPr lang="cs-CZ" altLang="cs-CZ" sz="2000" dirty="0" smtClean="0">
                <a:latin typeface="Arial" charset="0"/>
                <a:cs typeface="Arial" charset="0"/>
              </a:rPr>
              <a:t>HENDRYCH</a:t>
            </a:r>
            <a:r>
              <a:rPr lang="cs-CZ" altLang="cs-CZ" sz="2000" dirty="0">
                <a:latin typeface="Arial" charset="0"/>
                <a:cs typeface="Arial" charset="0"/>
              </a:rPr>
              <a:t>, Dušan. </a:t>
            </a:r>
            <a:r>
              <a:rPr lang="cs-CZ" altLang="cs-CZ" sz="2000" i="1" dirty="0">
                <a:latin typeface="Arial" charset="0"/>
                <a:cs typeface="Arial" charset="0"/>
              </a:rPr>
              <a:t>Správní věda: teorie veřejné správy. </a:t>
            </a:r>
            <a:r>
              <a:rPr lang="cs-CZ" altLang="cs-CZ" sz="2000" dirty="0">
                <a:latin typeface="Arial" charset="0"/>
                <a:cs typeface="Arial" charset="0"/>
              </a:rPr>
              <a:t>3., </a:t>
            </a:r>
            <a:r>
              <a:rPr lang="cs-CZ" altLang="cs-CZ" sz="2000" dirty="0" err="1">
                <a:latin typeface="Arial" charset="0"/>
                <a:cs typeface="Arial" charset="0"/>
              </a:rPr>
              <a:t>aktualiz</a:t>
            </a:r>
            <a:r>
              <a:rPr lang="cs-CZ" altLang="cs-CZ" sz="2000" dirty="0">
                <a:latin typeface="Arial" charset="0"/>
                <a:cs typeface="Arial" charset="0"/>
              </a:rPr>
              <a:t>. vyd. Praha: </a:t>
            </a:r>
            <a:r>
              <a:rPr lang="cs-CZ" altLang="cs-CZ" sz="2000" dirty="0" err="1">
                <a:latin typeface="Arial" charset="0"/>
                <a:cs typeface="Arial" charset="0"/>
              </a:rPr>
              <a:t>Wolters</a:t>
            </a:r>
            <a:r>
              <a:rPr lang="cs-CZ" altLang="cs-CZ" sz="2000" dirty="0">
                <a:latin typeface="Arial" charset="0"/>
                <a:cs typeface="Arial" charset="0"/>
              </a:rPr>
              <a:t> </a:t>
            </a:r>
            <a:r>
              <a:rPr lang="cs-CZ" altLang="cs-CZ" sz="2000" dirty="0" err="1">
                <a:latin typeface="Arial" charset="0"/>
                <a:cs typeface="Arial" charset="0"/>
              </a:rPr>
              <a:t>Kluwer</a:t>
            </a:r>
            <a:r>
              <a:rPr lang="cs-CZ" altLang="cs-CZ" sz="2000" dirty="0">
                <a:latin typeface="Arial" charset="0"/>
                <a:cs typeface="Arial" charset="0"/>
              </a:rPr>
              <a:t> Česká republika, 2009. ISBN 9788073574581</a:t>
            </a:r>
            <a:endParaRPr lang="cs-CZ" altLang="cs-CZ" sz="2000" dirty="0" smtClean="0">
              <a:latin typeface="Arial" charset="0"/>
              <a:cs typeface="Arial" charset="0"/>
            </a:endParaRPr>
          </a:p>
          <a:p>
            <a:pPr marL="0" indent="0" algn="just">
              <a:buNone/>
              <a:defRPr/>
            </a:pPr>
            <a:endParaRPr lang="cs-CZ" altLang="cs-CZ" dirty="0">
              <a:latin typeface="Arial" charset="0"/>
              <a:cs typeface="Arial" charset="0"/>
            </a:endParaRP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1193911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1. </a:t>
            </a:r>
            <a:r>
              <a:rPr lang="cs-CZ" sz="4000" dirty="0" smtClean="0"/>
              <a:t>Formy činnosti veřejné správy</a:t>
            </a:r>
            <a:endParaRPr lang="cs-CZ" sz="4000" dirty="0"/>
          </a:p>
        </p:txBody>
      </p:sp>
      <p:sp>
        <p:nvSpPr>
          <p:cNvPr id="3" name="Zástupný symbol pro obsah 2"/>
          <p:cNvSpPr>
            <a:spLocks noGrp="1"/>
          </p:cNvSpPr>
          <p:nvPr>
            <p:ph idx="1"/>
          </p:nvPr>
        </p:nvSpPr>
        <p:spPr/>
        <p:txBody>
          <a:bodyPr>
            <a:normAutofit fontScale="92500"/>
          </a:bodyPr>
          <a:lstStyle/>
          <a:p>
            <a:pPr algn="just">
              <a:defRPr/>
            </a:pPr>
            <a:r>
              <a:rPr lang="cs-CZ" altLang="cs-CZ" sz="2400" dirty="0">
                <a:latin typeface="Arial" charset="0"/>
                <a:cs typeface="Arial" charset="0"/>
              </a:rPr>
              <a:t>funkční (materiální) pojetí veřejné správy jako správy (spravování) věcí veřejných a ve veřejném zájmu </a:t>
            </a:r>
          </a:p>
          <a:p>
            <a:pPr algn="just">
              <a:defRPr/>
            </a:pPr>
            <a:r>
              <a:rPr lang="cs-CZ" altLang="cs-CZ" sz="2400" dirty="0">
                <a:latin typeface="Arial" charset="0"/>
                <a:cs typeface="Arial" charset="0"/>
              </a:rPr>
              <a:t>veřejná správa jako soubor činností, procesů</a:t>
            </a:r>
          </a:p>
          <a:p>
            <a:pPr algn="just">
              <a:defRPr/>
            </a:pPr>
            <a:r>
              <a:rPr lang="cs-CZ" altLang="cs-CZ" sz="2400" dirty="0">
                <a:latin typeface="Arial" charset="0"/>
                <a:cs typeface="Arial" charset="0"/>
              </a:rPr>
              <a:t>jako správní činnost podzákonná, nařizovací a výkonná</a:t>
            </a:r>
          </a:p>
          <a:p>
            <a:pPr algn="just">
              <a:defRPr/>
            </a:pPr>
            <a:r>
              <a:rPr lang="cs-CZ" altLang="cs-CZ" sz="2400" dirty="0">
                <a:latin typeface="Arial" charset="0"/>
                <a:cs typeface="Arial" charset="0"/>
              </a:rPr>
              <a:t>veřejná správa jako projev realizace výkonné moci ve státě</a:t>
            </a:r>
          </a:p>
          <a:p>
            <a:pPr algn="just">
              <a:defRPr/>
            </a:pPr>
            <a:r>
              <a:rPr lang="cs-CZ" altLang="cs-CZ" sz="2400" dirty="0">
                <a:latin typeface="Arial" charset="0"/>
                <a:cs typeface="Arial" charset="0"/>
              </a:rPr>
              <a:t>jako činnost vedle zákonodárství a soudnictví</a:t>
            </a:r>
            <a:endParaRPr lang="cs-CZ" altLang="cs-CZ" sz="2400" dirty="0"/>
          </a:p>
          <a:p>
            <a:pPr algn="just">
              <a:defRPr/>
            </a:pPr>
            <a:r>
              <a:rPr lang="cs-CZ" altLang="cs-CZ" sz="2400" dirty="0">
                <a:latin typeface="Arial" charset="0"/>
                <a:cs typeface="Arial" charset="0"/>
              </a:rPr>
              <a:t>rozlišuje se vrchnostenské a </a:t>
            </a:r>
            <a:r>
              <a:rPr lang="cs-CZ" altLang="cs-CZ" sz="2400" dirty="0" err="1">
                <a:latin typeface="Arial" charset="0"/>
                <a:cs typeface="Arial" charset="0"/>
              </a:rPr>
              <a:t>nevrchnostenské</a:t>
            </a:r>
            <a:r>
              <a:rPr lang="cs-CZ" altLang="cs-CZ" sz="2400" dirty="0">
                <a:latin typeface="Arial" charset="0"/>
                <a:cs typeface="Arial" charset="0"/>
              </a:rPr>
              <a:t> pojetí veřejné </a:t>
            </a:r>
            <a:r>
              <a:rPr lang="cs-CZ" altLang="cs-CZ" sz="2400" dirty="0" smtClean="0">
                <a:latin typeface="Arial" charset="0"/>
                <a:cs typeface="Arial" charset="0"/>
              </a:rPr>
              <a:t>správy</a:t>
            </a:r>
            <a:endParaRPr lang="cs-CZ" altLang="cs-CZ" sz="2400" dirty="0">
              <a:latin typeface="Arial" charset="0"/>
              <a:cs typeface="Arial" charset="0"/>
            </a:endParaRPr>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70325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1. </a:t>
            </a:r>
            <a:r>
              <a:rPr lang="cs-CZ" sz="4000" dirty="0" smtClean="0"/>
              <a:t>Formy činnosti veřejné správy</a:t>
            </a:r>
            <a:endParaRPr lang="cs-CZ" sz="4000" dirty="0"/>
          </a:p>
        </p:txBody>
      </p:sp>
      <p:sp>
        <p:nvSpPr>
          <p:cNvPr id="3" name="Zástupný symbol pro obsah 2"/>
          <p:cNvSpPr>
            <a:spLocks noGrp="1"/>
          </p:cNvSpPr>
          <p:nvPr>
            <p:ph idx="1"/>
          </p:nvPr>
        </p:nvSpPr>
        <p:spPr/>
        <p:txBody>
          <a:bodyPr>
            <a:normAutofit/>
          </a:bodyPr>
          <a:lstStyle/>
          <a:p>
            <a:pPr>
              <a:defRPr/>
            </a:pPr>
            <a:r>
              <a:rPr lang="cs-CZ" sz="2400" dirty="0"/>
              <a:t>Čl. 2 odst. 3 Ústavy ČR</a:t>
            </a:r>
          </a:p>
          <a:p>
            <a:pPr lvl="1">
              <a:defRPr/>
            </a:pPr>
            <a:r>
              <a:rPr lang="cs-CZ" sz="2000" dirty="0"/>
              <a:t>Státní moc slouží všem občanům a lze ji uplatňovat jen v případech, v mezích a způsoby, které stanoví zákon</a:t>
            </a:r>
          </a:p>
          <a:p>
            <a:pPr>
              <a:defRPr/>
            </a:pPr>
            <a:r>
              <a:rPr lang="cs-CZ" sz="2400" dirty="0"/>
              <a:t>Čl. 2 odst. 3 LZPS</a:t>
            </a:r>
          </a:p>
          <a:p>
            <a:pPr lvl="1">
              <a:defRPr/>
            </a:pPr>
            <a:r>
              <a:rPr lang="cs-CZ" sz="2000" dirty="0"/>
              <a:t>Každý může činit, co není zákonem zakázáno, a nikdo nemůže být nucen činit, co zákon neukládá.</a:t>
            </a:r>
          </a:p>
          <a:p>
            <a:pPr>
              <a:defRPr/>
            </a:pPr>
            <a:r>
              <a:rPr lang="cs-CZ" sz="2400" dirty="0"/>
              <a:t>Čl. 4 LZPS</a:t>
            </a:r>
          </a:p>
          <a:p>
            <a:pPr lvl="1">
              <a:defRPr/>
            </a:pPr>
            <a:r>
              <a:rPr lang="cs-CZ" sz="2000" dirty="0"/>
              <a:t>Povinnosti mohou být ukládány toliko na základě zákona a v jeho mezích a jen při zachování základních práv a svobod.</a:t>
            </a:r>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1950391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1. </a:t>
            </a:r>
            <a:r>
              <a:rPr lang="cs-CZ" sz="4000" dirty="0" smtClean="0"/>
              <a:t>Formy činnosti veřejné správy</a:t>
            </a:r>
            <a:endParaRPr lang="cs-CZ" sz="4000" dirty="0"/>
          </a:p>
        </p:txBody>
      </p:sp>
      <p:sp>
        <p:nvSpPr>
          <p:cNvPr id="3" name="Zástupný symbol pro obsah 2"/>
          <p:cNvSpPr>
            <a:spLocks noGrp="1"/>
          </p:cNvSpPr>
          <p:nvPr>
            <p:ph idx="1"/>
          </p:nvPr>
        </p:nvSpPr>
        <p:spPr/>
        <p:txBody>
          <a:bodyPr>
            <a:normAutofit/>
          </a:bodyPr>
          <a:lstStyle/>
          <a:p>
            <a:pPr algn="just">
              <a:defRPr/>
            </a:pPr>
            <a:r>
              <a:rPr lang="cs-CZ" altLang="cs-CZ" sz="2400" b="1" dirty="0" smtClean="0">
                <a:latin typeface="Arial" charset="0"/>
                <a:cs typeface="Arial" charset="0"/>
              </a:rPr>
              <a:t>formy </a:t>
            </a:r>
            <a:r>
              <a:rPr lang="cs-CZ" altLang="cs-CZ" sz="2400" b="1" dirty="0">
                <a:latin typeface="Arial" charset="0"/>
                <a:cs typeface="Arial" charset="0"/>
              </a:rPr>
              <a:t>činnosti veřejné správy:</a:t>
            </a:r>
          </a:p>
          <a:p>
            <a:pPr lvl="1" algn="just">
              <a:buFont typeface="Arial" panose="020B0604020202020204" pitchFamily="34" charset="0"/>
              <a:buChar char="–"/>
              <a:defRPr/>
            </a:pPr>
            <a:r>
              <a:rPr lang="cs-CZ" altLang="cs-CZ" sz="2000" dirty="0">
                <a:latin typeface="Arial" charset="0"/>
                <a:cs typeface="Arial" charset="0"/>
              </a:rPr>
              <a:t>správní akty </a:t>
            </a:r>
          </a:p>
          <a:p>
            <a:pPr lvl="2" algn="just">
              <a:defRPr/>
            </a:pPr>
            <a:r>
              <a:rPr lang="cs-CZ" altLang="cs-CZ" sz="1600" dirty="0">
                <a:latin typeface="Arial" charset="0"/>
                <a:cs typeface="Arial" charset="0"/>
              </a:rPr>
              <a:t>normativní – např. nařízení vlády, vyhlášky MO ČR apod. </a:t>
            </a:r>
          </a:p>
          <a:p>
            <a:pPr lvl="2" algn="just">
              <a:defRPr/>
            </a:pPr>
            <a:r>
              <a:rPr lang="cs-CZ" altLang="cs-CZ" sz="1600" dirty="0">
                <a:latin typeface="Arial" charset="0"/>
                <a:cs typeface="Arial" charset="0"/>
              </a:rPr>
              <a:t>individuální – např. rozhodnutí ve správním řízení, rozhodnutí o kázeňském přestupku</a:t>
            </a:r>
          </a:p>
          <a:p>
            <a:pPr lvl="1" algn="just">
              <a:buFont typeface="Arial" panose="020B0604020202020204" pitchFamily="34" charset="0"/>
              <a:buChar char="–"/>
              <a:defRPr/>
            </a:pPr>
            <a:r>
              <a:rPr lang="cs-CZ" altLang="cs-CZ" sz="2000" dirty="0">
                <a:latin typeface="Arial" charset="0"/>
                <a:cs typeface="Arial" charset="0"/>
              </a:rPr>
              <a:t>opatření obecné povahy</a:t>
            </a:r>
          </a:p>
          <a:p>
            <a:pPr lvl="1" algn="just">
              <a:buFont typeface="Arial" panose="020B0604020202020204" pitchFamily="34" charset="0"/>
              <a:buChar char="–"/>
              <a:defRPr/>
            </a:pPr>
            <a:r>
              <a:rPr lang="cs-CZ" altLang="cs-CZ" sz="2000" dirty="0">
                <a:latin typeface="Arial" charset="0"/>
                <a:cs typeface="Arial" charset="0"/>
              </a:rPr>
              <a:t>veřejnoprávní smlouvy</a:t>
            </a:r>
          </a:p>
          <a:p>
            <a:pPr lvl="1" algn="just">
              <a:buFont typeface="Arial" panose="020B0604020202020204" pitchFamily="34" charset="0"/>
              <a:buChar char="–"/>
              <a:defRPr/>
            </a:pPr>
            <a:r>
              <a:rPr lang="cs-CZ" altLang="cs-CZ" sz="2000" dirty="0">
                <a:latin typeface="Arial" charset="0"/>
                <a:cs typeface="Arial" charset="0"/>
              </a:rPr>
              <a:t>faktické úkony</a:t>
            </a:r>
          </a:p>
          <a:p>
            <a:pPr lvl="1" algn="just">
              <a:buFont typeface="Arial" panose="020B0604020202020204" pitchFamily="34" charset="0"/>
              <a:buChar char="–"/>
              <a:defRPr/>
            </a:pPr>
            <a:r>
              <a:rPr lang="cs-CZ" altLang="cs-CZ" sz="2000" dirty="0">
                <a:latin typeface="Arial" charset="0"/>
                <a:cs typeface="Arial" charset="0"/>
              </a:rPr>
              <a:t>další formy činnosti</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18174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t>2. Správní akty</a:t>
            </a:r>
            <a:endParaRPr lang="cs-CZ" sz="4000" dirty="0"/>
          </a:p>
        </p:txBody>
      </p:sp>
      <p:sp>
        <p:nvSpPr>
          <p:cNvPr id="3" name="Zástupný symbol pro obsah 2"/>
          <p:cNvSpPr>
            <a:spLocks noGrp="1"/>
          </p:cNvSpPr>
          <p:nvPr>
            <p:ph idx="1"/>
          </p:nvPr>
        </p:nvSpPr>
        <p:spPr/>
        <p:txBody>
          <a:bodyPr>
            <a:normAutofit lnSpcReduction="10000"/>
          </a:bodyPr>
          <a:lstStyle/>
          <a:p>
            <a:pPr>
              <a:defRPr/>
            </a:pPr>
            <a:r>
              <a:rPr lang="cs-CZ" dirty="0"/>
              <a:t> </a:t>
            </a:r>
            <a:r>
              <a:rPr lang="cs-CZ" dirty="0" smtClean="0"/>
              <a:t>SPRÁVNÍ </a:t>
            </a:r>
            <a:r>
              <a:rPr lang="cs-CZ" dirty="0"/>
              <a:t>AKTY</a:t>
            </a:r>
          </a:p>
          <a:p>
            <a:pPr lvl="1">
              <a:buFont typeface="Arial" pitchFamily="34" charset="0"/>
              <a:buChar char="–"/>
              <a:defRPr/>
            </a:pPr>
            <a:r>
              <a:rPr lang="cs-CZ" dirty="0"/>
              <a:t>NORMATIVNÍ SPRÁVNÍ AKTY</a:t>
            </a:r>
          </a:p>
          <a:p>
            <a:pPr lvl="2">
              <a:defRPr/>
            </a:pPr>
            <a:r>
              <a:rPr lang="cs-CZ" dirty="0"/>
              <a:t>Vnější NSA (právní předpisy, správní nařízení)</a:t>
            </a:r>
          </a:p>
          <a:p>
            <a:pPr lvl="2">
              <a:defRPr/>
            </a:pPr>
            <a:r>
              <a:rPr lang="cs-CZ" dirty="0"/>
              <a:t>Vnitřní (interní) NSA (interní normativní instrukce, vnitřní předpisy)</a:t>
            </a:r>
          </a:p>
          <a:p>
            <a:pPr lvl="2">
              <a:defRPr/>
            </a:pPr>
            <a:r>
              <a:rPr lang="cs-CZ" dirty="0"/>
              <a:t>+ statutární předpisy</a:t>
            </a:r>
          </a:p>
          <a:p>
            <a:pPr lvl="1">
              <a:buFont typeface="Arial" pitchFamily="34" charset="0"/>
              <a:buChar char="–"/>
              <a:defRPr/>
            </a:pPr>
            <a:r>
              <a:rPr lang="cs-CZ" dirty="0"/>
              <a:t>INDIVIDUÁLNÍ SPRÁVNÍ AKTY</a:t>
            </a:r>
          </a:p>
          <a:p>
            <a:pPr lvl="2">
              <a:defRPr/>
            </a:pPr>
            <a:r>
              <a:rPr lang="cs-CZ" dirty="0"/>
              <a:t>Vnější ISA (správní rozhodnutí, správní akt v užším slova smyslu)</a:t>
            </a:r>
          </a:p>
          <a:p>
            <a:pPr lvl="2">
              <a:defRPr/>
            </a:pPr>
            <a:r>
              <a:rPr lang="cs-CZ" dirty="0"/>
              <a:t>Vnitřní (interní) ISA (služební pokyn, individuální služební akt) </a:t>
            </a:r>
          </a:p>
          <a:p>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1380689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t>2. Správní akty</a:t>
            </a:r>
            <a:endParaRPr lang="cs-CZ" sz="4000" dirty="0"/>
          </a:p>
        </p:txBody>
      </p:sp>
      <p:sp>
        <p:nvSpPr>
          <p:cNvPr id="3" name="Zástupný symbol pro obsah 2"/>
          <p:cNvSpPr>
            <a:spLocks noGrp="1"/>
          </p:cNvSpPr>
          <p:nvPr>
            <p:ph idx="1"/>
          </p:nvPr>
        </p:nvSpPr>
        <p:spPr/>
        <p:txBody>
          <a:bodyPr>
            <a:normAutofit/>
          </a:bodyPr>
          <a:lstStyle/>
          <a:p>
            <a:pPr marL="0" indent="0">
              <a:buNone/>
              <a:defRPr/>
            </a:pPr>
            <a:endParaRPr lang="cs-CZ" dirty="0"/>
          </a:p>
          <a:p>
            <a:pPr marL="0" indent="0">
              <a:buNone/>
              <a:defRPr/>
            </a:pPr>
            <a:endParaRPr lang="cs-CZ" dirty="0"/>
          </a:p>
          <a:p>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838" y="2336800"/>
            <a:ext cx="7426325" cy="340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4245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t>2. </a:t>
            </a:r>
            <a:r>
              <a:rPr lang="cs-CZ" sz="4000" dirty="0"/>
              <a:t>Správní </a:t>
            </a:r>
            <a:r>
              <a:rPr lang="cs-CZ" sz="4000" dirty="0" smtClean="0"/>
              <a:t>akty </a:t>
            </a:r>
            <a:endParaRPr lang="cs-CZ" sz="4000" dirty="0"/>
          </a:p>
        </p:txBody>
      </p:sp>
      <p:sp>
        <p:nvSpPr>
          <p:cNvPr id="3" name="Zástupný symbol pro obsah 2"/>
          <p:cNvSpPr>
            <a:spLocks noGrp="1"/>
          </p:cNvSpPr>
          <p:nvPr>
            <p:ph idx="1"/>
          </p:nvPr>
        </p:nvSpPr>
        <p:spPr/>
        <p:txBody>
          <a:bodyPr>
            <a:normAutofit fontScale="70000" lnSpcReduction="20000"/>
          </a:bodyPr>
          <a:lstStyle/>
          <a:p>
            <a:pPr>
              <a:defRPr/>
            </a:pPr>
            <a:r>
              <a:rPr lang="cs-CZ" b="1" dirty="0" smtClean="0"/>
              <a:t>a) Normativní správní akty</a:t>
            </a:r>
          </a:p>
          <a:p>
            <a:pPr>
              <a:defRPr/>
            </a:pPr>
            <a:r>
              <a:rPr lang="cs-CZ" b="1" dirty="0" smtClean="0"/>
              <a:t>v</a:t>
            </a:r>
            <a:r>
              <a:rPr lang="cs-CZ" dirty="0" smtClean="0"/>
              <a:t>ýrazem </a:t>
            </a:r>
            <a:r>
              <a:rPr lang="cs-CZ" dirty="0"/>
              <a:t>normotvorné činnosti orgánů VS</a:t>
            </a:r>
          </a:p>
          <a:p>
            <a:pPr>
              <a:defRPr/>
            </a:pPr>
            <a:r>
              <a:rPr lang="cs-CZ" b="1" dirty="0" smtClean="0"/>
              <a:t>vnitřní </a:t>
            </a:r>
            <a:r>
              <a:rPr lang="cs-CZ" dirty="0"/>
              <a:t>– např. směrnice vydávané ústředními správními orgány, vydávané jako projev hierarchické nadřízenosti a podřízenosti, výjimka např. provozní řády, nejsou prameny práva</a:t>
            </a:r>
          </a:p>
          <a:p>
            <a:pPr>
              <a:defRPr/>
            </a:pPr>
            <a:r>
              <a:rPr lang="cs-CZ" b="1" dirty="0" smtClean="0"/>
              <a:t>vnější</a:t>
            </a:r>
            <a:r>
              <a:rPr lang="cs-CZ" dirty="0" smtClean="0"/>
              <a:t> </a:t>
            </a:r>
            <a:r>
              <a:rPr lang="cs-CZ" dirty="0"/>
              <a:t>– </a:t>
            </a:r>
            <a:r>
              <a:rPr lang="cs-CZ" dirty="0" err="1"/>
              <a:t>podzákonnost</a:t>
            </a:r>
            <a:r>
              <a:rPr lang="cs-CZ" dirty="0"/>
              <a:t>, abstraktnost, obecnost, jednostrannost, př. Nařízení vlády, právní předpisy  ministerstev, správních úřadů, obcí a krajů v rámci přenesené působ., obecně závazné vyhlášky obcí a krajů, jsou prameny práva </a:t>
            </a:r>
          </a:p>
          <a:p>
            <a:pPr>
              <a:defRPr/>
            </a:pPr>
            <a:r>
              <a:rPr lang="cs-CZ" b="1" dirty="0" smtClean="0"/>
              <a:t>statutární </a:t>
            </a:r>
            <a:r>
              <a:rPr lang="cs-CZ" b="1" dirty="0"/>
              <a:t>předpisy </a:t>
            </a:r>
            <a:r>
              <a:rPr lang="cs-CZ" dirty="0"/>
              <a:t>– obdobná struktura jako právní předpisy, ale ne obecná závaznost, SP veřejné vysoké školy, Lékařské komory, Advokátní komory…  </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293596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FVL-CJ">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VL-CJ.potx [jen pro čtení]" id="{7A353DE0-7B06-4628-B469-85256371F51E}" vid="{5219372D-2BD7-4DCF-B91F-222681E0160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8C81A9692E2304F805F9C0C709FE0CA" ma:contentTypeVersion="7" ma:contentTypeDescription="Vytvoří nový dokument" ma:contentTypeScope="" ma:versionID="aae8caf2d686d761e0f07e57c7f02979">
  <xsd:schema xmlns:xsd="http://www.w3.org/2001/XMLSchema" xmlns:xs="http://www.w3.org/2001/XMLSchema" xmlns:p="http://schemas.microsoft.com/office/2006/metadata/properties" xmlns:ns2="f242274d-c577-47b4-9953-4e44103112f8" xmlns:ns3="e934d7ba-d00a-4f08-ad66-67ce6f4199d0" targetNamespace="http://schemas.microsoft.com/office/2006/metadata/properties" ma:root="true" ma:fieldsID="932d2f79fd0e5d1a6384e323239cad28" ns2:_="" ns3:_="">
    <xsd:import namespace="f242274d-c577-47b4-9953-4e44103112f8"/>
    <xsd:import namespace="e934d7ba-d00a-4f08-ad66-67ce6f4199d0"/>
    <xsd:element name="properties">
      <xsd:complexType>
        <xsd:sequence>
          <xsd:element name="documentManagement">
            <xsd:complexType>
              <xsd:all>
                <xsd:element ref="ns2:_dlc_DocId" minOccurs="0"/>
                <xsd:element ref="ns2:_dlc_DocIdUrl" minOccurs="0"/>
                <xsd:element ref="ns2:_dlc_DocIdPersistId" minOccurs="0"/>
                <xsd:element ref="ns3:Druh_x0020_formul_x00e1__x0159_e"/>
                <xsd:element ref="ns3:Jazyk_x0020_formul_x00e1__x0159_e"/>
                <xsd:element ref="ns3:Oblast_x0020_formul_x00e1__x0159_e"/>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42274d-c577-47b4-9953-4e44103112f8" elementFormDefault="qualified">
    <xsd:import namespace="http://schemas.microsoft.com/office/2006/documentManagement/types"/>
    <xsd:import namespace="http://schemas.microsoft.com/office/infopath/2007/PartnerControls"/>
    <xsd:element name="_dlc_DocId" ma:index="8" nillable="true" ma:displayName="Hodnota ID dokumentu" ma:description="Hodnota ID dokumentu přiřazená této položce" ma:internalName="_dlc_DocId" ma:readOnly="true">
      <xsd:simpleType>
        <xsd:restriction base="dms:Text"/>
      </xsd:simpleType>
    </xsd:element>
    <xsd:element name="_dlc_DocIdUrl" ma:index="9" nillable="true" ma:displayName="ID dokumentu" ma:description="Trvalý odkaz na tento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4"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934d7ba-d00a-4f08-ad66-67ce6f4199d0" elementFormDefault="qualified">
    <xsd:import namespace="http://schemas.microsoft.com/office/2006/documentManagement/types"/>
    <xsd:import namespace="http://schemas.microsoft.com/office/infopath/2007/PartnerControls"/>
    <xsd:element name="Druh_x0020_formul_x00e1__x0159_e" ma:index="11" ma:displayName="Druh formuláře" ma:format="Dropdown" ma:internalName="Druh_x0020_formul_x00e1__x0159_e">
      <xsd:simpleType>
        <xsd:restriction base="dms:Choice">
          <xsd:enumeration value="formulář, tiskopis"/>
          <xsd:enumeration value="pokyny k vyplnění"/>
          <xsd:enumeration value="vzor dokumentu, zápisu"/>
          <xsd:enumeration value="vzor vyplnění formuláře"/>
        </xsd:restriction>
      </xsd:simpleType>
    </xsd:element>
    <xsd:element name="Jazyk_x0020_formul_x00e1__x0159_e" ma:index="12" ma:displayName="Jazyk formuláře" ma:format="Dropdown" ma:internalName="Jazyk_x0020_formul_x00e1__x0159_e">
      <xsd:simpleType>
        <xsd:restriction base="dms:Choice">
          <xsd:enumeration value="CZ"/>
          <xsd:enumeration value="EN"/>
        </xsd:restriction>
      </xsd:simpleType>
    </xsd:element>
    <xsd:element name="Oblast_x0020_formul_x00e1__x0159_e" ma:index="13" ma:displayName="Oblast formuláře" ma:format="Dropdown" ma:internalName="Oblast_x0020_formul_x00e1__x0159_e">
      <xsd:simpleType>
        <xsd:restriction base="dms:Choice">
          <xsd:enumeration value="bezpečnost informací"/>
          <xsd:enumeration value="BOZP a PO"/>
          <xsd:enumeration value="finanční zabezpečení"/>
          <xsd:enumeration value="jiné"/>
          <xsd:enumeration value="Knihovna UO"/>
          <xsd:enumeration value="kultura, spolky apod."/>
          <xsd:enumeration value="logistika"/>
          <xsd:enumeration value="odbory"/>
          <xsd:enumeration value="organizační"/>
          <xsd:enumeration value="organizační, správní"/>
          <xsd:enumeration value="personalistika"/>
          <xsd:enumeration value="podpora práce uživatelů s IS"/>
          <xsd:enumeration value="studium a výuka"/>
          <xsd:enumeration value="tělovýchova, sport"/>
          <xsd:enumeration value="výzkum a vývoj"/>
          <xsd:enumeration value="zahraniční styk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ruh_x0020_formul_x00e1__x0159_e xmlns="e934d7ba-d00a-4f08-ad66-67ce6f4199d0">formulář, tiskopis</Druh_x0020_formul_x00e1__x0159_e>
    <Jazyk_x0020_formul_x00e1__x0159_e xmlns="e934d7ba-d00a-4f08-ad66-67ce6f4199d0">CZ</Jazyk_x0020_formul_x00e1__x0159_e>
    <Oblast_x0020_formul_x00e1__x0159_e xmlns="e934d7ba-d00a-4f08-ad66-67ce6f4199d0">organizační</Oblast_x0020_formul_x00e1__x0159_e>
    <_dlc_DocId xmlns="f242274d-c577-47b4-9953-4e44103112f8">TH64JJ3HEHY5-1029827492-549</_dlc_DocId>
    <_dlc_DocIdUrl xmlns="f242274d-c577-47b4-9953-4e44103112f8">
      <Url>https://intranet.unob.cz/dokum/_layouts/15/DocIdRedir.aspx?ID=TH64JJ3HEHY5-1029827492-549</Url>
      <Description>TH64JJ3HEHY5-1029827492-549</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BD02DC-7AE1-4A8F-9FEE-B71443179D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42274d-c577-47b4-9953-4e44103112f8"/>
    <ds:schemaRef ds:uri="e934d7ba-d00a-4f08-ad66-67ce6f419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43AA17-3549-406E-B158-F01765B5ABBC}">
  <ds:schemaRefs>
    <ds:schemaRef ds:uri="http://purl.org/dc/elements/1.1/"/>
    <ds:schemaRef ds:uri="http://schemas.microsoft.com/office/2006/documentManagement/types"/>
    <ds:schemaRef ds:uri="http://purl.org/dc/dcmitype/"/>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 ds:uri="e934d7ba-d00a-4f08-ad66-67ce6f4199d0"/>
    <ds:schemaRef ds:uri="f242274d-c577-47b4-9953-4e44103112f8"/>
  </ds:schemaRefs>
</ds:datastoreItem>
</file>

<file path=customXml/itemProps3.xml><?xml version="1.0" encoding="utf-8"?>
<ds:datastoreItem xmlns:ds="http://schemas.openxmlformats.org/officeDocument/2006/customXml" ds:itemID="{0F2C1907-7DA0-439A-AA85-4AF741157715}">
  <ds:schemaRefs>
    <ds:schemaRef ds:uri="http://schemas.microsoft.com/sharepoint/events"/>
  </ds:schemaRefs>
</ds:datastoreItem>
</file>

<file path=customXml/itemProps4.xml><?xml version="1.0" encoding="utf-8"?>
<ds:datastoreItem xmlns:ds="http://schemas.openxmlformats.org/officeDocument/2006/customXml" ds:itemID="{D1292C6C-C82C-4382-A16F-07256B6566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FVL-CJ</Template>
  <TotalTime>208</TotalTime>
  <Words>1314</Words>
  <Application>Microsoft Office PowerPoint</Application>
  <PresentationFormat>Předvádění na obrazovce (4:3)</PresentationFormat>
  <Paragraphs>123</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FVL-CJ</vt:lpstr>
      <vt:lpstr>Formy činnosti veřejné správy</vt:lpstr>
      <vt:lpstr>Osnova</vt:lpstr>
      <vt:lpstr>Úvod</vt:lpstr>
      <vt:lpstr>1. Formy činnosti veřejné správy</vt:lpstr>
      <vt:lpstr>1. Formy činnosti veřejné správy</vt:lpstr>
      <vt:lpstr>1. Formy činnosti veřejné správy</vt:lpstr>
      <vt:lpstr>2. Správní akty</vt:lpstr>
      <vt:lpstr>2. Správní akty</vt:lpstr>
      <vt:lpstr>2. Správní akty </vt:lpstr>
      <vt:lpstr>2. Správní akty </vt:lpstr>
      <vt:lpstr>3. Opatření obecné povahy</vt:lpstr>
      <vt:lpstr>4. Veřejnoprávní smlouvy</vt:lpstr>
      <vt:lpstr>5. Faktické úkony </vt:lpstr>
      <vt:lpstr>6. Další formy činnosti veřejné správy</vt:lpstr>
      <vt:lpstr>Závěr</vt:lpstr>
      <vt:lpstr>Zdroje: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Pozice správního práva a správní vědy v právním systému ČR</dc:title>
  <dc:creator>Vičar Radim</dc:creator>
  <cp:lastModifiedBy>Vičar Radim</cp:lastModifiedBy>
  <cp:revision>21</cp:revision>
  <dcterms:created xsi:type="dcterms:W3CDTF">2018-07-03T04:50:15Z</dcterms:created>
  <dcterms:modified xsi:type="dcterms:W3CDTF">2018-07-26T06:59:49Z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2d24cf9b-45d5-4abe-90c6-13b95167f52a</vt:lpwstr>
  </property>
  <property fmtid="{D5CDD505-2E9C-101B-9397-08002B2CF9AE}" pid="3" name="ContentTypeId">
    <vt:lpwstr>0x01010088C81A9692E2304F805F9C0C709FE0CA</vt:lpwstr>
  </property>
</Properties>
</file>