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88" r:id="rId7"/>
    <p:sldId id="258" r:id="rId8"/>
    <p:sldId id="289" r:id="rId9"/>
    <p:sldId id="290" r:id="rId10"/>
    <p:sldId id="291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15.7.2020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06638"/>
          </a:xfrm>
        </p:spPr>
        <p:txBody>
          <a:bodyPr>
            <a:normAutofit/>
          </a:bodyPr>
          <a:lstStyle/>
          <a:p>
            <a:r>
              <a:rPr lang="cs-CZ" sz="3600" dirty="0"/>
              <a:t>T11: Seminář k bezpečnostním aspektům ve veřejném právu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533900"/>
            <a:ext cx="6858000" cy="1624566"/>
          </a:xfrm>
        </p:spPr>
        <p:txBody>
          <a:bodyPr/>
          <a:lstStyle/>
          <a:p>
            <a:r>
              <a:rPr lang="cs-CZ" b="1" dirty="0"/>
              <a:t>Vybrané bezpečnostní aspekty </a:t>
            </a:r>
          </a:p>
          <a:p>
            <a:r>
              <a:rPr lang="cs-CZ" b="1" dirty="0"/>
              <a:t>ve veřejném právu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Úvod</a:t>
            </a:r>
          </a:p>
          <a:p>
            <a:r>
              <a:rPr lang="cs-CZ" sz="2400" dirty="0"/>
              <a:t>1. Úkoly k T11 </a:t>
            </a:r>
            <a:r>
              <a:rPr lang="cs-CZ" dirty="0"/>
              <a:t> </a:t>
            </a:r>
            <a:endParaRPr lang="cs-CZ" sz="2400" dirty="0"/>
          </a:p>
          <a:p>
            <a:r>
              <a:rPr lang="cs-CZ" sz="2400" dirty="0"/>
              <a:t>2. Literatura k T11</a:t>
            </a:r>
          </a:p>
          <a:p>
            <a:r>
              <a:rPr lang="cs-CZ" sz="2400" dirty="0"/>
              <a:t>Závěr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94639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400" b="1" dirty="0"/>
              <a:t>Cíl: </a:t>
            </a:r>
            <a:r>
              <a:rPr lang="cs-CZ" sz="2400" dirty="0"/>
              <a:t>Prohloubit znalosti a dovednosti studentů v oblasti právní regulace bezpečnostních a obranných témat ve veřejnoprávních odvětvích českého právního řádu. Studenti budou připraveni diskutovat ústavněprávní aspekty státu a práva při zajišťování bezpečnosti České republiky, aktuální otázky bezpečnostní správy a správy obrany státu, právní úpravu bezpečnosti a ochrany osobních údajů, svobodného přístupu k informacím a elektronické komunikace. Studenti si dále prohloubí znalosti týkající se bezpečnosti a ochrany společnosti v trestním právu, bezpečnosti v právu Evropské unie a v mezinárodním právu veřejném a na úseku </a:t>
            </a:r>
            <a:r>
              <a:rPr lang="cs-CZ" sz="2400" dirty="0" err="1"/>
              <a:t>bezpečnostněprávní</a:t>
            </a:r>
            <a:r>
              <a:rPr lang="cs-CZ" sz="2400" dirty="0"/>
              <a:t> regulace kybernetické bezpečnosti a robotiky.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1352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1. Úkoly k T11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400" b="1" dirty="0"/>
              <a:t>Úkoly pro samostatnou práci:</a:t>
            </a:r>
          </a:p>
          <a:p>
            <a:r>
              <a:rPr lang="cs-CZ" sz="2400" dirty="0"/>
              <a:t>Vyhledejte v Ústavě ČR právní normy regulující bezpečnost a obranu ČR.</a:t>
            </a:r>
          </a:p>
          <a:p>
            <a:r>
              <a:rPr lang="cs-CZ" sz="2400" dirty="0"/>
              <a:t>Zpřehledněte veřejné sbory v ČR, uveďte relevantní právní předpisy upravující jejich právní postavení.</a:t>
            </a:r>
          </a:p>
          <a:p>
            <a:r>
              <a:rPr lang="cs-CZ" sz="2400" dirty="0"/>
              <a:t>Vymezte ozbrojené síly ČR ve smyslu zákona o ozbrojených silách ČR.</a:t>
            </a:r>
          </a:p>
          <a:p>
            <a:r>
              <a:rPr lang="cs-CZ" sz="2400" dirty="0"/>
              <a:t>Vymezte brannou povinnost a zpřehledněte vojenskou činnou službu a její druhy.</a:t>
            </a:r>
          </a:p>
          <a:p>
            <a:r>
              <a:rPr lang="cs-CZ" sz="2400" dirty="0"/>
              <a:t>Vyhledejte právní předpisy regulující ochranu osobních údajů a definujte osobní údaj. </a:t>
            </a:r>
          </a:p>
          <a:p>
            <a:r>
              <a:rPr lang="cs-CZ" sz="2400" dirty="0"/>
              <a:t>Zpřehledněte principy svobodného přístupu k informacím a elektronické komunikace.</a:t>
            </a:r>
          </a:p>
          <a:p>
            <a:r>
              <a:rPr lang="cs-CZ" sz="2400" dirty="0"/>
              <a:t>Vymezte skutkové podstaty trestných činů mající úzký vztah k zajišťování bezpečnosti a obrany státu.</a:t>
            </a:r>
          </a:p>
          <a:p>
            <a:r>
              <a:rPr lang="cs-CZ" sz="2400" dirty="0"/>
              <a:t>Uveďte základní rysy bezpečnostní a obranné politiky EU.</a:t>
            </a:r>
          </a:p>
          <a:p>
            <a:r>
              <a:rPr lang="cs-CZ" sz="2400" dirty="0"/>
              <a:t>Zabývejte se systém zajištění kybernetické bezpečnosti, vymezte kyberprostor a základní opatření pro jeho ochranu.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5249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2. Literatura k T11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4300" b="1" dirty="0"/>
              <a:t>Studijní literatura: </a:t>
            </a:r>
            <a:endParaRPr lang="cs-CZ" sz="4300" dirty="0"/>
          </a:p>
          <a:p>
            <a:r>
              <a:rPr lang="cs-CZ" sz="3700" dirty="0"/>
              <a:t>JURNÍKOVÁ, Jana et al. </a:t>
            </a:r>
            <a:r>
              <a:rPr lang="cs-CZ" sz="3700" i="1" dirty="0"/>
              <a:t>Správní právo: zvláštní část: studijní text pro bakaláře.</a:t>
            </a:r>
            <a:r>
              <a:rPr lang="cs-CZ" sz="3700" dirty="0"/>
              <a:t> 1. vyd. Brno: Masarykova univerzita, 2013, 280 s. Edice učebnic Právnické fakulty Masarykovy univerzity v Brně, č. 498. ISBN 978-802-1062-726.</a:t>
            </a:r>
            <a:r>
              <a:rPr lang="cs-CZ" sz="3700" b="1" dirty="0"/>
              <a:t> </a:t>
            </a:r>
            <a:endParaRPr lang="cs-CZ" sz="3700" dirty="0"/>
          </a:p>
          <a:p>
            <a:r>
              <a:rPr lang="cs-CZ" sz="3700" dirty="0"/>
              <a:t>Nařízení Evropského Parlamentu a Rady (EU) 2016/679, o ochraně fyzických osob v souvislosti se zpracováním osobních údajů a o volném pohybu těchto údajů a o zrušení směrnice 95/46/ES (obecné nařízení o ochraně osobních údajů).</a:t>
            </a:r>
          </a:p>
          <a:p>
            <a:r>
              <a:rPr lang="cs-CZ" sz="3700" dirty="0"/>
              <a:t>SEHNÁLEK, David. </a:t>
            </a:r>
            <a:r>
              <a:rPr lang="cs-CZ" sz="3700" i="1" dirty="0"/>
              <a:t>Specifika výkladu práva Evropské unie a jeho vnitrostátní důsledky.</a:t>
            </a:r>
            <a:r>
              <a:rPr lang="cs-CZ" sz="3700" dirty="0"/>
              <a:t> V Praze: C.H. Beck, 2019. Beckova edice právní instituty. ISBN 978-80-7400-741-5.</a:t>
            </a:r>
          </a:p>
          <a:p>
            <a:r>
              <a:rPr lang="cs-CZ" sz="3700" dirty="0"/>
              <a:t>SKORUŠA, Leopold, VIČAR, Radim, ZBOŘIL, Tomáš, KUBÍNYI, Ľubomír, HORÁK, Ondřej, POP, Martin, JÍLEK, Libor, DAVIDOVÁ, Monika, DANĚK, Jaroslav, SVÁTEK, Martin, VAVREK, Josef, DLUHOŠ, Jiří, HEMZA, Stanislav, ZÁCHA, Jiří. </a:t>
            </a:r>
            <a:r>
              <a:rPr lang="cs-CZ" sz="3700" i="1" dirty="0"/>
              <a:t>Zákon o vojácích z povolání. Komentář. </a:t>
            </a:r>
            <a:r>
              <a:rPr lang="cs-CZ" sz="3700" dirty="0"/>
              <a:t>Praha: WOLTERS KLUWER, 2017. 419 s. KOMENTÁŘE WOLTERS KLUWER. ISBN 978-80-7552-929-9.</a:t>
            </a:r>
          </a:p>
          <a:p>
            <a:r>
              <a:rPr lang="cs-CZ" sz="3700" dirty="0"/>
              <a:t>SVOBODA, Pavel. </a:t>
            </a:r>
            <a:r>
              <a:rPr lang="cs-CZ" sz="3700" i="1" dirty="0"/>
              <a:t>Úvod do evropského práva.</a:t>
            </a:r>
            <a:r>
              <a:rPr lang="cs-CZ" sz="3700" dirty="0"/>
              <a:t> 6. vydání. V Praze: C.H. Beck, 2019. ISBN 978-80-7400-752-1.</a:t>
            </a:r>
          </a:p>
          <a:p>
            <a:r>
              <a:rPr lang="cs-CZ" sz="3700" dirty="0"/>
              <a:t>ŠLOSARČÍK, Ivo. </a:t>
            </a:r>
            <a:r>
              <a:rPr lang="cs-CZ" sz="3700" i="1" dirty="0"/>
              <a:t>Právní a politický rámec Evropské unie.</a:t>
            </a:r>
            <a:r>
              <a:rPr lang="cs-CZ" sz="3700" dirty="0"/>
              <a:t> 5. vydání. Praha: </a:t>
            </a:r>
            <a:r>
              <a:rPr lang="cs-CZ" sz="3700" dirty="0" err="1"/>
              <a:t>Wolters</a:t>
            </a:r>
            <a:r>
              <a:rPr lang="cs-CZ" sz="3700" dirty="0"/>
              <a:t> </a:t>
            </a:r>
            <a:r>
              <a:rPr lang="cs-CZ" sz="3700" dirty="0" err="1"/>
              <a:t>Kluwer</a:t>
            </a:r>
            <a:r>
              <a:rPr lang="cs-CZ" sz="3700" dirty="0"/>
              <a:t>, 2020. ISBN 978-80-7598-624-5.</a:t>
            </a:r>
          </a:p>
          <a:p>
            <a:r>
              <a:rPr lang="cs-CZ" sz="3700" dirty="0"/>
              <a:t>ŠMEJKAL, Václav, Olga FRANCOVÁ, Michael KOHAJDA, et al. </a:t>
            </a:r>
            <a:r>
              <a:rPr lang="cs-CZ" sz="3700" i="1" dirty="0"/>
              <a:t>Evropská unie po brexitu: právně-institucionální budoucnost evropské integrace.</a:t>
            </a:r>
            <a:r>
              <a:rPr lang="cs-CZ" sz="3700" dirty="0"/>
              <a:t> Praha: </a:t>
            </a:r>
            <a:r>
              <a:rPr lang="cs-CZ" sz="3700" dirty="0" err="1"/>
              <a:t>Wolters</a:t>
            </a:r>
            <a:r>
              <a:rPr lang="cs-CZ" sz="3700" dirty="0"/>
              <a:t> </a:t>
            </a:r>
            <a:r>
              <a:rPr lang="cs-CZ" sz="3700" dirty="0" err="1"/>
              <a:t>Kluwer</a:t>
            </a:r>
            <a:r>
              <a:rPr lang="cs-CZ" sz="3700" dirty="0"/>
              <a:t>, 2018. Právní monografie (</a:t>
            </a:r>
            <a:r>
              <a:rPr lang="cs-CZ" sz="3700" dirty="0" err="1"/>
              <a:t>Wolters</a:t>
            </a:r>
            <a:r>
              <a:rPr lang="cs-CZ" sz="3700" dirty="0"/>
              <a:t> </a:t>
            </a:r>
            <a:r>
              <a:rPr lang="cs-CZ" sz="3700" dirty="0" err="1"/>
              <a:t>Kluwer</a:t>
            </a:r>
            <a:r>
              <a:rPr lang="cs-CZ" sz="3700" dirty="0"/>
              <a:t> ČR). ISBN 978-80-7598-098-4.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89150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2. Literatura k T11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900" b="1" dirty="0"/>
              <a:t>Studijní literatura: </a:t>
            </a:r>
            <a:endParaRPr lang="cs-CZ" sz="2900" dirty="0"/>
          </a:p>
          <a:p>
            <a:r>
              <a:rPr lang="cs-CZ" sz="2500" dirty="0"/>
              <a:t>TOMÁŠEK, Michal, Vladimír TÝČ, Jiří MALENOVSKÝ, et al. </a:t>
            </a:r>
            <a:r>
              <a:rPr lang="cs-CZ" sz="2500" i="1" dirty="0"/>
              <a:t>Právo Evropské unie.</a:t>
            </a:r>
            <a:r>
              <a:rPr lang="cs-CZ" sz="2500" dirty="0"/>
              <a:t> 2. aktualizované vydání. Praha: </a:t>
            </a:r>
            <a:r>
              <a:rPr lang="cs-CZ" sz="2500" dirty="0" err="1"/>
              <a:t>Leges</a:t>
            </a:r>
            <a:r>
              <a:rPr lang="cs-CZ" sz="2500" dirty="0"/>
              <a:t>, 2017. Student (</a:t>
            </a:r>
            <a:r>
              <a:rPr lang="cs-CZ" sz="2500" dirty="0" err="1"/>
              <a:t>Leges</a:t>
            </a:r>
            <a:r>
              <a:rPr lang="cs-CZ" sz="2500" dirty="0"/>
              <a:t>). ISBN 978-80-7502-184-7.</a:t>
            </a:r>
          </a:p>
          <a:p>
            <a:r>
              <a:rPr lang="cs-CZ" sz="2500" dirty="0"/>
              <a:t>TÝČ, Vladimír. </a:t>
            </a:r>
            <a:r>
              <a:rPr lang="cs-CZ" sz="2500" i="1" dirty="0"/>
              <a:t>Základy práva Evropské unie pro ekonomy.</a:t>
            </a:r>
            <a:r>
              <a:rPr lang="cs-CZ" sz="2500" dirty="0"/>
              <a:t> 7. přepracované a aktualizované vydání. Praha: </a:t>
            </a:r>
            <a:r>
              <a:rPr lang="cs-CZ" sz="2500" dirty="0" err="1"/>
              <a:t>Leges</a:t>
            </a:r>
            <a:r>
              <a:rPr lang="cs-CZ" sz="2500" dirty="0"/>
              <a:t>, 2017. Student (</a:t>
            </a:r>
            <a:r>
              <a:rPr lang="cs-CZ" sz="2500" dirty="0" err="1"/>
              <a:t>Leges</a:t>
            </a:r>
            <a:r>
              <a:rPr lang="cs-CZ" sz="2500" dirty="0"/>
              <a:t>). ISBN 978-80-7502-243-1. </a:t>
            </a:r>
          </a:p>
          <a:p>
            <a:r>
              <a:rPr lang="cs-CZ" sz="2500" dirty="0"/>
              <a:t>Ústavní zákon č. 1/1993 Sb., Ústava České republiky, ve znění pozdějších předpisů.</a:t>
            </a:r>
          </a:p>
          <a:p>
            <a:r>
              <a:rPr lang="cs-CZ" sz="2500" dirty="0"/>
              <a:t>Ústavní zákon č. 110/1998 Sb., o bezpečnosti České republiky, ve znění pozdějších předpisů.</a:t>
            </a:r>
          </a:p>
          <a:p>
            <a:r>
              <a:rPr lang="cs-CZ" sz="2500" dirty="0"/>
              <a:t>VIČAR, Radim, SKORUŠA, Leopold, ZBOŘIL, Tomáš. </a:t>
            </a:r>
            <a:r>
              <a:rPr lang="cs-CZ" sz="2500" i="1" dirty="0"/>
              <a:t>Právo bezpečnosti a obrany.</a:t>
            </a:r>
            <a:r>
              <a:rPr lang="cs-CZ" sz="2500" dirty="0"/>
              <a:t> [skripta]. Brno: Univerzita obrany v Brně, 2020, 198 s. ISBN 978-80-7582-304-5.</a:t>
            </a:r>
          </a:p>
          <a:p>
            <a:r>
              <a:rPr lang="cs-CZ" sz="2500" dirty="0"/>
              <a:t>VIČAR, Radim. </a:t>
            </a:r>
            <a:r>
              <a:rPr lang="cs-CZ" sz="2500" i="1" dirty="0"/>
              <a:t>Právo bezpečnosti a obrany ČR: studijní texty.</a:t>
            </a:r>
            <a:r>
              <a:rPr lang="cs-CZ" sz="2500" dirty="0"/>
              <a:t> Vyd. 1. Brno: Univerzita obrany, 2010, 138 s. ISBN 978-80-7231-765-3.</a:t>
            </a:r>
          </a:p>
          <a:p>
            <a:r>
              <a:rPr lang="cs-CZ" sz="2500" dirty="0"/>
              <a:t>Zákon č. 106/1999 Sb., o svobodném přístupu k informacím, ve znění pozdějších předpisů.</a:t>
            </a:r>
          </a:p>
          <a:p>
            <a:r>
              <a:rPr lang="cs-CZ" sz="2500" dirty="0"/>
              <a:t>Zákon č. 40/2009 Sb., trestní zákoník, ve znění pozdějších předpisů.</a:t>
            </a:r>
          </a:p>
          <a:p>
            <a:r>
              <a:rPr lang="cs-CZ" sz="2500" dirty="0"/>
              <a:t>Zákon č. 181/2014 Sb., o kybernetické bezpečnosti a o změně souvisejících zákonů (zákon o kybernetické bezpečnosti), ve znění pozdějších předpisů.</a:t>
            </a:r>
          </a:p>
          <a:p>
            <a:r>
              <a:rPr lang="cs-CZ" sz="2500" dirty="0"/>
              <a:t>Zákon č. 110/2019 Sb., o zpracování osobních údajů, ve znění pozdějších předpisů.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22919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Obrana a bezpečnost státu a jeho obyvatel patří k základním funkcím státu.</a:t>
            </a:r>
          </a:p>
          <a:p>
            <a:r>
              <a:rPr lang="cs-CZ" dirty="0"/>
              <a:t>Zajišťuje se tím suverenita státu, je taky nezbytným předpokladem k tomu, aby občané mohli na území státu užívat svých práv a svobod.</a:t>
            </a:r>
          </a:p>
          <a:p>
            <a:r>
              <a:rPr lang="cs-CZ" dirty="0"/>
              <a:t>Bezpečnost zajišťují především veřejné sbory státu, povinnosti jsou však státem uloženy i dalším orgánům, organizacím a občanům.</a:t>
            </a:r>
          </a:p>
          <a:p>
            <a:r>
              <a:rPr lang="cs-CZ" dirty="0"/>
              <a:t>Příprava vojenských profesionálů a dalších odborníků působících ve sféře bezpečnosti a obrany státu je na Univerzitě obrany rozvíjena také v oblasti zvyšování jejich právního povědomí a formování právního myšlení. </a:t>
            </a:r>
          </a:p>
          <a:p>
            <a:r>
              <a:rPr lang="cs-CZ" dirty="0"/>
              <a:t>Faktickým důvodem zařazení výuky práva do studijních programů příslušníků ozbrojených sil, je zapojení ČR do mezinárodních organizací univerzálního (např. Organizace spojených národů – OSN) nebo regionálního (např. Organizace Severoatlantické smlouvy – NATO nebo Evropská unie – EU) charakteru.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940426668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f242274d-c577-47b4-9953-4e44103112f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e934d7ba-d00a-4f08-ad66-67ce6f4199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1696</TotalTime>
  <Words>1014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FVL-CJ</vt:lpstr>
      <vt:lpstr>T11: Seminář k bezpečnostním aspektům ve veřejném právu</vt:lpstr>
      <vt:lpstr>Osnova</vt:lpstr>
      <vt:lpstr>Úvod</vt:lpstr>
      <vt:lpstr>1. Úkoly k T11</vt:lpstr>
      <vt:lpstr>2. Literatura k T11</vt:lpstr>
      <vt:lpstr>2. Literatura k T11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správního práva a správní vědy v právním systému ČR</dc:title>
  <dc:creator>Vičar Radim</dc:creator>
  <cp:lastModifiedBy>Vičar Radim</cp:lastModifiedBy>
  <cp:revision>102</cp:revision>
  <dcterms:created xsi:type="dcterms:W3CDTF">2018-07-03T04:50:15Z</dcterms:created>
  <dcterms:modified xsi:type="dcterms:W3CDTF">2020-07-15T06:01:05Z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