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550" r:id="rId2"/>
    <p:sldId id="551" r:id="rId3"/>
    <p:sldId id="552" r:id="rId4"/>
    <p:sldId id="553" r:id="rId5"/>
    <p:sldId id="554" r:id="rId6"/>
    <p:sldId id="584" r:id="rId7"/>
    <p:sldId id="583" r:id="rId8"/>
    <p:sldId id="557" r:id="rId9"/>
    <p:sldId id="558" r:id="rId10"/>
    <p:sldId id="559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71" r:id="rId19"/>
    <p:sldId id="572" r:id="rId20"/>
    <p:sldId id="574" r:id="rId21"/>
    <p:sldId id="575" r:id="rId22"/>
    <p:sldId id="576" r:id="rId23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CC"/>
    <a:srgbClr val="FFCC66"/>
    <a:srgbClr val="FFFFCC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7899" autoAdjust="0"/>
  </p:normalViewPr>
  <p:slideViewPr>
    <p:cSldViewPr>
      <p:cViewPr varScale="1">
        <p:scale>
          <a:sx n="75" d="100"/>
          <a:sy n="75" d="100"/>
        </p:scale>
        <p:origin x="103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64"/>
    </p:cViewPr>
  </p:sorterViewPr>
  <p:notesViewPr>
    <p:cSldViewPr>
      <p:cViewPr varScale="1">
        <p:scale>
          <a:sx n="56" d="100"/>
          <a:sy n="56" d="100"/>
        </p:scale>
        <p:origin x="-1920" y="-90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0D938E1-64D4-4D0D-B4FC-BACB6BF7A5F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566A5B0-468D-4E79-9D6B-E588F55EDB3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TallyMan</a:t>
            </a:r>
            <a:r>
              <a:rPr lang="cs-CZ" baseline="0" dirty="0" smtClean="0"/>
              <a:t> – pracovník provádějící numerický záznam (počet ks nákladu apod.)</a:t>
            </a:r>
            <a:endParaRPr lang="cs-CZ" dirty="0" smtClean="0"/>
          </a:p>
          <a:p>
            <a:r>
              <a:rPr lang="cs-CZ" dirty="0" err="1" smtClean="0"/>
              <a:t>Stovedore</a:t>
            </a:r>
            <a:r>
              <a:rPr lang="cs-CZ" dirty="0" smtClean="0"/>
              <a:t> – pracovník podílející</a:t>
            </a:r>
            <a:r>
              <a:rPr lang="cs-CZ" baseline="0" dirty="0" smtClean="0"/>
              <a:t> se na nakládce/vykládce lodi</a:t>
            </a:r>
          </a:p>
          <a:p>
            <a:r>
              <a:rPr lang="cs-CZ" baseline="0" dirty="0" err="1" smtClean="0"/>
              <a:t>Sterile</a:t>
            </a:r>
            <a:r>
              <a:rPr lang="cs-CZ" baseline="0" dirty="0" smtClean="0"/>
              <a:t> Area = </a:t>
            </a:r>
            <a:r>
              <a:rPr lang="cs-CZ" baseline="0" dirty="0" err="1" smtClean="0"/>
              <a:t>Secure</a:t>
            </a:r>
            <a:r>
              <a:rPr lang="cs-CZ" baseline="0" dirty="0" smtClean="0"/>
              <a:t> Area</a:t>
            </a:r>
          </a:p>
          <a:p>
            <a:r>
              <a:rPr lang="cs-CZ" baseline="0" dirty="0" err="1" smtClean="0"/>
              <a:t>Husbandry</a:t>
            </a:r>
            <a:r>
              <a:rPr lang="cs-CZ" baseline="0" dirty="0" smtClean="0"/>
              <a:t> Agent – pracovník odpovědný za údržbu (čistění lodi, drobná údržba apod.)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A5B0-468D-4E79-9D6B-E588F55EDB3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961BA-E6F8-4E2B-8DF9-B1F48D88080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DA2AC-EDCB-4E80-833D-1B31AE638BF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8EE72-6861-44EF-B8FA-A6C348FD38B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44222D-6A5A-490E-9173-0CBD5706CA8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C5FD85-4AE8-41B1-BD4F-F9EEA62B9AB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D95925-2A31-4B9F-8223-2D4B1AD891E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306FAC-EF88-4F6F-8019-6D9023B7036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15E2-D2C4-432D-8B52-C53D1A5780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5E38-B5C1-4A24-8269-3306CCD5B74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57F19-9378-4C4B-9C8E-F0008F60225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B830D-5D80-47A0-A751-34D00D42901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AA623-1AB5-4E67-B2AE-FECDA7BD1FA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194-0A3C-4B2B-A75A-5176FEB2F0D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3876-715F-4EFE-BDA4-7B8E59155F9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D264B-4ED2-461B-B785-45BB131249E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F1E83-64BF-49FA-82C4-A43A0D1CC73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rgbClr val="FFFFCC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F7747E-62BE-4602-B7F2-15CB28687BAB}" type="slidenum">
              <a:rPr lang="en-CA"/>
              <a:pPr/>
              <a:t>‹#›</a:t>
            </a:fld>
            <a:endParaRPr lang="en-CA"/>
          </a:p>
        </p:txBody>
      </p:sp>
      <p:pic>
        <p:nvPicPr>
          <p:cNvPr id="4103" name="Picture 7" descr="Znak VD - nový"/>
          <p:cNvPicPr>
            <a:picLocks noChangeAspect="1" noChangeArrowheads="1"/>
          </p:cNvPicPr>
          <p:nvPr/>
        </p:nvPicPr>
        <p:blipFill>
          <a:blip r:embed="rId18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2330450" y="1222375"/>
            <a:ext cx="444817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30603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62938" cy="7747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</a:rPr>
              <a:t>NÁMOŘNÍ</a:t>
            </a:r>
            <a:r>
              <a:rPr lang="cs-CZ" sz="2400" b="1" dirty="0" smtClean="0">
                <a:latin typeface="Times New Roman" pitchFamily="18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</a:rPr>
              <a:t>DOPRAVA V PODMÍNKÁCH OZBROJENÝCH SIL ČESKÉ REPUBLIKY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2819400" cy="546100"/>
          </a:xfrm>
          <a:solidFill>
            <a:srgbClr val="09FF09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3. Projekt AMSCC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3352800"/>
          </a:xfrm>
          <a:solidFill>
            <a:srgbClr val="C0C0C0"/>
          </a:solidFill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Athens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Multinational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Sealift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Coordination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Center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Řecka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ze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svého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rozpočtu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vojenské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koordinační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středisko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AMSCC. </a:t>
            </a: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ajišťování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kapacit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námořní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přepravy</a:t>
            </a: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	podle požadavku i provádění monitoringu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nejedná se o společný pronájem (leasing), ale o kontrakt mezi účastnickou zemí a vybraným provozovatelem námořní dopravy (lodní společností), který AMSCC cestou výběrového řízení zprostředkuje. </a:t>
            </a:r>
            <a:endParaRPr lang="cs-CZ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6068817"/>
            <a:ext cx="8316913" cy="646331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2000" indent="-76200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ezi </a:t>
            </a:r>
            <a:r>
              <a:rPr lang="el-G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AMSCC a NATO/SHAPE</a:t>
            </a:r>
            <a:r>
              <a:rPr lang="en-US" sz="1800" dirty="0"/>
              <a:t> </a:t>
            </a:r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bylo podepsáno dne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září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</a:t>
            </a:r>
            <a:r>
              <a:rPr lang="cs-CZ" sz="1800" dirty="0"/>
              <a:t> </a:t>
            </a:r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Memorandum o porozumění </a:t>
            </a:r>
            <a:r>
              <a:rPr lang="el-G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</a:t>
            </a:r>
            <a:r>
              <a:rPr lang="cs-CZ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příslušná Technická dohoda.</a:t>
            </a:r>
            <a:endParaRPr lang="el-GR" sz="18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2293" name="Picture 5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4257675"/>
            <a:ext cx="3200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4343400" cy="5334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defRPr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Metodika činnosti odesílatele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81000" y="1736725"/>
            <a:ext cx="8305800" cy="4968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Dokumentaci zpracovávají zásadně </a:t>
            </a:r>
            <a:r>
              <a:rPr lang="cs-CZ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odesílatelé</a:t>
            </a: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b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podle </a:t>
            </a:r>
            <a:r>
              <a:rPr lang="cs-CZ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Metodiky pro plánování a zabezpečení přesunů a přeprav v AČR</a:t>
            </a:r>
          </a:p>
          <a:p>
            <a:pPr>
              <a:defRPr/>
            </a:pP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Požadavek na námořní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přepravu:</a:t>
            </a:r>
            <a:endParaRPr lang="cs-CZ" sz="2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přístav nalodění, přístav vylodění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- datum a čas přistavení lodě k nalodění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- termín vylodění (orientačně)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- počet osob a jejich iniciály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</a:rPr>
              <a:t>počet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</a:rPr>
              <a:t>, druh, rozměry, balení a hmotnost materiálu (u 	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</a:rPr>
              <a:t>techniky 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</a:rPr>
              <a:t>VPZ, u zbraní a KTN výrobní číslo, u nebezpečného 	zboží UN kód a třídu nebezpečnosti)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Součástí požadavku je návrh trasy přepravy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- předkládá se služebním postupem 30 dní před  plánovaným 	termínem nakládky </a:t>
            </a:r>
          </a:p>
          <a:p>
            <a:pPr>
              <a:defRPr/>
            </a:pPr>
            <a:endParaRPr lang="cs-CZ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Rozkaz velitele útvaru pro přepravu</a:t>
            </a: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Dokumentaci pro celní a pasovou deklaraci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27000"/>
            <a:ext cx="3479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662378"/>
          </a:xfrm>
          <a:solidFill>
            <a:srgbClr val="C0C0C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výpočet liniových metrů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časová a finanční rozvaha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monitoring zasilatelských organizací</a:t>
            </a:r>
            <a:r>
              <a:rPr lang="cs-CZ" sz="2400" dirty="0" smtClean="0">
                <a:effectLst/>
                <a:latin typeface="Times New Roman" pitchFamily="18" charset="0"/>
              </a:rPr>
              <a:t> </a:t>
            </a:r>
            <a:endParaRPr lang="cs-CZ" sz="2400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zaslání notifikace příslušnému státu -&gt; příslušné úřady daného státu vydávají diplomatické povolení pro vstup (pobyt)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zaslání 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Odborného nařízení k přepravě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odesílateli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Námořní dopravu sleduje dispečer OVD, který průběžně informuje středisko stálých změn SOC MO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71472" y="785794"/>
            <a:ext cx="8164415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Činnost </a:t>
            </a:r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OVD </a:t>
            </a: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 obdržení Požadavku na námořní přepravu: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618413" y="1674813"/>
            <a:ext cx="1117600" cy="1800225"/>
          </a:xfrm>
          <a:prstGeom prst="rect">
            <a:avLst/>
          </a:prstGeom>
          <a:solidFill>
            <a:srgbClr val="5C7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06813" y="4941888"/>
            <a:ext cx="3529012" cy="1654175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rgbClr val="FFCC66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INFO: Vazby a součinnost při plánování a zabezpečování námořní přepravy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708400" y="1628775"/>
            <a:ext cx="1752600" cy="60007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5E765E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 dirty="0" smtClean="0">
                <a:latin typeface="Times New Roman" pitchFamily="18" charset="0"/>
              </a:rPr>
              <a:t>Odbor </a:t>
            </a:r>
            <a:r>
              <a:rPr lang="cs-CZ" sz="1600" b="1" dirty="0">
                <a:latin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</a:rPr>
            </a:br>
            <a:r>
              <a:rPr lang="cs-CZ" sz="1600" b="1" dirty="0">
                <a:latin typeface="Times New Roman" pitchFamily="18" charset="0"/>
              </a:rPr>
              <a:t>vojenské dopravy</a:t>
            </a:r>
            <a:endParaRPr lang="cs-CZ" sz="1600" dirty="0"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453188" y="908050"/>
            <a:ext cx="1752600" cy="5937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Odesilatel /Naloďovatel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984750" y="1052513"/>
            <a:ext cx="9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zaslání</a:t>
            </a:r>
          </a:p>
          <a:p>
            <a:pPr eaLnBrk="0" hangingPunct="0"/>
            <a:r>
              <a:rPr lang="cs-CZ" sz="1400">
                <a:latin typeface="Times New Roman" pitchFamily="18" charset="0"/>
              </a:rPr>
              <a:t>požadavku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9750" y="5084763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>
                <a:latin typeface="Times New Roman" pitchFamily="18" charset="0"/>
              </a:rPr>
              <a:t>Najímá vlastník/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sz="1200">
                <a:latin typeface="Times New Roman" pitchFamily="18" charset="0"/>
              </a:rPr>
              <a:t>provozovatel lodi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692275" y="3573463"/>
            <a:ext cx="1219200" cy="59372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Agent lodní /přístavní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924300" y="3871913"/>
            <a:ext cx="2016125" cy="715962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Broker / Shipbroker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Knihovací agent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555875" y="2835275"/>
            <a:ext cx="1728788" cy="593725"/>
          </a:xfrm>
          <a:prstGeom prst="rect">
            <a:avLst/>
          </a:prstGeom>
          <a:solidFill>
            <a:srgbClr val="CC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Zasílatelská organizace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92763" y="2806700"/>
            <a:ext cx="1066800" cy="838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Vojenský správce přístavu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779838" y="6237288"/>
            <a:ext cx="1600200" cy="304800"/>
          </a:xfrm>
          <a:prstGeom prst="rect">
            <a:avLst/>
          </a:prstGeom>
          <a:solidFill>
            <a:srgbClr val="B01C3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>
                <a:latin typeface="Times New Roman" pitchFamily="18" charset="0"/>
              </a:rPr>
              <a:t>Sterile Area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461250" y="1755775"/>
            <a:ext cx="1143000" cy="593725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475E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Technický doprovod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250825" y="4652963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169025" y="1828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400">
                <a:latin typeface="Times New Roman" pitchFamily="18" charset="0"/>
              </a:rPr>
              <a:t>informace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138613" y="5084763"/>
            <a:ext cx="1371600" cy="33855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Captain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084888" y="4221163"/>
            <a:ext cx="1081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>
                <a:latin typeface="Times New Roman" pitchFamily="18" charset="0"/>
              </a:rPr>
              <a:t>součinnost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425825" y="3484563"/>
            <a:ext cx="165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400">
                <a:latin typeface="Times New Roman" pitchFamily="18" charset="0"/>
              </a:rPr>
              <a:t>Smluvní vztah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5508625" y="2133600"/>
            <a:ext cx="1943100" cy="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451725" y="2519363"/>
            <a:ext cx="1143000" cy="838200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475E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Nakládací/vykládací skupina</a:t>
            </a:r>
            <a:endParaRPr lang="cs-CZ" sz="1600">
              <a:latin typeface="Times New Roman" pitchFamily="18" charset="0"/>
            </a:endParaRPr>
          </a:p>
        </p:txBody>
      </p:sp>
      <p:cxnSp>
        <p:nvCxnSpPr>
          <p:cNvPr id="19478" name="AutoShape 22"/>
          <p:cNvCxnSpPr>
            <a:cxnSpLocks noChangeShapeType="1"/>
          </p:cNvCxnSpPr>
          <p:nvPr/>
        </p:nvCxnSpPr>
        <p:spPr bwMode="auto">
          <a:xfrm rot="16200000" flipH="1">
            <a:off x="6619875" y="2046288"/>
            <a:ext cx="1436688" cy="347662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9479" name="AutoShape 23"/>
          <p:cNvCxnSpPr>
            <a:cxnSpLocks noChangeShapeType="1"/>
            <a:stCxn id="19462" idx="2"/>
            <a:endCxn id="19470" idx="1"/>
          </p:cNvCxnSpPr>
          <p:nvPr/>
        </p:nvCxnSpPr>
        <p:spPr bwMode="auto">
          <a:xfrm rot="16200000" flipH="1">
            <a:off x="7119937" y="1711326"/>
            <a:ext cx="550863" cy="131762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9480" name="AutoShape 24"/>
          <p:cNvCxnSpPr>
            <a:cxnSpLocks noChangeShapeType="1"/>
            <a:stCxn id="19461" idx="3"/>
            <a:endCxn id="19462" idx="1"/>
          </p:cNvCxnSpPr>
          <p:nvPr/>
        </p:nvCxnSpPr>
        <p:spPr bwMode="auto">
          <a:xfrm flipV="1">
            <a:off x="5470525" y="1204913"/>
            <a:ext cx="982663" cy="723900"/>
          </a:xfrm>
          <a:prstGeom prst="bentConnector3">
            <a:avLst>
              <a:gd name="adj1" fmla="val 49435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23850" y="4376738"/>
            <a:ext cx="1728788" cy="349250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Charter´s</a:t>
            </a:r>
            <a:r>
              <a:rPr lang="cs-CZ" sz="1600">
                <a:latin typeface="Times New Roman" pitchFamily="18" charset="0"/>
              </a:rPr>
              <a:t> </a:t>
            </a:r>
            <a:r>
              <a:rPr lang="cs-CZ" sz="1600" b="1">
                <a:latin typeface="Times New Roman" pitchFamily="18" charset="0"/>
              </a:rPr>
              <a:t>Agent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3850" y="6103938"/>
            <a:ext cx="1727200" cy="349250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HusbandryAgent</a:t>
            </a:r>
            <a:endParaRPr lang="cs-CZ" sz="1600">
              <a:latin typeface="Times New Roman" pitchFamily="18" charset="0"/>
            </a:endParaRPr>
          </a:p>
        </p:txBody>
      </p:sp>
      <p:cxnSp>
        <p:nvCxnSpPr>
          <p:cNvPr id="19483" name="AutoShape 27"/>
          <p:cNvCxnSpPr>
            <a:cxnSpLocks noChangeShapeType="1"/>
            <a:stCxn id="19461" idx="2"/>
            <a:endCxn id="19468" idx="1"/>
          </p:cNvCxnSpPr>
          <p:nvPr/>
        </p:nvCxnSpPr>
        <p:spPr bwMode="auto">
          <a:xfrm rot="16200000" flipH="1">
            <a:off x="4595019" y="2228056"/>
            <a:ext cx="987425" cy="1008063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9484" name="AutoShape 28"/>
          <p:cNvCxnSpPr>
            <a:cxnSpLocks noChangeShapeType="1"/>
            <a:stCxn id="19461" idx="2"/>
            <a:endCxn id="19467" idx="0"/>
          </p:cNvCxnSpPr>
          <p:nvPr/>
        </p:nvCxnSpPr>
        <p:spPr bwMode="auto">
          <a:xfrm rot="5400000">
            <a:off x="3704432" y="1955006"/>
            <a:ext cx="596900" cy="1163637"/>
          </a:xfrm>
          <a:prstGeom prst="bentConnector3">
            <a:avLst>
              <a:gd name="adj1" fmla="val 49204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9485" name="AutoShape 29"/>
          <p:cNvCxnSpPr>
            <a:cxnSpLocks noChangeShapeType="1"/>
          </p:cNvCxnSpPr>
          <p:nvPr/>
        </p:nvCxnSpPr>
        <p:spPr bwMode="auto">
          <a:xfrm rot="5400000">
            <a:off x="5003006" y="4150519"/>
            <a:ext cx="1617663" cy="606425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triangle" w="sm" len="sm"/>
            <a:tailEnd type="triangle" w="sm" len="sm"/>
          </a:ln>
        </p:spPr>
      </p:cxn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640263" y="5424488"/>
            <a:ext cx="1371600" cy="338554"/>
          </a:xfrm>
          <a:prstGeom prst="rect">
            <a:avLst/>
          </a:prstGeom>
          <a:solidFill>
            <a:srgbClr val="FFCC00"/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TallyMan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5143500" y="5784850"/>
            <a:ext cx="1371600" cy="338554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Stovedore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323850" y="5670550"/>
            <a:ext cx="1728788" cy="349250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Owner´s</a:t>
            </a:r>
            <a:r>
              <a:rPr lang="cs-CZ" sz="1600">
                <a:latin typeface="Times New Roman" pitchFamily="18" charset="0"/>
              </a:rPr>
              <a:t> </a:t>
            </a:r>
            <a:r>
              <a:rPr lang="cs-CZ" sz="1600" b="1">
                <a:latin typeface="Times New Roman" pitchFamily="18" charset="0"/>
              </a:rPr>
              <a:t>Agent</a:t>
            </a:r>
          </a:p>
        </p:txBody>
      </p:sp>
      <p:cxnSp>
        <p:nvCxnSpPr>
          <p:cNvPr id="19489" name="AutoShape 33"/>
          <p:cNvCxnSpPr>
            <a:cxnSpLocks noChangeShapeType="1"/>
            <a:stCxn id="19481" idx="3"/>
            <a:endCxn id="19465" idx="2"/>
          </p:cNvCxnSpPr>
          <p:nvPr/>
        </p:nvCxnSpPr>
        <p:spPr bwMode="auto">
          <a:xfrm flipV="1">
            <a:off x="2052638" y="4167188"/>
            <a:ext cx="249237" cy="384175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9490" name="AutoShape 34"/>
          <p:cNvCxnSpPr>
            <a:cxnSpLocks noChangeShapeType="1"/>
            <a:stCxn id="19488" idx="3"/>
            <a:endCxn id="19465" idx="2"/>
          </p:cNvCxnSpPr>
          <p:nvPr/>
        </p:nvCxnSpPr>
        <p:spPr bwMode="auto">
          <a:xfrm flipV="1">
            <a:off x="2052638" y="4167188"/>
            <a:ext cx="249237" cy="1677987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9491" name="AutoShape 35"/>
          <p:cNvCxnSpPr>
            <a:cxnSpLocks noChangeShapeType="1"/>
          </p:cNvCxnSpPr>
          <p:nvPr/>
        </p:nvCxnSpPr>
        <p:spPr bwMode="auto">
          <a:xfrm rot="10800000" flipV="1">
            <a:off x="2051050" y="3068638"/>
            <a:ext cx="503238" cy="506412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9492" name="AutoShape 36"/>
          <p:cNvCxnSpPr>
            <a:cxnSpLocks noChangeShapeType="1"/>
            <a:stCxn id="19482" idx="3"/>
            <a:endCxn id="19465" idx="2"/>
          </p:cNvCxnSpPr>
          <p:nvPr/>
        </p:nvCxnSpPr>
        <p:spPr bwMode="auto">
          <a:xfrm flipV="1">
            <a:off x="2051050" y="4167188"/>
            <a:ext cx="250825" cy="2111375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23850" y="3716338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>
                <a:latin typeface="Times New Roman" pitchFamily="18" charset="0"/>
              </a:rPr>
              <a:t>Najímá objednavatel lodi / prostoru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372225" y="4797425"/>
            <a:ext cx="1512888" cy="722313"/>
          </a:xfrm>
          <a:prstGeom prst="rect">
            <a:avLst/>
          </a:prstGeom>
          <a:solidFill>
            <a:srgbClr val="66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cs-CZ" sz="1600" b="1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REJDAŘSTVÍ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flipH="1" flipV="1">
            <a:off x="4716463" y="4581525"/>
            <a:ext cx="1655762" cy="4333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2484438" y="5300663"/>
            <a:ext cx="1008062" cy="433387"/>
          </a:xfrm>
          <a:custGeom>
            <a:avLst/>
            <a:gdLst>
              <a:gd name="T0" fmla="*/ 756046 w 21600"/>
              <a:gd name="T1" fmla="*/ 0 h 21600"/>
              <a:gd name="T2" fmla="*/ 0 w 21600"/>
              <a:gd name="T3" fmla="*/ 216693 h 21600"/>
              <a:gd name="T4" fmla="*/ 756046 w 21600"/>
              <a:gd name="T5" fmla="*/ 433387 h 21600"/>
              <a:gd name="T6" fmla="*/ 1008062 w 21600"/>
              <a:gd name="T7" fmla="*/ 2166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C7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9497" name="AutoShape 41"/>
          <p:cNvCxnSpPr>
            <a:cxnSpLocks noChangeShapeType="1"/>
            <a:stCxn id="19468" idx="3"/>
            <a:endCxn id="19477" idx="1"/>
          </p:cNvCxnSpPr>
          <p:nvPr/>
        </p:nvCxnSpPr>
        <p:spPr bwMode="auto">
          <a:xfrm flipV="1">
            <a:off x="6659563" y="2938463"/>
            <a:ext cx="792162" cy="287337"/>
          </a:xfrm>
          <a:prstGeom prst="bentConnector3">
            <a:avLst>
              <a:gd name="adj1" fmla="val 4989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9498" name="AutoShape 42"/>
          <p:cNvSpPr>
            <a:spLocks noChangeArrowheads="1"/>
          </p:cNvSpPr>
          <p:nvPr/>
        </p:nvSpPr>
        <p:spPr bwMode="auto">
          <a:xfrm rot="5400000">
            <a:off x="8027988" y="4437063"/>
            <a:ext cx="1368425" cy="358775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79388 h 21600"/>
              <a:gd name="T4" fmla="*/ 1026319 w 21600"/>
              <a:gd name="T5" fmla="*/ 358775 h 21600"/>
              <a:gd name="T6" fmla="*/ 1368425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C7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99" name="AutoShape 43"/>
          <p:cNvSpPr>
            <a:spLocks noChangeArrowheads="1"/>
          </p:cNvSpPr>
          <p:nvPr/>
        </p:nvSpPr>
        <p:spPr bwMode="auto">
          <a:xfrm rot="10800000">
            <a:off x="7777163" y="6021388"/>
            <a:ext cx="971550" cy="431800"/>
          </a:xfrm>
          <a:custGeom>
            <a:avLst/>
            <a:gdLst>
              <a:gd name="T0" fmla="*/ 728662 w 21600"/>
              <a:gd name="T1" fmla="*/ 0 h 21600"/>
              <a:gd name="T2" fmla="*/ 0 w 21600"/>
              <a:gd name="T3" fmla="*/ 215900 h 21600"/>
              <a:gd name="T4" fmla="*/ 728662 w 21600"/>
              <a:gd name="T5" fmla="*/ 431800 h 21600"/>
              <a:gd name="T6" fmla="*/ 971550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C7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7954963" y="5589588"/>
            <a:ext cx="1081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>
                <a:latin typeface="Times New Roman" pitchFamily="18" charset="0"/>
              </a:rPr>
              <a:t>nalodění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555875" y="2119313"/>
            <a:ext cx="1088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Zasílatelská </a:t>
            </a:r>
          </a:p>
          <a:p>
            <a:pPr eaLnBrk="0" hangingPunct="0"/>
            <a:r>
              <a:rPr lang="cs-CZ" sz="1400">
                <a:latin typeface="Times New Roman" pitchFamily="18" charset="0"/>
              </a:rPr>
              <a:t>smlouva</a:t>
            </a:r>
            <a:endParaRPr lang="cs-CZ" sz="2400">
              <a:latin typeface="Times New Roman" pitchFamily="18" charset="0"/>
            </a:endParaRPr>
          </a:p>
        </p:txBody>
      </p:sp>
      <p:cxnSp>
        <p:nvCxnSpPr>
          <p:cNvPr id="19502" name="AutoShape 46"/>
          <p:cNvCxnSpPr>
            <a:cxnSpLocks noChangeShapeType="1"/>
            <a:stCxn id="19467" idx="2"/>
            <a:endCxn id="19466" idx="1"/>
          </p:cNvCxnSpPr>
          <p:nvPr/>
        </p:nvCxnSpPr>
        <p:spPr bwMode="auto">
          <a:xfrm rot="16200000" flipH="1">
            <a:off x="3271838" y="3578225"/>
            <a:ext cx="801688" cy="503237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52400"/>
            <a:ext cx="5786478" cy="533400"/>
          </a:xfrm>
          <a:solidFill>
            <a:srgbClr val="FFCC66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</a:rPr>
              <a:t>Přeprava nebezpečných věcí po moři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16"/>
            <a:ext cx="8229600" cy="4495800"/>
          </a:xfrm>
          <a:solidFill>
            <a:srgbClr val="B2B2B2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Obecné zásady: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Lze uskutečnit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za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podmínek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které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vycházejí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z </a:t>
            </a:r>
            <a:r>
              <a:rPr lang="en-GB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mezinárodní</a:t>
            </a:r>
            <a:r>
              <a:rPr lang="en-GB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úmluvy</a:t>
            </a:r>
            <a:r>
              <a:rPr lang="en-GB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 </a:t>
            </a:r>
            <a:r>
              <a:rPr lang="en-GB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ochraně</a:t>
            </a:r>
            <a:r>
              <a:rPr lang="en-GB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života</a:t>
            </a:r>
            <a:r>
              <a:rPr lang="en-GB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</a:t>
            </a:r>
            <a:r>
              <a:rPr lang="en-GB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moři</a:t>
            </a:r>
            <a:r>
              <a:rPr lang="en-GB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- SOLAS 1974 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jsou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podrobně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rozpracovány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v </a:t>
            </a:r>
            <a:r>
              <a:rPr lang="en-GB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IMDG Code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-&gt; o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dokumenty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vypracovala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přijala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organizace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IMO.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Žádný přístav nebo provozovatel námořní dopravy nepřijme nebezpečné věci, </a:t>
            </a:r>
            <a:r>
              <a:rPr lang="cs-CZ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pokud neodpovídají </a:t>
            </a:r>
            <a:r>
              <a:rPr lang="cs-CZ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pravidlům </a:t>
            </a:r>
            <a:r>
              <a:rPr lang="cs-CZ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IMDG </a:t>
            </a:r>
            <a:r>
              <a:rPr lang="cs-CZ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Code</a:t>
            </a:r>
            <a:r>
              <a:rPr lang="cs-CZ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!</a:t>
            </a:r>
            <a:endParaRPr lang="cs-CZ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84" name="Picture 5" descr="Název souboru: j0186004.wmf&#10;Klíčová slova: jedy, lebky, nebezpečí ...&#10;Velikost souboru: 9 k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Název souboru: j0186004.wmf&#10;Klíčová slova: jedy, lebky, nebezpečí ...&#10;Velikost souboru: 9 k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Název souboru: j0186004.wmf&#10;Klíčová slova: jedy, lebky, nebezpečí ...&#10;Velikost souboru: 9 k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Název souboru: j0186004.wmf&#10;Klíčová slova: jedy, lebky, nebezpečí ...&#10;Velikost souboru: 9 k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3028"/>
            <a:ext cx="8229600" cy="4086236"/>
          </a:xfrm>
          <a:solidFill>
            <a:srgbClr val="C0C0C0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V souladu s 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IMDG </a:t>
            </a:r>
            <a:r>
              <a:rPr lang="cs-CZ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Code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je nutné 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zajistit ke každému nákladu s nebezpečným charakterem dokumentaci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ve formě zvláštního prohlášení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</a:rPr>
              <a:t>V prohlášení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musí být uvedeno: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přesný název látky (anglicky), třída nebezpečnosti,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event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podskupiny;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UN kód;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hmotnost v kg (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btto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 hořlavých látek bod vzplanutí ve stupních Celsia;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 látek tříd 1, 2 a 7 specifické vlastnosti.</a:t>
            </a:r>
          </a:p>
        </p:txBody>
      </p:sp>
      <p:pic>
        <p:nvPicPr>
          <p:cNvPr id="21507" name="Picture 4" descr="Název souboru: j0186004.wmf&#10;Klíčová slova: jedy, lebky, nebezpečí ...&#10;Velikost souboru: 9 k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Název souboru: j0186004.wmf&#10;Klíčová slova: jedy, lebky, nebezpečí ...&#10;Velikost souboru: 9 k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Název souboru: j0186004.wmf&#10;Klíčová slova: jedy, lebky, nebezpečí ...&#10;Velikost souboru: 9 k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Název souboru: j0186004.wmf&#10;Klíčová slova: jedy, lebky, nebezpečí ...&#10;Velikost souboru: 9 k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33350"/>
            <a:ext cx="6173788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1025525"/>
            <a:ext cx="32004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223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</a:rPr>
              <a:t>Organizace nakládky a vykládky lodi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  <a:solidFill>
            <a:srgbClr val="C0C0C0"/>
          </a:solidFill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v předstihu před nakládkou odesílatel zabezpečí celní projednání a kontrolu vojenského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materiálu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vojenská přeprava do přístavu je plánována, aby termínově navazovala na termín nakládky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zásadou je, že lodní společnost stanovuje datum, kdy musí být náklad připraven k nalodění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před provedením nakládky je nutné provést přejímku lodi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kapitán lodi nebo jím určený pracovník zpracuje dokument 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Plán umístění a rozložení nákladu na lodi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– vychází z návrhu 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Plánu nalodění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zpracovaný OVD nebo zasílatelem 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před provedením nakládky je předána potvrzená celní dokumentace a seznamy nákladu lodnímu agentovi (kapitánovi lodi).</a:t>
            </a:r>
            <a:r>
              <a:rPr lang="cs-CZ" sz="24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4343400" cy="396875"/>
          </a:xfrm>
          <a:prstGeom prst="rect">
            <a:avLst/>
          </a:prstGeom>
          <a:solidFill>
            <a:srgbClr val="09FF0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1)	PŘÍPRAVNÁ OPATŘENÍ: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076844"/>
          </a:xfrm>
          <a:solidFill>
            <a:srgbClr val="C0C0C0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Po přistavení lodi kapitán vydává pokyn k nakládce a provede poučení o způsobu pohybu osob v prostoru nakládání a lodi. </a:t>
            </a:r>
          </a:p>
          <a:p>
            <a:pPr algn="just"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Stanoví pořadí nakládky (vykládky) a může vyloučit z přepravy náklad, který nesplňuje požadavky stanovené pro námořní přepravu (porušený obal, plomba, chybějící označení výstražnými štítky).</a:t>
            </a:r>
          </a:p>
          <a:p>
            <a:pPr algn="just" eaLnBrk="1" hangingPunct="1">
              <a:buFontTx/>
              <a:buNone/>
            </a:pP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Navádění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vojenské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techniky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na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loď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je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prováděno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podle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Plánu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nalodění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–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na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místo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v 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lodi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určené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kapitánem. </a:t>
            </a:r>
          </a:p>
          <a:p>
            <a:pPr algn="just" eaLnBrk="1" hangingPunct="1">
              <a:buFontTx/>
              <a:buNone/>
            </a:pP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Nakládací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skupiny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musí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ovládat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základní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signály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pro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navádění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vozidla</a:t>
            </a:r>
            <a:r>
              <a:rPr lang="cs-CZ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cs-CZ" sz="2400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utné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dodržovat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zásady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BOZP a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maximální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rychlost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pohybu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vozidel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v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přístavu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20</a:t>
            </a:r>
            <a:r>
              <a:rPr lang="en-GB" sz="2400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 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km/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hod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r>
              <a:rPr lang="en-GB" sz="24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endParaRPr lang="cs-CZ" sz="2400" b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4114800" cy="396875"/>
          </a:xfrm>
          <a:prstGeom prst="rect">
            <a:avLst/>
          </a:prstGeom>
          <a:solidFill>
            <a:srgbClr val="09FF0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2)	PROCES NAKLÁDKY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114800"/>
          </a:xfrm>
          <a:solidFill>
            <a:srgbClr val="C0C0C0"/>
          </a:solidFill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Každá osoba účastnící se nakládky (vykládky) je vybavena reflexní vestou. </a:t>
            </a:r>
            <a:endParaRPr lang="cs-CZ" sz="280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Nakládce (vykládky) ostatního vojenského materiálu pomocí lodních manipulačních prostředků nebo manipulačních zařízení v přístavu musí být vždy přítomna osoba odesílatele, která zná postupy k manipulaci s příslušným vojenským materiálem. </a:t>
            </a:r>
            <a:endParaRPr lang="cs-CZ" sz="280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Po nalodění vojenské techniky se provede její upevnění</a:t>
            </a:r>
            <a:r>
              <a:rPr lang="cs-CZ" sz="2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, uzamčení </a:t>
            </a:r>
            <a:endParaRPr lang="cs-CZ" sz="2800" smtClean="0"/>
          </a:p>
        </p:txBody>
      </p:sp>
      <p:pic>
        <p:nvPicPr>
          <p:cNvPr id="25603" name="Picture 4" descr="ATT7666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4800600"/>
            <a:ext cx="28956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obr1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9577" y="4724422"/>
            <a:ext cx="2562225" cy="1847850"/>
          </a:xfrm>
          <a:noFill/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3657600" cy="4699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solidFill>
                  <a:srgbClr val="FF0000"/>
                </a:solidFill>
                <a:latin typeface="Times New Roman" pitchFamily="18" charset="0"/>
              </a:rPr>
              <a:t>UČEBNÍ ÚKOLY: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943600"/>
          </a:xfrm>
          <a:solidFill>
            <a:srgbClr val="FFCCCC"/>
          </a:solidFill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lvl="0"/>
            <a:r>
              <a:rPr lang="cs-CZ" sz="2000" dirty="0" smtClean="0">
                <a:latin typeface="+mj-lt"/>
              </a:rPr>
              <a:t>Význam a využití námořní dopravy v ozbrojených silách</a:t>
            </a:r>
          </a:p>
          <a:p>
            <a:pPr lvl="0"/>
            <a:r>
              <a:rPr lang="cs-CZ" sz="2000" dirty="0" smtClean="0">
                <a:latin typeface="+mj-lt"/>
              </a:rPr>
              <a:t>Organizační a technické zabezpečení námořní dopravy</a:t>
            </a:r>
          </a:p>
          <a:p>
            <a:pPr lvl="0"/>
            <a:r>
              <a:rPr lang="cs-CZ" sz="2000" dirty="0" smtClean="0">
                <a:latin typeface="+mj-lt"/>
              </a:rPr>
              <a:t>Způsoby k uskutečnění námořní přepravy vyčleňovaných sil </a:t>
            </a:r>
          </a:p>
          <a:p>
            <a:pPr lvl="1"/>
            <a:r>
              <a:rPr lang="cs-CZ" sz="2000" dirty="0" smtClean="0">
                <a:latin typeface="+mj-lt"/>
              </a:rPr>
              <a:t>Zajišťování kapacit námořní přepravy na obchodním základě</a:t>
            </a:r>
          </a:p>
          <a:p>
            <a:pPr lvl="1"/>
            <a:r>
              <a:rPr lang="cs-CZ" sz="2000" dirty="0" smtClean="0">
                <a:latin typeface="+mj-lt"/>
              </a:rPr>
              <a:t>Projekt AMSCC</a:t>
            </a:r>
          </a:p>
          <a:p>
            <a:pPr lvl="0"/>
            <a:r>
              <a:rPr lang="cs-CZ" sz="2000" dirty="0" smtClean="0">
                <a:latin typeface="+mj-lt"/>
              </a:rPr>
              <a:t>Metodika činnosti odesílatele </a:t>
            </a:r>
          </a:p>
          <a:p>
            <a:pPr lvl="1"/>
            <a:r>
              <a:rPr lang="cs-CZ" sz="2000" dirty="0" smtClean="0">
                <a:latin typeface="+mj-lt"/>
              </a:rPr>
              <a:t>Zpracování požadavku na mezinárodní leteckou přepravu</a:t>
            </a:r>
          </a:p>
          <a:p>
            <a:pPr lvl="1"/>
            <a:r>
              <a:rPr lang="cs-CZ" sz="2000" dirty="0" smtClean="0">
                <a:latin typeface="+mj-lt"/>
              </a:rPr>
              <a:t>Finanční zabezpečení přepravy</a:t>
            </a:r>
          </a:p>
          <a:p>
            <a:pPr lvl="1"/>
            <a:r>
              <a:rPr lang="cs-CZ" sz="2000" dirty="0" smtClean="0">
                <a:latin typeface="+mj-lt"/>
              </a:rPr>
              <a:t>Přeprava nebezpečných věcí po moři</a:t>
            </a:r>
          </a:p>
          <a:p>
            <a:pPr lvl="0"/>
            <a:r>
              <a:rPr lang="cs-CZ" sz="2000" dirty="0" smtClean="0">
                <a:latin typeface="+mj-lt"/>
              </a:rPr>
              <a:t>Organizace nakládky a vykládky lodi</a:t>
            </a:r>
          </a:p>
          <a:p>
            <a:pPr lvl="1"/>
            <a:r>
              <a:rPr lang="cs-CZ" sz="2000" dirty="0" smtClean="0">
                <a:latin typeface="+mj-lt"/>
              </a:rPr>
              <a:t>Vybrané bezpečnostní zásady </a:t>
            </a:r>
          </a:p>
          <a:p>
            <a:pPr lvl="1"/>
            <a:endParaRPr lang="cs-CZ" sz="2000" dirty="0" smtClean="0">
              <a:latin typeface="+mj-lt"/>
            </a:endParaRPr>
          </a:p>
          <a:p>
            <a:pPr lvl="1">
              <a:buNone/>
            </a:pPr>
            <a:r>
              <a:rPr lang="cs-CZ" sz="2000" dirty="0" smtClean="0">
                <a:latin typeface="+mj-lt"/>
              </a:rPr>
              <a:t>ZÁVĚR</a:t>
            </a:r>
          </a:p>
        </p:txBody>
      </p:sp>
      <p:pic>
        <p:nvPicPr>
          <p:cNvPr id="5124" name="Picture 6" descr="0710_0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9243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6248400"/>
          </a:xfrm>
          <a:solidFill>
            <a:srgbClr val="C0C0C0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 naložení vojenského materiálu je zkontrolováno jeho množství (počet), podle přiložené dokumentace, označení, uchycení a uzamčení. Potom se uzamknou všechny podpalubní prostory.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Kapitán lodi na základě uzavřené smlouvy potvrdí, že převzal vojenský materiál k přepravě a zaváže se vydat jej v přístavu určení osobě (zasílateli), která se prokáže příslušnou listinou, že je majitelem zboží. Listina se nazývá </a:t>
            </a:r>
            <a:r>
              <a:rPr lang="cs-CZ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konosament.</a:t>
            </a:r>
            <a:endParaRPr lang="cs-CZ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Nástup osob na palubu se provádí až po ukončení nakládky na pokyn lodního agenta (kapitána). Každá osoba, která se účastní námořní plavby na lodi, musí být zapsána do Knihy nalodění. </a:t>
            </a:r>
            <a:endParaRPr lang="cs-CZ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Střežení a kontrolu vojenského </a:t>
            </a: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GB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materiálu během plavby provádí </a:t>
            </a: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GB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určené osoby technického doprovodu</a:t>
            </a: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b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(mohou být ozbrojené).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6951" y="4214818"/>
            <a:ext cx="3009891" cy="225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solidFill>
            <a:srgbClr val="FFCC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Vybrané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bezpečnostní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zásady</a:t>
            </a:r>
            <a:r>
              <a:rPr lang="en-GB" sz="4000" dirty="0" smtClean="0"/>
              <a:t> </a:t>
            </a:r>
            <a:endParaRPr lang="cs-CZ" sz="4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28670"/>
            <a:ext cx="8429684" cy="4586302"/>
          </a:xfrm>
          <a:solidFill>
            <a:srgbClr val="C0C0C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Pravidla, které je nutno dodržovat jsou: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dbát zvýšené opatrnosti při nakládce a vykládce lodi a pohybovat se jen ve vyhrazených prostorách v přístavu;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navádění vojenské techniky provádět po stanovených osách;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při nakládce a vykládce lodi dbát předem domluvených signálů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zákaz rozdělávat v prostoru přístavu (nakládky a vykládky) otevřený oheň;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zákaz sedět nebo stát ve dveřích vozů, sedat na nárazníky, schůdky, stupačky;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zákaz naskakovat na vojenskou techniku, provádět její očistu nebo upravovat náklad na vozidle, pokud jsou v pohybu;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manipulaci s nebezpečnými věcmi mohou provádět pouze osoby k tomuto účelu řádně poučené a proškolené. </a:t>
            </a:r>
          </a:p>
        </p:txBody>
      </p:sp>
      <p:pic>
        <p:nvPicPr>
          <p:cNvPr id="4" name="Picture 7" descr="u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5127665"/>
            <a:ext cx="2214578" cy="16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3810000" cy="546100"/>
          </a:xfrm>
          <a:solidFill>
            <a:srgbClr val="09FF09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3)	PROCES VYKLÁDKY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514600"/>
          </a:xfrm>
          <a:solidFill>
            <a:srgbClr val="C0C0C0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 připlutí do přístavu určení se provede vykládka, která probíhá analogicky jako nakládka. Důležitá je přejímka nákladu, kdy je nutné zkontrolovat úplnost vojenské techniky a množství ostatního majetku (materiálu). Vykládka je prováděna silami doprovodu, případně je organizováno vyčlenění a přeprava (zpravidla letecká) vykládací skupiny z počtů vysílané jednotky.</a:t>
            </a:r>
          </a:p>
        </p:txBody>
      </p:sp>
      <p:pic>
        <p:nvPicPr>
          <p:cNvPr id="29700" name="Picture 4" descr="006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267200"/>
            <a:ext cx="2895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006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3810000"/>
            <a:ext cx="2743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006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4495800"/>
            <a:ext cx="2590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762000"/>
            <a:ext cx="3430588" cy="381000"/>
          </a:xfrm>
          <a:solidFill>
            <a:srgbClr val="09FF09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NORMY A PŘEDPISY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48088" y="1219200"/>
            <a:ext cx="5243512" cy="4956175"/>
          </a:xfrm>
          <a:solidFill>
            <a:srgbClr val="B2B2B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MEZINÁRODNÍ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Haagská pravidla (1924)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Haagsko-Visbyjský protokol (1968)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Hamburská pravidla (1978)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Yorsko-antverspská pravidla (1994)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RAFTD (1941)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IMDG Code (1974)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NÁRODNÍ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ČSN ISO 3874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ČSN ISO 6346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ČSN 26 9030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Zákon č.513/1991 Sb.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Zákon č.199/1994 Sb.</a:t>
            </a:r>
            <a:endParaRPr lang="cs-CZ" sz="2000" b="1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" y="3962400"/>
          <a:ext cx="30194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3" imgW="6095238" imgH="4001058" progId="">
                  <p:embed/>
                </p:oleObj>
              </mc:Choice>
              <mc:Fallback>
                <p:oleObj name="Photo Editor Photo" r:id="rId3" imgW="6095238" imgH="400105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30194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52400" y="1676400"/>
            <a:ext cx="3505200" cy="18288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cs-CZ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REJZEK, Martin. ŠTOCHL, Martin. </a:t>
            </a:r>
            <a:r>
              <a:rPr lang="cs-CZ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Vzdušná a námořní doprava v podmínkách ozbrojených sil České republiky</a:t>
            </a:r>
            <a:r>
              <a:rPr lang="cs-CZ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[</a:t>
            </a:r>
            <a:r>
              <a:rPr lang="cs-CZ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Skripta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  <a:r>
              <a:rPr lang="cs-CZ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Brno: UO, 2006.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304800" y="152400"/>
            <a:ext cx="2971800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LITERATURA: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defRPr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Význam a využití námořní dopravy v ozbrojených silách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2133600"/>
          </a:xfrm>
          <a:solidFill>
            <a:srgbClr val="B2B2B2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Námořní doprava je: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strategický druh dopravy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využívána k přepravě vojenského materiálu (mimo nebezpečné zboží a zbraně) v kontejnerech a nepojízdné nebo zničené techniky</a:t>
            </a:r>
          </a:p>
          <a:p>
            <a:pPr eaLnBrk="1" hangingPunct="1">
              <a:buFontTx/>
              <a:buNone/>
              <a:defRPr/>
            </a:pPr>
            <a:endParaRPr lang="cs-CZ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457200" y="3581400"/>
            <a:ext cx="8229600" cy="1752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cs-CZ" sz="2800" b="1">
                <a:solidFill>
                  <a:srgbClr val="000000"/>
                </a:solidFill>
                <a:latin typeface="Times New Roman" pitchFamily="18" charset="0"/>
              </a:rPr>
              <a:t>Význam námořní dopravy, v kombinaci se železniční nebo silniční dopravou, narůstá v souvislosti s přepravou vojenského materiálu při rozmístění a stažení ozbrojených sil.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57200" y="5791200"/>
            <a:ext cx="8229600" cy="7016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AČR nemá v právu hospodaření dopravní prostředky určené k přepravě vojenského materiálu po moři.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8900"/>
          </a:xfrm>
        </p:spPr>
        <p:txBody>
          <a:bodyPr/>
          <a:lstStyle/>
          <a:p>
            <a:pPr eaLnBrk="1" hangingPunct="1">
              <a:defRPr/>
            </a:pPr>
            <a:endParaRPr lang="cs-CZ" sz="240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  <a:solidFill>
            <a:srgbClr val="B2B2B2"/>
          </a:solidFill>
        </p:spPr>
        <p:txBody>
          <a:bodyPr/>
          <a:lstStyle/>
          <a:p>
            <a:pPr marL="623888" indent="-263525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mtClean="0">
                <a:solidFill>
                  <a:srgbClr val="FF0000"/>
                </a:solidFill>
              </a:rPr>
              <a:t>Výhody:</a:t>
            </a:r>
          </a:p>
          <a:p>
            <a:pPr marL="623888" indent="-263525" eaLnBrk="1" hangingPunct="1">
              <a:lnSpc>
                <a:spcPct val="90000"/>
              </a:lnSpc>
              <a:buFont typeface="Times New Roman" pitchFamily="18" charset="0"/>
              <a:buChar char="–"/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možnost přepravy na velké vzdálenosti</a:t>
            </a:r>
          </a:p>
          <a:p>
            <a:pPr marL="623888" indent="-263525" eaLnBrk="1" hangingPunct="1">
              <a:lnSpc>
                <a:spcPct val="90000"/>
              </a:lnSpc>
              <a:buFont typeface="Times New Roman" pitchFamily="18" charset="0"/>
              <a:buChar char="–"/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vhodná pro přepravu rozměrných a velmi těžkých nákladů</a:t>
            </a:r>
          </a:p>
          <a:p>
            <a:pPr marL="623888" indent="-263525" eaLnBrk="1" hangingPunct="1">
              <a:lnSpc>
                <a:spcPct val="90000"/>
              </a:lnSpc>
              <a:buFont typeface="Times New Roman" pitchFamily="18" charset="0"/>
              <a:buChar char="–"/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hospodárná</a:t>
            </a:r>
            <a:b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cs-CZ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23888" indent="-263525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mtClean="0">
                <a:solidFill>
                  <a:srgbClr val="FF0000"/>
                </a:solidFill>
              </a:rPr>
              <a:t>Nevýhody: </a:t>
            </a:r>
          </a:p>
          <a:p>
            <a:pPr marL="623888" indent="-263525" eaLnBrk="1" hangingPunct="1">
              <a:lnSpc>
                <a:spcPct val="90000"/>
              </a:lnSpc>
              <a:buFont typeface="Times New Roman" pitchFamily="18" charset="0"/>
              <a:buChar char="–"/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nedosahuje velkých rychlostí</a:t>
            </a:r>
          </a:p>
          <a:p>
            <a:pPr marL="623888" indent="-263525" eaLnBrk="1" hangingPunct="1">
              <a:lnSpc>
                <a:spcPct val="90000"/>
              </a:lnSpc>
              <a:buFont typeface="Times New Roman" pitchFamily="18" charset="0"/>
              <a:buChar char="–"/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nelze kalkulovat se společnou přepravou osob             a vojenského materiálu</a:t>
            </a:r>
          </a:p>
          <a:p>
            <a:pPr marL="623888" indent="-263525" eaLnBrk="1" hangingPunct="1">
              <a:lnSpc>
                <a:spcPct val="90000"/>
              </a:lnSpc>
              <a:buFont typeface="Times New Roman" pitchFamily="18" charset="0"/>
              <a:buChar char="–"/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nutná koordinace jejího využití</a:t>
            </a:r>
          </a:p>
          <a:p>
            <a:pPr marL="623888" indent="-263525" eaLnBrk="1" hangingPunct="1">
              <a:lnSpc>
                <a:spcPct val="90000"/>
              </a:lnSpc>
              <a:buFont typeface="Times New Roman" pitchFamily="18" charset="0"/>
              <a:buChar char="–"/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podmínkách ČR využitelná pouze                 v kombinaci s jinými druhy dopravy</a:t>
            </a:r>
          </a:p>
        </p:txBody>
      </p:sp>
      <p:pic>
        <p:nvPicPr>
          <p:cNvPr id="7172" name="Picture 9" descr="Název souboru: j0353976.wmf&#10;Klíčová slova: bedny, břemena, muži ...&#10;Velikost souboru: 52 kB"/>
          <p:cNvPicPr>
            <a:picLocks noChangeAspect="1" noChangeArrowheads="1"/>
          </p:cNvPicPr>
          <p:nvPr/>
        </p:nvPicPr>
        <p:blipFill>
          <a:blip r:embed="rId2" cstate="email"/>
          <a:srcRect r="4140" b="4140"/>
          <a:stretch>
            <a:fillRect/>
          </a:stretch>
        </p:blipFill>
        <p:spPr bwMode="auto">
          <a:xfrm>
            <a:off x="6415088" y="1919288"/>
            <a:ext cx="143351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Název souboru: j0283695.gif&#10;Klíčová slova: banky, dolary, domácnost ...&#10;Velikost souboru: 8 kB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182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5" descr="Název souboru: j0400986.jpg&#10;Klíčová slova: časy, doplňky, fotografie ...&#10;Velikost souboru: 218 kB"/>
          <p:cNvPicPr>
            <a:picLocks noChangeAspect="1" noChangeArrowheads="1"/>
          </p:cNvPicPr>
          <p:nvPr/>
        </p:nvPicPr>
        <p:blipFill>
          <a:blip r:embed="rId4" cstate="email"/>
          <a:srcRect l="10695" r="14166"/>
          <a:stretch>
            <a:fillRect/>
          </a:stretch>
        </p:blipFill>
        <p:spPr bwMode="auto">
          <a:xfrm>
            <a:off x="7294563" y="4495800"/>
            <a:ext cx="858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2" descr="Název souboru: j0333134.wmf&#10;Klíčová slova: doprava, lopné nákladní vozy, nákladní auta ...&#10;Velikost souboru: 66 kB"/>
          <p:cNvPicPr>
            <a:picLocks noChangeAspect="1" noChangeArrowheads="1"/>
          </p:cNvPicPr>
          <p:nvPr/>
        </p:nvPicPr>
        <p:blipFill>
          <a:blip r:embed="rId5" cstate="email"/>
          <a:srcRect t="29167" b="25000"/>
          <a:stretch>
            <a:fillRect/>
          </a:stretch>
        </p:blipFill>
        <p:spPr bwMode="auto">
          <a:xfrm>
            <a:off x="7086600" y="5772150"/>
            <a:ext cx="1371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3" descr="Název souboru: j0309932.wmf&#10;Klíčová slova: mapy, planety, světy ...&#10;Velikost souboru: 38 kB"/>
          <p:cNvPicPr>
            <a:picLocks noChangeAspect="1" noChangeArrowheads="1"/>
          </p:cNvPicPr>
          <p:nvPr/>
        </p:nvPicPr>
        <p:blipFill>
          <a:blip r:embed="rId6" cstate="email"/>
          <a:srcRect l="3944"/>
          <a:stretch>
            <a:fillRect/>
          </a:stretch>
        </p:blipFill>
        <p:spPr bwMode="auto">
          <a:xfrm>
            <a:off x="7653338" y="317500"/>
            <a:ext cx="10112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5500726"/>
          </a:xfrm>
          <a:solidFill>
            <a:srgbClr val="C0C0C0"/>
          </a:solidFill>
        </p:spPr>
        <p:txBody>
          <a:bodyPr/>
          <a:lstStyle/>
          <a:p>
            <a:pPr lvl="0" algn="just" eaLnBrk="1" hangingPunct="1"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Přeprava vojenské techniky a ostatního vojenského materiálu do místa nakládky na loď je zpravidla uskutečňována železniční dopravou. </a:t>
            </a:r>
            <a:endParaRPr lang="en-U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0" algn="just" eaLnBrk="1" hangingPunct="1">
              <a:buNone/>
              <a:defRPr/>
            </a:pPr>
            <a:endParaRPr lang="cs-CZ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0" algn="just" eaLnBrk="1" hangingPunct="1"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Osoby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možné přepravovat autobusovou nebo vzdušnou dopravou</a:t>
            </a:r>
            <a:endParaRPr lang="cs-CZ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Technický doprovod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(6–10 osob).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-  určován z počtů odesílatele.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-  sestaven z řidičů a obsluh chladících a jiných zařízení.. </a:t>
            </a:r>
            <a:endParaRPr lang="cs-CZ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 řad technického doprovodu se určuje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velitel přepravy – doprovodné skupiny na námořní lodi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 přesunu vojenské techniky na loď se určují z počtů odesílatele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nakládací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skupiny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družstva) se specifickými úkoly při nalodění a vylodění.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Tyto skupiny/družstva jsou: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družstvo řidičů;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regulovčíků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; družstvo odpovědné za navádění techniky; družstvo odpovědné za upevnění techniky.</a:t>
            </a:r>
            <a:r>
              <a:rPr lang="cs-CZ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Organizační a technické zabezpečení námořní dopravy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Technické prostředky námořní dopravy využívané ozbrojenými silami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  <a:solidFill>
            <a:srgbClr val="B2B2B2"/>
          </a:solidFill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Kapacity námořní přepravy jsou zabezpečovány výhradně s využitím obchodních lodí.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Přednostně vybírány lodě kategorie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RoRo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Roll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on/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Roll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off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 z důvodu výrazně snazší nakládky/vykládky.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Využívány jsou lodě kategorie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RoRo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/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Container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Ships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 také kontejnerové lodě.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274638" indent="-274638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 manipulaci s přepravními jednotkami – kontejnery v přístavu jsou využívány přístavní jeřáby, portálové zdvižné vozíky nebo vysokozdvižné vozíky.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274638" indent="-274638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 vykládce vojenského materiálu </a:t>
            </a:r>
            <a:b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mohou být využity kontejnerové </a:t>
            </a:r>
            <a:b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překladače jiných OS </a:t>
            </a:r>
          </a:p>
        </p:txBody>
      </p:sp>
      <p:pic>
        <p:nvPicPr>
          <p:cNvPr id="13316" name="Picture 4" descr="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1180" y="4643276"/>
            <a:ext cx="2819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1524000"/>
          </a:xfrm>
          <a:solidFill>
            <a:srgbClr val="09FF09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1)	Zajišťování kapacit námořní přepravy na obchodním 	základě</a:t>
            </a:r>
          </a:p>
          <a:p>
            <a:pPr marL="1882775" lvl="2" indent="-457200" eaLnBrk="1" hangingPunct="1">
              <a:buFontTx/>
              <a:buChar char="-"/>
            </a:pPr>
            <a:r>
              <a:rPr lang="cs-CZ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prostřednictvím zasílatelských organizací</a:t>
            </a:r>
            <a:endParaRPr lang="cs-CZ" sz="2000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23876" y="2767556"/>
            <a:ext cx="8120090" cy="156966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>
                <a:solidFill>
                  <a:srgbClr val="000000"/>
                </a:solidFill>
                <a:latin typeface="Times New Roman" pitchFamily="18" charset="0"/>
              </a:rPr>
              <a:t>Forma </a:t>
            </a:r>
            <a:r>
              <a:rPr lang="cs-CZ" sz="2400" dirty="0">
                <a:solidFill>
                  <a:srgbClr val="000000"/>
                </a:solidFill>
                <a:latin typeface="Times New Roman" pitchFamily="18" charset="0"/>
              </a:rPr>
              <a:t>charterových 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8" charset="0"/>
              </a:rPr>
              <a:t>smluv</a:t>
            </a:r>
          </a:p>
          <a:p>
            <a:pPr algn="just"/>
            <a:endParaRPr lang="cs-CZ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r>
              <a:rPr lang="cs-CZ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 smlouvě jsou vymezeny povinnosti zasílatelské organizace a odesílatele.</a:t>
            </a: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229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Způsoby k uskutečňování námořní přepravy</a:t>
            </a:r>
          </a:p>
        </p:txBody>
      </p:sp>
      <p:sp>
        <p:nvSpPr>
          <p:cNvPr id="7" name="Obdélník 6"/>
          <p:cNvSpPr/>
          <p:nvPr/>
        </p:nvSpPr>
        <p:spPr>
          <a:xfrm>
            <a:off x="413606" y="4800439"/>
            <a:ext cx="832964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 </a:t>
            </a: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základě uzavřené smlouvy je provedeno objednání přepravy vojenského materiálu, respektive </a:t>
            </a: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knihování</a:t>
            </a: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</a:t>
            </a:r>
            <a:r>
              <a:rPr lang="cs-CZ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bookování</a:t>
            </a: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 </a:t>
            </a: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lodního prostoru</a:t>
            </a: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na příslušné lodi na určitou dobu.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solidFill>
            <a:srgbClr val="09FF09"/>
          </a:solidFill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2) 	</a:t>
            </a:r>
            <a:r>
              <a:rPr lang="cs-CZ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Zajišťování kapacit námořní přepravy u 	spojeneckých armád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  <a:solidFill>
            <a:srgbClr val="C0C0C0"/>
          </a:solidFill>
        </p:spPr>
        <p:txBody>
          <a:bodyPr/>
          <a:lstStyle/>
          <a:p>
            <a:pPr eaLnBrk="1" hangingPunct="1">
              <a:buFont typeface="Times New Roman" pitchFamily="18" charset="0"/>
              <a:buChar char="–"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dojednávání volných přepravních kapacit na 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Dopravních plánovacích konferencích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(projednává ministr obrany, jeho náměstci nebo přidělenci obrany)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zprostředkování volné přepravní kapacity na jednotlivých úrovních velení a řízení NATO</a:t>
            </a:r>
          </a:p>
          <a:p>
            <a:pPr lvl="1" eaLnBrk="1" hangingPunct="1">
              <a:buFontTx/>
              <a:buChar char="-"/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rchní velitelství spojeneckých sil v Evropě – v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Monsu</a:t>
            </a:r>
            <a:endParaRPr lang="cs-CZ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buFontTx/>
              <a:buChar char="-"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velitelství NATO v Atlantiku – v Norfolku</a:t>
            </a:r>
          </a:p>
          <a:p>
            <a:pPr lvl="1" eaLnBrk="1" hangingPunct="1">
              <a:buFontTx/>
              <a:buChar char="-"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velitelství společných sil Sever – v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Brunssumu</a:t>
            </a:r>
            <a:endParaRPr lang="cs-CZ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buFontTx/>
              <a:buChar char="-"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velitelství pozemní části společných sil – v Heidelbergu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7821</TotalTime>
  <Words>1666</Words>
  <Application>Microsoft Office PowerPoint</Application>
  <PresentationFormat>Předvádění na obrazovce (4:3)</PresentationFormat>
  <Paragraphs>199</Paragraphs>
  <Slides>22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Wingdings</vt:lpstr>
      <vt:lpstr>Prázdná prezentace</vt:lpstr>
      <vt:lpstr>Photo Editor Photo</vt:lpstr>
      <vt:lpstr>NÁMOŘNÍ DOPRAVA V PODMÍNKÁCH OZBROJENÝCH SIL ČESKÉ REPUBLIKY</vt:lpstr>
      <vt:lpstr>UČEBNÍ ÚKOLY:</vt:lpstr>
      <vt:lpstr>NORMY A PŘEDPISY</vt:lpstr>
      <vt:lpstr>Význam a využití námořní dopravy v ozbrojených silách</vt:lpstr>
      <vt:lpstr>Prezentace aplikace PowerPoint</vt:lpstr>
      <vt:lpstr>Organizační a technické zabezpečení námořní dopravy</vt:lpstr>
      <vt:lpstr>Technické prostředky námořní dopravy využívané ozbrojenými silami</vt:lpstr>
      <vt:lpstr>Prezentace aplikace PowerPoint</vt:lpstr>
      <vt:lpstr>2)  Zajišťování kapacit námořní přepravy u  spojeneckých armád</vt:lpstr>
      <vt:lpstr>3. Projekt AMSCC</vt:lpstr>
      <vt:lpstr>Metodika činnosti odesílatele</vt:lpstr>
      <vt:lpstr>Prezentace aplikace PowerPoint</vt:lpstr>
      <vt:lpstr>INFO: Vazby a součinnost při plánování a zabezpečování námořní přepravy</vt:lpstr>
      <vt:lpstr>Přeprava nebezpečných věcí po moři</vt:lpstr>
      <vt:lpstr>Prezentace aplikace PowerPoint</vt:lpstr>
      <vt:lpstr>Prezentace aplikace PowerPoint</vt:lpstr>
      <vt:lpstr>Organizace nakládky a vykládky lodi</vt:lpstr>
      <vt:lpstr>Prezentace aplikace PowerPoint</vt:lpstr>
      <vt:lpstr>Prezentace aplikace PowerPoint</vt:lpstr>
      <vt:lpstr>Prezentace aplikace PowerPoint</vt:lpstr>
      <vt:lpstr>Vybrané bezpečnostní zásady </vt:lpstr>
      <vt:lpstr>3) PROCES VYKLÁDKY</vt:lpstr>
    </vt:vector>
  </TitlesOfParts>
  <Company>VZ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Vojenská doprava</dc:title>
  <dc:creator>NC</dc:creator>
  <cp:lastModifiedBy>Vlkovský Martin</cp:lastModifiedBy>
  <cp:revision>565</cp:revision>
  <dcterms:created xsi:type="dcterms:W3CDTF">2003-03-11T17:35:43Z</dcterms:created>
  <dcterms:modified xsi:type="dcterms:W3CDTF">2020-07-02T09:24:09Z</dcterms:modified>
</cp:coreProperties>
</file>