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7" r:id="rId4"/>
    <p:sldId id="259" r:id="rId5"/>
    <p:sldId id="268" r:id="rId6"/>
    <p:sldId id="269" r:id="rId7"/>
    <p:sldId id="270" r:id="rId8"/>
    <p:sldId id="26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1" r:id="rId22"/>
    <p:sldId id="283" r:id="rId23"/>
    <p:sldId id="284" r:id="rId24"/>
    <p:sldId id="285" r:id="rId25"/>
    <p:sldId id="286" r:id="rId26"/>
    <p:sldId id="287" r:id="rId27"/>
    <p:sldId id="262" r:id="rId28"/>
    <p:sldId id="26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_Frankey_" initials="_" lastIdx="1" clrIdx="0">
    <p:extLst>
      <p:ext uri="{19B8F6BF-5375-455C-9EA6-DF929625EA0E}">
        <p15:presenceInfo xmlns:p15="http://schemas.microsoft.com/office/powerpoint/2012/main" userId="_Frankey_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57965" autoAdjust="0"/>
  </p:normalViewPr>
  <p:slideViewPr>
    <p:cSldViewPr snapToGrid="0">
      <p:cViewPr varScale="1">
        <p:scale>
          <a:sx n="70" d="100"/>
          <a:sy n="70" d="100"/>
        </p:scale>
        <p:origin x="20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638D7-76C3-4C4B-BB58-3169A0BA9E67}" type="datetimeFigureOut">
              <a:rPr lang="cs-CZ" smtClean="0"/>
              <a:t>2. 6. 2016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19465-B013-425D-B7F8-990551306E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88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3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Při</a:t>
            </a:r>
            <a:r>
              <a:rPr lang="cs-CZ" baseline="0" dirty="0" smtClean="0"/>
              <a:t> vytvoření tří pomocných cílů se jedná o cílový prostor velkého rozsahu </a:t>
            </a:r>
            <a:br>
              <a:rPr lang="cs-CZ" baseline="0" dirty="0" smtClean="0"/>
            </a:br>
            <a:r>
              <a:rPr lang="cs-CZ" baseline="0" dirty="0" smtClean="0"/>
              <a:t>a je nutno jej určit více směry. Třetí pomocný cíl je v tomto případě v boku. Zásady tvorby pomocných cílů zůstávají stejné jako u tvorby jednoho nebo dvou pomocných cílů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41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Pozorovatel hlásí hodnoty na svůj</a:t>
            </a:r>
            <a:r>
              <a:rPr lang="cs-CZ" baseline="0" dirty="0" smtClean="0"/>
              <a:t> myšlený fiktivní cíl, na který se na místě řízení palby vypočítají dálka topografická a stranová odchylka topografická cíle. Po zjištění výchozích hodnot se doplňuje hlavička tabulky formuláře pro střelbu.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Delta alfa epsilon – oprava záměrného úhlu</a:t>
            </a:r>
            <a:r>
              <a:rPr lang="cs-CZ" baseline="0" dirty="0" smtClean="0"/>
              <a:t> -</a:t>
            </a:r>
            <a:r>
              <a:rPr lang="cs-CZ" dirty="0" smtClean="0"/>
              <a:t> tabulky strana</a:t>
            </a:r>
            <a:r>
              <a:rPr lang="cs-CZ" baseline="0" dirty="0" smtClean="0"/>
              <a:t> 500</a:t>
            </a:r>
          </a:p>
          <a:p>
            <a:r>
              <a:rPr lang="cs-CZ" baseline="0" dirty="0" smtClean="0"/>
              <a:t>Delta </a:t>
            </a:r>
            <a:r>
              <a:rPr lang="cs-CZ" baseline="0" dirty="0" err="1" smtClean="0"/>
              <a:t>fí</a:t>
            </a:r>
            <a:r>
              <a:rPr lang="cs-CZ" baseline="0" dirty="0" smtClean="0"/>
              <a:t> – oprava náměru – součet polohového úhlu cíle a opravy záměrného úhlu</a:t>
            </a:r>
          </a:p>
          <a:p>
            <a:endParaRPr lang="cs-CZ" baseline="0" dirty="0" smtClean="0"/>
          </a:p>
          <a:p>
            <a:r>
              <a:rPr lang="cs-CZ" baseline="0" dirty="0" smtClean="0"/>
              <a:t>Delta </a:t>
            </a:r>
            <a:r>
              <a:rPr lang="cs-CZ" baseline="0" dirty="0" err="1" smtClean="0"/>
              <a:t>Dpc</a:t>
            </a:r>
            <a:r>
              <a:rPr lang="cs-CZ" baseline="0" dirty="0" smtClean="0"/>
              <a:t> – oprava dálky na cíl</a:t>
            </a:r>
          </a:p>
          <a:p>
            <a:r>
              <a:rPr lang="cs-CZ" baseline="0" dirty="0" err="1" smtClean="0"/>
              <a:t>Dpc</a:t>
            </a:r>
            <a:r>
              <a:rPr lang="cs-CZ" baseline="0" dirty="0" smtClean="0"/>
              <a:t> – dálka na cíl – je z nařízení velitele oddílu</a:t>
            </a:r>
          </a:p>
          <a:p>
            <a:r>
              <a:rPr lang="cs-CZ" baseline="0" dirty="0" smtClean="0"/>
              <a:t>	dále v tabulkách u náplně 4(8) určím dálku na cíl v dílcích neboli záměrný úhel to je 329</a:t>
            </a:r>
          </a:p>
          <a:p>
            <a:endParaRPr lang="cs-CZ" dirty="0" smtClean="0"/>
          </a:p>
          <a:p>
            <a:r>
              <a:rPr lang="cs-CZ" dirty="0" smtClean="0"/>
              <a:t>Delta </a:t>
            </a:r>
            <a:r>
              <a:rPr lang="cs-CZ" dirty="0" err="1" smtClean="0"/>
              <a:t>Spc</a:t>
            </a:r>
            <a:r>
              <a:rPr lang="cs-CZ" baseline="0" dirty="0" smtClean="0"/>
              <a:t> – oprava směru z </a:t>
            </a:r>
            <a:r>
              <a:rPr lang="cs-CZ" baseline="0" dirty="0" err="1" smtClean="0"/>
              <a:t>palpostu</a:t>
            </a:r>
            <a:r>
              <a:rPr lang="cs-CZ" baseline="0" dirty="0" smtClean="0"/>
              <a:t> - derivace</a:t>
            </a:r>
          </a:p>
          <a:p>
            <a:r>
              <a:rPr lang="cs-CZ" baseline="0" dirty="0" err="1" smtClean="0"/>
              <a:t>SOpc</a:t>
            </a:r>
            <a:r>
              <a:rPr lang="cs-CZ" baseline="0" dirty="0" smtClean="0"/>
              <a:t> – stranová odchylka z </a:t>
            </a:r>
            <a:r>
              <a:rPr lang="cs-CZ" baseline="0" dirty="0" err="1" smtClean="0"/>
              <a:t>palpostu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Delta </a:t>
            </a:r>
            <a:r>
              <a:rPr lang="cs-CZ" baseline="0" dirty="0" err="1" smtClean="0"/>
              <a:t>Xdc</a:t>
            </a:r>
            <a:r>
              <a:rPr lang="cs-CZ" baseline="0" dirty="0" smtClean="0"/>
              <a:t> – změna dálky o 1dc v m</a:t>
            </a:r>
          </a:p>
          <a:p>
            <a:r>
              <a:rPr lang="cs-CZ" baseline="0" dirty="0" err="1" smtClean="0"/>
              <a:t>Tc</a:t>
            </a:r>
            <a:r>
              <a:rPr lang="cs-CZ" baseline="0" dirty="0" smtClean="0"/>
              <a:t> – doba letu střely</a:t>
            </a:r>
          </a:p>
          <a:p>
            <a:r>
              <a:rPr lang="cs-CZ" baseline="0" dirty="0" err="1" smtClean="0"/>
              <a:t>Ud</a:t>
            </a:r>
            <a:r>
              <a:rPr lang="cs-CZ" baseline="0" dirty="0" smtClean="0"/>
              <a:t> – úchylka dálková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0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Vytvoření pomocného cíle předchází vydání nařízení velitelem oddílu:</a:t>
            </a:r>
          </a:p>
          <a:p>
            <a:pPr algn="just"/>
            <a:r>
              <a:rPr lang="cs-CZ" dirty="0" smtClean="0"/>
              <a:t>Morava, Pozor! Vytvořit FPC2, n 4(8), HS +2-11 </a:t>
            </a:r>
            <a:r>
              <a:rPr lang="cs-CZ" dirty="0" err="1" smtClean="0"/>
              <a:t>dc</a:t>
            </a:r>
            <a:r>
              <a:rPr lang="cs-CZ" dirty="0" smtClean="0"/>
              <a:t>, spolupracuje s OKO 11!</a:t>
            </a:r>
          </a:p>
          <a:p>
            <a:pPr algn="just"/>
            <a:r>
              <a:rPr lang="cs-CZ" dirty="0" smtClean="0"/>
              <a:t>Pozorovatel: Morava 11, FPC2,</a:t>
            </a:r>
            <a:r>
              <a:rPr lang="cs-CZ" baseline="0" dirty="0" smtClean="0"/>
              <a:t> směrník 45-67, dálka 3353, polohový úhel -0-21, zde OKO11.</a:t>
            </a:r>
          </a:p>
          <a:p>
            <a:pPr algn="just"/>
            <a:r>
              <a:rPr lang="cs-CZ" baseline="0" dirty="0" smtClean="0"/>
              <a:t>Ještě ve vyčkávacím postavení se zjišťuje teplota náplní.</a:t>
            </a:r>
          </a:p>
          <a:p>
            <a:pPr algn="just"/>
            <a:r>
              <a:rPr lang="cs-CZ" baseline="0" dirty="0" err="1" smtClean="0"/>
              <a:t>Nařížení</a:t>
            </a:r>
            <a:r>
              <a:rPr lang="cs-CZ" baseline="0" dirty="0" smtClean="0"/>
              <a:t> velitele oddílu: Morava, střílí 4. dělo, palebné postavení 11, FPC2, n 4(8), 1r, spolupracuje s OKO11, pal!</a:t>
            </a:r>
          </a:p>
          <a:p>
            <a:pPr algn="just"/>
            <a:r>
              <a:rPr lang="cs-CZ" baseline="0" dirty="0" smtClean="0"/>
              <a:t>Pokud pozorovatel nepozoroval, hlásí „NEPŘESNĚ“, upraví se prvky pro střelbu vhodně tak, aby bylo možno pozorovat dopad.</a:t>
            </a:r>
          </a:p>
          <a:p>
            <a:pPr algn="just"/>
            <a:r>
              <a:rPr lang="cs-CZ" baseline="0" dirty="0" smtClean="0"/>
              <a:t>Pokud pozorovatel pozoroval, je veleno „4r po 20s pal!“</a:t>
            </a:r>
          </a:p>
          <a:p>
            <a:pPr algn="just"/>
            <a:r>
              <a:rPr lang="cs-CZ" baseline="0" dirty="0" smtClean="0"/>
              <a:t>Pozorovatel hlásí hodnoty.</a:t>
            </a:r>
          </a:p>
          <a:p>
            <a:pPr algn="just"/>
            <a:r>
              <a:rPr lang="cs-CZ" baseline="0" dirty="0" smtClean="0"/>
              <a:t>Na MŘP se zjistí střední náraz.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0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Pomocí nahlášených</a:t>
            </a:r>
            <a:r>
              <a:rPr lang="cs-CZ" baseline="0" dirty="0" smtClean="0"/>
              <a:t> hodnot pozorovatelem se na MŘP určí topografická dálka FPC a stranová odchylka FPC od HS v palebném postavení. Pomocí dílcového pravidla se spočítá nadmořská výška FPC.</a:t>
            </a:r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20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cs-CZ" baseline="0" dirty="0" smtClean="0"/>
              <a:t> vypočítané hodnoty nadmořské výšky FPC se pomocí dílcového pravidla spočítá polohový úhel FPC.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74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Záměrný úhel FPC se spočítá zahrnutím zastříleného náměru, polohového úhlu FPC a doplňkové opravy záměrného úhlu.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90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cs-CZ" baseline="0" dirty="0" smtClean="0"/>
              <a:t> rozdílu zastřílené dálky FPC a dálky topografické FPC, která byla vynesena </a:t>
            </a:r>
            <a:br>
              <a:rPr lang="cs-CZ" baseline="0" dirty="0" smtClean="0"/>
            </a:br>
            <a:r>
              <a:rPr lang="cs-CZ" baseline="0" dirty="0" smtClean="0"/>
              <a:t>na přístroji PUO9-M se určí oprava zastřílené dálky v metrech.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954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Oprava zastříleného směru FPC se určí rozdílem stranové odchylky zastřílené</a:t>
            </a:r>
            <a:r>
              <a:rPr lang="cs-CZ" baseline="0" dirty="0" smtClean="0"/>
              <a:t> FPC a stranové odchylky topografické FPC. Výsledek je v dílcích.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36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Použití koeficientu vysvětlím za</a:t>
            </a:r>
            <a:r>
              <a:rPr lang="cs-CZ" baseline="0" dirty="0" smtClean="0"/>
              <a:t> chvíli při přenosu palby pomocí koeficientu „K“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57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Metoda jednoduchá slouží</a:t>
            </a:r>
            <a:r>
              <a:rPr lang="cs-CZ" baseline="0" dirty="0" smtClean="0"/>
              <a:t> k přenášení palby při střelbě z minometů </a:t>
            </a:r>
            <a:br>
              <a:rPr lang="cs-CZ" baseline="0" dirty="0" smtClean="0"/>
            </a:br>
            <a:r>
              <a:rPr lang="cs-CZ" baseline="0" dirty="0" smtClean="0"/>
              <a:t>nebo při střelbě strmou drahou. Zastřílená oprava dálky se zahrnuje </a:t>
            </a:r>
            <a:br>
              <a:rPr lang="cs-CZ" baseline="0" dirty="0" smtClean="0"/>
            </a:br>
            <a:r>
              <a:rPr lang="cs-CZ" baseline="0" dirty="0" smtClean="0"/>
              <a:t>do topografických prvků cíle, pro opravu směru se navíc zahrnuje i rozdíl derivací pro jednotlivé dálky.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29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610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Vzorec pro zastřílenou opravu dálky,</a:t>
            </a:r>
            <a:r>
              <a:rPr lang="cs-CZ" baseline="0" dirty="0" smtClean="0"/>
              <a:t> vypočítali jsme -250.</a:t>
            </a:r>
          </a:p>
          <a:p>
            <a:r>
              <a:rPr lang="cs-CZ" baseline="0" dirty="0" smtClean="0"/>
              <a:t>Vzorec pro zastřílenou opravu směru, vypočítali jsme vlevo (-) 0-06.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97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Metoda koeficientu střelby K se vypočítá jako oprava zastřílené dálky FPC</a:t>
            </a:r>
            <a:r>
              <a:rPr lang="cs-CZ" baseline="0" dirty="0" smtClean="0"/>
              <a:t> lomeno setina dálky topografické FPC. Výsledná hodnota se používá </a:t>
            </a:r>
            <a:br>
              <a:rPr lang="cs-CZ" baseline="0" dirty="0" smtClean="0"/>
            </a:br>
            <a:r>
              <a:rPr lang="cs-CZ" baseline="0" dirty="0" smtClean="0"/>
              <a:t>pro opravování dálek na různých topografických dálkách v rámci prostorové </a:t>
            </a:r>
            <a:br>
              <a:rPr lang="cs-CZ" baseline="0" dirty="0" smtClean="0"/>
            </a:br>
            <a:r>
              <a:rPr lang="cs-CZ" baseline="0" dirty="0" smtClean="0"/>
              <a:t>a časové platnosti fiktivního pomocného cíle.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13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slidu</a:t>
            </a:r>
            <a:r>
              <a:rPr lang="cs-CZ" baseline="0" dirty="0" smtClean="0"/>
              <a:t> vidíme vzorec pro opravu libovolné dálky cíle v rámci prostorové </a:t>
            </a:r>
            <a:br>
              <a:rPr lang="cs-CZ" baseline="0" dirty="0" smtClean="0"/>
            </a:br>
            <a:r>
              <a:rPr lang="cs-CZ" baseline="0" dirty="0" smtClean="0"/>
              <a:t>a časové platnosti, pod ním i vzorec pro opravu směru.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074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Přenos palby metodou grafikonu zastřílených oprav předpokládá vytvoření nejméně</a:t>
            </a:r>
            <a:r>
              <a:rPr lang="cs-CZ" baseline="0" dirty="0" smtClean="0"/>
              <a:t> dvou pomocných cílů v přibližně stejném směru, stejnou dráhou, střelou, zapalovačem a stejnou náplní. FPC musí být vytvořeny v co nejkratším čase. Opravy směru a dálky se určují interpolací z grafikonu zastřílených oprav. Grafikon zastřílených oprav lze vytvořit i pro jeden pomocný cíl. Sestrojuje se postupným vynášením zastřílených topografických dálek a oprav dálek a směru pro jejich hodnoty.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48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Přenos palby od pomocných cílů je jeden ze způsobů určování prvků </a:t>
            </a:r>
            <a:br>
              <a:rPr lang="cs-CZ" dirty="0" smtClean="0"/>
            </a:br>
            <a:r>
              <a:rPr lang="cs-CZ" dirty="0" smtClean="0"/>
              <a:t>pro účinnou střelbu. Je to přesný způsob, proto je v tabulce umístěn na vyšších pozicích jak podle četnosti použití, tak podle přesnosti.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Podstata přenosu palby od pomocných cílů je zjištění opravy dálky,</a:t>
            </a:r>
            <a:r>
              <a:rPr lang="cs-CZ" baseline="0" dirty="0" smtClean="0"/>
              <a:t> směru </a:t>
            </a:r>
            <a:br>
              <a:rPr lang="cs-CZ" baseline="0" dirty="0" smtClean="0"/>
            </a:br>
            <a:r>
              <a:rPr lang="cs-CZ" baseline="0" dirty="0" smtClean="0"/>
              <a:t>a časování střelbou na vhodně zvolený bod v terénu. Tento bod je zvolen tak, aby byl dělostřelecký pozorovatel schopen určit polární souřadnice středního nárazu při zastřelování pomocného cíle. Zjištěním oprav směru, dálky a časování vyloučíme aktuální meteorologické a balistické vlivy působící na střelu a získáme tak prvky pro vedení účinné střelby. </a:t>
            </a:r>
          </a:p>
          <a:p>
            <a:pPr algn="just"/>
            <a:r>
              <a:rPr lang="cs-CZ" baseline="0" dirty="0" smtClean="0"/>
              <a:t>Podle těchto dvou vzorců se určuje dálka pomocného cíle a stranová odchylka pomocného cíle.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23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Pomocné cíle dělíme na fiktivní a skutečné. Fiktivní dále dělíme</a:t>
            </a:r>
            <a:r>
              <a:rPr lang="cs-CZ" baseline="0" dirty="0" smtClean="0"/>
              <a:t> na pozemní </a:t>
            </a:r>
            <a:br>
              <a:rPr lang="cs-CZ" baseline="0" dirty="0" smtClean="0"/>
            </a:br>
            <a:r>
              <a:rPr lang="cs-CZ" baseline="0" dirty="0" smtClean="0"/>
              <a:t>a vzdušné cíle.</a:t>
            </a:r>
          </a:p>
          <a:p>
            <a:pPr algn="just"/>
            <a:r>
              <a:rPr lang="cs-CZ" baseline="0" dirty="0" smtClean="0"/>
              <a:t>Vzdušné pomocné cíle se vytvářejí, pokud není možné vytvořit pozemní pomocný cíl, například z taktických důvodů.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1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Na snímku můžeme vidět prostor cílů.</a:t>
            </a:r>
            <a:r>
              <a:rPr lang="cs-CZ" baseline="0" dirty="0" smtClean="0"/>
              <a:t> Charakteristické hodnoty tohoto prostoru určují zásady volby pomocných cílů. Těmito hodnotami rozumíme dálku minimální a maximální (vysvětlit), levou a pravou hranici střelby (vysvětlit), </a:t>
            </a:r>
            <a:br>
              <a:rPr lang="cs-CZ" baseline="0" dirty="0" smtClean="0"/>
            </a:br>
            <a:r>
              <a:rPr lang="cs-CZ" baseline="0" dirty="0" smtClean="0"/>
              <a:t>které jsou dány odchylkou ve směru od hlavního směru střelby.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13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Počet pomocných</a:t>
            </a:r>
            <a:r>
              <a:rPr lang="cs-CZ" baseline="0" dirty="0" smtClean="0"/>
              <a:t> cílů do hloubky zjistíme z rozdílu dálky maximální a minimální poděleného čtyřmi pro oblou dráhu letu střely, případně dvěma pro střelbu strmou drahou a střelbu minomety.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Pro počet pomocných cílů do šířky je to rozdíl směrníků pravé a levé hranice prostoru cílů dělen šířkou prostoru cíle v dílcích.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19465-B013-425D-B7F8-990551306E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071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Pro</a:t>
            </a:r>
            <a:r>
              <a:rPr lang="cs-CZ" baseline="0" dirty="0" smtClean="0"/>
              <a:t> volbu jednoho pomocného cíle ve středu předpokládaného prostoru plnění palebných úkolů oblou drahou nesmí překročit rozdíl maximální a minimální dálky 4 km a rozdíl mezi směrníky pravé a levé hranice prostoru nepřesahuje 600 </a:t>
            </a:r>
            <a:r>
              <a:rPr lang="cs-CZ" baseline="0" dirty="0" err="1" smtClean="0"/>
              <a:t>dc</a:t>
            </a:r>
            <a:r>
              <a:rPr lang="cs-CZ" baseline="0" dirty="0" smtClean="0"/>
              <a:t>. Pro strmou dráhu je to pak 2km v dálce a rozdíl směrníků pravé a levé hranice nepřekročí 600 </a:t>
            </a:r>
            <a:r>
              <a:rPr lang="cs-CZ" baseline="0" dirty="0" err="1" smtClean="0"/>
              <a:t>dc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8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Při tvorbě dvou pomocných cílů musí jednotlivé</a:t>
            </a:r>
            <a:r>
              <a:rPr lang="cs-CZ" baseline="0" dirty="0" smtClean="0"/>
              <a:t> pomocné cíle splňovat stejné podmínky jako tomu bylo u jednoho PC a to  rozdíl maximální a minimální dálky nepřesahuje 4 km a rozdíl mezi směrníky pravé a levé hranice prostoru nepřesahuje 600 </a:t>
            </a:r>
            <a:r>
              <a:rPr lang="cs-CZ" baseline="0" dirty="0" err="1" smtClean="0"/>
              <a:t>dc</a:t>
            </a:r>
            <a:r>
              <a:rPr lang="cs-CZ" baseline="0" dirty="0" smtClean="0"/>
              <a:t>.</a:t>
            </a:r>
          </a:p>
          <a:p>
            <a:pPr algn="just"/>
            <a:r>
              <a:rPr lang="cs-CZ" baseline="0" dirty="0" smtClean="0"/>
              <a:t>Důležité při tom je aby rozdíl směrů PC nepřekročil DVASTA dílců.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8BD8-FD1B-40A7-AEF5-AD98EFE5E40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3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5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05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2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6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80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66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83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2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44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61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15. 4. 2016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8665-F517-491E-B1EA-025B5BC674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7.png"/><Relationship Id="rId3" Type="http://schemas.openxmlformats.org/officeDocument/2006/relationships/image" Target="../media/image52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Přenos palby od pomocných cílů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dirty="0" smtClean="0"/>
              <a:t>čet. Šimon </a:t>
            </a:r>
            <a:r>
              <a:rPr lang="cs-CZ" dirty="0" err="1" smtClean="0"/>
              <a:t>Skrutek</a:t>
            </a:r>
            <a:endParaRPr lang="cs-CZ" dirty="0" smtClean="0"/>
          </a:p>
          <a:p>
            <a:pPr algn="r"/>
            <a:r>
              <a:rPr lang="cs-CZ" dirty="0" smtClean="0"/>
              <a:t>13-3D</a:t>
            </a:r>
          </a:p>
          <a:p>
            <a:pPr algn="r"/>
            <a:r>
              <a:rPr lang="cs-CZ" dirty="0" smtClean="0"/>
              <a:t>15.4.2016</a:t>
            </a:r>
            <a:endParaRPr lang="cs-CZ" dirty="0"/>
          </a:p>
        </p:txBody>
      </p:sp>
      <p:pic>
        <p:nvPicPr>
          <p:cNvPr id="4" name="Obrázek 3" descr="znak_u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486" y="66457"/>
            <a:ext cx="1368152" cy="1565165"/>
          </a:xfrm>
          <a:prstGeom prst="rect">
            <a:avLst/>
          </a:prstGeom>
        </p:spPr>
      </p:pic>
      <p:pic>
        <p:nvPicPr>
          <p:cNvPr id="5" name="Obrázek 4" descr="znak_k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0" y="169629"/>
            <a:ext cx="1183514" cy="151216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048000" y="498173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2800" dirty="0"/>
              <a:t>UNIVERZITA OBRANY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2800" dirty="0"/>
              <a:t>Katedra palebné podpory</a:t>
            </a:r>
          </a:p>
        </p:txBody>
      </p:sp>
    </p:spTree>
    <p:extLst>
      <p:ext uri="{BB962C8B-B14F-4D97-AF65-F5344CB8AC3E}">
        <p14:creationId xmlns:p14="http://schemas.microsoft.com/office/powerpoint/2010/main" val="41796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78" y="0"/>
            <a:ext cx="77320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917" y="0"/>
            <a:ext cx="462920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Jeden PC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10</a:t>
            </a:fld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30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78" y="0"/>
            <a:ext cx="6999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922" y="0"/>
            <a:ext cx="1992923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Dva PC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11</a:t>
            </a:fld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577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12</a:t>
            </a:fld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942" y="0"/>
            <a:ext cx="2530624" cy="1143000"/>
          </a:xfrm>
        </p:spPr>
        <p:txBody>
          <a:bodyPr/>
          <a:lstStyle/>
          <a:p>
            <a:r>
              <a:rPr lang="cs-CZ" dirty="0" smtClean="0"/>
              <a:t>Tři PC</a:t>
            </a:r>
            <a:endParaRPr lang="cs-CZ" dirty="0"/>
          </a:p>
        </p:txBody>
      </p:sp>
      <p:pic>
        <p:nvPicPr>
          <p:cNvPr id="3074" name="Picture 2" descr="C:\Users\uzivatel\Desktop\Výstřižek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0"/>
            <a:ext cx="5646248" cy="6858000"/>
          </a:xfrm>
          <a:prstGeom prst="rect">
            <a:avLst/>
          </a:prstGeom>
          <a:noFill/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400" smtClean="0"/>
              <a:t>15. 4. 2016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448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 při vytvoření a zastřílení pomocného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0528" y="2332038"/>
            <a:ext cx="8302624" cy="390527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/>
              <a:t>Určení polárních souřadnic pomocného cíle, vynesení sestavy na PUO-9M a zjištění 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				</a:t>
            </a:r>
            <a:r>
              <a:rPr lang="cs-CZ" b="1" dirty="0" err="1" smtClean="0"/>
              <a:t>D</a:t>
            </a:r>
            <a:r>
              <a:rPr lang="cs-CZ" b="1" baseline="-25000" dirty="0" err="1" smtClean="0"/>
              <a:t>t</a:t>
            </a:r>
            <a:r>
              <a:rPr lang="cs-CZ" b="1" baseline="30000" dirty="0" err="1" smtClean="0"/>
              <a:t>PC</a:t>
            </a:r>
            <a:r>
              <a:rPr lang="cs-CZ" b="1" dirty="0" smtClean="0"/>
              <a:t> 	</a:t>
            </a:r>
            <a:r>
              <a:rPr lang="cs-CZ" dirty="0" smtClean="0"/>
              <a:t>a</a:t>
            </a:r>
            <a:r>
              <a:rPr lang="cs-CZ" b="1" dirty="0" smtClean="0"/>
              <a:t>	 </a:t>
            </a:r>
            <a:r>
              <a:rPr lang="cs-CZ" b="1" dirty="0" err="1" smtClean="0"/>
              <a:t>So</a:t>
            </a:r>
            <a:r>
              <a:rPr lang="cs-CZ" b="1" baseline="-25000" dirty="0" err="1" smtClean="0"/>
              <a:t>t</a:t>
            </a:r>
            <a:r>
              <a:rPr lang="cs-CZ" b="1" baseline="30000" dirty="0" err="1" smtClean="0"/>
              <a:t>PC</a:t>
            </a:r>
            <a:endParaRPr lang="cs-CZ" b="1" dirty="0" smtClean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a vypočítání počítaných prvků pro střelbu a doplnění hodnot z tabulek střelby.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13</a:t>
            </a:fld>
            <a:endParaRPr lang="cs-CZ" sz="2400" dirty="0"/>
          </a:p>
        </p:txBody>
      </p:sp>
      <p:pic>
        <p:nvPicPr>
          <p:cNvPr id="1029" name="Picture 5" descr="C:\Users\uzivatel\Desktop\ŠKOLA\5. semestr\Řízení palby\Formulář pro střelbu\prv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-5572000"/>
            <a:ext cx="9144000" cy="4625474"/>
          </a:xfrm>
          <a:prstGeom prst="rect">
            <a:avLst/>
          </a:prstGeom>
          <a:noFill/>
        </p:spPr>
      </p:pic>
      <p:pic>
        <p:nvPicPr>
          <p:cNvPr id="1030" name="Picture 6" descr="C:\Users\uzivatel\Desktop\ŠKOLA\5. semestr\Řízení palby\Formulář pro střelbu\dru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13312" y="-5211960"/>
            <a:ext cx="9144000" cy="4625474"/>
          </a:xfrm>
          <a:prstGeom prst="rect">
            <a:avLst/>
          </a:prstGeom>
          <a:noFill/>
        </p:spPr>
      </p:pic>
      <p:pic>
        <p:nvPicPr>
          <p:cNvPr id="1031" name="Picture 7" descr="C:\Users\uzivatel\Desktop\ŠKOLA\5. semestr\Řízení palby\Formulář pro střelbu\třet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269760" y="-2979712"/>
            <a:ext cx="9144000" cy="4625474"/>
          </a:xfrm>
          <a:prstGeom prst="rect">
            <a:avLst/>
          </a:prstGeom>
          <a:noFill/>
        </p:spPr>
      </p:pic>
      <p:pic>
        <p:nvPicPr>
          <p:cNvPr id="1032" name="Picture 8" descr="C:\Users\uzivatel\Desktop\ŠKOLA\5. semestr\Řízení palby\Formulář pro střelbu\čtvr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909720" y="1052736"/>
            <a:ext cx="9144000" cy="4625474"/>
          </a:xfrm>
          <a:prstGeom prst="rect">
            <a:avLst/>
          </a:prstGeom>
          <a:noFill/>
        </p:spPr>
      </p:pic>
      <p:pic>
        <p:nvPicPr>
          <p:cNvPr id="1033" name="Picture 9" descr="C:\Users\uzivatel\Desktop\ŠKOLA\5. semestr\Řízení palby\Formulář pro střelbu\pat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765704" y="4545263"/>
            <a:ext cx="9144000" cy="4625474"/>
          </a:xfrm>
          <a:prstGeom prst="rect">
            <a:avLst/>
          </a:prstGeom>
          <a:noFill/>
        </p:spPr>
      </p:pic>
      <p:pic>
        <p:nvPicPr>
          <p:cNvPr id="1034" name="Picture 10" descr="C:\Users\uzivatel\Desktop\ŠKOLA\5. semestr\Řízení palby\Formulář pro střelbu\šest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153472" y="8037512"/>
            <a:ext cx="9144000" cy="4625474"/>
          </a:xfrm>
          <a:prstGeom prst="rect">
            <a:avLst/>
          </a:prstGeom>
          <a:noFill/>
        </p:spPr>
      </p:pic>
      <p:pic>
        <p:nvPicPr>
          <p:cNvPr id="1035" name="Picture 11" descr="C:\Users\uzivatel\Desktop\ŠKOLA\5. semestr\Řízení palby\Formulář pro střelbu\la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12712" y="8973616"/>
            <a:ext cx="9144000" cy="4625474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75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3.94919E-6 L -0.22431 1.036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5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9.93072E-7 L 0.79149 0.983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0" y="4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1178 L 1.23247 0.6575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7 -0.03257 L 1.19289 0.0720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31178E-7 L 1.17743 -0.4360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924 L 0.94896 -0.9452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0" y="-4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947 L 0.20087 -1.0810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5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Postup při vytvoření a zastřílení pomocného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7264" y="1960240"/>
            <a:ext cx="7211144" cy="3845024"/>
          </a:xfrm>
        </p:spPr>
        <p:txBody>
          <a:bodyPr/>
          <a:lstStyle/>
          <a:p>
            <a:r>
              <a:rPr lang="cs-CZ" dirty="0" smtClean="0"/>
              <a:t>Vydání povelu,</a:t>
            </a:r>
          </a:p>
          <a:p>
            <a:r>
              <a:rPr lang="cs-CZ" dirty="0"/>
              <a:t>o</a:t>
            </a:r>
            <a:r>
              <a:rPr lang="cs-CZ" dirty="0" smtClean="0"/>
              <a:t>bdržení hlášení o pozorování 1 rány,</a:t>
            </a:r>
          </a:p>
          <a:p>
            <a:r>
              <a:rPr lang="cs-CZ" dirty="0"/>
              <a:t>v</a:t>
            </a:r>
            <a:r>
              <a:rPr lang="cs-CZ" dirty="0" smtClean="0"/>
              <a:t>ydání povelu pro vypálení 4 ran,</a:t>
            </a:r>
          </a:p>
          <a:p>
            <a:r>
              <a:rPr lang="cs-CZ" dirty="0"/>
              <a:t>o</a:t>
            </a:r>
            <a:r>
              <a:rPr lang="cs-CZ" dirty="0" smtClean="0"/>
              <a:t>bdržení hlášení o pozorování 4 ran,</a:t>
            </a:r>
          </a:p>
          <a:p>
            <a:r>
              <a:rPr lang="cs-CZ" dirty="0"/>
              <a:t>u</a:t>
            </a:r>
            <a:r>
              <a:rPr lang="cs-CZ" dirty="0" smtClean="0"/>
              <a:t>rčení středního nárazu.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14</a:t>
            </a:fld>
            <a:endParaRPr lang="cs-CZ" sz="2400" dirty="0"/>
          </a:p>
        </p:txBody>
      </p:sp>
      <p:pic>
        <p:nvPicPr>
          <p:cNvPr id="2050" name="Picture 2" descr="C:\Users\uzivatel\Desktop\Výstřižek1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41568" y="2060848"/>
            <a:ext cx="9144000" cy="4042236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22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4.43418E-6 L 1.0434 -0.052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6618" y="200424"/>
            <a:ext cx="8229600" cy="1143000"/>
          </a:xfrm>
        </p:spPr>
        <p:txBody>
          <a:bodyPr/>
          <a:lstStyle/>
          <a:p>
            <a:r>
              <a:rPr lang="cs-CZ" dirty="0" smtClean="0"/>
              <a:t>Hodnoty FPC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Z PUO-9M zjistíme pomocí polárních souřadnic středního nárazu topografickou dálku FPC a stranovou odchylku FPC od HS v palebném postavení.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Pomocí dílcového pravidla se vypočítá nadmořská výška FPC.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15</a:t>
            </a:fld>
            <a:endParaRPr lang="cs-CZ" sz="24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6646" y="3356993"/>
            <a:ext cx="2533650" cy="61912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3632" y="3356993"/>
            <a:ext cx="2590800" cy="63817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588" y="5546180"/>
            <a:ext cx="2295525" cy="619125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13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329" y="221555"/>
            <a:ext cx="10515600" cy="1325563"/>
          </a:xfrm>
        </p:spPr>
        <p:txBody>
          <a:bodyPr/>
          <a:lstStyle/>
          <a:p>
            <a:r>
              <a:rPr lang="cs-CZ" dirty="0" smtClean="0"/>
              <a:t>Polohový úhel FPC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16</a:t>
            </a:fld>
            <a:endParaRPr lang="cs-CZ" sz="2400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1704" y="1700809"/>
            <a:ext cx="5276850" cy="1247775"/>
          </a:xfrm>
          <a:prstGeom prst="rect">
            <a:avLst/>
          </a:prstGeom>
          <a:noFill/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1705" y="3284984"/>
            <a:ext cx="5629275" cy="1333500"/>
          </a:xfrm>
          <a:prstGeom prst="rect">
            <a:avLst/>
          </a:prstGeom>
          <a:noFill/>
        </p:spPr>
      </p:pic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2424" y="4898108"/>
            <a:ext cx="3095625" cy="619125"/>
          </a:xfrm>
          <a:prstGeom prst="rect">
            <a:avLst/>
          </a:prstGeom>
          <a:noFill/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4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453" y="267284"/>
            <a:ext cx="8229600" cy="1143000"/>
          </a:xfrm>
        </p:spPr>
        <p:txBody>
          <a:bodyPr/>
          <a:lstStyle/>
          <a:p>
            <a:r>
              <a:rPr lang="cs-CZ" dirty="0" smtClean="0"/>
              <a:t>Záměrný úhel FPC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340768"/>
            <a:ext cx="8229600" cy="4997152"/>
          </a:xfrm>
        </p:spPr>
        <p:txBody>
          <a:bodyPr/>
          <a:lstStyle/>
          <a:p>
            <a:pPr>
              <a:buNone/>
            </a:pPr>
            <a:endParaRPr lang="cs-CZ" sz="800" dirty="0"/>
          </a:p>
          <a:p>
            <a:pPr>
              <a:buNone/>
            </a:pPr>
            <a:r>
              <a:rPr lang="cs-CZ" dirty="0" smtClean="0"/>
              <a:t>Kde:</a:t>
            </a:r>
          </a:p>
          <a:p>
            <a:pPr>
              <a:lnSpc>
                <a:spcPct val="100000"/>
              </a:lnSpc>
              <a:buNone/>
            </a:pPr>
            <a:r>
              <a:rPr lang="cs-CZ" dirty="0" smtClean="0"/>
              <a:t>		   - je zastřílený náměr (dálka v </a:t>
            </a:r>
            <a:r>
              <a:rPr lang="cs-CZ" dirty="0" err="1" smtClean="0"/>
              <a:t>dc</a:t>
            </a:r>
            <a:r>
              <a:rPr lang="cs-CZ" dirty="0" smtClean="0"/>
              <a:t>),</a:t>
            </a:r>
          </a:p>
          <a:p>
            <a:pPr>
              <a:lnSpc>
                <a:spcPct val="100000"/>
              </a:lnSpc>
              <a:buNone/>
            </a:pPr>
            <a:r>
              <a:rPr lang="cs-CZ" dirty="0" smtClean="0"/>
              <a:t>		   - je polohový úhel FPC,</a:t>
            </a:r>
          </a:p>
          <a:p>
            <a:pPr>
              <a:lnSpc>
                <a:spcPct val="100000"/>
              </a:lnSpc>
              <a:buNone/>
            </a:pPr>
            <a:r>
              <a:rPr lang="cs-CZ" dirty="0" smtClean="0"/>
              <a:t>		   - je oprava záměrného úhlu.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4000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 tabulek střelby určím zastřílenou dálku FPC.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17</a:t>
            </a:fld>
            <a:endParaRPr lang="cs-CZ" sz="2400" dirty="0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568" y="2636914"/>
            <a:ext cx="703559" cy="508126"/>
          </a:xfrm>
          <a:prstGeom prst="rect">
            <a:avLst/>
          </a:prstGeom>
          <a:noFill/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8714" y="3313933"/>
            <a:ext cx="582413" cy="485344"/>
          </a:xfrm>
          <a:prstGeom prst="rect">
            <a:avLst/>
          </a:prstGeom>
          <a:noFill/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1744" y="1340769"/>
            <a:ext cx="4305300" cy="619125"/>
          </a:xfrm>
          <a:prstGeom prst="rect">
            <a:avLst/>
          </a:prstGeom>
          <a:noFill/>
        </p:spPr>
      </p:pic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6732" y="2060850"/>
            <a:ext cx="454395" cy="518170"/>
          </a:xfrm>
          <a:prstGeom prst="rect">
            <a:avLst/>
          </a:prstGeom>
          <a:noFill/>
        </p:spPr>
      </p:pic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9736" y="4005065"/>
            <a:ext cx="4876800" cy="619125"/>
          </a:xfrm>
          <a:prstGeom prst="rect">
            <a:avLst/>
          </a:prstGeom>
          <a:noFill/>
        </p:spPr>
      </p:pic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9737" y="4653137"/>
            <a:ext cx="1838325" cy="619125"/>
          </a:xfrm>
          <a:prstGeom prst="rect">
            <a:avLst/>
          </a:prstGeom>
          <a:noFill/>
        </p:spPr>
      </p:pic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3792" y="5805265"/>
            <a:ext cx="2590800" cy="638175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420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0372"/>
            <a:ext cx="10515600" cy="1325563"/>
          </a:xfrm>
        </p:spPr>
        <p:txBody>
          <a:bodyPr/>
          <a:lstStyle/>
          <a:p>
            <a:r>
              <a:rPr lang="cs-CZ" dirty="0" smtClean="0"/>
              <a:t>Oprava zastřílené dálky FPC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r>
              <a:rPr lang="cs-CZ" dirty="0" smtClean="0"/>
              <a:t>Kde:</a:t>
            </a:r>
          </a:p>
          <a:p>
            <a:pPr>
              <a:buNone/>
            </a:pPr>
            <a:r>
              <a:rPr lang="cs-CZ" dirty="0" smtClean="0"/>
              <a:t>		   		- je zastřílená dálka FPC,</a:t>
            </a:r>
          </a:p>
          <a:p>
            <a:pPr>
              <a:buNone/>
            </a:pPr>
            <a:r>
              <a:rPr lang="cs-CZ" dirty="0" smtClean="0"/>
              <a:t>		   		- je topografická dálka FPC.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18</a:t>
            </a:fld>
            <a:endParaRPr lang="cs-CZ" sz="2400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5760" y="1556793"/>
            <a:ext cx="4362450" cy="638175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2598" y="3356993"/>
            <a:ext cx="981075" cy="638175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569" y="2708921"/>
            <a:ext cx="981075" cy="638175"/>
          </a:xfrm>
          <a:prstGeom prst="rect">
            <a:avLst/>
          </a:prstGeom>
          <a:noFill/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5760" y="4302994"/>
            <a:ext cx="4419600" cy="638175"/>
          </a:xfrm>
          <a:prstGeom prst="rect">
            <a:avLst/>
          </a:prstGeom>
          <a:noFill/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5760" y="5239098"/>
            <a:ext cx="2952750" cy="638175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03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666"/>
            <a:ext cx="10515600" cy="1325563"/>
          </a:xfrm>
        </p:spPr>
        <p:txBody>
          <a:bodyPr/>
          <a:lstStyle/>
          <a:p>
            <a:r>
              <a:rPr lang="cs-CZ" dirty="0" smtClean="0"/>
              <a:t>Oprava zastříleného směru FPC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Kde:</a:t>
            </a:r>
          </a:p>
          <a:p>
            <a:pPr>
              <a:buNone/>
            </a:pPr>
            <a:r>
              <a:rPr lang="cs-CZ" dirty="0" smtClean="0"/>
              <a:t>		   		- je zastřílená stranová odchylka FPC ,</a:t>
            </a:r>
          </a:p>
          <a:p>
            <a:pPr>
              <a:buNone/>
            </a:pPr>
            <a:r>
              <a:rPr lang="cs-CZ" dirty="0" smtClean="0"/>
              <a:t>		   		- je topografická stranová odchylka FPC.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19</a:t>
            </a:fld>
            <a:endParaRPr lang="cs-CZ" sz="2400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753" y="1556793"/>
            <a:ext cx="4638675" cy="638175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696" y="4293097"/>
            <a:ext cx="5695950" cy="638175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553" y="2780929"/>
            <a:ext cx="1152525" cy="638175"/>
          </a:xfrm>
          <a:prstGeom prst="rect">
            <a:avLst/>
          </a:prstGeom>
          <a:noFill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553" y="3438898"/>
            <a:ext cx="1152525" cy="638175"/>
          </a:xfrm>
          <a:prstGeom prst="rect">
            <a:avLst/>
          </a:prstGeom>
          <a:noFill/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9696" y="5301209"/>
            <a:ext cx="3429000" cy="638175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15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Zařazení</a:t>
            </a:r>
          </a:p>
          <a:p>
            <a:r>
              <a:rPr lang="cs-CZ" dirty="0" smtClean="0"/>
              <a:t>Podstata určování prvků pomocí FPC</a:t>
            </a:r>
          </a:p>
          <a:p>
            <a:r>
              <a:rPr lang="cs-CZ" dirty="0" smtClean="0"/>
              <a:t>Podmínky pro vytvoření FPC</a:t>
            </a:r>
          </a:p>
          <a:p>
            <a:r>
              <a:rPr lang="cs-CZ" dirty="0" smtClean="0"/>
              <a:t>Výhody a nevýhody určování prvků pro účinnou střelbu pomocí FPC</a:t>
            </a:r>
          </a:p>
          <a:p>
            <a:r>
              <a:rPr lang="cs-CZ" dirty="0" smtClean="0"/>
              <a:t>Zásady volby pomocného cíle</a:t>
            </a:r>
          </a:p>
          <a:p>
            <a:r>
              <a:rPr lang="cs-CZ" dirty="0" smtClean="0"/>
              <a:t>Vytváření (zastřílení) pomocného cíle</a:t>
            </a:r>
          </a:p>
          <a:p>
            <a:r>
              <a:rPr lang="cs-CZ" dirty="0" smtClean="0"/>
              <a:t>Metody přenosu palby od pomocných cílů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t>2</a:t>
            </a:fld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03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38" y="184666"/>
            <a:ext cx="10515600" cy="1325563"/>
          </a:xfrm>
        </p:spPr>
        <p:txBody>
          <a:bodyPr/>
          <a:lstStyle/>
          <a:p>
            <a:r>
              <a:rPr lang="cs-CZ" dirty="0" smtClean="0"/>
              <a:t>Koeficient „K“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20</a:t>
            </a:fld>
            <a:endParaRPr lang="cs-CZ" sz="24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3792" y="1672978"/>
            <a:ext cx="3295650" cy="1323975"/>
          </a:xfrm>
          <a:prstGeom prst="rect">
            <a:avLst/>
          </a:prstGeom>
          <a:noFill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3793" y="3400028"/>
            <a:ext cx="3324225" cy="1181100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7888" y="5114132"/>
            <a:ext cx="1866900" cy="619125"/>
          </a:xfrm>
          <a:prstGeom prst="rect">
            <a:avLst/>
          </a:prstGeom>
          <a:noFill/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67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přenosu palby od pomocných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Metoda jednoduchá</a:t>
            </a:r>
          </a:p>
          <a:p>
            <a:r>
              <a:rPr lang="cs-CZ" sz="3600" dirty="0" smtClean="0"/>
              <a:t>Metoda koeficientu střelby „K“</a:t>
            </a:r>
          </a:p>
          <a:p>
            <a:r>
              <a:rPr lang="cs-CZ" sz="3600" dirty="0" smtClean="0"/>
              <a:t>Metoda grafikonu zastřílených oprav (GZO)</a:t>
            </a:r>
            <a:endParaRPr lang="cs-CZ" sz="3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t>21</a:t>
            </a:fld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228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4548" y="379086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Metoda jednoduchá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22</a:t>
            </a:fld>
            <a:endParaRPr lang="cs-CZ" sz="24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744216"/>
            <a:ext cx="9382944" cy="31249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dirty="0" smtClean="0"/>
              <a:t>	Přenos palby metodou jednoduchou se používá při střelbě </a:t>
            </a:r>
            <a:br>
              <a:rPr lang="cs-CZ" dirty="0" smtClean="0"/>
            </a:br>
            <a:r>
              <a:rPr lang="cs-CZ" dirty="0" smtClean="0"/>
              <a:t>z minometů nebo při střelbě strmou drahou.</a:t>
            </a:r>
          </a:p>
          <a:p>
            <a:pPr algn="just">
              <a:buNone/>
            </a:pPr>
            <a:r>
              <a:rPr lang="cs-CZ" dirty="0" smtClean="0"/>
              <a:t>	Spočívá v zahrnutí zastřílených oprav pomocného cíle </a:t>
            </a:r>
            <a:br>
              <a:rPr lang="cs-CZ" dirty="0" smtClean="0"/>
            </a:br>
            <a:r>
              <a:rPr lang="cs-CZ" dirty="0" smtClean="0"/>
              <a:t>do topografických prvků cíle, přičemž se do opravy směru navíc zahrnuje rozdíl derivací.</a:t>
            </a:r>
            <a:endParaRPr lang="cs-CZ" dirty="0"/>
          </a:p>
        </p:txBody>
      </p:sp>
      <p:graphicFrame>
        <p:nvGraphicFramePr>
          <p:cNvPr id="9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042357"/>
              </p:ext>
            </p:extLst>
          </p:nvPr>
        </p:nvGraphicFramePr>
        <p:xfrm>
          <a:off x="1312441" y="4093627"/>
          <a:ext cx="9659814" cy="21125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19938"/>
                <a:gridCol w="3219938"/>
                <a:gridCol w="3219938"/>
              </a:tblGrid>
              <a:tr h="704199">
                <a:tc rowSpan="3"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Rozsah přenosu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V dálce</a:t>
                      </a:r>
                      <a:endParaRPr lang="cs-CZ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± 1 km od PC</a:t>
                      </a:r>
                      <a:endParaRPr lang="cs-CZ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419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Ve směru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± 3-00</a:t>
                      </a:r>
                      <a:r>
                        <a:rPr lang="cs-CZ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od PC</a:t>
                      </a:r>
                      <a:endParaRPr lang="cs-CZ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4199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V</a:t>
                      </a:r>
                      <a:r>
                        <a:rPr lang="cs-CZ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čase</a:t>
                      </a:r>
                      <a:endParaRPr lang="cs-CZ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± 3 h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318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574" y="493261"/>
            <a:ext cx="8229600" cy="1143000"/>
          </a:xfrm>
        </p:spPr>
        <p:txBody>
          <a:bodyPr/>
          <a:lstStyle/>
          <a:p>
            <a:r>
              <a:rPr lang="cs-CZ" dirty="0" smtClean="0"/>
              <a:t>Metoda jednoduchá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cs-CZ" sz="2400" dirty="0"/>
              <a:t>	Kde: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  </a:t>
            </a:r>
            <a:r>
              <a:rPr lang="cs-CZ" sz="2400" dirty="0"/>
              <a:t>-</a:t>
            </a:r>
            <a:r>
              <a:rPr lang="cs-CZ" dirty="0" smtClean="0"/>
              <a:t> </a:t>
            </a:r>
            <a:r>
              <a:rPr lang="cs-CZ" sz="2400" dirty="0"/>
              <a:t>je počítaná dálka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topografická dálka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zastřílená oprava dálky </a:t>
            </a:r>
            <a:r>
              <a:rPr lang="cs-CZ" sz="2400" dirty="0" smtClean="0"/>
              <a:t>PC,</a:t>
            </a: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	Kde:</a:t>
            </a:r>
          </a:p>
          <a:p>
            <a:pPr>
              <a:buNone/>
            </a:pPr>
            <a:r>
              <a:rPr lang="cs-CZ" sz="2400" dirty="0"/>
              <a:t>		   - je počítaná stranová odchylka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stranová odchylka topografická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zastřílená oprava směru </a:t>
            </a:r>
            <a:r>
              <a:rPr lang="cs-CZ" sz="2400" dirty="0" smtClean="0"/>
              <a:t>PC,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oprava pro rozdíl </a:t>
            </a:r>
            <a:r>
              <a:rPr lang="cs-CZ" sz="2400" dirty="0" smtClean="0"/>
              <a:t>derivací.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23</a:t>
            </a:fld>
            <a:endParaRPr lang="cs-CZ" sz="2400" dirty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1825" y="1484784"/>
            <a:ext cx="3070087" cy="544066"/>
          </a:xfrm>
          <a:prstGeom prst="rect">
            <a:avLst/>
          </a:prstGeom>
          <a:noFill/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7729" y="3789040"/>
            <a:ext cx="4689331" cy="544066"/>
          </a:xfrm>
          <a:prstGeom prst="rect">
            <a:avLst/>
          </a:prstGeom>
          <a:noFill/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7608" y="2276872"/>
            <a:ext cx="414434" cy="514902"/>
          </a:xfrm>
          <a:prstGeom prst="rect">
            <a:avLst/>
          </a:prstGeom>
          <a:noFill/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7608" y="2780929"/>
            <a:ext cx="395808" cy="455779"/>
          </a:xfrm>
          <a:prstGeom prst="rect">
            <a:avLst/>
          </a:prstGeom>
          <a:noFill/>
        </p:spPr>
      </p:pic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640" y="3212977"/>
            <a:ext cx="705025" cy="443483"/>
          </a:xfrm>
          <a:prstGeom prst="rect">
            <a:avLst/>
          </a:prstGeom>
          <a:noFill/>
        </p:spPr>
      </p:pic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91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3592" y="4437113"/>
            <a:ext cx="491108" cy="457623"/>
          </a:xfrm>
          <a:prstGeom prst="rect">
            <a:avLst/>
          </a:prstGeom>
          <a:noFill/>
        </p:spPr>
      </p:pic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93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3592" y="4869160"/>
            <a:ext cx="502478" cy="433958"/>
          </a:xfrm>
          <a:prstGeom prst="rect">
            <a:avLst/>
          </a:prstGeom>
          <a:noFill/>
        </p:spPr>
      </p:pic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95" name="Picture 1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585" y="5301209"/>
            <a:ext cx="659539" cy="443483"/>
          </a:xfrm>
          <a:prstGeom prst="rect">
            <a:avLst/>
          </a:prstGeom>
          <a:noFill/>
        </p:spPr>
      </p:pic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97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1608" y="5733257"/>
            <a:ext cx="366041" cy="399317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13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231" y="438761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Metoda koeficientu střelby „K“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1"/>
            <a:ext cx="9372600" cy="3196952"/>
          </a:xfrm>
        </p:spPr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Přenos palby metodou koeficientu „K“ se používá při střelbě plochou a oblou drahou z děl.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Zastřílené opravy dálky se mění se změnou dálky střelby. Počítané opravy dálky se přibližují jejich skutečnému průběhu.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24</a:t>
            </a:fld>
            <a:endParaRPr lang="cs-CZ" sz="2400" dirty="0"/>
          </a:p>
        </p:txBody>
      </p:sp>
      <p:graphicFrame>
        <p:nvGraphicFramePr>
          <p:cNvPr id="8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017676"/>
              </p:ext>
            </p:extLst>
          </p:nvPr>
        </p:nvGraphicFramePr>
        <p:xfrm>
          <a:off x="1617786" y="3707412"/>
          <a:ext cx="9038490" cy="23759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12830"/>
                <a:gridCol w="3012830"/>
                <a:gridCol w="3012830"/>
              </a:tblGrid>
              <a:tr h="791994">
                <a:tc rowSpan="3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Rozsah přenosu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V dálce</a:t>
                      </a:r>
                      <a:endParaRPr lang="cs-CZ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± 2 km od PC</a:t>
                      </a:r>
                      <a:endParaRPr lang="cs-CZ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199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Ve směru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± 3-00</a:t>
                      </a:r>
                      <a:r>
                        <a:rPr lang="cs-CZ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od PC</a:t>
                      </a:r>
                      <a:endParaRPr lang="cs-CZ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199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V</a:t>
                      </a:r>
                      <a:r>
                        <a:rPr lang="cs-CZ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čase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 ± 3 h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826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cs-CZ" b="1" dirty="0" smtClean="0"/>
              <a:t>Metoda koeficientu střelby „K“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Kde:</a:t>
            </a:r>
          </a:p>
          <a:p>
            <a:pPr>
              <a:buNone/>
            </a:pPr>
            <a:r>
              <a:rPr lang="cs-CZ" sz="2400" dirty="0"/>
              <a:t>		   - je počítaná dálka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topografická dálka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počítaná oprava dálky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koeficient </a:t>
            </a:r>
            <a:r>
              <a:rPr lang="cs-CZ" sz="2400" dirty="0" smtClean="0"/>
              <a:t>střelby.</a:t>
            </a: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	Kde:</a:t>
            </a:r>
          </a:p>
          <a:p>
            <a:pPr>
              <a:buNone/>
            </a:pPr>
            <a:r>
              <a:rPr lang="cs-CZ" sz="2400" dirty="0"/>
              <a:t>		   - je počítaná stranová odchylka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stranová odchylka topografická </a:t>
            </a:r>
            <a:r>
              <a:rPr lang="cs-CZ" sz="2400" dirty="0" smtClean="0"/>
              <a:t>cíle,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zastřílená oprava směru </a:t>
            </a:r>
            <a:r>
              <a:rPr lang="cs-CZ" sz="2400" dirty="0" smtClean="0"/>
              <a:t>PC,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		   - je oprava pro rozdíl </a:t>
            </a:r>
            <a:r>
              <a:rPr lang="cs-CZ" sz="2400" dirty="0" smtClean="0"/>
              <a:t>derivací.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25</a:t>
            </a:fld>
            <a:endParaRPr lang="cs-CZ" sz="24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3832" y="1124745"/>
            <a:ext cx="2527010" cy="462533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2489" y="1550262"/>
            <a:ext cx="2549572" cy="462533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2489" y="4303167"/>
            <a:ext cx="4689331" cy="544066"/>
          </a:xfrm>
          <a:prstGeom prst="rect">
            <a:avLst/>
          </a:prstGeom>
          <a:noFill/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3592" y="4771578"/>
            <a:ext cx="491108" cy="457623"/>
          </a:xfrm>
          <a:prstGeom prst="rect">
            <a:avLst/>
          </a:prstGeom>
          <a:noFill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3592" y="5155282"/>
            <a:ext cx="502478" cy="433958"/>
          </a:xfrm>
          <a:prstGeom prst="rect">
            <a:avLst/>
          </a:prstGeom>
          <a:noFill/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1585" y="5577806"/>
            <a:ext cx="659539" cy="443483"/>
          </a:xfrm>
          <a:prstGeom prst="rect">
            <a:avLst/>
          </a:prstGeom>
          <a:noFill/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1608" y="6054020"/>
            <a:ext cx="366041" cy="399317"/>
          </a:xfrm>
          <a:prstGeom prst="rect">
            <a:avLst/>
          </a:prstGeom>
          <a:noFill/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9616" y="3299386"/>
            <a:ext cx="262508" cy="472514"/>
          </a:xfrm>
          <a:prstGeom prst="rect">
            <a:avLst/>
          </a:prstGeom>
          <a:noFill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7608" y="2060848"/>
            <a:ext cx="414434" cy="514902"/>
          </a:xfrm>
          <a:prstGeom prst="rect">
            <a:avLst/>
          </a:prstGeom>
          <a:noFill/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7608" y="2492897"/>
            <a:ext cx="395808" cy="455779"/>
          </a:xfrm>
          <a:prstGeom prst="rect">
            <a:avLst/>
          </a:prstGeom>
          <a:noFill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640" y="2924945"/>
            <a:ext cx="705025" cy="443483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586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Metoda grafikonu zastřílených oprav (GZO)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EA73-A9CC-4920-A441-40A6C5FCC47F}" type="slidenum">
              <a:rPr lang="cs-CZ" sz="2400" smtClean="0"/>
              <a:pPr/>
              <a:t>26</a:t>
            </a:fld>
            <a:endParaRPr lang="cs-CZ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9144000" cy="538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zivatel\Desktop\Výstřižek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517232" y="0"/>
            <a:ext cx="5646248" cy="6858000"/>
          </a:xfrm>
          <a:prstGeom prst="rect">
            <a:avLst/>
          </a:prstGeom>
          <a:noFill/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600" smtClean="0"/>
              <a:t>15. 4. 2016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604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-0.03148 L 0.93385 0.010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6000" dirty="0" smtClean="0"/>
          </a:p>
          <a:p>
            <a:pPr marL="0" indent="0" algn="ctr">
              <a:buNone/>
            </a:pPr>
            <a:r>
              <a:rPr lang="cs-CZ" sz="6000" dirty="0" smtClean="0"/>
              <a:t>Dotazy?</a:t>
            </a:r>
            <a:endParaRPr lang="cs-CZ" sz="6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t>27</a:t>
            </a:fld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908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dirty="0" smtClean="0"/>
          </a:p>
          <a:p>
            <a:pPr marL="0" indent="0" algn="ctr">
              <a:buNone/>
            </a:pPr>
            <a:r>
              <a:rPr lang="cs-CZ" sz="6000" dirty="0" smtClean="0"/>
              <a:t>Děkuji za pozornost.</a:t>
            </a:r>
            <a:endParaRPr lang="cs-CZ" sz="6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t>28</a:t>
            </a:fld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471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Zařazení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13412"/>
              </p:ext>
            </p:extLst>
          </p:nvPr>
        </p:nvGraphicFramePr>
        <p:xfrm>
          <a:off x="838200" y="1416526"/>
          <a:ext cx="10515600" cy="47275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/>
                <a:gridCol w="5257800"/>
              </a:tblGrid>
              <a:tr h="63715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Podle četnosti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Podle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 přesnosti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715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Úplná příprava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Zastřílení</a:t>
                      </a:r>
                      <a:endParaRPr lang="cs-CZ" sz="2000" dirty="0"/>
                    </a:p>
                  </a:txBody>
                  <a:tcPr anchor="ctr"/>
                </a:tc>
              </a:tr>
              <a:tr h="63715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Podle výsledků</a:t>
                      </a:r>
                      <a:r>
                        <a:rPr lang="cs-CZ" sz="2000" baseline="0" dirty="0" smtClean="0"/>
                        <a:t> vytvoření FPC: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Přenos palby od pomocných cílů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904617">
                <a:tc>
                  <a:txBody>
                    <a:bodyPr/>
                    <a:lstStyle/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cs-CZ" sz="2000" dirty="0" smtClean="0"/>
                        <a:t> Použití zastřelovacích děl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lang="cs-CZ" sz="2000" dirty="0" smtClean="0"/>
                        <a:t> 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Přenos palby od pomocných cílů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Úplná příprava</a:t>
                      </a:r>
                      <a:endParaRPr lang="cs-CZ" sz="2000" dirty="0"/>
                    </a:p>
                  </a:txBody>
                  <a:tcPr anchor="ctr"/>
                </a:tc>
              </a:tr>
              <a:tr h="63715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Zkrácená příprava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Použití</a:t>
                      </a:r>
                      <a:r>
                        <a:rPr lang="cs-CZ" sz="2000" baseline="0" dirty="0" smtClean="0"/>
                        <a:t> zastřelovacích děl</a:t>
                      </a:r>
                      <a:endParaRPr lang="cs-CZ" sz="2000" dirty="0"/>
                    </a:p>
                  </a:txBody>
                  <a:tcPr anchor="ctr"/>
                </a:tc>
              </a:tr>
              <a:tr h="63715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Zjednodušená příprava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Zkrácená příprava</a:t>
                      </a:r>
                      <a:endParaRPr lang="cs-CZ" sz="2000" dirty="0"/>
                    </a:p>
                  </a:txBody>
                  <a:tcPr anchor="ctr"/>
                </a:tc>
              </a:tr>
              <a:tr h="637156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Zastřílení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Zjednodušená</a:t>
                      </a:r>
                      <a:r>
                        <a:rPr lang="cs-CZ" sz="2000" baseline="0" dirty="0" smtClean="0"/>
                        <a:t> příprava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3</a:t>
            </a:fld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46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určování prvků pomocí FPC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cs-CZ" dirty="0" smtClean="0"/>
                  <a:t>Podstata určování prvků pro účinnou střelbu podle výsledků vytvoření pomocných cílů spočívá ve vystřílení si meteorologických </a:t>
                </a:r>
                <a:br>
                  <a:rPr lang="cs-CZ" dirty="0" smtClean="0"/>
                </a:br>
                <a:r>
                  <a:rPr lang="cs-CZ" dirty="0" smtClean="0"/>
                  <a:t>a balistických oprav střelby a započítání těchto oprav k dálce topografické cíle a stranové odchylce topografické cíle.</a:t>
                </a:r>
              </a:p>
              <a:p>
                <a:pPr algn="just"/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 ∆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𝑃𝐶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 algn="just">
                  <a:buNone/>
                </a:pPr>
                <a:endParaRPr lang="cs-CZ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𝑆𝑜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𝑆𝑜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sup>
                      </m:sSubSup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+(± ∆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𝑆𝑜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𝑃𝐶</m:t>
                          </m:r>
                        </m:sup>
                      </m:sSubSup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i="1" dirty="0">
                  <a:solidFill>
                    <a:srgbClr val="FF0000"/>
                  </a:solidFill>
                </a:endParaRPr>
              </a:p>
              <a:p>
                <a:pPr algn="just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t>4</a:t>
            </a:fld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149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pomocných cílů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pPr/>
              <a:t>5</a:t>
            </a:fld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71864" y="2132857"/>
            <a:ext cx="2592288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POMOCNÝ CÍL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806132" y="3356992"/>
            <a:ext cx="171380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FIKTIVNÍ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00056" y="3356992"/>
            <a:ext cx="2016224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SKUTEČNÝ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95600" y="4725145"/>
            <a:ext cx="1872208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POZEMNÍ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99856" y="4725144"/>
            <a:ext cx="1872208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VZDUŠNÝ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4727848" y="3068959"/>
            <a:ext cx="29523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4727848" y="3068959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7680176" y="3068959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>
            <a:stCxn id="5" idx="2"/>
          </p:cNvCxnSpPr>
          <p:nvPr/>
        </p:nvCxnSpPr>
        <p:spPr>
          <a:xfrm>
            <a:off x="6168008" y="2717631"/>
            <a:ext cx="0" cy="3513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flipV="1">
            <a:off x="3431704" y="4365103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stCxn id="9" idx="0"/>
          </p:cNvCxnSpPr>
          <p:nvPr/>
        </p:nvCxnSpPr>
        <p:spPr>
          <a:xfrm flipV="1">
            <a:off x="5735960" y="4365103"/>
            <a:ext cx="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3431704" y="4365103"/>
            <a:ext cx="23042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>
            <a:stCxn id="6" idx="2"/>
          </p:cNvCxnSpPr>
          <p:nvPr/>
        </p:nvCxnSpPr>
        <p:spPr>
          <a:xfrm flipH="1">
            <a:off x="4655840" y="3941767"/>
            <a:ext cx="7194" cy="4233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287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pro určování prvků pro účinnou střelbu přenosem palby od FPC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3277"/>
              </p:ext>
            </p:extLst>
          </p:nvPr>
        </p:nvGraphicFramePr>
        <p:xfrm>
          <a:off x="1274884" y="1679026"/>
          <a:ext cx="9642231" cy="473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231"/>
              </a:tblGrid>
              <a:tr h="434429">
                <a:tc>
                  <a:txBody>
                    <a:bodyPr/>
                    <a:lstStyle/>
                    <a:p>
                      <a:r>
                        <a:rPr lang="cs-CZ" dirty="0" smtClean="0"/>
                        <a:t>MUSÍ</a:t>
                      </a:r>
                      <a:r>
                        <a:rPr lang="cs-CZ" baseline="0" dirty="0" smtClean="0"/>
                        <a:t> BÝT SPLNĚNY TYTO PODMÍNKY:</a:t>
                      </a:r>
                      <a:endParaRPr lang="cs-CZ" dirty="0"/>
                    </a:p>
                  </a:txBody>
                  <a:tcPr/>
                </a:tc>
              </a:tr>
              <a:tr h="1455122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Souřadnice palebných postavení jsou určeny geodeticky,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 pomocí GPS, topograficky podle mapy geodetických údajů a pomocí přístrojů, topografickým připojovačem nebo podle mapy měřítka nejméně </a:t>
                      </a:r>
                      <a:b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1 : 50 000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39885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Směrníky orientačních směrů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 pro zamíření děl jsou určeny gyroskopicky, astronomicky nebo geodeticky, přenosem směrníku současným zamířením na nebeské těleso nebo směrovým pořadem, magneticky </a:t>
                      </a:r>
                      <a:b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se započítáním opravy buzoly určené ve vzdálenosti do 5 km </a:t>
                      </a:r>
                      <a:b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od palebných postavení a pro kombinovaný průzkumný přístroj </a:t>
                      </a:r>
                      <a:b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se započítáním </a:t>
                      </a:r>
                      <a:r>
                        <a:rPr lang="cs-CZ" sz="2400" baseline="0" dirty="0" err="1" smtClean="0">
                          <a:solidFill>
                            <a:schemeClr val="tx1"/>
                          </a:solidFill>
                        </a:rPr>
                        <a:t>grivace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 pro místo určení směrníku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4429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Souřadnice cílů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 jsou určeny se stupněm přesnosti 1, 2 a 3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z="2400" smtClean="0"/>
              <a:t>6</a:t>
            </a:fld>
            <a:endParaRPr lang="cs-CZ" sz="24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967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a nevýhody určování prvků pomocí FPC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61754"/>
              </p:ext>
            </p:extLst>
          </p:nvPr>
        </p:nvGraphicFramePr>
        <p:xfrm>
          <a:off x="1793630" y="1690688"/>
          <a:ext cx="8604740" cy="466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370"/>
                <a:gridCol w="4302370"/>
              </a:tblGrid>
              <a:tr h="4608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VÝHODY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NEVÝHODY</a:t>
                      </a:r>
                      <a:endParaRPr lang="cs-CZ" dirty="0"/>
                    </a:p>
                  </a:txBody>
                  <a:tcPr/>
                </a:tc>
              </a:tr>
              <a:tr h="947022">
                <a:tc>
                  <a:txBody>
                    <a:bodyPr/>
                    <a:lstStyle/>
                    <a:p>
                      <a:r>
                        <a:rPr lang="cs-CZ" sz="2200" i="0" dirty="0" smtClean="0">
                          <a:solidFill>
                            <a:schemeClr val="tx1"/>
                          </a:solidFill>
                        </a:rPr>
                        <a:t>Přesnost</a:t>
                      </a:r>
                      <a:r>
                        <a:rPr lang="cs-CZ" sz="2200" i="0" baseline="0" dirty="0" smtClean="0">
                          <a:solidFill>
                            <a:schemeClr val="tx1"/>
                          </a:solidFill>
                        </a:rPr>
                        <a:t> určení prvků</a:t>
                      </a:r>
                      <a:endParaRPr lang="cs-CZ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i="0" dirty="0" smtClean="0">
                          <a:solidFill>
                            <a:schemeClr val="tx1"/>
                          </a:solidFill>
                        </a:rPr>
                        <a:t>Potřeba přesného prostředku </a:t>
                      </a:r>
                      <a:br>
                        <a:rPr lang="cs-CZ" sz="2200" i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cs-CZ" sz="2200" i="0" dirty="0" smtClean="0">
                          <a:solidFill>
                            <a:schemeClr val="tx1"/>
                          </a:solidFill>
                        </a:rPr>
                        <a:t>k určení souřadnic PC </a:t>
                      </a:r>
                      <a:endParaRPr lang="cs-CZ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63712">
                <a:tc>
                  <a:txBody>
                    <a:bodyPr/>
                    <a:lstStyle/>
                    <a:p>
                      <a:r>
                        <a:rPr lang="cs-CZ" sz="2200" i="0" dirty="0" smtClean="0">
                          <a:solidFill>
                            <a:schemeClr val="tx1"/>
                          </a:solidFill>
                        </a:rPr>
                        <a:t>Není nutné znát podmínky meteorologické</a:t>
                      </a:r>
                      <a:r>
                        <a:rPr lang="cs-CZ" sz="2200" i="0" baseline="0" dirty="0" smtClean="0">
                          <a:solidFill>
                            <a:schemeClr val="tx1"/>
                          </a:solidFill>
                        </a:rPr>
                        <a:t> a balistické podmínky střelby</a:t>
                      </a:r>
                      <a:endParaRPr lang="cs-CZ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i="0" dirty="0" smtClean="0">
                          <a:solidFill>
                            <a:schemeClr val="tx1"/>
                          </a:solidFill>
                        </a:rPr>
                        <a:t>Vyšší spotřeba</a:t>
                      </a:r>
                      <a:r>
                        <a:rPr lang="cs-CZ" sz="2200" i="0" baseline="0" dirty="0" smtClean="0">
                          <a:solidFill>
                            <a:schemeClr val="tx1"/>
                          </a:solidFill>
                        </a:rPr>
                        <a:t> střel</a:t>
                      </a:r>
                      <a:endParaRPr lang="cs-CZ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7022">
                <a:tc>
                  <a:txBody>
                    <a:bodyPr/>
                    <a:lstStyle/>
                    <a:p>
                      <a:r>
                        <a:rPr lang="cs-CZ" sz="2200" i="0" dirty="0" smtClean="0">
                          <a:solidFill>
                            <a:schemeClr val="tx1"/>
                          </a:solidFill>
                        </a:rPr>
                        <a:t>Menší nároky na přesnost připojení</a:t>
                      </a:r>
                      <a:r>
                        <a:rPr lang="cs-CZ" sz="2200" i="0" baseline="0" dirty="0" smtClean="0">
                          <a:solidFill>
                            <a:schemeClr val="tx1"/>
                          </a:solidFill>
                        </a:rPr>
                        <a:t> palebného postavení</a:t>
                      </a:r>
                      <a:endParaRPr lang="cs-CZ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i="0" dirty="0" smtClean="0">
                          <a:solidFill>
                            <a:schemeClr val="tx1"/>
                          </a:solidFill>
                        </a:rPr>
                        <a:t>Prodloužení celkového času</a:t>
                      </a:r>
                      <a:endParaRPr lang="cs-CZ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7022">
                <a:tc>
                  <a:txBody>
                    <a:bodyPr/>
                    <a:lstStyle/>
                    <a:p>
                      <a:endParaRPr lang="cs-CZ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200" i="0" dirty="0" smtClean="0">
                          <a:solidFill>
                            <a:schemeClr val="tx1"/>
                          </a:solidFill>
                        </a:rPr>
                        <a:t>Možnost prozrazení bojové sestavy</a:t>
                      </a:r>
                      <a:endParaRPr lang="cs-CZ" sz="2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z="2400" smtClean="0"/>
              <a:t>7</a:t>
            </a:fld>
            <a:endParaRPr lang="cs-CZ" sz="24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28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volby pomocných cílů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69" y="1690688"/>
            <a:ext cx="9229862" cy="51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8665-F517-491E-B1EA-025B5BC6744D}" type="slidenum">
              <a:rPr lang="cs-CZ" sz="2400" smtClean="0"/>
              <a:t>8</a:t>
            </a:fld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37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pomocných cílů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114300" indent="0">
                  <a:buNone/>
                </a:pPr>
                <a:r>
                  <a:rPr lang="cs-CZ" dirty="0" smtClean="0"/>
                  <a:t>Potřebný počet pomocných cílů do hloubky a do šířky prostoru cílů lze určit </a:t>
                </a:r>
                <a:br>
                  <a:rPr lang="cs-CZ" dirty="0" smtClean="0"/>
                </a:br>
                <a:r>
                  <a:rPr lang="cs-CZ" dirty="0" smtClean="0"/>
                  <a:t>podle následujících vztahů:</a:t>
                </a:r>
              </a:p>
              <a:p>
                <a:pPr marL="114300" indent="0">
                  <a:buNone/>
                </a:pPr>
                <a:endParaRPr lang="cs-CZ" dirty="0"/>
              </a:p>
              <a:p>
                <a:pPr marL="114300" indent="0">
                  <a:buNone/>
                </a:pPr>
                <a:r>
                  <a:rPr lang="cs-CZ" dirty="0" smtClean="0"/>
                  <a:t>Počet pomocných cílů do hloubky:</a:t>
                </a:r>
              </a:p>
              <a:p>
                <a:pPr marL="114300" indent="0">
                  <a:buNone/>
                </a:pPr>
                <a:endParaRPr lang="cs-CZ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𝑃𝐶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4(2)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  <a:p>
                <a:pPr marL="114300" indent="0">
                  <a:buNone/>
                </a:pPr>
                <a:endParaRPr lang="cs-CZ" dirty="0" smtClean="0"/>
              </a:p>
              <a:p>
                <a:pPr marL="114300" indent="0">
                  <a:buNone/>
                </a:pPr>
                <a:r>
                  <a:rPr lang="cs-CZ" dirty="0" smtClean="0"/>
                  <a:t>Počet pomocných cílů do šířky:</a:t>
                </a:r>
              </a:p>
              <a:p>
                <a:pPr marL="114300" indent="0">
                  <a:buNone/>
                </a:pPr>
                <a:endParaRPr lang="cs-CZ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Š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𝑃𝐶</m:t>
                          </m:r>
                        </m:sup>
                      </m:sSubSup>
                      <m:r>
                        <a:rPr lang="cs-CZ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∝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6−00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11430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32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z="2400" smtClean="0"/>
              <a:t>9</a:t>
            </a:fld>
            <a:endParaRPr lang="cs-CZ" sz="24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2000" smtClean="0"/>
              <a:t>15. 4. 2016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60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1374</Words>
  <Application>Microsoft Office PowerPoint</Application>
  <PresentationFormat>Širokoúhlá obrazovka</PresentationFormat>
  <Paragraphs>293</Paragraphs>
  <Slides>28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Motiv Office</vt:lpstr>
      <vt:lpstr> Přenos palby od pomocných cílů</vt:lpstr>
      <vt:lpstr>Obsah</vt:lpstr>
      <vt:lpstr>Zařazení</vt:lpstr>
      <vt:lpstr>Podstata určování prvků pomocí FPC</vt:lpstr>
      <vt:lpstr>Druhy pomocných cílů</vt:lpstr>
      <vt:lpstr>Podmínky pro určování prvků pro účinnou střelbu přenosem palby od FPC</vt:lpstr>
      <vt:lpstr>Výhody a nevýhody určování prvků pomocí FPC</vt:lpstr>
      <vt:lpstr>Zásady volby pomocných cílů</vt:lpstr>
      <vt:lpstr>Počet pomocných cílů</vt:lpstr>
      <vt:lpstr>Jeden PC</vt:lpstr>
      <vt:lpstr>Dva PC</vt:lpstr>
      <vt:lpstr>Tři PC</vt:lpstr>
      <vt:lpstr>Postup při vytvoření a zastřílení pomocného cíle</vt:lpstr>
      <vt:lpstr>Postup při vytvoření a zastřílení pomocného cíle</vt:lpstr>
      <vt:lpstr>Hodnoty FPC</vt:lpstr>
      <vt:lpstr>Polohový úhel FPC</vt:lpstr>
      <vt:lpstr>Záměrný úhel FPC</vt:lpstr>
      <vt:lpstr>Oprava zastřílené dálky FPC</vt:lpstr>
      <vt:lpstr>Oprava zastříleného směru FPC</vt:lpstr>
      <vt:lpstr>Koeficient „K“</vt:lpstr>
      <vt:lpstr>Metody přenosu palby od pomocných cílů</vt:lpstr>
      <vt:lpstr>Metoda jednoduchá</vt:lpstr>
      <vt:lpstr>Metoda jednoduchá</vt:lpstr>
      <vt:lpstr>Metoda koeficientu střelby „K“</vt:lpstr>
      <vt:lpstr>Metoda koeficientu střelby „K“</vt:lpstr>
      <vt:lpstr>Metoda grafikonu zastřílených oprav (GZO)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Přenos palby od pomocných cílů</dc:title>
  <dc:creator>_Frankey_</dc:creator>
  <cp:lastModifiedBy>_Frankey_</cp:lastModifiedBy>
  <cp:revision>17</cp:revision>
  <dcterms:created xsi:type="dcterms:W3CDTF">2016-04-14T16:01:25Z</dcterms:created>
  <dcterms:modified xsi:type="dcterms:W3CDTF">2016-06-02T06:37:15Z</dcterms:modified>
</cp:coreProperties>
</file>