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0"/>
  </p:notesMasterIdLst>
  <p:handoutMasterIdLst>
    <p:handoutMasterId r:id="rId21"/>
  </p:handoutMasterIdLst>
  <p:sldIdLst>
    <p:sldId id="265" r:id="rId6"/>
    <p:sldId id="263" r:id="rId7"/>
    <p:sldId id="390" r:id="rId8"/>
    <p:sldId id="497" r:id="rId9"/>
    <p:sldId id="547" r:id="rId10"/>
    <p:sldId id="546" r:id="rId11"/>
    <p:sldId id="549" r:id="rId12"/>
    <p:sldId id="548" r:id="rId13"/>
    <p:sldId id="550" r:id="rId14"/>
    <p:sldId id="551" r:id="rId15"/>
    <p:sldId id="552" r:id="rId16"/>
    <p:sldId id="553" r:id="rId17"/>
    <p:sldId id="518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D26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 autoAdjust="0"/>
  </p:normalViewPr>
  <p:slideViewPr>
    <p:cSldViewPr snapToGrid="0">
      <p:cViewPr varScale="1">
        <p:scale>
          <a:sx n="105" d="100"/>
          <a:sy n="105" d="100"/>
        </p:scale>
        <p:origin x="8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5A05-1953-47A8-9D5B-C1BE4A5EED83}" type="datetimeFigureOut">
              <a:rPr lang="cs-CZ" smtClean="0"/>
              <a:t>07.01.2022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C5BD2-E48C-42A4-B833-8561479C8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428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39058-1B9C-473A-BBE9-8F7B4B129FA3}" type="datetimeFigureOut">
              <a:rPr lang="cs-CZ" smtClean="0"/>
              <a:t>07.01.2022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81394-BC83-4084-8DA0-79DCF9FDC1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865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1447-C596-466B-AE55-EFB5B5AC3B5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51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175" y="1363432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05993"/>
            <a:ext cx="6858000" cy="1852473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793043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51561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27412265"/>
              </p:ext>
            </p:extLst>
          </p:nvPr>
        </p:nvGraphicFramePr>
        <p:xfrm>
          <a:off x="0" y="6306457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19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344562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www.unob.cz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0902"/>
            <a:ext cx="2949178" cy="10764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47403"/>
            <a:ext cx="1971675" cy="512955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47403"/>
            <a:ext cx="5800725" cy="512955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038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799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10456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054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628650" y="2043981"/>
            <a:ext cx="7886700" cy="2159719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628650" y="4393481"/>
            <a:ext cx="7886700" cy="2159719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95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125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1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8934"/>
            <a:ext cx="7886700" cy="97455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4807"/>
            <a:ext cx="7886700" cy="4082156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187433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51561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215686"/>
              </p:ext>
            </p:extLst>
          </p:nvPr>
        </p:nvGraphicFramePr>
        <p:xfrm>
          <a:off x="0" y="6306457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19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344562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www.unob.cz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473825"/>
            <a:ext cx="4629150" cy="5387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40988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30978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409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0"/>
          </p:nvPr>
        </p:nvSpPr>
        <p:spPr>
          <a:xfrm>
            <a:off x="698500" y="1828800"/>
            <a:ext cx="3250045" cy="1820487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graf 3"/>
          <p:cNvSpPr>
            <a:spLocks noGrp="1"/>
          </p:cNvSpPr>
          <p:nvPr>
            <p:ph type="chart" sz="quarter" idx="12"/>
          </p:nvPr>
        </p:nvSpPr>
        <p:spPr>
          <a:xfrm>
            <a:off x="4225867" y="2255520"/>
            <a:ext cx="4560686" cy="3347258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graf 3"/>
          <p:cNvSpPr>
            <a:spLocks noGrp="1"/>
          </p:cNvSpPr>
          <p:nvPr>
            <p:ph type="chart" sz="quarter" idx="13"/>
          </p:nvPr>
        </p:nvSpPr>
        <p:spPr>
          <a:xfrm>
            <a:off x="742834" y="4184073"/>
            <a:ext cx="3250045" cy="18204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782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421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115A-E2EF-4AD1-8192-52D6669B9E29}" type="datetime1">
              <a:rPr lang="cs-CZ" smtClean="0"/>
              <a:pPr/>
              <a:t>07.01.2022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2F95-9892-4C65-B6F0-B57ED656CE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9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72589"/>
            <a:ext cx="7886700" cy="7181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1001684" y="2828836"/>
            <a:ext cx="7140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Děkuji za pozornost.</a:t>
            </a:r>
            <a:b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Dotazy?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79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05840"/>
            <a:ext cx="2949178" cy="1051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63767"/>
            <a:ext cx="7886700" cy="82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07.01.2022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66344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51561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97486"/>
              </p:ext>
            </p:extLst>
          </p:nvPr>
        </p:nvGraphicFramePr>
        <p:xfrm>
          <a:off x="0" y="6306457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19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344562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www.unob.cz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918" y="157560"/>
            <a:ext cx="5573936" cy="70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86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546167"/>
            <a:ext cx="7886700" cy="463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651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6680200"/>
            <a:ext cx="9144000" cy="1651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6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ypo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kypo.cz/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20409" y="364554"/>
            <a:ext cx="109791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l.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nob.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78760" y="6300101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8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97622" y="6300101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8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75" y="6300101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89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30645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17600" y="889"/>
            <a:ext cx="0" cy="973455"/>
          </a:xfrm>
          <a:custGeom>
            <a:avLst/>
            <a:gdLst/>
            <a:ahLst/>
            <a:cxnLst/>
            <a:rect l="l" t="t" r="r" b="b"/>
            <a:pathLst>
              <a:path h="973455">
                <a:moveTo>
                  <a:pt x="0" y="0"/>
                </a:moveTo>
                <a:lnTo>
                  <a:pt x="0" y="9734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89"/>
            <a:ext cx="0" cy="973455"/>
          </a:xfrm>
          <a:custGeom>
            <a:avLst/>
            <a:gdLst/>
            <a:ahLst/>
            <a:cxnLst/>
            <a:rect l="l" t="t" r="r" b="b"/>
            <a:pathLst>
              <a:path h="973455">
                <a:moveTo>
                  <a:pt x="0" y="0"/>
                </a:moveTo>
                <a:lnTo>
                  <a:pt x="0" y="9734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723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96799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357120" y="1693316"/>
            <a:ext cx="4429125" cy="176403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268605" marR="5080" indent="-256540">
              <a:lnSpc>
                <a:spcPts val="6480"/>
              </a:lnSpc>
              <a:spcBef>
                <a:spcPts val="919"/>
              </a:spcBef>
            </a:pPr>
            <a:r>
              <a:rPr sz="6000" b="0" dirty="0">
                <a:latin typeface="Arial"/>
                <a:cs typeface="Arial"/>
              </a:rPr>
              <a:t>Kyberne</a:t>
            </a:r>
            <a:r>
              <a:rPr sz="6000" b="0" spc="-30" dirty="0">
                <a:latin typeface="Arial"/>
                <a:cs typeface="Arial"/>
              </a:rPr>
              <a:t>t</a:t>
            </a:r>
            <a:r>
              <a:rPr sz="6000" b="0" spc="-5" dirty="0">
                <a:latin typeface="Arial"/>
                <a:cs typeface="Arial"/>
              </a:rPr>
              <a:t>ická  </a:t>
            </a:r>
            <a:r>
              <a:rPr sz="6000" b="0" dirty="0">
                <a:latin typeface="Arial"/>
                <a:cs typeface="Arial"/>
              </a:rPr>
              <a:t>bezpečnost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" y="3855288"/>
            <a:ext cx="9144000" cy="973728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9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cs-CZ" sz="2400" dirty="0">
              <a:latin typeface="Arial"/>
              <a:cs typeface="Arial"/>
            </a:endParaRPr>
          </a:p>
          <a:p>
            <a:pPr marL="12065" marR="5080" algn="ctr">
              <a:lnSpc>
                <a:spcPct val="135100"/>
              </a:lnSpc>
              <a:spcBef>
                <a:spcPts val="5"/>
              </a:spcBef>
            </a:pPr>
            <a:r>
              <a:rPr lang="cs-CZ" sz="2400" spc="-5" dirty="0">
                <a:latin typeface="Arial"/>
                <a:cs typeface="Arial"/>
              </a:rPr>
              <a:t>Úloha </a:t>
            </a:r>
            <a:r>
              <a:rPr lang="cs-CZ" sz="2400" dirty="0">
                <a:latin typeface="Arial"/>
                <a:cs typeface="Arial"/>
              </a:rPr>
              <a:t>a poslání</a:t>
            </a:r>
            <a:r>
              <a:rPr lang="cs-CZ" sz="2400" spc="-65" dirty="0">
                <a:latin typeface="Arial"/>
                <a:cs typeface="Arial"/>
              </a:rPr>
              <a:t> </a:t>
            </a:r>
            <a:r>
              <a:rPr lang="cs-CZ" sz="2400" spc="-5" dirty="0">
                <a:latin typeface="Arial"/>
                <a:cs typeface="Arial"/>
              </a:rPr>
              <a:t>KYPO/MU  </a:t>
            </a:r>
            <a:r>
              <a:rPr lang="cs-CZ" sz="2400" spc="-10" dirty="0">
                <a:latin typeface="Arial"/>
                <a:cs typeface="Arial"/>
              </a:rPr>
              <a:t>(exkurze)</a:t>
            </a:r>
            <a:endParaRPr lang="cs-CZ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471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7"/>
          <p:cNvSpPr txBox="1">
            <a:spLocks/>
          </p:cNvSpPr>
          <p:nvPr/>
        </p:nvSpPr>
        <p:spPr>
          <a:xfrm>
            <a:off x="0" y="603134"/>
            <a:ext cx="9144000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cs-CZ" b="1" dirty="0"/>
              <a:t>Výzkum ochrany proti kybernetickým útokům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634875" y="1910063"/>
            <a:ext cx="7734148" cy="3442259"/>
            <a:chOff x="634875" y="1910063"/>
            <a:chExt cx="7734148" cy="3442259"/>
          </a:xfrm>
        </p:grpSpPr>
        <p:sp>
          <p:nvSpPr>
            <p:cNvPr id="20" name="object 18"/>
            <p:cNvSpPr txBox="1">
              <a:spLocks/>
            </p:cNvSpPr>
            <p:nvPr/>
          </p:nvSpPr>
          <p:spPr>
            <a:xfrm>
              <a:off x="634875" y="1910063"/>
              <a:ext cx="7733665" cy="1734820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>
              <a:lvl1pPr marL="0">
                <a:defRPr sz="2800" b="0" i="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12700" marR="5080" lvl="0" indent="0" algn="just" defTabSz="914400" eaLnBrk="1" fontAlgn="auto" latinLnBrk="0" hangingPunct="1">
                <a:lnSpc>
                  <a:spcPct val="100000"/>
                </a:lnSpc>
                <a:spcBef>
                  <a:spcPts val="11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Prostředí </a:t>
              </a:r>
              <a:r>
                <a:rPr kumimoji="0" lang="cs-CZ" sz="2800" b="0" i="0" u="none" strike="noStrike" kern="0" cap="none" spc="-5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polygonu </a:t>
              </a:r>
              <a:r>
                <a:rPr kumimoji="0" lang="cs-CZ" sz="2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je </a:t>
              </a:r>
              <a:r>
                <a:rPr kumimoji="0" lang="cs-CZ" sz="2800" b="0" i="0" u="none" strike="noStrike" kern="0" cap="none" spc="-5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navrženo </a:t>
              </a:r>
              <a:r>
                <a:rPr kumimoji="0" lang="cs-CZ" sz="2800" b="0" i="0" u="none" strike="noStrike" kern="0" cap="none" spc="5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s </a:t>
              </a:r>
              <a:r>
                <a:rPr kumimoji="0" lang="cs-CZ" sz="2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ohledem na  potřeby </a:t>
              </a:r>
              <a:r>
                <a:rPr kumimoji="0" lang="cs-CZ" sz="2800" b="0" i="0" u="none" strike="noStrike" kern="0" cap="none" spc="-5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bezpečnostního výzkumu. KYPO  představuje prostředí </a:t>
              </a:r>
              <a:r>
                <a:rPr kumimoji="0" lang="cs-CZ" sz="2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pro </a:t>
              </a:r>
              <a:r>
                <a:rPr kumimoji="0" lang="cs-CZ" sz="2800" b="0" i="0" u="none" strike="noStrike" kern="0" cap="none" spc="-1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vývoj, </a:t>
              </a:r>
              <a:r>
                <a:rPr kumimoji="0" lang="cs-CZ" sz="2800" b="0" i="0" u="none" strike="noStrike" kern="0" cap="none" spc="-5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testování </a:t>
              </a:r>
              <a:r>
                <a:rPr kumimoji="0" lang="cs-CZ" sz="2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  </a:t>
              </a:r>
              <a:r>
                <a:rPr kumimoji="0" lang="cs-CZ" sz="2800" b="0" i="0" u="none" strike="noStrike" kern="0" cap="none" spc="5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demonstraci </a:t>
              </a:r>
              <a:r>
                <a:rPr kumimoji="0" lang="cs-CZ" sz="2800" b="0" i="0" u="none" strike="noStrike" kern="0" cap="none" spc="-5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nových </a:t>
              </a:r>
              <a:r>
                <a:rPr kumimoji="0" lang="cs-CZ" sz="2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metod detekce </a:t>
              </a:r>
              <a:r>
                <a:rPr kumimoji="0" lang="cs-CZ" sz="2800" b="0" i="0" u="none" strike="noStrike" kern="0" cap="none" spc="5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</a:t>
              </a:r>
              <a:r>
                <a:rPr kumimoji="0" lang="cs-CZ" sz="2800" b="0" i="0" u="none" strike="noStrike" kern="0" cap="none" spc="95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  <a:r>
                <a:rPr kumimoji="0" lang="cs-CZ" sz="2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obrany</a:t>
              </a:r>
              <a:endPara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" name="object 19"/>
            <p:cNvSpPr txBox="1"/>
            <p:nvPr/>
          </p:nvSpPr>
          <p:spPr>
            <a:xfrm>
              <a:off x="634875" y="3618264"/>
              <a:ext cx="2419985" cy="45339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defTabSz="914400">
                <a:spcBef>
                  <a:spcPts val="105"/>
                </a:spcBef>
                <a:tabLst>
                  <a:tab pos="1146810" algn="l"/>
                </a:tabLst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proti	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síťovým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22" name="object 20"/>
            <p:cNvSpPr txBox="1"/>
            <p:nvPr/>
          </p:nvSpPr>
          <p:spPr>
            <a:xfrm>
              <a:off x="6397729" y="3618264"/>
              <a:ext cx="1969770" cy="45339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defTabSz="914400">
                <a:spcBef>
                  <a:spcPts val="105"/>
                </a:spcBef>
                <a:tabLst>
                  <a:tab pos="847725" algn="l"/>
                </a:tabLst>
              </a:pPr>
              <a:r>
                <a:rPr sz="2800" spc="-15" dirty="0">
                  <a:solidFill>
                    <a:prstClr val="black"/>
                  </a:solidFill>
                  <a:latin typeface="Arial"/>
                  <a:cs typeface="Arial"/>
                </a:rPr>
                <a:t>na	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kritické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23" name="object 21"/>
            <p:cNvSpPr txBox="1"/>
            <p:nvPr/>
          </p:nvSpPr>
          <p:spPr>
            <a:xfrm>
              <a:off x="634875" y="4045238"/>
              <a:ext cx="2155825" cy="45339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defTabSz="914400">
                <a:spcBef>
                  <a:spcPts val="105"/>
                </a:spcBef>
              </a:pPr>
              <a:r>
                <a:rPr sz="2800" spc="-15" dirty="0">
                  <a:solidFill>
                    <a:prstClr val="black"/>
                  </a:solidFill>
                  <a:latin typeface="Arial"/>
                  <a:cs typeface="Arial"/>
                </a:rPr>
                <a:t>infrastruktury.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24" name="object 22"/>
            <p:cNvSpPr txBox="1"/>
            <p:nvPr/>
          </p:nvSpPr>
          <p:spPr>
            <a:xfrm>
              <a:off x="3052803" y="3618264"/>
              <a:ext cx="1687195" cy="880744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 indent="417830" defTabSz="914400">
                <a:spcBef>
                  <a:spcPts val="105"/>
                </a:spcBef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útokům  </a:t>
              </a:r>
              <a:r>
                <a:rPr sz="2800" spc="-145" dirty="0">
                  <a:solidFill>
                    <a:prstClr val="black"/>
                  </a:solidFill>
                  <a:latin typeface="Arial"/>
                  <a:cs typeface="Arial"/>
                </a:rPr>
                <a:t>V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e</a:t>
              </a:r>
              <a:r>
                <a:rPr sz="2800" spc="-15" dirty="0">
                  <a:solidFill>
                    <a:prstClr val="black"/>
                  </a:solidFill>
                  <a:latin typeface="Arial"/>
                  <a:cs typeface="Arial"/>
                </a:rPr>
                <a:t>st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a</a:t>
              </a:r>
              <a:r>
                <a:rPr sz="2800" spc="-15" dirty="0">
                  <a:solidFill>
                    <a:prstClr val="black"/>
                  </a:solidFill>
                  <a:latin typeface="Arial"/>
                  <a:cs typeface="Arial"/>
                </a:rPr>
                <a:t>v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ěná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25" name="object 23"/>
            <p:cNvSpPr txBox="1"/>
            <p:nvPr/>
          </p:nvSpPr>
          <p:spPr>
            <a:xfrm>
              <a:off x="5004158" y="3618264"/>
              <a:ext cx="996315" cy="880744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 indent="78740" defTabSz="914400">
                <a:spcBef>
                  <a:spcPts val="105"/>
                </a:spcBef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nejen 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měři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c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í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26" name="object 24"/>
            <p:cNvSpPr txBox="1"/>
            <p:nvPr/>
          </p:nvSpPr>
          <p:spPr>
            <a:xfrm>
              <a:off x="6263617" y="4045238"/>
              <a:ext cx="2102485" cy="45339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defTabSz="914400">
                <a:spcBef>
                  <a:spcPts val="105"/>
                </a:spcBef>
              </a:pP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infrastruktura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27" name="object 25"/>
            <p:cNvSpPr txBox="1"/>
            <p:nvPr/>
          </p:nvSpPr>
          <p:spPr>
            <a:xfrm>
              <a:off x="634875" y="4471653"/>
              <a:ext cx="5866130" cy="45402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defTabSz="914400">
                <a:spcBef>
                  <a:spcPts val="110"/>
                </a:spcBef>
                <a:tabLst>
                  <a:tab pos="1856739" algn="l"/>
                  <a:tab pos="3366135" algn="l"/>
                  <a:tab pos="4890770" algn="l"/>
                </a:tabLst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u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m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o</a:t>
              </a:r>
              <a:r>
                <a:rPr sz="2800" spc="15" dirty="0">
                  <a:solidFill>
                    <a:prstClr val="black"/>
                  </a:solidFill>
                  <a:latin typeface="Arial"/>
                  <a:cs typeface="Arial"/>
                </a:rPr>
                <a:t>ž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ňuj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e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	</a:t>
              </a:r>
              <a:r>
                <a:rPr sz="2800" spc="15" dirty="0">
                  <a:solidFill>
                    <a:prstClr val="black"/>
                  </a:solidFill>
                  <a:latin typeface="Arial"/>
                  <a:cs typeface="Arial"/>
                </a:rPr>
                <a:t>z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a</a:t>
              </a:r>
              <a:r>
                <a:rPr sz="2800" spc="15" dirty="0">
                  <a:solidFill>
                    <a:prstClr val="black"/>
                  </a:solidFill>
                  <a:latin typeface="Arial"/>
                  <a:cs typeface="Arial"/>
                </a:rPr>
                <a:t>c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h</a:t>
              </a:r>
              <a:r>
                <a:rPr sz="2800" spc="-30" dirty="0">
                  <a:solidFill>
                    <a:prstClr val="black"/>
                  </a:solidFill>
                  <a:latin typeface="Arial"/>
                  <a:cs typeface="Arial"/>
                </a:rPr>
                <a:t>y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t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it	</a:t>
              </a:r>
              <a:r>
                <a:rPr sz="2800" spc="-35" dirty="0">
                  <a:solidFill>
                    <a:prstClr val="black"/>
                  </a:solidFill>
                  <a:latin typeface="Arial"/>
                  <a:cs typeface="Arial"/>
                </a:rPr>
                <a:t>v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eš</a:t>
              </a:r>
              <a:r>
                <a:rPr sz="2800" spc="20" dirty="0">
                  <a:solidFill>
                    <a:prstClr val="black"/>
                  </a:solidFill>
                  <a:latin typeface="Arial"/>
                  <a:cs typeface="Arial"/>
                </a:rPr>
                <a:t>k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e</a:t>
              </a:r>
              <a:r>
                <a:rPr sz="2800" spc="-30" dirty="0">
                  <a:solidFill>
                    <a:prstClr val="black"/>
                  </a:solidFill>
                  <a:latin typeface="Arial"/>
                  <a:cs typeface="Arial"/>
                </a:rPr>
                <a:t>r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ý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	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s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í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ťo</a:t>
              </a:r>
              <a:r>
                <a:rPr sz="2800" spc="-35" dirty="0">
                  <a:solidFill>
                    <a:prstClr val="black"/>
                  </a:solidFill>
                  <a:latin typeface="Arial"/>
                  <a:cs typeface="Arial"/>
                </a:rPr>
                <a:t>v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ý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28" name="object 26"/>
            <p:cNvSpPr txBox="1"/>
            <p:nvPr/>
          </p:nvSpPr>
          <p:spPr>
            <a:xfrm>
              <a:off x="6772633" y="4471653"/>
              <a:ext cx="1596390" cy="45402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defTabSz="914400">
                <a:spcBef>
                  <a:spcPts val="110"/>
                </a:spcBef>
                <a:tabLst>
                  <a:tab pos="1384300" algn="l"/>
                </a:tabLst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pr</a:t>
              </a:r>
              <a:r>
                <a:rPr sz="2800" spc="20" dirty="0">
                  <a:solidFill>
                    <a:prstClr val="black"/>
                  </a:solidFill>
                  <a:latin typeface="Arial"/>
                  <a:cs typeface="Arial"/>
                </a:rPr>
                <a:t>o</a:t>
              </a:r>
              <a:r>
                <a:rPr sz="2800" spc="-35" dirty="0">
                  <a:solidFill>
                    <a:prstClr val="black"/>
                  </a:solidFill>
                  <a:latin typeface="Arial"/>
                  <a:cs typeface="Arial"/>
                </a:rPr>
                <a:t>v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oz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	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a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29" name="object 27"/>
            <p:cNvSpPr txBox="1"/>
            <p:nvPr/>
          </p:nvSpPr>
          <p:spPr>
            <a:xfrm>
              <a:off x="634875" y="4898932"/>
              <a:ext cx="5055235" cy="45339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defTabSz="914400">
                <a:spcBef>
                  <a:spcPts val="105"/>
                </a:spcBef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zpětně jej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podrobně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analyzovat.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3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7"/>
          <p:cNvSpPr txBox="1">
            <a:spLocks/>
          </p:cNvSpPr>
          <p:nvPr/>
        </p:nvSpPr>
        <p:spPr>
          <a:xfrm>
            <a:off x="0" y="603134"/>
            <a:ext cx="9144000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cs-CZ" b="1" dirty="0"/>
              <a:t>Forenzní analýza a síťové simulace</a:t>
            </a:r>
          </a:p>
        </p:txBody>
      </p:sp>
      <p:grpSp>
        <p:nvGrpSpPr>
          <p:cNvPr id="32" name="Skupina 31"/>
          <p:cNvGrpSpPr/>
          <p:nvPr/>
        </p:nvGrpSpPr>
        <p:grpSpPr>
          <a:xfrm>
            <a:off x="707542" y="2197049"/>
            <a:ext cx="7733665" cy="3015666"/>
            <a:chOff x="707542" y="2197049"/>
            <a:chExt cx="7733665" cy="3015666"/>
          </a:xfrm>
        </p:grpSpPr>
        <p:sp>
          <p:nvSpPr>
            <p:cNvPr id="33" name="object 18"/>
            <p:cNvSpPr txBox="1"/>
            <p:nvPr/>
          </p:nvSpPr>
          <p:spPr>
            <a:xfrm>
              <a:off x="707542" y="2197049"/>
              <a:ext cx="5405120" cy="45402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defTabSz="914400">
                <a:spcBef>
                  <a:spcPts val="110"/>
                </a:spcBef>
                <a:tabLst>
                  <a:tab pos="1780539" algn="l"/>
                  <a:tab pos="4104004" algn="l"/>
                </a:tabLst>
              </a:pP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KYPO	umožňuje	forenzní</a:t>
              </a:r>
              <a:endParaRPr sz="2800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4" name="object 19"/>
            <p:cNvSpPr txBox="1"/>
            <p:nvPr/>
          </p:nvSpPr>
          <p:spPr>
            <a:xfrm>
              <a:off x="707542" y="2624455"/>
              <a:ext cx="5978525" cy="45339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defTabSz="914400">
                <a:spcBef>
                  <a:spcPts val="105"/>
                </a:spcBef>
                <a:tabLst>
                  <a:tab pos="3350895" algn="l"/>
                  <a:tab pos="4665345" algn="l"/>
                </a:tabLst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kompromitovaných	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strojů.	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Virtuální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5" name="object 20"/>
            <p:cNvSpPr txBox="1"/>
            <p:nvPr/>
          </p:nvSpPr>
          <p:spPr>
            <a:xfrm>
              <a:off x="4195698" y="3050869"/>
              <a:ext cx="2583815" cy="45402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defTabSz="914400">
                <a:spcBef>
                  <a:spcPts val="110"/>
                </a:spcBef>
                <a:tabLst>
                  <a:tab pos="1893570" algn="l"/>
                </a:tabLst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napaden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ý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	</a:t>
              </a:r>
              <a:r>
                <a:rPr sz="2800" spc="15" dirty="0">
                  <a:solidFill>
                    <a:prstClr val="black"/>
                  </a:solidFill>
                  <a:latin typeface="Arial"/>
                  <a:cs typeface="Arial"/>
                </a:rPr>
                <a:t>s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t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roj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6" name="object 21"/>
            <p:cNvSpPr txBox="1"/>
            <p:nvPr/>
          </p:nvSpPr>
          <p:spPr>
            <a:xfrm>
              <a:off x="707542" y="3050869"/>
              <a:ext cx="3195955" cy="880744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marR="5080" defTabSz="914400">
                <a:spcBef>
                  <a:spcPts val="110"/>
                </a:spcBef>
                <a:tabLst>
                  <a:tab pos="1838960" algn="l"/>
                  <a:tab pos="2265680" algn="l"/>
                </a:tabLst>
              </a:pP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po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s</a:t>
              </a:r>
              <a:r>
                <a:rPr sz="2800" spc="15" dirty="0">
                  <a:solidFill>
                    <a:prstClr val="black"/>
                  </a:solidFill>
                  <a:latin typeface="Arial"/>
                  <a:cs typeface="Arial"/>
                </a:rPr>
                <a:t>k</a:t>
              </a:r>
              <a:r>
                <a:rPr sz="2800" spc="-30" dirty="0">
                  <a:solidFill>
                    <a:prstClr val="black"/>
                  </a:solidFill>
                  <a:latin typeface="Arial"/>
                  <a:cs typeface="Arial"/>
                </a:rPr>
                <a:t>y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t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uje	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m</a:t>
              </a:r>
              <a:r>
                <a:rPr sz="2800" spc="-25" dirty="0">
                  <a:solidFill>
                    <a:prstClr val="black"/>
                  </a:solidFill>
                  <a:latin typeface="Arial"/>
                  <a:cs typeface="Arial"/>
                </a:rPr>
                <a:t>o</a:t>
              </a:r>
              <a:r>
                <a:rPr sz="2800" spc="15" dirty="0">
                  <a:solidFill>
                    <a:prstClr val="black"/>
                  </a:solidFill>
                  <a:latin typeface="Arial"/>
                  <a:cs typeface="Arial"/>
                </a:rPr>
                <a:t>ž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no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s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t 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opakovaně		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a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7" name="object 22"/>
            <p:cNvSpPr txBox="1"/>
            <p:nvPr/>
          </p:nvSpPr>
          <p:spPr>
            <a:xfrm>
              <a:off x="3668395" y="3477844"/>
              <a:ext cx="2916555" cy="45402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defTabSz="914400">
                <a:spcBef>
                  <a:spcPts val="110"/>
                </a:spcBef>
                <a:tabLst>
                  <a:tab pos="2228850" algn="l"/>
                </a:tabLst>
              </a:pP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ana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l</a:t>
              </a:r>
              <a:r>
                <a:rPr sz="2800" spc="-35" dirty="0">
                  <a:solidFill>
                    <a:prstClr val="black"/>
                  </a:solidFill>
                  <a:latin typeface="Arial"/>
                  <a:cs typeface="Arial"/>
                </a:rPr>
                <a:t>y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z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o</a:t>
              </a:r>
              <a:r>
                <a:rPr sz="2800" spc="-15" dirty="0">
                  <a:solidFill>
                    <a:prstClr val="black"/>
                  </a:solidFill>
                  <a:latin typeface="Arial"/>
                  <a:cs typeface="Arial"/>
                </a:rPr>
                <a:t>v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at	jeho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8" name="object 23"/>
            <p:cNvSpPr txBox="1"/>
            <p:nvPr/>
          </p:nvSpPr>
          <p:spPr>
            <a:xfrm>
              <a:off x="6866635" y="2197049"/>
              <a:ext cx="1573530" cy="1734820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52400" marR="5080" indent="-140335" algn="just" defTabSz="914400">
                <a:spcBef>
                  <a:spcPts val="110"/>
                </a:spcBef>
              </a:pP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zk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ou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m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ání  pros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t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ředí 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spouštět  chování.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object 24"/>
            <p:cNvSpPr txBox="1"/>
            <p:nvPr/>
          </p:nvSpPr>
          <p:spPr>
            <a:xfrm>
              <a:off x="707542" y="3905250"/>
              <a:ext cx="7733665" cy="130746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 algn="just" defTabSz="914400">
                <a:spcBef>
                  <a:spcPts val="105"/>
                </a:spcBef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Monitorovací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infrastruktura vestavěná 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do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KYPO  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zpřístupňuje informace 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o 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komunikaci stroje  ihned od jeho 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startu.</a:t>
              </a:r>
              <a:endParaRPr sz="2800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75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7"/>
          <p:cNvSpPr txBox="1">
            <a:spLocks/>
          </p:cNvSpPr>
          <p:nvPr/>
        </p:nvSpPr>
        <p:spPr>
          <a:xfrm>
            <a:off x="0" y="603134"/>
            <a:ext cx="9144000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cs-CZ" b="1" dirty="0"/>
              <a:t>Forenzní analýza a síťové simulace</a:t>
            </a:r>
          </a:p>
        </p:txBody>
      </p:sp>
      <p:grpSp>
        <p:nvGrpSpPr>
          <p:cNvPr id="32" name="Skupina 31"/>
          <p:cNvGrpSpPr/>
          <p:nvPr/>
        </p:nvGrpSpPr>
        <p:grpSpPr>
          <a:xfrm>
            <a:off x="707542" y="2197049"/>
            <a:ext cx="7733665" cy="3015666"/>
            <a:chOff x="707542" y="2197049"/>
            <a:chExt cx="7733665" cy="3015666"/>
          </a:xfrm>
        </p:grpSpPr>
        <p:sp>
          <p:nvSpPr>
            <p:cNvPr id="33" name="object 18"/>
            <p:cNvSpPr txBox="1"/>
            <p:nvPr/>
          </p:nvSpPr>
          <p:spPr>
            <a:xfrm>
              <a:off x="707542" y="2197049"/>
              <a:ext cx="5405120" cy="45402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defTabSz="914400">
                <a:spcBef>
                  <a:spcPts val="110"/>
                </a:spcBef>
                <a:tabLst>
                  <a:tab pos="1780539" algn="l"/>
                  <a:tab pos="4104004" algn="l"/>
                </a:tabLst>
              </a:pP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KYPO	umožňuje	forenzní</a:t>
              </a:r>
              <a:endParaRPr sz="2800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4" name="object 19"/>
            <p:cNvSpPr txBox="1"/>
            <p:nvPr/>
          </p:nvSpPr>
          <p:spPr>
            <a:xfrm>
              <a:off x="707542" y="2624455"/>
              <a:ext cx="5978525" cy="45339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defTabSz="914400">
                <a:spcBef>
                  <a:spcPts val="105"/>
                </a:spcBef>
                <a:tabLst>
                  <a:tab pos="3350895" algn="l"/>
                  <a:tab pos="4665345" algn="l"/>
                </a:tabLst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kompromitovaných	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strojů.	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Virtuální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5" name="object 20"/>
            <p:cNvSpPr txBox="1"/>
            <p:nvPr/>
          </p:nvSpPr>
          <p:spPr>
            <a:xfrm>
              <a:off x="4195698" y="3050869"/>
              <a:ext cx="2583815" cy="45402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defTabSz="914400">
                <a:spcBef>
                  <a:spcPts val="110"/>
                </a:spcBef>
                <a:tabLst>
                  <a:tab pos="1893570" algn="l"/>
                </a:tabLst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napaden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ý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	</a:t>
              </a:r>
              <a:r>
                <a:rPr sz="2800" spc="15" dirty="0">
                  <a:solidFill>
                    <a:prstClr val="black"/>
                  </a:solidFill>
                  <a:latin typeface="Arial"/>
                  <a:cs typeface="Arial"/>
                </a:rPr>
                <a:t>s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t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roj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6" name="object 21"/>
            <p:cNvSpPr txBox="1"/>
            <p:nvPr/>
          </p:nvSpPr>
          <p:spPr>
            <a:xfrm>
              <a:off x="707542" y="3050869"/>
              <a:ext cx="3195955" cy="880744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marR="5080" defTabSz="914400">
                <a:spcBef>
                  <a:spcPts val="110"/>
                </a:spcBef>
                <a:tabLst>
                  <a:tab pos="1838960" algn="l"/>
                  <a:tab pos="2265680" algn="l"/>
                </a:tabLst>
              </a:pP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po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s</a:t>
              </a:r>
              <a:r>
                <a:rPr sz="2800" spc="15" dirty="0">
                  <a:solidFill>
                    <a:prstClr val="black"/>
                  </a:solidFill>
                  <a:latin typeface="Arial"/>
                  <a:cs typeface="Arial"/>
                </a:rPr>
                <a:t>k</a:t>
              </a:r>
              <a:r>
                <a:rPr sz="2800" spc="-30" dirty="0">
                  <a:solidFill>
                    <a:prstClr val="black"/>
                  </a:solidFill>
                  <a:latin typeface="Arial"/>
                  <a:cs typeface="Arial"/>
                </a:rPr>
                <a:t>y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t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uje	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m</a:t>
              </a:r>
              <a:r>
                <a:rPr sz="2800" spc="-25" dirty="0">
                  <a:solidFill>
                    <a:prstClr val="black"/>
                  </a:solidFill>
                  <a:latin typeface="Arial"/>
                  <a:cs typeface="Arial"/>
                </a:rPr>
                <a:t>o</a:t>
              </a:r>
              <a:r>
                <a:rPr sz="2800" spc="15" dirty="0">
                  <a:solidFill>
                    <a:prstClr val="black"/>
                  </a:solidFill>
                  <a:latin typeface="Arial"/>
                  <a:cs typeface="Arial"/>
                </a:rPr>
                <a:t>ž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no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s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t 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opakovaně		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a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7" name="object 22"/>
            <p:cNvSpPr txBox="1"/>
            <p:nvPr/>
          </p:nvSpPr>
          <p:spPr>
            <a:xfrm>
              <a:off x="3668395" y="3477844"/>
              <a:ext cx="2916555" cy="45402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defTabSz="914400">
                <a:spcBef>
                  <a:spcPts val="110"/>
                </a:spcBef>
                <a:tabLst>
                  <a:tab pos="2228850" algn="l"/>
                </a:tabLst>
              </a:pP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ana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l</a:t>
              </a:r>
              <a:r>
                <a:rPr sz="2800" spc="-35" dirty="0">
                  <a:solidFill>
                    <a:prstClr val="black"/>
                  </a:solidFill>
                  <a:latin typeface="Arial"/>
                  <a:cs typeface="Arial"/>
                </a:rPr>
                <a:t>y</a:t>
              </a: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z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o</a:t>
              </a:r>
              <a:r>
                <a:rPr sz="2800" spc="-15" dirty="0">
                  <a:solidFill>
                    <a:prstClr val="black"/>
                  </a:solidFill>
                  <a:latin typeface="Arial"/>
                  <a:cs typeface="Arial"/>
                </a:rPr>
                <a:t>v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at	jeho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8" name="object 23"/>
            <p:cNvSpPr txBox="1"/>
            <p:nvPr/>
          </p:nvSpPr>
          <p:spPr>
            <a:xfrm>
              <a:off x="6866635" y="2197049"/>
              <a:ext cx="1573530" cy="1734820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52400" marR="5080" indent="-140335" algn="just" defTabSz="914400">
                <a:spcBef>
                  <a:spcPts val="110"/>
                </a:spcBef>
              </a:pPr>
              <a:r>
                <a:rPr sz="2800" spc="10" dirty="0">
                  <a:solidFill>
                    <a:prstClr val="black"/>
                  </a:solidFill>
                  <a:latin typeface="Arial"/>
                  <a:cs typeface="Arial"/>
                </a:rPr>
                <a:t>zk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ou</a:t>
              </a:r>
              <a:r>
                <a:rPr sz="2800" spc="-10" dirty="0">
                  <a:solidFill>
                    <a:prstClr val="black"/>
                  </a:solidFill>
                  <a:latin typeface="Arial"/>
                  <a:cs typeface="Arial"/>
                </a:rPr>
                <a:t>m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ání  pros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t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ředí 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spouštět  chování.</a:t>
              </a:r>
              <a:endParaRPr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object 24"/>
            <p:cNvSpPr txBox="1"/>
            <p:nvPr/>
          </p:nvSpPr>
          <p:spPr>
            <a:xfrm>
              <a:off x="707542" y="3905250"/>
              <a:ext cx="7733665" cy="130746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 algn="just" defTabSz="914400">
                <a:spcBef>
                  <a:spcPts val="105"/>
                </a:spcBef>
              </a:pP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Monitorovací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infrastruktura vestavěná 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do </a:t>
              </a:r>
              <a:r>
                <a:rPr sz="2800" spc="-5" dirty="0">
                  <a:solidFill>
                    <a:prstClr val="black"/>
                  </a:solidFill>
                  <a:latin typeface="Arial"/>
                  <a:cs typeface="Arial"/>
                </a:rPr>
                <a:t>KYPO  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zpřístupňuje informace 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o </a:t>
              </a:r>
              <a:r>
                <a:rPr sz="2800" dirty="0">
                  <a:solidFill>
                    <a:prstClr val="black"/>
                  </a:solidFill>
                  <a:latin typeface="Arial"/>
                  <a:cs typeface="Arial"/>
                </a:rPr>
                <a:t>komunikaci stroje  ihned od jeho </a:t>
              </a:r>
              <a:r>
                <a:rPr sz="2800" spc="5" dirty="0">
                  <a:solidFill>
                    <a:prstClr val="black"/>
                  </a:solidFill>
                  <a:latin typeface="Arial"/>
                  <a:cs typeface="Arial"/>
                </a:rPr>
                <a:t>startu.</a:t>
              </a:r>
              <a:endParaRPr sz="2800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11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4159" y="1156480"/>
            <a:ext cx="8270545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algn="ctr">
              <a:lnSpc>
                <a:spcPct val="150000"/>
              </a:lnSpc>
              <a:spcBef>
                <a:spcPts val="370"/>
              </a:spcBef>
              <a:tabLst>
                <a:tab pos="241300" algn="l"/>
              </a:tabLst>
            </a:pPr>
            <a:r>
              <a:rPr lang="cs-CZ" sz="2400" dirty="0" smtClean="0">
                <a:latin typeface="Arial"/>
                <a:cs typeface="Arial"/>
              </a:rPr>
              <a:t>KYPO – </a:t>
            </a:r>
            <a:r>
              <a:rPr lang="cs-CZ" sz="2400" dirty="0" smtClean="0">
                <a:latin typeface="Arial"/>
                <a:cs typeface="Arial"/>
                <a:hlinkClick r:id="rId3"/>
              </a:rPr>
              <a:t>www.kypo.cz</a:t>
            </a:r>
            <a:endParaRPr lang="cs-CZ" sz="2400" dirty="0" smtClean="0">
              <a:latin typeface="Arial"/>
              <a:cs typeface="Arial"/>
            </a:endParaRPr>
          </a:p>
          <a:p>
            <a:pPr marL="241300" algn="ctr">
              <a:lnSpc>
                <a:spcPct val="150000"/>
              </a:lnSpc>
              <a:spcBef>
                <a:spcPts val="370"/>
              </a:spcBef>
              <a:tabLst>
                <a:tab pos="241300" algn="l"/>
              </a:tabLst>
            </a:pPr>
            <a:endParaRPr lang="cs-CZ" sz="2400" dirty="0" smtClean="0">
              <a:latin typeface="Arial"/>
              <a:cs typeface="Arial"/>
            </a:endParaRPr>
          </a:p>
          <a:p>
            <a:pPr marL="241300" algn="ctr">
              <a:lnSpc>
                <a:spcPct val="150000"/>
              </a:lnSpc>
              <a:spcBef>
                <a:spcPts val="370"/>
              </a:spcBef>
              <a:tabLst>
                <a:tab pos="241300" algn="l"/>
              </a:tabLst>
            </a:pPr>
            <a:endParaRPr lang="cs-CZ" sz="2400" dirty="0">
              <a:latin typeface="Arial"/>
              <a:cs typeface="Arial"/>
            </a:endParaRPr>
          </a:p>
          <a:p>
            <a:pPr algn="ctr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641920" y="434375"/>
            <a:ext cx="5915025" cy="5924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35410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8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7075" y="990508"/>
            <a:ext cx="7886700" cy="974555"/>
          </a:xfrm>
        </p:spPr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3997" y="1817413"/>
            <a:ext cx="8512856" cy="4141327"/>
          </a:xfrm>
        </p:spPr>
        <p:txBody>
          <a:bodyPr>
            <a:no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tabLst>
                <a:tab pos="241935" algn="l"/>
              </a:tabLst>
            </a:pPr>
            <a:r>
              <a:rPr lang="cs-CZ" sz="2800" dirty="0">
                <a:latin typeface="Arial"/>
                <a:cs typeface="Arial"/>
              </a:rPr>
              <a:t>Projekt </a:t>
            </a:r>
            <a:r>
              <a:rPr lang="cs-CZ" sz="2800" spc="-5" dirty="0">
                <a:latin typeface="Arial"/>
                <a:cs typeface="Arial"/>
              </a:rPr>
              <a:t>Kybernetický</a:t>
            </a:r>
            <a:r>
              <a:rPr lang="cs-CZ" sz="2800" spc="-35" dirty="0">
                <a:latin typeface="Arial"/>
                <a:cs typeface="Arial"/>
              </a:rPr>
              <a:t> </a:t>
            </a:r>
            <a:r>
              <a:rPr lang="cs-CZ" sz="2800" spc="-5" dirty="0">
                <a:latin typeface="Arial"/>
                <a:cs typeface="Arial"/>
              </a:rPr>
              <a:t>polygon</a:t>
            </a:r>
            <a:endParaRPr lang="cs-CZ" sz="2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tabLst>
                <a:tab pos="241935" algn="l"/>
              </a:tabLst>
            </a:pPr>
            <a:r>
              <a:rPr lang="cs-CZ" sz="2800" spc="-5" dirty="0">
                <a:latin typeface="Arial"/>
                <a:cs typeface="Arial"/>
              </a:rPr>
              <a:t>Cíle </a:t>
            </a:r>
            <a:r>
              <a:rPr lang="cs-CZ" sz="2800" dirty="0">
                <a:latin typeface="Arial"/>
                <a:cs typeface="Arial"/>
              </a:rPr>
              <a:t>projektu </a:t>
            </a:r>
            <a:r>
              <a:rPr lang="cs-CZ" sz="2800" spc="-5" dirty="0">
                <a:latin typeface="Arial"/>
                <a:cs typeface="Arial"/>
              </a:rPr>
              <a:t>Kybernetický</a:t>
            </a:r>
            <a:r>
              <a:rPr lang="cs-CZ" sz="2800" spc="-20" dirty="0">
                <a:latin typeface="Arial"/>
                <a:cs typeface="Arial"/>
              </a:rPr>
              <a:t> </a:t>
            </a:r>
            <a:r>
              <a:rPr lang="cs-CZ" sz="2800" spc="-5" dirty="0">
                <a:latin typeface="Arial"/>
                <a:cs typeface="Arial"/>
              </a:rPr>
              <a:t>polygon</a:t>
            </a:r>
            <a:endParaRPr lang="cs-CZ" sz="2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tabLst>
                <a:tab pos="241935" algn="l"/>
              </a:tabLst>
            </a:pPr>
            <a:r>
              <a:rPr lang="cs-CZ" sz="2800" dirty="0">
                <a:latin typeface="Arial"/>
                <a:cs typeface="Arial"/>
              </a:rPr>
              <a:t>Vlastnosti </a:t>
            </a:r>
            <a:r>
              <a:rPr lang="cs-CZ" sz="2800" spc="-5" dirty="0">
                <a:latin typeface="Arial"/>
                <a:cs typeface="Arial"/>
              </a:rPr>
              <a:t>Kybernetického</a:t>
            </a:r>
            <a:r>
              <a:rPr lang="cs-CZ" sz="2800" spc="-75" dirty="0">
                <a:latin typeface="Arial"/>
                <a:cs typeface="Arial"/>
              </a:rPr>
              <a:t> </a:t>
            </a:r>
            <a:r>
              <a:rPr lang="cs-CZ" sz="2800" spc="-10" dirty="0">
                <a:latin typeface="Arial"/>
                <a:cs typeface="Arial"/>
              </a:rPr>
              <a:t>polygonu</a:t>
            </a:r>
            <a:endParaRPr lang="cs-CZ" sz="2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45"/>
              </a:spcBef>
              <a:tabLst>
                <a:tab pos="241935" algn="l"/>
              </a:tabLst>
            </a:pPr>
            <a:r>
              <a:rPr lang="cs-CZ" sz="2800" dirty="0">
                <a:latin typeface="Arial"/>
                <a:cs typeface="Arial"/>
              </a:rPr>
              <a:t>Laboratoř</a:t>
            </a:r>
            <a:r>
              <a:rPr lang="cs-CZ" sz="2800" spc="-5" dirty="0">
                <a:latin typeface="Arial"/>
                <a:cs typeface="Arial"/>
              </a:rPr>
              <a:t> KYPO</a:t>
            </a:r>
            <a:endParaRPr lang="cs-CZ" sz="2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tabLst>
                <a:tab pos="241935" algn="l"/>
              </a:tabLst>
            </a:pPr>
            <a:r>
              <a:rPr lang="cs-CZ" sz="2800" dirty="0">
                <a:latin typeface="Arial"/>
                <a:cs typeface="Arial"/>
              </a:rPr>
              <a:t>Možnosti</a:t>
            </a:r>
            <a:r>
              <a:rPr lang="cs-CZ" sz="2800" spc="-40" dirty="0">
                <a:latin typeface="Arial"/>
                <a:cs typeface="Arial"/>
              </a:rPr>
              <a:t> </a:t>
            </a:r>
            <a:r>
              <a:rPr lang="cs-CZ" sz="2800" spc="-10" dirty="0">
                <a:latin typeface="Arial"/>
                <a:cs typeface="Arial"/>
              </a:rPr>
              <a:t>využití</a:t>
            </a:r>
            <a:endParaRPr lang="cs-CZ" sz="2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tabLst>
                <a:tab pos="241935" algn="l"/>
              </a:tabLst>
            </a:pPr>
            <a:r>
              <a:rPr lang="cs-CZ" sz="2800" dirty="0">
                <a:latin typeface="Arial"/>
                <a:cs typeface="Arial"/>
              </a:rPr>
              <a:t>Bezpečnostní školení </a:t>
            </a:r>
            <a:r>
              <a:rPr lang="cs-CZ" sz="2800" spc="5" dirty="0">
                <a:latin typeface="Arial"/>
                <a:cs typeface="Arial"/>
              </a:rPr>
              <a:t>a</a:t>
            </a:r>
            <a:r>
              <a:rPr lang="cs-CZ" sz="2800" spc="-130" dirty="0">
                <a:latin typeface="Arial"/>
                <a:cs typeface="Arial"/>
              </a:rPr>
              <a:t> </a:t>
            </a:r>
            <a:r>
              <a:rPr lang="cs-CZ" sz="2800" spc="-5" dirty="0">
                <a:latin typeface="Arial"/>
                <a:cs typeface="Arial"/>
              </a:rPr>
              <a:t>cvičení</a:t>
            </a:r>
            <a:endParaRPr lang="cs-CZ" sz="2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50"/>
              </a:spcBef>
              <a:tabLst>
                <a:tab pos="241935" algn="l"/>
              </a:tabLst>
            </a:pPr>
            <a:r>
              <a:rPr lang="cs-CZ" sz="2800" spc="5" dirty="0">
                <a:latin typeface="Arial"/>
                <a:cs typeface="Arial"/>
              </a:rPr>
              <a:t>Výzkum </a:t>
            </a:r>
            <a:r>
              <a:rPr lang="cs-CZ" sz="2800" dirty="0">
                <a:latin typeface="Arial"/>
                <a:cs typeface="Arial"/>
              </a:rPr>
              <a:t>ochrany proti kybernetickým</a:t>
            </a:r>
            <a:r>
              <a:rPr lang="cs-CZ" sz="2800" spc="-200" dirty="0">
                <a:latin typeface="Arial"/>
                <a:cs typeface="Arial"/>
              </a:rPr>
              <a:t> </a:t>
            </a:r>
            <a:r>
              <a:rPr lang="cs-CZ" sz="2800" dirty="0">
                <a:latin typeface="Arial"/>
                <a:cs typeface="Arial"/>
              </a:rPr>
              <a:t>útokům</a:t>
            </a: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tabLst>
                <a:tab pos="241935" algn="l"/>
              </a:tabLst>
            </a:pPr>
            <a:r>
              <a:rPr lang="cs-CZ" sz="2800" spc="-5" dirty="0">
                <a:latin typeface="Arial"/>
                <a:cs typeface="Arial"/>
              </a:rPr>
              <a:t>Forenzní </a:t>
            </a:r>
            <a:r>
              <a:rPr lang="cs-CZ" sz="2800" dirty="0">
                <a:latin typeface="Arial"/>
                <a:cs typeface="Arial"/>
              </a:rPr>
              <a:t>analýza a </a:t>
            </a:r>
            <a:r>
              <a:rPr lang="cs-CZ" sz="2800" spc="-5" dirty="0">
                <a:latin typeface="Arial"/>
                <a:cs typeface="Arial"/>
              </a:rPr>
              <a:t>síťové</a:t>
            </a:r>
            <a:r>
              <a:rPr lang="cs-CZ" sz="2800" spc="-45" dirty="0">
                <a:latin typeface="Arial"/>
                <a:cs typeface="Arial"/>
              </a:rPr>
              <a:t> </a:t>
            </a:r>
            <a:r>
              <a:rPr lang="cs-CZ" sz="2800" dirty="0">
                <a:latin typeface="Arial"/>
                <a:cs typeface="Arial"/>
              </a:rPr>
              <a:t>simulace</a:t>
            </a:r>
          </a:p>
          <a:p>
            <a:pPr marL="12700" indent="0">
              <a:lnSpc>
                <a:spcPct val="150000"/>
              </a:lnSpc>
              <a:spcBef>
                <a:spcPts val="760"/>
              </a:spcBef>
              <a:buNone/>
              <a:tabLst>
                <a:tab pos="241300" algn="l"/>
              </a:tabLst>
            </a:pPr>
            <a:endParaRPr lang="cs-CZ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13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7"/>
          <p:cNvSpPr txBox="1">
            <a:spLocks noGrp="1"/>
          </p:cNvSpPr>
          <p:nvPr>
            <p:ph type="title"/>
          </p:nvPr>
        </p:nvSpPr>
        <p:spPr>
          <a:xfrm>
            <a:off x="0" y="472971"/>
            <a:ext cx="9144000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cs-CZ" sz="4000" b="0" dirty="0" smtClean="0">
                <a:latin typeface="Arial"/>
                <a:cs typeface="Arial"/>
              </a:rPr>
              <a:t>Dostupné zdroje na internetu</a:t>
            </a:r>
            <a:r>
              <a:rPr sz="4000" b="0" dirty="0" smtClean="0">
                <a:latin typeface="Arial"/>
                <a:cs typeface="Arial"/>
              </a:rPr>
              <a:t>: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5" name="object 18"/>
          <p:cNvSpPr txBox="1"/>
          <p:nvPr/>
        </p:nvSpPr>
        <p:spPr>
          <a:xfrm>
            <a:off x="1615886" y="1328643"/>
            <a:ext cx="5447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Internetové stránky </a:t>
            </a:r>
            <a:r>
              <a:rPr sz="1800" spc="-15" dirty="0">
                <a:latin typeface="Arial"/>
                <a:cs typeface="Arial"/>
              </a:rPr>
              <a:t>KYPO/MU</a:t>
            </a:r>
            <a:r>
              <a:rPr sz="1800" spc="10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1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https://www.kypo.cz/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19"/>
          <p:cNvSpPr/>
          <p:nvPr/>
        </p:nvSpPr>
        <p:spPr>
          <a:xfrm>
            <a:off x="1297518" y="2023710"/>
            <a:ext cx="5980176" cy="3986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90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0" y="363941"/>
            <a:ext cx="9144000" cy="6622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3000" b="1" dirty="0"/>
              <a:t>Projekt Kybernetický polygon</a:t>
            </a:r>
            <a:endParaRPr lang="cs-CZ" sz="3000" b="1" dirty="0"/>
          </a:p>
        </p:txBody>
      </p:sp>
      <p:sp>
        <p:nvSpPr>
          <p:cNvPr id="8" name="object 18"/>
          <p:cNvSpPr txBox="1"/>
          <p:nvPr/>
        </p:nvSpPr>
        <p:spPr>
          <a:xfrm>
            <a:off x="707542" y="1573733"/>
            <a:ext cx="7734300" cy="399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latin typeface="Arial"/>
                <a:cs typeface="Arial"/>
              </a:rPr>
              <a:t>Zabývá </a:t>
            </a:r>
            <a:r>
              <a:rPr sz="2800" spc="10" dirty="0">
                <a:latin typeface="Arial"/>
                <a:cs typeface="Arial"/>
              </a:rPr>
              <a:t>se </a:t>
            </a:r>
            <a:r>
              <a:rPr sz="2800" spc="-5" dirty="0">
                <a:latin typeface="Arial"/>
                <a:cs typeface="Arial"/>
              </a:rPr>
              <a:t>výzkumem, vývojem </a:t>
            </a:r>
            <a:r>
              <a:rPr sz="2800" spc="5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sestavením  </a:t>
            </a:r>
            <a:r>
              <a:rPr sz="2800" dirty="0">
                <a:latin typeface="Arial"/>
                <a:cs typeface="Arial"/>
              </a:rPr>
              <a:t>unikátního </a:t>
            </a:r>
            <a:r>
              <a:rPr sz="2800" spc="-5" dirty="0">
                <a:latin typeface="Arial"/>
                <a:cs typeface="Arial"/>
              </a:rPr>
              <a:t>prostředí </a:t>
            </a:r>
            <a:r>
              <a:rPr sz="2800" dirty="0">
                <a:latin typeface="Arial"/>
                <a:cs typeface="Arial"/>
              </a:rPr>
              <a:t>pro </a:t>
            </a:r>
            <a:r>
              <a:rPr sz="2800" spc="-5" dirty="0">
                <a:latin typeface="Arial"/>
                <a:cs typeface="Arial"/>
              </a:rPr>
              <a:t>analýzu hrozeb  </a:t>
            </a:r>
            <a:r>
              <a:rPr sz="2800" dirty="0">
                <a:latin typeface="Arial"/>
                <a:cs typeface="Arial"/>
              </a:rPr>
              <a:t>ohrožujících </a:t>
            </a:r>
            <a:r>
              <a:rPr sz="2800" spc="-5" dirty="0">
                <a:latin typeface="Arial"/>
                <a:cs typeface="Arial"/>
              </a:rPr>
              <a:t>bezpečnost </a:t>
            </a:r>
            <a:r>
              <a:rPr sz="2800" dirty="0">
                <a:latin typeface="Arial"/>
                <a:cs typeface="Arial"/>
              </a:rPr>
              <a:t>kritických </a:t>
            </a:r>
            <a:r>
              <a:rPr sz="2800" spc="-5" dirty="0">
                <a:latin typeface="Arial"/>
                <a:cs typeface="Arial"/>
              </a:rPr>
              <a:t>informačních  </a:t>
            </a:r>
            <a:r>
              <a:rPr sz="2800" spc="-10" dirty="0">
                <a:latin typeface="Arial"/>
                <a:cs typeface="Arial"/>
              </a:rPr>
              <a:t>infrastruktur. </a:t>
            </a:r>
            <a:r>
              <a:rPr sz="2800" spc="5" dirty="0">
                <a:latin typeface="Arial"/>
                <a:cs typeface="Arial"/>
              </a:rPr>
              <a:t>V </a:t>
            </a:r>
            <a:r>
              <a:rPr sz="2800" spc="-5" dirty="0">
                <a:latin typeface="Arial"/>
                <a:cs typeface="Arial"/>
              </a:rPr>
              <a:t>prostředí lze </a:t>
            </a:r>
            <a:r>
              <a:rPr sz="2800" spc="-10" dirty="0">
                <a:latin typeface="Arial"/>
                <a:cs typeface="Arial"/>
              </a:rPr>
              <a:t>vytvářet </a:t>
            </a:r>
            <a:r>
              <a:rPr sz="2800" spc="5" dirty="0">
                <a:latin typeface="Arial"/>
                <a:cs typeface="Arial"/>
              </a:rPr>
              <a:t>různorodé  </a:t>
            </a:r>
            <a:r>
              <a:rPr sz="2800" dirty="0">
                <a:latin typeface="Arial"/>
                <a:cs typeface="Arial"/>
              </a:rPr>
              <a:t>scénáře, </a:t>
            </a:r>
            <a:r>
              <a:rPr sz="2800" spc="-5" dirty="0">
                <a:latin typeface="Arial"/>
                <a:cs typeface="Arial"/>
              </a:rPr>
              <a:t>které </a:t>
            </a:r>
            <a:r>
              <a:rPr sz="2800" dirty="0">
                <a:latin typeface="Arial"/>
                <a:cs typeface="Arial"/>
              </a:rPr>
              <a:t>mohou obsahovat </a:t>
            </a:r>
            <a:r>
              <a:rPr sz="2800" spc="-5" dirty="0">
                <a:latin typeface="Arial"/>
                <a:cs typeface="Arial"/>
              </a:rPr>
              <a:t>rozsáhlé  </a:t>
            </a:r>
            <a:r>
              <a:rPr sz="2800" dirty="0">
                <a:latin typeface="Arial"/>
                <a:cs typeface="Arial"/>
              </a:rPr>
              <a:t>počítačové </a:t>
            </a:r>
            <a:r>
              <a:rPr sz="2800" spc="5" dirty="0">
                <a:latin typeface="Arial"/>
                <a:cs typeface="Arial"/>
              </a:rPr>
              <a:t>sítě, v </a:t>
            </a:r>
            <a:r>
              <a:rPr sz="2800" dirty="0">
                <a:latin typeface="Arial"/>
                <a:cs typeface="Arial"/>
              </a:rPr>
              <a:t>nich </a:t>
            </a:r>
            <a:r>
              <a:rPr sz="2800" spc="5" dirty="0">
                <a:latin typeface="Arial"/>
                <a:cs typeface="Arial"/>
              </a:rPr>
              <a:t>běžící </a:t>
            </a:r>
            <a:r>
              <a:rPr sz="2800" dirty="0">
                <a:latin typeface="Arial"/>
                <a:cs typeface="Arial"/>
              </a:rPr>
              <a:t>služby 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aplikace.</a:t>
            </a:r>
            <a:endParaRPr sz="28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15"/>
              </a:spcBef>
            </a:pPr>
            <a:r>
              <a:rPr sz="2800" spc="5" dirty="0">
                <a:latin typeface="Arial"/>
                <a:cs typeface="Arial"/>
              </a:rPr>
              <a:t>Díky </a:t>
            </a:r>
            <a:r>
              <a:rPr sz="2800" dirty="0">
                <a:latin typeface="Arial"/>
                <a:cs typeface="Arial"/>
              </a:rPr>
              <a:t>tomu je </a:t>
            </a:r>
            <a:r>
              <a:rPr sz="2800" spc="-5" dirty="0">
                <a:latin typeface="Arial"/>
                <a:cs typeface="Arial"/>
              </a:rPr>
              <a:t>možné </a:t>
            </a:r>
            <a:r>
              <a:rPr sz="2800" dirty="0">
                <a:latin typeface="Arial"/>
                <a:cs typeface="Arial"/>
              </a:rPr>
              <a:t>zkoumat </a:t>
            </a:r>
            <a:r>
              <a:rPr sz="2800" spc="-5" dirty="0">
                <a:latin typeface="Arial"/>
                <a:cs typeface="Arial"/>
              </a:rPr>
              <a:t>podrobně vznik,  </a:t>
            </a:r>
            <a:r>
              <a:rPr sz="2800" dirty="0">
                <a:latin typeface="Arial"/>
                <a:cs typeface="Arial"/>
              </a:rPr>
              <a:t>šíření a dopady </a:t>
            </a:r>
            <a:r>
              <a:rPr sz="2800" spc="-5" dirty="0">
                <a:latin typeface="Arial"/>
                <a:cs typeface="Arial"/>
              </a:rPr>
              <a:t>aktuálních </a:t>
            </a:r>
            <a:r>
              <a:rPr sz="2800" dirty="0">
                <a:latin typeface="Arial"/>
                <a:cs typeface="Arial"/>
              </a:rPr>
              <a:t>kybernetických  hrozeb.</a:t>
            </a:r>
          </a:p>
        </p:txBody>
      </p:sp>
    </p:spTree>
    <p:extLst>
      <p:ext uri="{BB962C8B-B14F-4D97-AF65-F5344CB8AC3E}">
        <p14:creationId xmlns:p14="http://schemas.microsoft.com/office/powerpoint/2010/main" val="21113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0" y="363941"/>
            <a:ext cx="9144000" cy="6622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3000" b="1" dirty="0" smtClean="0"/>
              <a:t>Cíle projektu </a:t>
            </a:r>
            <a:r>
              <a:rPr lang="cs-CZ" sz="3000" b="1" dirty="0"/>
              <a:t>Kybernetický polygon</a:t>
            </a:r>
            <a:endParaRPr lang="cs-CZ" sz="3000" b="1" dirty="0"/>
          </a:p>
        </p:txBody>
      </p:sp>
      <p:sp>
        <p:nvSpPr>
          <p:cNvPr id="3" name="object 18"/>
          <p:cNvSpPr txBox="1"/>
          <p:nvPr/>
        </p:nvSpPr>
        <p:spPr>
          <a:xfrm>
            <a:off x="707542" y="1580134"/>
            <a:ext cx="7732395" cy="4532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10" dirty="0">
                <a:latin typeface="Arial"/>
                <a:cs typeface="Arial"/>
              </a:rPr>
              <a:t>Vytvoření </a:t>
            </a:r>
            <a:r>
              <a:rPr sz="1800" spc="-5" dirty="0">
                <a:latin typeface="Arial"/>
                <a:cs typeface="Arial"/>
              </a:rPr>
              <a:t>jedinečného prostředí </a:t>
            </a:r>
            <a:r>
              <a:rPr sz="1800" spc="-10" dirty="0">
                <a:latin typeface="Arial"/>
                <a:cs typeface="Arial"/>
              </a:rPr>
              <a:t>pro </a:t>
            </a:r>
            <a:r>
              <a:rPr sz="1800" spc="-5" dirty="0">
                <a:latin typeface="Arial"/>
                <a:cs typeface="Arial"/>
              </a:rPr>
              <a:t>výzkum a </a:t>
            </a:r>
            <a:r>
              <a:rPr sz="1800" spc="-10" dirty="0">
                <a:latin typeface="Arial"/>
                <a:cs typeface="Arial"/>
              </a:rPr>
              <a:t>vývoj </a:t>
            </a:r>
            <a:r>
              <a:rPr sz="1800" spc="-5" dirty="0">
                <a:latin typeface="Arial"/>
                <a:cs typeface="Arial"/>
              </a:rPr>
              <a:t>metod </a:t>
            </a:r>
            <a:r>
              <a:rPr sz="1800" dirty="0">
                <a:latin typeface="Arial"/>
                <a:cs typeface="Arial"/>
              </a:rPr>
              <a:t>na</a:t>
            </a:r>
            <a:r>
              <a:rPr sz="1800" spc="4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ochranu</a:t>
            </a:r>
            <a:endParaRPr sz="180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proti útokům na </a:t>
            </a:r>
            <a:r>
              <a:rPr sz="1800" spc="5" dirty="0">
                <a:latin typeface="Arial"/>
                <a:cs typeface="Arial"/>
              </a:rPr>
              <a:t>kritické </a:t>
            </a:r>
            <a:r>
              <a:rPr sz="1800" dirty="0">
                <a:latin typeface="Arial"/>
                <a:cs typeface="Arial"/>
              </a:rPr>
              <a:t>informační infrastruktury v České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republice.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  <a:tab pos="1707514" algn="l"/>
                <a:tab pos="3500754" algn="l"/>
                <a:tab pos="4625975" algn="l"/>
                <a:tab pos="5174615" algn="l"/>
                <a:tab pos="6119495" algn="l"/>
              </a:tabLst>
            </a:pPr>
            <a:r>
              <a:rPr sz="1800" spc="-5" dirty="0">
                <a:latin typeface="Arial"/>
                <a:cs typeface="Arial"/>
              </a:rPr>
              <a:t>Poskytování	sofistikovaného	</a:t>
            </a:r>
            <a:r>
              <a:rPr sz="1800" dirty="0">
                <a:latin typeface="Arial"/>
                <a:cs typeface="Arial"/>
              </a:rPr>
              <a:t>prostředí	</a:t>
            </a:r>
            <a:r>
              <a:rPr sz="1800" spc="-10" dirty="0">
                <a:latin typeface="Arial"/>
                <a:cs typeface="Arial"/>
              </a:rPr>
              <a:t>pro	</a:t>
            </a:r>
            <a:r>
              <a:rPr sz="1800" spc="-5" dirty="0">
                <a:latin typeface="Arial"/>
                <a:cs typeface="Arial"/>
              </a:rPr>
              <a:t>školení	bezpečnostních</a:t>
            </a:r>
            <a:endParaRPr sz="180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profesionálů.</a:t>
            </a:r>
          </a:p>
          <a:p>
            <a:pPr marL="241300" marR="5080" indent="-229235" algn="just">
              <a:lnSpc>
                <a:spcPct val="100000"/>
              </a:lnSpc>
              <a:spcBef>
                <a:spcPts val="985"/>
              </a:spcBef>
              <a:buChar char="•"/>
              <a:tabLst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Jednoduchá realizace bezpečnostních experimentů a školení společně </a:t>
            </a:r>
            <a:r>
              <a:rPr sz="1800" dirty="0">
                <a:latin typeface="Arial"/>
                <a:cs typeface="Arial"/>
              </a:rPr>
              <a:t>s  </a:t>
            </a:r>
            <a:r>
              <a:rPr sz="1800" spc="-5" dirty="0">
                <a:latin typeface="Arial"/>
                <a:cs typeface="Arial"/>
              </a:rPr>
              <a:t>maximální mírou konfigurovatelností strojů, </a:t>
            </a:r>
            <a:r>
              <a:rPr sz="1800" spc="-10" dirty="0">
                <a:latin typeface="Arial"/>
                <a:cs typeface="Arial"/>
              </a:rPr>
              <a:t>topologie </a:t>
            </a:r>
            <a:r>
              <a:rPr sz="1800" spc="-5" dirty="0">
                <a:latin typeface="Arial"/>
                <a:cs typeface="Arial"/>
              </a:rPr>
              <a:t>sítě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jednotlivých  </a:t>
            </a:r>
            <a:r>
              <a:rPr sz="1800" spc="5" dirty="0">
                <a:latin typeface="Arial"/>
                <a:cs typeface="Arial"/>
              </a:rPr>
              <a:t>linek.</a:t>
            </a:r>
            <a:endParaRPr sz="1800" dirty="0">
              <a:latin typeface="Arial"/>
              <a:cs typeface="Arial"/>
            </a:endParaRPr>
          </a:p>
          <a:p>
            <a:pPr marL="241300" indent="-229235" algn="just">
              <a:lnSpc>
                <a:spcPct val="100000"/>
              </a:lnSpc>
              <a:spcBef>
                <a:spcPts val="1010"/>
              </a:spcBef>
              <a:buChar char="•"/>
              <a:tabLst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Poskytování vestavěné měřicí infrastruktury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předefinovanou </a:t>
            </a:r>
            <a:r>
              <a:rPr sz="1800" spc="-10" dirty="0">
                <a:latin typeface="Arial"/>
                <a:cs typeface="Arial"/>
              </a:rPr>
              <a:t>sadou</a:t>
            </a:r>
            <a:endParaRPr sz="1800" dirty="0">
              <a:latin typeface="Arial"/>
              <a:cs typeface="Arial"/>
            </a:endParaRPr>
          </a:p>
          <a:p>
            <a:pPr marL="24130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měřených veličin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dirty="0">
                <a:latin typeface="Arial"/>
                <a:cs typeface="Arial"/>
              </a:rPr>
              <a:t>možností jejího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rozšíření</a:t>
            </a:r>
            <a:r>
              <a:rPr sz="1800" dirty="0" smtClean="0">
                <a:latin typeface="Arial"/>
                <a:cs typeface="Arial"/>
              </a:rPr>
              <a:t>.</a:t>
            </a:r>
            <a:endParaRPr lang="cs-CZ" sz="1800" dirty="0" smtClean="0">
              <a:latin typeface="Arial"/>
              <a:cs typeface="Arial"/>
            </a:endParaRPr>
          </a:p>
          <a:p>
            <a:pPr marL="241300" marR="5080" indent="-229235" algn="just">
              <a:spcBef>
                <a:spcPts val="985"/>
              </a:spcBef>
              <a:buFont typeface="Arial" panose="020B0604020202020204" pitchFamily="34" charset="0"/>
              <a:buChar char="•"/>
              <a:tabLst>
                <a:tab pos="241935" algn="l"/>
              </a:tabLst>
            </a:pPr>
            <a:r>
              <a:rPr lang="cs-CZ" spc="-5" dirty="0">
                <a:latin typeface="Arial"/>
                <a:cs typeface="Arial"/>
              </a:rPr>
              <a:t>Poskytování	výstupu	projektu	KYPO	jako	služby	dalším	zájemcům	</a:t>
            </a:r>
            <a:r>
              <a:rPr lang="cs-CZ" spc="-5" dirty="0" smtClean="0">
                <a:latin typeface="Arial"/>
                <a:cs typeface="Arial"/>
              </a:rPr>
              <a:t>z komerční </a:t>
            </a:r>
            <a:r>
              <a:rPr lang="cs-CZ" spc="-5" dirty="0">
                <a:latin typeface="Arial"/>
                <a:cs typeface="Arial"/>
              </a:rPr>
              <a:t>sféry i vládních složek.</a:t>
            </a:r>
          </a:p>
          <a:p>
            <a:pPr marL="241300" marR="5080" indent="-229235" algn="just">
              <a:spcBef>
                <a:spcPts val="985"/>
              </a:spcBef>
              <a:buFont typeface="Arial" panose="020B0604020202020204" pitchFamily="34" charset="0"/>
              <a:buChar char="•"/>
              <a:tabLst>
                <a:tab pos="241935" algn="l"/>
              </a:tabLst>
            </a:pPr>
            <a:r>
              <a:rPr lang="cs-CZ" spc="-5" dirty="0">
                <a:latin typeface="Arial"/>
                <a:cs typeface="Arial"/>
              </a:rPr>
              <a:t>Vizualizace dějů a událostí probíhajících v počítačové síti a na jednotlivých strojích.</a:t>
            </a:r>
          </a:p>
          <a:p>
            <a:pPr marL="241300" algn="just">
              <a:lnSpc>
                <a:spcPct val="100000"/>
              </a:lnSpc>
              <a:spcBef>
                <a:spcPts val="5"/>
              </a:spcBef>
            </a:pP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3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0" y="363941"/>
            <a:ext cx="9144000" cy="6622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3000" b="1" dirty="0" smtClean="0"/>
              <a:t>Vlastnosti Kybernetického polygonu</a:t>
            </a:r>
            <a:endParaRPr lang="cs-CZ" sz="3000" b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707542" y="1580133"/>
            <a:ext cx="7729855" cy="4318113"/>
            <a:chOff x="707542" y="1580133"/>
            <a:chExt cx="7729855" cy="4318113"/>
          </a:xfrm>
        </p:grpSpPr>
        <p:sp>
          <p:nvSpPr>
            <p:cNvPr id="4" name="object 18"/>
            <p:cNvSpPr txBox="1"/>
            <p:nvPr/>
          </p:nvSpPr>
          <p:spPr>
            <a:xfrm>
              <a:off x="707542" y="1580133"/>
              <a:ext cx="7727315" cy="63436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241300" indent="-229235">
                <a:lnSpc>
                  <a:spcPct val="100000"/>
                </a:lnSpc>
                <a:spcBef>
                  <a:spcPts val="90"/>
                </a:spcBef>
                <a:buChar char="•"/>
                <a:tabLst>
                  <a:tab pos="241300" algn="l"/>
                  <a:tab pos="241935" algn="l"/>
                  <a:tab pos="820419" algn="l"/>
                  <a:tab pos="1878330" algn="l"/>
                  <a:tab pos="3208020" algn="l"/>
                  <a:tab pos="4351020" algn="l"/>
                  <a:tab pos="5088890" algn="l"/>
                  <a:tab pos="5454650" algn="l"/>
                  <a:tab pos="6391275" algn="l"/>
                </a:tabLst>
              </a:pPr>
              <a:r>
                <a:rPr sz="2000" spc="-15" dirty="0">
                  <a:latin typeface="Arial"/>
                  <a:cs typeface="Arial"/>
                </a:rPr>
                <a:t>Lze	</a:t>
              </a:r>
              <a:r>
                <a:rPr sz="2000" spc="-10" dirty="0">
                  <a:latin typeface="Arial"/>
                  <a:cs typeface="Arial"/>
                </a:rPr>
                <a:t>vytvářet	</a:t>
              </a:r>
              <a:r>
                <a:rPr sz="2000" spc="-5" dirty="0">
                  <a:latin typeface="Arial"/>
                  <a:cs typeface="Arial"/>
                </a:rPr>
                <a:t>komplexní	</a:t>
              </a:r>
              <a:r>
                <a:rPr sz="2000" spc="-10" dirty="0">
                  <a:latin typeface="Arial"/>
                  <a:cs typeface="Arial"/>
                </a:rPr>
                <a:t>scénáře,	</a:t>
              </a:r>
              <a:r>
                <a:rPr sz="2000" dirty="0">
                  <a:latin typeface="Arial"/>
                  <a:cs typeface="Arial"/>
                </a:rPr>
                <a:t>které	je	</a:t>
              </a:r>
              <a:r>
                <a:rPr sz="2000" spc="-5" dirty="0">
                  <a:latin typeface="Arial"/>
                  <a:cs typeface="Arial"/>
                </a:rPr>
                <a:t>možné	</a:t>
              </a:r>
              <a:r>
                <a:rPr sz="2000" spc="-10" dirty="0">
                  <a:latin typeface="Arial"/>
                  <a:cs typeface="Arial"/>
                </a:rPr>
                <a:t>neomezeně</a:t>
              </a:r>
              <a:endParaRPr sz="2000" dirty="0">
                <a:latin typeface="Arial"/>
                <a:cs typeface="Arial"/>
              </a:endParaRPr>
            </a:p>
            <a:p>
              <a:pPr marL="241300">
                <a:lnSpc>
                  <a:spcPct val="100000"/>
                </a:lnSpc>
              </a:pPr>
              <a:r>
                <a:rPr sz="2000" spc="-5" dirty="0">
                  <a:latin typeface="Arial"/>
                  <a:cs typeface="Arial"/>
                </a:rPr>
                <a:t>opakovat a</a:t>
              </a:r>
              <a:r>
                <a:rPr sz="2000" spc="5" dirty="0">
                  <a:latin typeface="Arial"/>
                  <a:cs typeface="Arial"/>
                </a:rPr>
                <a:t> </a:t>
              </a:r>
              <a:r>
                <a:rPr sz="2000" spc="-10" dirty="0">
                  <a:latin typeface="Arial"/>
                  <a:cs typeface="Arial"/>
                </a:rPr>
                <a:t>upravovat.</a:t>
              </a:r>
              <a:endParaRPr sz="2000" dirty="0">
                <a:latin typeface="Arial"/>
                <a:cs typeface="Arial"/>
              </a:endParaRPr>
            </a:p>
          </p:txBody>
        </p:sp>
        <p:sp>
          <p:nvSpPr>
            <p:cNvPr id="5" name="object 19"/>
            <p:cNvSpPr txBox="1"/>
            <p:nvPr/>
          </p:nvSpPr>
          <p:spPr>
            <a:xfrm>
              <a:off x="707542" y="2318131"/>
              <a:ext cx="7729855" cy="32956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241300" indent="-229235">
                <a:lnSpc>
                  <a:spcPct val="100000"/>
                </a:lnSpc>
                <a:spcBef>
                  <a:spcPts val="90"/>
                </a:spcBef>
                <a:buChar char="•"/>
                <a:tabLst>
                  <a:tab pos="241300" algn="l"/>
                  <a:tab pos="241935" algn="l"/>
                  <a:tab pos="1036955" algn="l"/>
                  <a:tab pos="2341880" algn="l"/>
                  <a:tab pos="4113529" algn="l"/>
                  <a:tab pos="4598670" algn="l"/>
                  <a:tab pos="5647055" algn="l"/>
                  <a:tab pos="6869430" algn="l"/>
                </a:tabLst>
              </a:pPr>
              <a:r>
                <a:rPr sz="2000" spc="5" dirty="0">
                  <a:latin typeface="Arial"/>
                  <a:cs typeface="Arial"/>
                </a:rPr>
                <a:t>Díky	</a:t>
              </a:r>
              <a:r>
                <a:rPr sz="2000" spc="-5" dirty="0">
                  <a:latin typeface="Arial"/>
                  <a:cs typeface="Arial"/>
                </a:rPr>
                <a:t>cloudové	infrastruktuře	</a:t>
              </a:r>
              <a:r>
                <a:rPr sz="2000" dirty="0">
                  <a:latin typeface="Arial"/>
                  <a:cs typeface="Arial"/>
                </a:rPr>
                <a:t>je	</a:t>
              </a:r>
              <a:r>
                <a:rPr sz="2000" spc="-10" dirty="0">
                  <a:latin typeface="Arial"/>
                  <a:cs typeface="Arial"/>
                </a:rPr>
                <a:t>možné	</a:t>
              </a:r>
              <a:r>
                <a:rPr sz="2000" spc="-5" dirty="0">
                  <a:latin typeface="Arial"/>
                  <a:cs typeface="Arial"/>
                </a:rPr>
                <a:t>škálovat	velikost</a:t>
              </a:r>
              <a:endParaRPr sz="2000" dirty="0">
                <a:latin typeface="Arial"/>
                <a:cs typeface="Arial"/>
              </a:endParaRPr>
            </a:p>
          </p:txBody>
        </p:sp>
        <p:sp>
          <p:nvSpPr>
            <p:cNvPr id="6" name="object 20"/>
            <p:cNvSpPr txBox="1"/>
            <p:nvPr/>
          </p:nvSpPr>
          <p:spPr>
            <a:xfrm>
              <a:off x="707542" y="2496551"/>
              <a:ext cx="7729855" cy="3401695"/>
            </a:xfrm>
            <a:prstGeom prst="rect">
              <a:avLst/>
            </a:prstGeom>
          </p:spPr>
          <p:txBody>
            <a:bodyPr vert="horz" wrap="square" lIns="0" tIns="137795" rIns="0" bIns="0" rtlCol="0">
              <a:spAutoFit/>
            </a:bodyPr>
            <a:lstStyle/>
            <a:p>
              <a:pPr marL="241300">
                <a:lnSpc>
                  <a:spcPct val="100000"/>
                </a:lnSpc>
                <a:spcBef>
                  <a:spcPts val="1085"/>
                </a:spcBef>
              </a:pPr>
              <a:r>
                <a:rPr sz="2000" spc="-5" dirty="0">
                  <a:latin typeface="Arial"/>
                  <a:cs typeface="Arial"/>
                </a:rPr>
                <a:t>experimentů.</a:t>
              </a:r>
              <a:endParaRPr sz="2000" dirty="0">
                <a:latin typeface="Arial"/>
                <a:cs typeface="Arial"/>
              </a:endParaRPr>
            </a:p>
            <a:p>
              <a:pPr marL="241300" indent="-229235">
                <a:lnSpc>
                  <a:spcPct val="100000"/>
                </a:lnSpc>
                <a:spcBef>
                  <a:spcPts val="985"/>
                </a:spcBef>
                <a:buChar char="•"/>
                <a:tabLst>
                  <a:tab pos="241300" algn="l"/>
                  <a:tab pos="241935" algn="l"/>
                  <a:tab pos="561340" algn="l"/>
                  <a:tab pos="1689100" algn="l"/>
                  <a:tab pos="2308225" algn="l"/>
                  <a:tab pos="3098165" algn="l"/>
                  <a:tab pos="3714115" algn="l"/>
                  <a:tab pos="5122545" algn="l"/>
                  <a:tab pos="6223000" algn="l"/>
                  <a:tab pos="7037070" algn="l"/>
                </a:tabLst>
              </a:pPr>
              <a:r>
                <a:rPr sz="2000" spc="-5" dirty="0">
                  <a:latin typeface="Arial"/>
                  <a:cs typeface="Arial"/>
                </a:rPr>
                <a:t>K	</a:t>
              </a:r>
              <a:r>
                <a:rPr sz="2000" dirty="0">
                  <a:latin typeface="Arial"/>
                  <a:cs typeface="Arial"/>
                </a:rPr>
                <a:t>dispozici	jsou	různé	typy	</a:t>
              </a:r>
              <a:r>
                <a:rPr sz="2000" spc="-5" dirty="0">
                  <a:latin typeface="Arial"/>
                  <a:cs typeface="Arial"/>
                </a:rPr>
                <a:t>operačních	systémů	(např.	Linux,</a:t>
              </a:r>
              <a:endParaRPr sz="2000" dirty="0">
                <a:latin typeface="Arial"/>
                <a:cs typeface="Arial"/>
              </a:endParaRPr>
            </a:p>
            <a:p>
              <a:pPr marL="241300">
                <a:lnSpc>
                  <a:spcPct val="100000"/>
                </a:lnSpc>
                <a:spcBef>
                  <a:spcPts val="5"/>
                </a:spcBef>
              </a:pPr>
              <a:r>
                <a:rPr sz="2000" dirty="0">
                  <a:latin typeface="Arial"/>
                  <a:cs typeface="Arial"/>
                </a:rPr>
                <a:t>Windows </a:t>
              </a:r>
              <a:r>
                <a:rPr sz="2000" spc="-5" dirty="0">
                  <a:latin typeface="Arial"/>
                  <a:cs typeface="Arial"/>
                </a:rPr>
                <a:t>a</a:t>
              </a:r>
              <a:r>
                <a:rPr sz="2000" spc="-125" dirty="0">
                  <a:latin typeface="Arial"/>
                  <a:cs typeface="Arial"/>
                </a:rPr>
                <a:t> </a:t>
              </a:r>
              <a:r>
                <a:rPr sz="2000" spc="-10" dirty="0">
                  <a:latin typeface="Arial"/>
                  <a:cs typeface="Arial"/>
                </a:rPr>
                <a:t>Android).</a:t>
              </a:r>
              <a:endParaRPr sz="2000" dirty="0">
                <a:latin typeface="Arial"/>
                <a:cs typeface="Arial"/>
              </a:endParaRPr>
            </a:p>
            <a:p>
              <a:pPr marL="241300" indent="-229235">
                <a:lnSpc>
                  <a:spcPct val="100000"/>
                </a:lnSpc>
                <a:spcBef>
                  <a:spcPts val="1010"/>
                </a:spcBef>
                <a:buChar char="•"/>
                <a:tabLst>
                  <a:tab pos="241300" algn="l"/>
                  <a:tab pos="241935" algn="l"/>
                  <a:tab pos="1482090" algn="l"/>
                  <a:tab pos="2756535" algn="l"/>
                  <a:tab pos="3991610" algn="l"/>
                  <a:tab pos="4497705" algn="l"/>
                  <a:tab pos="5516245" algn="l"/>
                  <a:tab pos="6518909" algn="l"/>
                  <a:tab pos="6799580" algn="l"/>
                </a:tabLst>
              </a:pPr>
              <a:r>
                <a:rPr sz="2000" spc="-5" dirty="0">
                  <a:latin typeface="Arial"/>
                  <a:cs typeface="Arial"/>
                </a:rPr>
                <a:t>Poskytuje	</a:t>
              </a:r>
              <a:r>
                <a:rPr sz="2000" dirty="0">
                  <a:latin typeface="Arial"/>
                  <a:cs typeface="Arial"/>
                </a:rPr>
                <a:t>realistické	</a:t>
              </a:r>
              <a:r>
                <a:rPr sz="2000" spc="-5" dirty="0">
                  <a:latin typeface="Arial"/>
                  <a:cs typeface="Arial"/>
                </a:rPr>
                <a:t>podmínky	pro	školení,	výzkum	a	</a:t>
              </a:r>
              <a:r>
                <a:rPr sz="2000" spc="-10" dirty="0">
                  <a:latin typeface="Arial"/>
                  <a:cs typeface="Arial"/>
                </a:rPr>
                <a:t>forenzní</a:t>
              </a:r>
              <a:endParaRPr sz="2000" dirty="0">
                <a:latin typeface="Arial"/>
                <a:cs typeface="Arial"/>
              </a:endParaRPr>
            </a:p>
            <a:p>
              <a:pPr marL="241300">
                <a:lnSpc>
                  <a:spcPct val="100000"/>
                </a:lnSpc>
              </a:pPr>
              <a:r>
                <a:rPr sz="2000" spc="-5" dirty="0">
                  <a:latin typeface="Arial"/>
                  <a:cs typeface="Arial"/>
                </a:rPr>
                <a:t>scénáře.</a:t>
              </a:r>
              <a:endParaRPr sz="2000" dirty="0">
                <a:latin typeface="Arial"/>
                <a:cs typeface="Arial"/>
              </a:endParaRPr>
            </a:p>
            <a:p>
              <a:pPr marL="241300" indent="-229235">
                <a:lnSpc>
                  <a:spcPct val="100000"/>
                </a:lnSpc>
                <a:spcBef>
                  <a:spcPts val="1010"/>
                </a:spcBef>
                <a:buChar char="•"/>
                <a:tabLst>
                  <a:tab pos="241300" algn="l"/>
                  <a:tab pos="241935" algn="l"/>
                  <a:tab pos="1774825" algn="l"/>
                  <a:tab pos="2494280" algn="l"/>
                  <a:tab pos="3763010" algn="l"/>
                  <a:tab pos="4055745" algn="l"/>
                  <a:tab pos="5027930" algn="l"/>
                  <a:tab pos="5323840" algn="l"/>
                  <a:tab pos="6391275" algn="l"/>
                  <a:tab pos="7446009" algn="l"/>
                </a:tabLst>
              </a:pPr>
              <a:r>
                <a:rPr sz="2000" spc="-15" dirty="0">
                  <a:latin typeface="Arial"/>
                  <a:cs typeface="Arial"/>
                </a:rPr>
                <a:t>A</a:t>
              </a:r>
              <a:r>
                <a:rPr sz="2000" spc="-5" dirty="0">
                  <a:latin typeface="Arial"/>
                  <a:cs typeface="Arial"/>
                </a:rPr>
                <a:t>u</a:t>
              </a:r>
              <a:r>
                <a:rPr sz="2000" spc="-15" dirty="0">
                  <a:latin typeface="Arial"/>
                  <a:cs typeface="Arial"/>
                </a:rPr>
                <a:t>t</a:t>
              </a:r>
              <a:r>
                <a:rPr sz="2000" spc="-5" dirty="0">
                  <a:latin typeface="Arial"/>
                  <a:cs typeface="Arial"/>
                </a:rPr>
                <a:t>o</a:t>
              </a:r>
              <a:r>
                <a:rPr sz="2000" spc="30" dirty="0">
                  <a:latin typeface="Arial"/>
                  <a:cs typeface="Arial"/>
                </a:rPr>
                <a:t>m</a:t>
              </a:r>
              <a:r>
                <a:rPr sz="2000" spc="-5" dirty="0">
                  <a:latin typeface="Arial"/>
                  <a:cs typeface="Arial"/>
                </a:rPr>
                <a:t>a</a:t>
              </a:r>
              <a:r>
                <a:rPr sz="2000" spc="-15" dirty="0">
                  <a:latin typeface="Arial"/>
                  <a:cs typeface="Arial"/>
                </a:rPr>
                <a:t>ti</a:t>
              </a:r>
              <a:r>
                <a:rPr sz="2000" dirty="0">
                  <a:latin typeface="Arial"/>
                  <a:cs typeface="Arial"/>
                </a:rPr>
                <a:t>c</a:t>
              </a:r>
              <a:r>
                <a:rPr sz="2000" spc="50" dirty="0">
                  <a:latin typeface="Arial"/>
                  <a:cs typeface="Arial"/>
                </a:rPr>
                <a:t>k</a:t>
              </a:r>
              <a:r>
                <a:rPr sz="2000" spc="-5" dirty="0">
                  <a:latin typeface="Arial"/>
                  <a:cs typeface="Arial"/>
                </a:rPr>
                <a:t>y</a:t>
              </a:r>
              <a:r>
                <a:rPr sz="2000" dirty="0">
                  <a:latin typeface="Arial"/>
                  <a:cs typeface="Arial"/>
                </a:rPr>
                <a:t>	s</a:t>
              </a:r>
              <a:r>
                <a:rPr sz="2000" spc="-10" dirty="0">
                  <a:latin typeface="Arial"/>
                  <a:cs typeface="Arial"/>
                </a:rPr>
                <a:t>bír</a:t>
              </a:r>
              <a:r>
                <a:rPr sz="2000" spc="-5" dirty="0">
                  <a:latin typeface="Arial"/>
                  <a:cs typeface="Arial"/>
                </a:rPr>
                <a:t>á</a:t>
              </a:r>
              <a:r>
                <a:rPr sz="2000" dirty="0">
                  <a:latin typeface="Arial"/>
                  <a:cs typeface="Arial"/>
                </a:rPr>
                <a:t>	</a:t>
              </a:r>
              <a:r>
                <a:rPr sz="2000" spc="-15" dirty="0">
                  <a:latin typeface="Arial"/>
                  <a:cs typeface="Arial"/>
                </a:rPr>
                <a:t>i</a:t>
              </a:r>
              <a:r>
                <a:rPr sz="2000" spc="-5" dirty="0">
                  <a:latin typeface="Arial"/>
                  <a:cs typeface="Arial"/>
                </a:rPr>
                <a:t>n</a:t>
              </a:r>
              <a:r>
                <a:rPr sz="2000" spc="5" dirty="0">
                  <a:latin typeface="Arial"/>
                  <a:cs typeface="Arial"/>
                </a:rPr>
                <a:t>f</a:t>
              </a:r>
              <a:r>
                <a:rPr sz="2000" spc="-5" dirty="0">
                  <a:latin typeface="Arial"/>
                  <a:cs typeface="Arial"/>
                </a:rPr>
                <a:t>or</a:t>
              </a:r>
              <a:r>
                <a:rPr sz="2000" spc="35" dirty="0">
                  <a:latin typeface="Arial"/>
                  <a:cs typeface="Arial"/>
                </a:rPr>
                <a:t>m</a:t>
              </a:r>
              <a:r>
                <a:rPr sz="2000" spc="-35" dirty="0">
                  <a:latin typeface="Arial"/>
                  <a:cs typeface="Arial"/>
                </a:rPr>
                <a:t>a</a:t>
              </a:r>
              <a:r>
                <a:rPr sz="2000" dirty="0">
                  <a:latin typeface="Arial"/>
                  <a:cs typeface="Arial"/>
                </a:rPr>
                <a:t>c</a:t>
              </a:r>
              <a:r>
                <a:rPr sz="2000" spc="-5" dirty="0">
                  <a:latin typeface="Arial"/>
                  <a:cs typeface="Arial"/>
                </a:rPr>
                <a:t>e</a:t>
              </a:r>
              <a:r>
                <a:rPr sz="2000" dirty="0">
                  <a:latin typeface="Arial"/>
                  <a:cs typeface="Arial"/>
                </a:rPr>
                <a:t>	</a:t>
              </a:r>
              <a:r>
                <a:rPr sz="2000" spc="-5" dirty="0">
                  <a:latin typeface="Arial"/>
                  <a:cs typeface="Arial"/>
                </a:rPr>
                <a:t>o</a:t>
              </a:r>
              <a:r>
                <a:rPr sz="2000" dirty="0">
                  <a:latin typeface="Arial"/>
                  <a:cs typeface="Arial"/>
                </a:rPr>
                <a:t>	s</a:t>
              </a:r>
              <a:r>
                <a:rPr sz="2000" spc="-5" dirty="0">
                  <a:latin typeface="Arial"/>
                  <a:cs typeface="Arial"/>
                </a:rPr>
                <a:t>tro</a:t>
              </a:r>
              <a:r>
                <a:rPr sz="2000" spc="5" dirty="0">
                  <a:latin typeface="Arial"/>
                  <a:cs typeface="Arial"/>
                </a:rPr>
                <a:t>j</a:t>
              </a:r>
              <a:r>
                <a:rPr sz="2000" spc="-5" dirty="0">
                  <a:latin typeface="Arial"/>
                  <a:cs typeface="Arial"/>
                </a:rPr>
                <a:t>í</a:t>
              </a:r>
              <a:r>
                <a:rPr sz="2000" dirty="0">
                  <a:latin typeface="Arial"/>
                  <a:cs typeface="Arial"/>
                </a:rPr>
                <a:t>c</a:t>
              </a:r>
              <a:r>
                <a:rPr sz="2000" spc="-5" dirty="0">
                  <a:latin typeface="Arial"/>
                  <a:cs typeface="Arial"/>
                </a:rPr>
                <a:t>h</a:t>
              </a:r>
              <a:r>
                <a:rPr sz="2000" dirty="0">
                  <a:latin typeface="Arial"/>
                  <a:cs typeface="Arial"/>
                </a:rPr>
                <a:t>	</a:t>
              </a:r>
              <a:r>
                <a:rPr sz="2000" spc="-5" dirty="0">
                  <a:latin typeface="Arial"/>
                  <a:cs typeface="Arial"/>
                </a:rPr>
                <a:t>a</a:t>
              </a:r>
              <a:r>
                <a:rPr sz="2000" dirty="0">
                  <a:latin typeface="Arial"/>
                  <a:cs typeface="Arial"/>
                </a:rPr>
                <a:t>	s</a:t>
              </a:r>
              <a:r>
                <a:rPr sz="2000" spc="-5" dirty="0">
                  <a:latin typeface="Arial"/>
                  <a:cs typeface="Arial"/>
                </a:rPr>
                <a:t>í</a:t>
              </a:r>
              <a:r>
                <a:rPr sz="2000" spc="-15" dirty="0">
                  <a:latin typeface="Arial"/>
                  <a:cs typeface="Arial"/>
                </a:rPr>
                <a:t>ť</a:t>
              </a:r>
              <a:r>
                <a:rPr sz="2000" spc="-10" dirty="0">
                  <a:latin typeface="Arial"/>
                  <a:cs typeface="Arial"/>
                </a:rPr>
                <a:t>o</a:t>
              </a:r>
              <a:r>
                <a:rPr sz="2000" dirty="0">
                  <a:latin typeface="Arial"/>
                  <a:cs typeface="Arial"/>
                </a:rPr>
                <a:t>v</a:t>
              </a:r>
              <a:r>
                <a:rPr sz="2000" spc="-10" dirty="0">
                  <a:latin typeface="Arial"/>
                  <a:cs typeface="Arial"/>
                </a:rPr>
                <a:t>é</a:t>
              </a:r>
              <a:r>
                <a:rPr sz="2000" spc="-5" dirty="0">
                  <a:latin typeface="Arial"/>
                  <a:cs typeface="Arial"/>
                </a:rPr>
                <a:t>m</a:t>
              </a:r>
              <a:r>
                <a:rPr sz="2000" dirty="0">
                  <a:latin typeface="Arial"/>
                  <a:cs typeface="Arial"/>
                </a:rPr>
                <a:t>	</a:t>
              </a:r>
              <a:r>
                <a:rPr sz="2000" spc="-5" dirty="0">
                  <a:latin typeface="Arial"/>
                  <a:cs typeface="Arial"/>
                </a:rPr>
                <a:t>pro</a:t>
              </a:r>
              <a:r>
                <a:rPr sz="2000" spc="-25" dirty="0">
                  <a:latin typeface="Arial"/>
                  <a:cs typeface="Arial"/>
                </a:rPr>
                <a:t>v</a:t>
              </a:r>
              <a:r>
                <a:rPr sz="2000" spc="10" dirty="0">
                  <a:latin typeface="Arial"/>
                  <a:cs typeface="Arial"/>
                </a:rPr>
                <a:t>o</a:t>
              </a:r>
              <a:r>
                <a:rPr sz="2000" spc="-20" dirty="0">
                  <a:latin typeface="Arial"/>
                  <a:cs typeface="Arial"/>
                </a:rPr>
                <a:t>z</a:t>
              </a:r>
              <a:r>
                <a:rPr sz="2000" spc="-5" dirty="0">
                  <a:latin typeface="Arial"/>
                  <a:cs typeface="Arial"/>
                </a:rPr>
                <a:t>u</a:t>
              </a:r>
              <a:r>
                <a:rPr sz="2000" dirty="0">
                  <a:latin typeface="Arial"/>
                  <a:cs typeface="Arial"/>
                </a:rPr>
                <a:t>	</a:t>
              </a:r>
              <a:r>
                <a:rPr sz="2000" spc="5" dirty="0">
                  <a:latin typeface="Arial"/>
                  <a:cs typeface="Arial"/>
                </a:rPr>
                <a:t>ve</a:t>
              </a:r>
              <a:endParaRPr sz="2000" dirty="0">
                <a:latin typeface="Arial"/>
                <a:cs typeface="Arial"/>
              </a:endParaRPr>
            </a:p>
            <a:p>
              <a:pPr marL="241300">
                <a:lnSpc>
                  <a:spcPct val="100000"/>
                </a:lnSpc>
              </a:pPr>
              <a:r>
                <a:rPr sz="2000" spc="-5" dirty="0">
                  <a:latin typeface="Arial"/>
                  <a:cs typeface="Arial"/>
                </a:rPr>
                <a:t>scénáři.</a:t>
              </a:r>
              <a:endParaRPr sz="2000" dirty="0">
                <a:latin typeface="Arial"/>
                <a:cs typeface="Arial"/>
              </a:endParaRPr>
            </a:p>
            <a:p>
              <a:pPr marL="241300" marR="6985" indent="-229235">
                <a:lnSpc>
                  <a:spcPct val="100000"/>
                </a:lnSpc>
                <a:spcBef>
                  <a:spcPts val="985"/>
                </a:spcBef>
                <a:buChar char="•"/>
                <a:tabLst>
                  <a:tab pos="241300" algn="l"/>
                  <a:tab pos="241935" algn="l"/>
                </a:tabLst>
              </a:pPr>
              <a:r>
                <a:rPr sz="2000" spc="-5" dirty="0">
                  <a:latin typeface="Arial"/>
                  <a:cs typeface="Arial"/>
                </a:rPr>
                <a:t>Stroje </a:t>
              </a:r>
              <a:r>
                <a:rPr sz="2000" spc="-10" dirty="0">
                  <a:latin typeface="Arial"/>
                  <a:cs typeface="Arial"/>
                </a:rPr>
                <a:t>ve </a:t>
              </a:r>
              <a:r>
                <a:rPr sz="2000" spc="-5" dirty="0">
                  <a:latin typeface="Arial"/>
                  <a:cs typeface="Arial"/>
                </a:rPr>
                <a:t>scénáři </a:t>
              </a:r>
              <a:r>
                <a:rPr sz="2000" spc="-10" dirty="0">
                  <a:latin typeface="Arial"/>
                  <a:cs typeface="Arial"/>
                </a:rPr>
                <a:t>lze </a:t>
              </a:r>
              <a:r>
                <a:rPr sz="2000" spc="-5" dirty="0">
                  <a:latin typeface="Arial"/>
                  <a:cs typeface="Arial"/>
                </a:rPr>
                <a:t>v </a:t>
              </a:r>
              <a:r>
                <a:rPr sz="2000" spc="-10" dirty="0">
                  <a:latin typeface="Arial"/>
                  <a:cs typeface="Arial"/>
                </a:rPr>
                <a:t>případě </a:t>
              </a:r>
              <a:r>
                <a:rPr sz="2000" spc="-5" dirty="0">
                  <a:latin typeface="Arial"/>
                  <a:cs typeface="Arial"/>
                </a:rPr>
                <a:t>potřeby připojit nebo izolovat </a:t>
              </a:r>
              <a:r>
                <a:rPr sz="2000" spc="-10" dirty="0">
                  <a:latin typeface="Arial"/>
                  <a:cs typeface="Arial"/>
                </a:rPr>
                <a:t>od  internetu.</a:t>
              </a:r>
              <a:endParaRPr sz="2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56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0" y="363941"/>
            <a:ext cx="9144000" cy="6622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3000" b="1" dirty="0" smtClean="0"/>
              <a:t>Laboratoř Kybernetický </a:t>
            </a:r>
            <a:r>
              <a:rPr lang="cs-CZ" sz="3000" b="1" dirty="0"/>
              <a:t>polygon</a:t>
            </a:r>
            <a:endParaRPr lang="cs-CZ" sz="3000" b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659097" y="1210560"/>
            <a:ext cx="7732395" cy="2588768"/>
            <a:chOff x="707542" y="1719529"/>
            <a:chExt cx="7732395" cy="2588768"/>
          </a:xfrm>
        </p:grpSpPr>
        <p:sp>
          <p:nvSpPr>
            <p:cNvPr id="4" name="object 18"/>
            <p:cNvSpPr txBox="1"/>
            <p:nvPr/>
          </p:nvSpPr>
          <p:spPr>
            <a:xfrm>
              <a:off x="4122546" y="2146807"/>
              <a:ext cx="2971165" cy="45339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  <a:tabLst>
                  <a:tab pos="1832610" algn="l"/>
                  <a:tab pos="2680335" algn="l"/>
                </a:tabLst>
              </a:pPr>
              <a:r>
                <a:rPr sz="2800" dirty="0">
                  <a:latin typeface="Arial"/>
                  <a:cs typeface="Arial"/>
                </a:rPr>
                <a:t>republi</a:t>
              </a:r>
              <a:r>
                <a:rPr sz="2800" spc="5" dirty="0">
                  <a:latin typeface="Arial"/>
                  <a:cs typeface="Arial"/>
                </a:rPr>
                <a:t>c</a:t>
              </a:r>
              <a:r>
                <a:rPr sz="2800" dirty="0">
                  <a:latin typeface="Arial"/>
                  <a:cs typeface="Arial"/>
                </a:rPr>
                <a:t>e,	</a:t>
              </a:r>
              <a:r>
                <a:rPr sz="2800" spc="5" dirty="0">
                  <a:latin typeface="Arial"/>
                  <a:cs typeface="Arial"/>
                </a:rPr>
                <a:t>k</a:t>
              </a:r>
              <a:r>
                <a:rPr sz="2800" dirty="0">
                  <a:latin typeface="Arial"/>
                  <a:cs typeface="Arial"/>
                </a:rPr>
                <a:t>de	je</a:t>
              </a:r>
              <a:endParaRPr sz="2800">
                <a:latin typeface="Arial"/>
                <a:cs typeface="Arial"/>
              </a:endParaRPr>
            </a:p>
          </p:txBody>
        </p:sp>
        <p:sp>
          <p:nvSpPr>
            <p:cNvPr id="5" name="object 19"/>
            <p:cNvSpPr txBox="1"/>
            <p:nvPr/>
          </p:nvSpPr>
          <p:spPr>
            <a:xfrm>
              <a:off x="4018915" y="1719529"/>
              <a:ext cx="4418965" cy="880744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R="5080" algn="r">
                <a:lnSpc>
                  <a:spcPct val="100000"/>
                </a:lnSpc>
                <a:spcBef>
                  <a:spcPts val="110"/>
                </a:spcBef>
                <a:tabLst>
                  <a:tab pos="1445260" algn="l"/>
                  <a:tab pos="3091180" algn="l"/>
                </a:tabLst>
              </a:pPr>
              <a:r>
                <a:rPr sz="2800" spc="-10" dirty="0">
                  <a:latin typeface="Arial"/>
                  <a:cs typeface="Arial"/>
                </a:rPr>
                <a:t>v</a:t>
              </a:r>
              <a:r>
                <a:rPr sz="2800" spc="-35" dirty="0">
                  <a:latin typeface="Arial"/>
                  <a:cs typeface="Arial"/>
                </a:rPr>
                <a:t>y</a:t>
              </a:r>
              <a:r>
                <a:rPr sz="2800" spc="30" dirty="0">
                  <a:latin typeface="Arial"/>
                  <a:cs typeface="Arial"/>
                </a:rPr>
                <a:t>t</a:t>
              </a:r>
              <a:r>
                <a:rPr sz="2800" spc="-35" dirty="0">
                  <a:latin typeface="Arial"/>
                  <a:cs typeface="Arial"/>
                </a:rPr>
                <a:t>v</a:t>
              </a:r>
              <a:r>
                <a:rPr sz="2800" spc="-5" dirty="0">
                  <a:latin typeface="Arial"/>
                  <a:cs typeface="Arial"/>
                </a:rPr>
                <a:t>ář</a:t>
              </a:r>
              <a:r>
                <a:rPr sz="2800" dirty="0">
                  <a:latin typeface="Arial"/>
                  <a:cs typeface="Arial"/>
                </a:rPr>
                <a:t>í	</a:t>
              </a:r>
              <a:r>
                <a:rPr sz="2800" spc="-5" dirty="0">
                  <a:latin typeface="Arial"/>
                  <a:cs typeface="Arial"/>
                </a:rPr>
                <a:t>unik</a:t>
              </a:r>
              <a:r>
                <a:rPr sz="2800" spc="-20" dirty="0">
                  <a:latin typeface="Arial"/>
                  <a:cs typeface="Arial"/>
                </a:rPr>
                <a:t>á</a:t>
              </a:r>
              <a:r>
                <a:rPr sz="2800" spc="5" dirty="0">
                  <a:latin typeface="Arial"/>
                  <a:cs typeface="Arial"/>
                </a:rPr>
                <a:t>t</a:t>
              </a:r>
              <a:r>
                <a:rPr sz="2800" dirty="0">
                  <a:latin typeface="Arial"/>
                  <a:cs typeface="Arial"/>
                </a:rPr>
                <a:t>ní	</a:t>
              </a:r>
              <a:r>
                <a:rPr sz="2800" spc="-35" dirty="0">
                  <a:latin typeface="Arial"/>
                  <a:cs typeface="Arial"/>
                </a:rPr>
                <a:t>v</a:t>
              </a:r>
              <a:r>
                <a:rPr sz="2800" spc="10" dirty="0">
                  <a:latin typeface="Arial"/>
                  <a:cs typeface="Arial"/>
                </a:rPr>
                <a:t>ý</a:t>
              </a:r>
              <a:r>
                <a:rPr sz="2800" dirty="0">
                  <a:latin typeface="Arial"/>
                  <a:cs typeface="Arial"/>
                </a:rPr>
                <a:t>uko</a:t>
              </a:r>
              <a:r>
                <a:rPr sz="2800" spc="-30" dirty="0">
                  <a:latin typeface="Arial"/>
                  <a:cs typeface="Arial"/>
                </a:rPr>
                <a:t>v</a:t>
              </a:r>
              <a:r>
                <a:rPr sz="2800" spc="5" dirty="0">
                  <a:latin typeface="Arial"/>
                  <a:cs typeface="Arial"/>
                </a:rPr>
                <a:t>é</a:t>
              </a:r>
              <a:endParaRPr sz="2800" dirty="0">
                <a:latin typeface="Arial"/>
                <a:cs typeface="Arial"/>
              </a:endParaRPr>
            </a:p>
            <a:p>
              <a:pPr marR="5080" algn="r">
                <a:lnSpc>
                  <a:spcPct val="100000"/>
                </a:lnSpc>
              </a:pPr>
              <a:r>
                <a:rPr sz="2800" spc="-10" dirty="0">
                  <a:latin typeface="Arial"/>
                  <a:cs typeface="Arial"/>
                </a:rPr>
                <a:t>m</a:t>
              </a:r>
              <a:r>
                <a:rPr sz="2800" spc="-5" dirty="0">
                  <a:latin typeface="Arial"/>
                  <a:cs typeface="Arial"/>
                </a:rPr>
                <a:t>o</a:t>
              </a:r>
              <a:r>
                <a:rPr sz="2800" spc="5" dirty="0">
                  <a:latin typeface="Arial"/>
                  <a:cs typeface="Arial"/>
                </a:rPr>
                <a:t>ž</a:t>
              </a:r>
              <a:r>
                <a:rPr sz="2800" spc="-5" dirty="0">
                  <a:latin typeface="Arial"/>
                  <a:cs typeface="Arial"/>
                </a:rPr>
                <a:t>né</a:t>
              </a:r>
              <a:endParaRPr sz="2800" dirty="0">
                <a:latin typeface="Arial"/>
                <a:cs typeface="Arial"/>
              </a:endParaRPr>
            </a:p>
          </p:txBody>
        </p:sp>
        <p:sp>
          <p:nvSpPr>
            <p:cNvPr id="6" name="object 20"/>
            <p:cNvSpPr txBox="1"/>
            <p:nvPr/>
          </p:nvSpPr>
          <p:spPr>
            <a:xfrm>
              <a:off x="707542" y="1719529"/>
              <a:ext cx="1554480" cy="130746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10"/>
                </a:spcBef>
              </a:pPr>
              <a:r>
                <a:rPr sz="2800" dirty="0">
                  <a:latin typeface="Arial"/>
                  <a:cs typeface="Arial"/>
                </a:rPr>
                <a:t>Labora</a:t>
              </a:r>
              <a:r>
                <a:rPr sz="2800" spc="5" dirty="0">
                  <a:latin typeface="Arial"/>
                  <a:cs typeface="Arial"/>
                </a:rPr>
                <a:t>t</a:t>
              </a:r>
              <a:r>
                <a:rPr sz="2800" spc="-5" dirty="0">
                  <a:latin typeface="Arial"/>
                  <a:cs typeface="Arial"/>
                </a:rPr>
                <a:t>oř  </a:t>
              </a:r>
              <a:r>
                <a:rPr sz="2800" dirty="0">
                  <a:latin typeface="Arial"/>
                  <a:cs typeface="Arial"/>
                </a:rPr>
                <a:t>prostředí  reali</a:t>
              </a:r>
              <a:r>
                <a:rPr sz="2800" spc="10" dirty="0">
                  <a:latin typeface="Arial"/>
                  <a:cs typeface="Arial"/>
                </a:rPr>
                <a:t>z</a:t>
              </a:r>
              <a:r>
                <a:rPr sz="2800" spc="5" dirty="0">
                  <a:latin typeface="Arial"/>
                  <a:cs typeface="Arial"/>
                </a:rPr>
                <a:t>o</a:t>
              </a:r>
              <a:r>
                <a:rPr sz="2800" spc="-30" dirty="0">
                  <a:latin typeface="Arial"/>
                  <a:cs typeface="Arial"/>
                </a:rPr>
                <a:t>v</a:t>
              </a:r>
              <a:r>
                <a:rPr sz="2800" dirty="0">
                  <a:latin typeface="Arial"/>
                  <a:cs typeface="Arial"/>
                </a:rPr>
                <a:t>at</a:t>
              </a:r>
            </a:p>
          </p:txBody>
        </p:sp>
        <p:sp>
          <p:nvSpPr>
            <p:cNvPr id="8" name="object 21"/>
            <p:cNvSpPr txBox="1"/>
            <p:nvPr/>
          </p:nvSpPr>
          <p:spPr>
            <a:xfrm>
              <a:off x="2390648" y="1719529"/>
              <a:ext cx="1502410" cy="130746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256540">
                <a:lnSpc>
                  <a:spcPct val="100000"/>
                </a:lnSpc>
                <a:spcBef>
                  <a:spcPts val="110"/>
                </a:spcBef>
              </a:pPr>
              <a:r>
                <a:rPr sz="2800" spc="-5" dirty="0">
                  <a:latin typeface="Arial"/>
                  <a:cs typeface="Arial"/>
                </a:rPr>
                <a:t>KYPO</a:t>
              </a:r>
              <a:endParaRPr sz="2800" dirty="0">
                <a:latin typeface="Arial"/>
                <a:cs typeface="Arial"/>
              </a:endParaRPr>
            </a:p>
            <a:p>
              <a:pPr marL="360045" marR="5080" indent="-347980">
                <a:lnSpc>
                  <a:spcPct val="100000"/>
                </a:lnSpc>
                <a:tabLst>
                  <a:tab pos="460375" algn="l"/>
                </a:tabLst>
              </a:pPr>
              <a:r>
                <a:rPr sz="2800" dirty="0">
                  <a:latin typeface="Arial"/>
                  <a:cs typeface="Arial"/>
                </a:rPr>
                <a:t>v		</a:t>
              </a:r>
              <a:r>
                <a:rPr sz="2800" spc="-5" dirty="0">
                  <a:latin typeface="Arial"/>
                  <a:cs typeface="Arial"/>
                </a:rPr>
                <a:t>České  </a:t>
              </a:r>
              <a:r>
                <a:rPr sz="2800" spc="10" dirty="0">
                  <a:latin typeface="Arial"/>
                  <a:cs typeface="Arial"/>
                </a:rPr>
                <a:t>šk</a:t>
              </a:r>
              <a:r>
                <a:rPr sz="2800" spc="-5" dirty="0">
                  <a:latin typeface="Arial"/>
                  <a:cs typeface="Arial"/>
                </a:rPr>
                <a:t>ole</a:t>
              </a:r>
              <a:r>
                <a:rPr sz="2800" spc="-30" dirty="0">
                  <a:latin typeface="Arial"/>
                  <a:cs typeface="Arial"/>
                </a:rPr>
                <a:t>n</a:t>
              </a:r>
              <a:r>
                <a:rPr sz="2800" dirty="0">
                  <a:latin typeface="Arial"/>
                  <a:cs typeface="Arial"/>
                </a:rPr>
                <a:t>í</a:t>
              </a:r>
            </a:p>
          </p:txBody>
        </p:sp>
        <p:sp>
          <p:nvSpPr>
            <p:cNvPr id="9" name="object 22"/>
            <p:cNvSpPr txBox="1"/>
            <p:nvPr/>
          </p:nvSpPr>
          <p:spPr>
            <a:xfrm>
              <a:off x="4375530" y="2573223"/>
              <a:ext cx="4058920" cy="45402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  <a:tabLst>
                  <a:tab pos="713740" algn="l"/>
                  <a:tab pos="2329815" algn="l"/>
                </a:tabLst>
              </a:pPr>
              <a:r>
                <a:rPr sz="2800" spc="5" dirty="0">
                  <a:latin typeface="Arial"/>
                  <a:cs typeface="Arial"/>
                </a:rPr>
                <a:t>a	</a:t>
              </a:r>
              <a:r>
                <a:rPr sz="2800" spc="-5" dirty="0">
                  <a:latin typeface="Arial"/>
                  <a:cs typeface="Arial"/>
                </a:rPr>
                <a:t>cvičení	</a:t>
              </a:r>
              <a:r>
                <a:rPr sz="2800" spc="-10" dirty="0">
                  <a:latin typeface="Arial"/>
                  <a:cs typeface="Arial"/>
                </a:rPr>
                <a:t>počítačové</a:t>
              </a:r>
              <a:endParaRPr sz="2800">
                <a:latin typeface="Arial"/>
                <a:cs typeface="Arial"/>
              </a:endParaRPr>
            </a:p>
          </p:txBody>
        </p:sp>
        <p:sp>
          <p:nvSpPr>
            <p:cNvPr id="10" name="object 23"/>
            <p:cNvSpPr txBox="1"/>
            <p:nvPr/>
          </p:nvSpPr>
          <p:spPr>
            <a:xfrm>
              <a:off x="707542" y="3000197"/>
              <a:ext cx="7732395" cy="1308100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marR="5080" algn="just">
                <a:lnSpc>
                  <a:spcPct val="100000"/>
                </a:lnSpc>
                <a:spcBef>
                  <a:spcPts val="110"/>
                </a:spcBef>
              </a:pPr>
              <a:r>
                <a:rPr sz="2800" dirty="0">
                  <a:latin typeface="Arial"/>
                  <a:cs typeface="Arial"/>
                </a:rPr>
                <a:t>bezpečnosti pod vedením odborníků </a:t>
              </a:r>
              <a:r>
                <a:rPr sz="2800" spc="5" dirty="0">
                  <a:latin typeface="Arial"/>
                  <a:cs typeface="Arial"/>
                </a:rPr>
                <a:t>z </a:t>
              </a:r>
              <a:r>
                <a:rPr sz="2800" spc="-5" dirty="0">
                  <a:latin typeface="Arial"/>
                  <a:cs typeface="Arial"/>
                </a:rPr>
                <a:t>týmu </a:t>
              </a:r>
              <a:r>
                <a:rPr sz="2800" spc="5" dirty="0">
                  <a:latin typeface="Arial"/>
                  <a:cs typeface="Arial"/>
                </a:rPr>
                <a:t>z  </a:t>
              </a:r>
              <a:r>
                <a:rPr sz="2800" dirty="0">
                  <a:latin typeface="Arial"/>
                  <a:cs typeface="Arial"/>
                </a:rPr>
                <a:t>bezpečnostního </a:t>
              </a:r>
              <a:r>
                <a:rPr sz="2800" spc="-5" dirty="0">
                  <a:latin typeface="Arial"/>
                  <a:cs typeface="Arial"/>
                </a:rPr>
                <a:t>týmu </a:t>
              </a:r>
              <a:r>
                <a:rPr sz="2800" spc="-30" dirty="0">
                  <a:latin typeface="Arial"/>
                  <a:cs typeface="Arial"/>
                </a:rPr>
                <a:t>CSIRT-MU </a:t>
              </a:r>
              <a:r>
                <a:rPr sz="2800" dirty="0">
                  <a:latin typeface="Arial"/>
                  <a:cs typeface="Arial"/>
                </a:rPr>
                <a:t>a </a:t>
              </a:r>
              <a:r>
                <a:rPr sz="2800" spc="-5" dirty="0">
                  <a:latin typeface="Arial"/>
                  <a:cs typeface="Arial"/>
                </a:rPr>
                <a:t>vybraných  </a:t>
              </a:r>
              <a:r>
                <a:rPr sz="2800" dirty="0">
                  <a:latin typeface="Arial"/>
                  <a:cs typeface="Arial"/>
                </a:rPr>
                <a:t>přizvaných</a:t>
              </a:r>
              <a:r>
                <a:rPr sz="2800" spc="-25" dirty="0">
                  <a:latin typeface="Arial"/>
                  <a:cs typeface="Arial"/>
                </a:rPr>
                <a:t> </a:t>
              </a:r>
              <a:r>
                <a:rPr sz="2800" dirty="0">
                  <a:latin typeface="Arial"/>
                  <a:cs typeface="Arial"/>
                </a:rPr>
                <a:t>lektorů.</a:t>
              </a:r>
              <a:endParaRPr sz="2800">
                <a:latin typeface="Arial"/>
                <a:cs typeface="Arial"/>
              </a:endParaRPr>
            </a:p>
          </p:txBody>
        </p:sp>
      </p:grpSp>
      <p:sp>
        <p:nvSpPr>
          <p:cNvPr id="11" name="object 24"/>
          <p:cNvSpPr/>
          <p:nvPr/>
        </p:nvSpPr>
        <p:spPr>
          <a:xfrm>
            <a:off x="3925178" y="4180838"/>
            <a:ext cx="3944112" cy="2167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11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0" y="363941"/>
            <a:ext cx="9144000" cy="6622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3000" b="1" dirty="0" smtClean="0"/>
              <a:t>Možnosti využití projektu KYPO</a:t>
            </a:r>
            <a:endParaRPr lang="cs-CZ" sz="3000" b="1" dirty="0"/>
          </a:p>
        </p:txBody>
      </p:sp>
      <p:sp>
        <p:nvSpPr>
          <p:cNvPr id="3" name="object 18"/>
          <p:cNvSpPr txBox="1"/>
          <p:nvPr/>
        </p:nvSpPr>
        <p:spPr>
          <a:xfrm>
            <a:off x="422927" y="1194778"/>
            <a:ext cx="8014970" cy="4864537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45"/>
              </a:spcBef>
            </a:pPr>
            <a:r>
              <a:rPr sz="2800" dirty="0">
                <a:latin typeface="Arial"/>
                <a:cs typeface="Arial"/>
              </a:rPr>
              <a:t>Prostředí </a:t>
            </a:r>
            <a:r>
              <a:rPr sz="2800" spc="-5" dirty="0">
                <a:latin typeface="Arial"/>
                <a:cs typeface="Arial"/>
              </a:rPr>
              <a:t>Kybernetického polygonu </a:t>
            </a:r>
            <a:r>
              <a:rPr sz="2800" dirty="0">
                <a:latin typeface="Arial"/>
                <a:cs typeface="Arial"/>
              </a:rPr>
              <a:t>poskytuje tři  základní </a:t>
            </a:r>
            <a:r>
              <a:rPr sz="2800" spc="-5" dirty="0" err="1">
                <a:latin typeface="Arial"/>
                <a:cs typeface="Arial"/>
              </a:rPr>
              <a:t>možnosti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využití</a:t>
            </a:r>
            <a:r>
              <a:rPr lang="cs-CZ" sz="2800" spc="-5" dirty="0" smtClean="0">
                <a:latin typeface="Arial"/>
                <a:cs typeface="Arial"/>
              </a:rPr>
              <a:t>:</a:t>
            </a:r>
            <a:r>
              <a:rPr sz="2800" spc="-5" dirty="0" smtClean="0">
                <a:latin typeface="Arial"/>
                <a:cs typeface="Arial"/>
              </a:rPr>
              <a:t> </a:t>
            </a:r>
            <a:endParaRPr lang="cs-CZ" sz="2800" spc="-5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445"/>
              </a:spcBef>
            </a:pPr>
            <a:r>
              <a:rPr sz="2800" b="1" spc="-10" dirty="0" err="1" smtClean="0">
                <a:latin typeface="Arial"/>
                <a:cs typeface="Arial"/>
              </a:rPr>
              <a:t>První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z </a:t>
            </a:r>
            <a:r>
              <a:rPr sz="2800" spc="5" dirty="0">
                <a:latin typeface="Arial"/>
                <a:cs typeface="Arial"/>
              </a:rPr>
              <a:t>nich </a:t>
            </a:r>
            <a:r>
              <a:rPr sz="2800" spc="-5" dirty="0">
                <a:latin typeface="Arial"/>
                <a:cs typeface="Arial"/>
              </a:rPr>
              <a:t>představuje  </a:t>
            </a:r>
            <a:r>
              <a:rPr sz="2800" dirty="0">
                <a:latin typeface="Arial"/>
                <a:cs typeface="Arial"/>
              </a:rPr>
              <a:t>vzdělávání </a:t>
            </a:r>
            <a:r>
              <a:rPr sz="2800" spc="-5" dirty="0">
                <a:latin typeface="Arial"/>
                <a:cs typeface="Arial"/>
              </a:rPr>
              <a:t>bezpečnostních </a:t>
            </a:r>
            <a:r>
              <a:rPr sz="2800" dirty="0">
                <a:latin typeface="Arial"/>
                <a:cs typeface="Arial"/>
              </a:rPr>
              <a:t>odborníků </a:t>
            </a:r>
            <a:r>
              <a:rPr sz="2800" spc="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členů  bezpečnostních </a:t>
            </a:r>
            <a:r>
              <a:rPr sz="2800" spc="-5" dirty="0">
                <a:latin typeface="Arial"/>
                <a:cs typeface="Arial"/>
              </a:rPr>
              <a:t>týmů. </a:t>
            </a:r>
            <a:endParaRPr lang="cs-CZ" sz="2800" spc="-5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445"/>
              </a:spcBef>
            </a:pPr>
            <a:r>
              <a:rPr sz="2800" b="1" dirty="0" err="1" smtClean="0">
                <a:latin typeface="Arial"/>
                <a:cs typeface="Arial"/>
              </a:rPr>
              <a:t>Druhým</a:t>
            </a:r>
            <a:r>
              <a:rPr sz="2800" dirty="0" smtClean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je </a:t>
            </a:r>
            <a:r>
              <a:rPr sz="2800" spc="-5" dirty="0" err="1" smtClean="0">
                <a:latin typeface="Arial"/>
                <a:cs typeface="Arial"/>
              </a:rPr>
              <a:t>testování</a:t>
            </a:r>
            <a:r>
              <a:rPr sz="2800" spc="-5" dirty="0" smtClean="0">
                <a:latin typeface="Arial"/>
                <a:cs typeface="Arial"/>
              </a:rPr>
              <a:t>,</a:t>
            </a:r>
            <a:r>
              <a:rPr lang="cs-CZ" sz="2800" spc="-5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vyhodnocování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demonstrace </a:t>
            </a:r>
            <a:r>
              <a:rPr sz="2800" spc="-5" dirty="0">
                <a:latin typeface="Arial"/>
                <a:cs typeface="Arial"/>
              </a:rPr>
              <a:t>nových způsobů  </a:t>
            </a:r>
            <a:r>
              <a:rPr sz="2800" spc="5" dirty="0">
                <a:latin typeface="Arial"/>
                <a:cs typeface="Arial"/>
              </a:rPr>
              <a:t>detekce a </a:t>
            </a:r>
            <a:r>
              <a:rPr sz="2800" dirty="0">
                <a:latin typeface="Arial"/>
                <a:cs typeface="Arial"/>
              </a:rPr>
              <a:t>obrany proti útokům </a:t>
            </a:r>
            <a:r>
              <a:rPr sz="2800" spc="-10" dirty="0">
                <a:latin typeface="Arial"/>
                <a:cs typeface="Arial"/>
              </a:rPr>
              <a:t>vůči </a:t>
            </a:r>
            <a:r>
              <a:rPr sz="2800" dirty="0">
                <a:latin typeface="Arial"/>
                <a:cs typeface="Arial"/>
              </a:rPr>
              <a:t>kritické  informační infrastruktuře. </a:t>
            </a:r>
            <a:endParaRPr lang="cs-CZ" sz="2800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445"/>
              </a:spcBef>
            </a:pPr>
            <a:r>
              <a:rPr sz="2800" b="1" spc="-5" dirty="0" err="1" smtClean="0">
                <a:latin typeface="Arial"/>
                <a:cs typeface="Arial"/>
              </a:rPr>
              <a:t>Třetí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pak </a:t>
            </a:r>
            <a:r>
              <a:rPr sz="2800" spc="-5" dirty="0">
                <a:latin typeface="Arial"/>
                <a:cs typeface="Arial"/>
              </a:rPr>
              <a:t>představuje  </a:t>
            </a:r>
            <a:r>
              <a:rPr sz="2800" dirty="0">
                <a:latin typeface="Arial"/>
                <a:cs typeface="Arial"/>
              </a:rPr>
              <a:t>prostředí </a:t>
            </a:r>
            <a:r>
              <a:rPr sz="2800" spc="-5" dirty="0">
                <a:latin typeface="Arial"/>
                <a:cs typeface="Arial"/>
              </a:rPr>
              <a:t>KYPO </a:t>
            </a:r>
            <a:r>
              <a:rPr sz="2800" dirty="0">
                <a:latin typeface="Arial"/>
                <a:cs typeface="Arial"/>
              </a:rPr>
              <a:t>jako </a:t>
            </a:r>
            <a:r>
              <a:rPr sz="2800" spc="-5" dirty="0">
                <a:latin typeface="Arial"/>
                <a:cs typeface="Arial"/>
              </a:rPr>
              <a:t>místo </a:t>
            </a:r>
            <a:r>
              <a:rPr sz="2800" spc="-10" dirty="0">
                <a:latin typeface="Arial"/>
                <a:cs typeface="Arial"/>
              </a:rPr>
              <a:t>pro </a:t>
            </a:r>
            <a:r>
              <a:rPr sz="2800" dirty="0">
                <a:latin typeface="Arial"/>
                <a:cs typeface="Arial"/>
              </a:rPr>
              <a:t>realizaci  forenzních </a:t>
            </a:r>
            <a:r>
              <a:rPr sz="2800" spc="-5" dirty="0">
                <a:latin typeface="Arial"/>
                <a:cs typeface="Arial"/>
              </a:rPr>
              <a:t>analýz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bezpečnostních experimentů  </a:t>
            </a:r>
            <a:r>
              <a:rPr sz="2800" dirty="0">
                <a:latin typeface="Arial"/>
                <a:cs typeface="Arial"/>
              </a:rPr>
              <a:t>nad počítačovými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sítěmi.</a:t>
            </a:r>
          </a:p>
        </p:txBody>
      </p:sp>
    </p:spTree>
    <p:extLst>
      <p:ext uri="{BB962C8B-B14F-4D97-AF65-F5344CB8AC3E}">
        <p14:creationId xmlns:p14="http://schemas.microsoft.com/office/powerpoint/2010/main" val="11793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7"/>
          <p:cNvSpPr txBox="1">
            <a:spLocks/>
          </p:cNvSpPr>
          <p:nvPr/>
        </p:nvSpPr>
        <p:spPr>
          <a:xfrm>
            <a:off x="0" y="603134"/>
            <a:ext cx="9144000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cs-CZ" b="1" dirty="0" smtClean="0"/>
              <a:t>Bezpečnostní školení </a:t>
            </a:r>
            <a:r>
              <a:rPr lang="cs-CZ" b="1" spc="5" dirty="0" smtClean="0"/>
              <a:t>a</a:t>
            </a:r>
            <a:r>
              <a:rPr lang="cs-CZ" b="1" spc="-105" dirty="0" smtClean="0"/>
              <a:t> </a:t>
            </a:r>
            <a:r>
              <a:rPr lang="cs-CZ" b="1" dirty="0" smtClean="0"/>
              <a:t>cvičení</a:t>
            </a:r>
            <a:endParaRPr lang="cs-CZ" b="1" dirty="0"/>
          </a:p>
        </p:txBody>
      </p:sp>
      <p:grpSp>
        <p:nvGrpSpPr>
          <p:cNvPr id="4" name="Skupina 3"/>
          <p:cNvGrpSpPr/>
          <p:nvPr/>
        </p:nvGrpSpPr>
        <p:grpSpPr>
          <a:xfrm>
            <a:off x="640930" y="1244027"/>
            <a:ext cx="7731125" cy="4512945"/>
            <a:chOff x="707542" y="1577086"/>
            <a:chExt cx="7731125" cy="4512945"/>
          </a:xfrm>
        </p:grpSpPr>
        <p:sp>
          <p:nvSpPr>
            <p:cNvPr id="5" name="object 18"/>
            <p:cNvSpPr txBox="1"/>
            <p:nvPr/>
          </p:nvSpPr>
          <p:spPr>
            <a:xfrm>
              <a:off x="707542" y="1577086"/>
              <a:ext cx="7724140" cy="42100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sz="2600" spc="-10" dirty="0">
                  <a:latin typeface="Arial"/>
                  <a:cs typeface="Arial"/>
                </a:rPr>
                <a:t>Hlavními </a:t>
              </a:r>
              <a:r>
                <a:rPr sz="2600" spc="-5" dirty="0">
                  <a:latin typeface="Arial"/>
                  <a:cs typeface="Arial"/>
                </a:rPr>
                <a:t>výhodami cvičení a školení je </a:t>
              </a:r>
              <a:r>
                <a:rPr sz="2600" spc="-10" dirty="0">
                  <a:latin typeface="Arial"/>
                  <a:cs typeface="Arial"/>
                </a:rPr>
                <a:t>vysoká</a:t>
              </a:r>
              <a:r>
                <a:rPr sz="2600" spc="630" dirty="0">
                  <a:latin typeface="Arial"/>
                  <a:cs typeface="Arial"/>
                </a:rPr>
                <a:t> </a:t>
              </a:r>
              <a:r>
                <a:rPr sz="2600" spc="-5" dirty="0">
                  <a:latin typeface="Arial"/>
                  <a:cs typeface="Arial"/>
                </a:rPr>
                <a:t>míra</a:t>
              </a:r>
              <a:endParaRPr sz="2600">
                <a:latin typeface="Arial"/>
                <a:cs typeface="Arial"/>
              </a:endParaRPr>
            </a:p>
          </p:txBody>
        </p:sp>
        <p:sp>
          <p:nvSpPr>
            <p:cNvPr id="6" name="object 19"/>
            <p:cNvSpPr txBox="1"/>
            <p:nvPr/>
          </p:nvSpPr>
          <p:spPr>
            <a:xfrm>
              <a:off x="707542" y="1973706"/>
              <a:ext cx="5840095" cy="817244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90"/>
                </a:spcBef>
                <a:tabLst>
                  <a:tab pos="1399540" algn="l"/>
                  <a:tab pos="1911985" algn="l"/>
                  <a:tab pos="2018664" algn="l"/>
                  <a:tab pos="2326640" algn="l"/>
                  <a:tab pos="3116580" algn="l"/>
                  <a:tab pos="4305300" algn="l"/>
                  <a:tab pos="4817745" algn="l"/>
                </a:tabLst>
              </a:pPr>
              <a:r>
                <a:rPr sz="2600" spc="-5" dirty="0">
                  <a:latin typeface="Arial"/>
                  <a:cs typeface="Arial"/>
                </a:rPr>
                <a:t>interaktivity	s	jednotlivými	uživateli.  c</a:t>
              </a:r>
              <a:r>
                <a:rPr sz="2600" spc="-30" dirty="0">
                  <a:latin typeface="Arial"/>
                  <a:cs typeface="Arial"/>
                </a:rPr>
                <a:t>v</a:t>
              </a:r>
              <a:r>
                <a:rPr sz="2600" spc="-10" dirty="0">
                  <a:latin typeface="Arial"/>
                  <a:cs typeface="Arial"/>
                </a:rPr>
                <a:t>i</a:t>
              </a:r>
              <a:r>
                <a:rPr sz="2600" spc="15" dirty="0">
                  <a:latin typeface="Arial"/>
                  <a:cs typeface="Arial"/>
                </a:rPr>
                <a:t>č</a:t>
              </a:r>
              <a:r>
                <a:rPr sz="2600" spc="-10" dirty="0">
                  <a:latin typeface="Arial"/>
                  <a:cs typeface="Arial"/>
                </a:rPr>
                <a:t>e</a:t>
              </a:r>
              <a:r>
                <a:rPr sz="2600" spc="15" dirty="0">
                  <a:latin typeface="Arial"/>
                  <a:cs typeface="Arial"/>
                </a:rPr>
                <a:t>n</a:t>
              </a:r>
              <a:r>
                <a:rPr sz="2600" spc="-5" dirty="0">
                  <a:latin typeface="Arial"/>
                  <a:cs typeface="Arial"/>
                </a:rPr>
                <a:t>í</a:t>
              </a:r>
              <a:r>
                <a:rPr sz="2600" dirty="0">
                  <a:latin typeface="Arial"/>
                  <a:cs typeface="Arial"/>
                </a:rPr>
                <a:t>	</a:t>
              </a:r>
              <a:r>
                <a:rPr sz="2600" spc="-5" dirty="0">
                  <a:latin typeface="Arial"/>
                  <a:cs typeface="Arial"/>
                </a:rPr>
                <a:t>je</a:t>
              </a:r>
              <a:r>
                <a:rPr sz="2600" dirty="0">
                  <a:latin typeface="Arial"/>
                  <a:cs typeface="Arial"/>
                </a:rPr>
                <a:t>		</a:t>
              </a:r>
              <a:r>
                <a:rPr sz="2600" spc="-10" dirty="0">
                  <a:latin typeface="Arial"/>
                  <a:cs typeface="Arial"/>
                </a:rPr>
                <a:t>d</a:t>
              </a:r>
              <a:r>
                <a:rPr sz="2600" spc="10" dirty="0">
                  <a:latin typeface="Arial"/>
                  <a:cs typeface="Arial"/>
                </a:rPr>
                <a:t>a</a:t>
              </a:r>
              <a:r>
                <a:rPr sz="2600" spc="-10" dirty="0">
                  <a:latin typeface="Arial"/>
                  <a:cs typeface="Arial"/>
                </a:rPr>
                <a:t>n</a:t>
              </a:r>
              <a:r>
                <a:rPr sz="2600" spc="-5" dirty="0">
                  <a:latin typeface="Arial"/>
                  <a:cs typeface="Arial"/>
                </a:rPr>
                <a:t>á</a:t>
              </a:r>
              <a:r>
                <a:rPr sz="2600" dirty="0">
                  <a:latin typeface="Arial"/>
                  <a:cs typeface="Arial"/>
                </a:rPr>
                <a:t>	</a:t>
              </a:r>
              <a:r>
                <a:rPr sz="2600" spc="-5" dirty="0">
                  <a:latin typeface="Arial"/>
                  <a:cs typeface="Arial"/>
                </a:rPr>
                <a:t>mož</a:t>
              </a:r>
              <a:r>
                <a:rPr sz="2600" spc="5" dirty="0">
                  <a:latin typeface="Arial"/>
                  <a:cs typeface="Arial"/>
                </a:rPr>
                <a:t>n</a:t>
              </a:r>
              <a:r>
                <a:rPr sz="2600" spc="-10" dirty="0">
                  <a:latin typeface="Arial"/>
                  <a:cs typeface="Arial"/>
                </a:rPr>
                <a:t>ost</a:t>
              </a:r>
              <a:r>
                <a:rPr sz="2600" spc="-5" dirty="0">
                  <a:latin typeface="Arial"/>
                  <a:cs typeface="Arial"/>
                </a:rPr>
                <a:t>í</a:t>
              </a:r>
              <a:r>
                <a:rPr sz="2600" dirty="0">
                  <a:latin typeface="Arial"/>
                  <a:cs typeface="Arial"/>
                </a:rPr>
                <a:t>	</a:t>
              </a:r>
              <a:r>
                <a:rPr sz="2600" spc="-10" dirty="0">
                  <a:latin typeface="Arial"/>
                  <a:cs typeface="Arial"/>
                </a:rPr>
                <a:t>pře</a:t>
              </a:r>
              <a:r>
                <a:rPr sz="2600" spc="10" dirty="0">
                  <a:latin typeface="Arial"/>
                  <a:cs typeface="Arial"/>
                </a:rPr>
                <a:t>s</a:t>
              </a:r>
              <a:r>
                <a:rPr sz="2600" spc="-10" dirty="0">
                  <a:latin typeface="Arial"/>
                  <a:cs typeface="Arial"/>
                </a:rPr>
                <a:t>ně</a:t>
              </a:r>
              <a:endParaRPr sz="2600" dirty="0">
                <a:latin typeface="Arial"/>
                <a:cs typeface="Arial"/>
              </a:endParaRPr>
            </a:p>
          </p:txBody>
        </p:sp>
        <p:sp>
          <p:nvSpPr>
            <p:cNvPr id="8" name="object 20"/>
            <p:cNvSpPr txBox="1"/>
            <p:nvPr/>
          </p:nvSpPr>
          <p:spPr>
            <a:xfrm>
              <a:off x="6540500" y="1973706"/>
              <a:ext cx="1896110" cy="817244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356870" marR="5080" indent="-344805">
                <a:lnSpc>
                  <a:spcPct val="100000"/>
                </a:lnSpc>
                <a:spcBef>
                  <a:spcPts val="90"/>
                </a:spcBef>
              </a:pPr>
              <a:r>
                <a:rPr sz="2600" spc="-10" dirty="0">
                  <a:latin typeface="Arial"/>
                  <a:cs typeface="Arial"/>
                </a:rPr>
                <a:t>Realisti</a:t>
              </a:r>
              <a:r>
                <a:rPr sz="2600" spc="15" dirty="0">
                  <a:latin typeface="Arial"/>
                  <a:cs typeface="Arial"/>
                </a:rPr>
                <a:t>č</a:t>
              </a:r>
              <a:r>
                <a:rPr sz="2600" spc="-10" dirty="0">
                  <a:latin typeface="Arial"/>
                  <a:cs typeface="Arial"/>
                </a:rPr>
                <a:t>no</a:t>
              </a:r>
              <a:r>
                <a:rPr sz="2600" spc="10" dirty="0">
                  <a:latin typeface="Arial"/>
                  <a:cs typeface="Arial"/>
                </a:rPr>
                <a:t>s</a:t>
              </a:r>
              <a:r>
                <a:rPr sz="2600" spc="-5" dirty="0">
                  <a:latin typeface="Arial"/>
                  <a:cs typeface="Arial"/>
                </a:rPr>
                <a:t>t  mode</a:t>
              </a:r>
              <a:r>
                <a:rPr sz="2600" spc="10" dirty="0">
                  <a:latin typeface="Arial"/>
                  <a:cs typeface="Arial"/>
                </a:rPr>
                <a:t>lo</a:t>
              </a:r>
              <a:r>
                <a:rPr sz="2600" spc="-35" dirty="0">
                  <a:latin typeface="Arial"/>
                  <a:cs typeface="Arial"/>
                </a:rPr>
                <a:t>v</a:t>
              </a:r>
              <a:r>
                <a:rPr sz="2600" spc="10" dirty="0">
                  <a:latin typeface="Arial"/>
                  <a:cs typeface="Arial"/>
                </a:rPr>
                <a:t>a</a:t>
              </a:r>
              <a:r>
                <a:rPr sz="2600" spc="-5" dirty="0">
                  <a:latin typeface="Arial"/>
                  <a:cs typeface="Arial"/>
                </a:rPr>
                <a:t>t</a:t>
              </a:r>
              <a:endParaRPr sz="2600">
                <a:latin typeface="Arial"/>
                <a:cs typeface="Arial"/>
              </a:endParaRPr>
            </a:p>
          </p:txBody>
        </p:sp>
        <p:sp>
          <p:nvSpPr>
            <p:cNvPr id="9" name="object 21"/>
            <p:cNvSpPr txBox="1"/>
            <p:nvPr/>
          </p:nvSpPr>
          <p:spPr>
            <a:xfrm>
              <a:off x="707542" y="2766441"/>
              <a:ext cx="7731125" cy="3323590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marR="6350" algn="just">
                <a:lnSpc>
                  <a:spcPct val="100000"/>
                </a:lnSpc>
                <a:spcBef>
                  <a:spcPts val="90"/>
                </a:spcBef>
              </a:pPr>
              <a:r>
                <a:rPr sz="2600" spc="-5" dirty="0">
                  <a:latin typeface="Arial"/>
                  <a:cs typeface="Arial"/>
                </a:rPr>
                <a:t>infrastrukturu. Zpětnou vazbu pro jednotlivé  uživatele lze </a:t>
              </a:r>
              <a:r>
                <a:rPr sz="2600" dirty="0">
                  <a:latin typeface="Arial"/>
                  <a:cs typeface="Arial"/>
                </a:rPr>
                <a:t>získat </a:t>
              </a:r>
              <a:r>
                <a:rPr sz="2600" spc="-5" dirty="0">
                  <a:latin typeface="Arial"/>
                  <a:cs typeface="Arial"/>
                </a:rPr>
                <a:t>z podrobného vyhodnocování  monitoringu jejich </a:t>
              </a:r>
              <a:r>
                <a:rPr sz="2600" spc="-10" dirty="0">
                  <a:latin typeface="Arial"/>
                  <a:cs typeface="Arial"/>
                </a:rPr>
                <a:t>aktivity během</a:t>
              </a:r>
              <a:r>
                <a:rPr sz="2600" spc="170" dirty="0">
                  <a:latin typeface="Arial"/>
                  <a:cs typeface="Arial"/>
                </a:rPr>
                <a:t> </a:t>
              </a:r>
              <a:r>
                <a:rPr sz="2600" spc="-45" dirty="0">
                  <a:latin typeface="Arial"/>
                  <a:cs typeface="Arial"/>
                </a:rPr>
                <a:t>výuky.</a:t>
              </a:r>
              <a:endParaRPr sz="2600" dirty="0">
                <a:latin typeface="Arial"/>
                <a:cs typeface="Arial"/>
              </a:endParaRPr>
            </a:p>
            <a:p>
              <a:pPr marL="12700" marR="5080" algn="just">
                <a:lnSpc>
                  <a:spcPct val="100000"/>
                </a:lnSpc>
                <a:spcBef>
                  <a:spcPts val="1015"/>
                </a:spcBef>
              </a:pPr>
              <a:r>
                <a:rPr sz="2600" spc="-5" dirty="0">
                  <a:latin typeface="Arial"/>
                  <a:cs typeface="Arial"/>
                </a:rPr>
                <a:t>Mezi realizovaná cvičení patří cvičení Cyber </a:t>
              </a:r>
              <a:r>
                <a:rPr sz="2600" dirty="0">
                  <a:latin typeface="Arial"/>
                  <a:cs typeface="Arial"/>
                </a:rPr>
                <a:t>Czech  </a:t>
              </a:r>
              <a:r>
                <a:rPr sz="2600" spc="-5" dirty="0">
                  <a:latin typeface="Arial"/>
                  <a:cs typeface="Arial"/>
                </a:rPr>
                <a:t>každoročně </a:t>
              </a:r>
              <a:r>
                <a:rPr sz="2600" dirty="0">
                  <a:latin typeface="Arial"/>
                  <a:cs typeface="Arial"/>
                </a:rPr>
                <a:t>vytvořené </a:t>
              </a:r>
              <a:r>
                <a:rPr sz="2600" spc="-5" dirty="0">
                  <a:latin typeface="Arial"/>
                  <a:cs typeface="Arial"/>
                </a:rPr>
                <a:t>ve spolupráci s NÚKIB a  cvičení realizovaná pro komerční </a:t>
              </a:r>
              <a:r>
                <a:rPr sz="2600" spc="-25" dirty="0">
                  <a:latin typeface="Arial"/>
                  <a:cs typeface="Arial"/>
                </a:rPr>
                <a:t>partnery. </a:t>
              </a:r>
              <a:r>
                <a:rPr sz="2600" dirty="0">
                  <a:latin typeface="Arial"/>
                  <a:cs typeface="Arial"/>
                </a:rPr>
                <a:t>Pro  </a:t>
              </a:r>
              <a:r>
                <a:rPr sz="2600" spc="-5" dirty="0">
                  <a:latin typeface="Arial"/>
                  <a:cs typeface="Arial"/>
                </a:rPr>
                <a:t>instituce z komerční a akademické </a:t>
              </a:r>
              <a:r>
                <a:rPr sz="2600" dirty="0">
                  <a:latin typeface="Arial"/>
                  <a:cs typeface="Arial"/>
                </a:rPr>
                <a:t>sféry jsou rovněž  </a:t>
              </a:r>
              <a:r>
                <a:rPr sz="2600" spc="-10" dirty="0">
                  <a:latin typeface="Arial"/>
                  <a:cs typeface="Arial"/>
                </a:rPr>
                <a:t>realizována interaktivní </a:t>
              </a:r>
              <a:r>
                <a:rPr sz="2600" spc="-5" dirty="0">
                  <a:latin typeface="Arial"/>
                  <a:cs typeface="Arial"/>
                </a:rPr>
                <a:t>školení</a:t>
              </a:r>
              <a:r>
                <a:rPr sz="2600" spc="220" dirty="0">
                  <a:latin typeface="Arial"/>
                  <a:cs typeface="Arial"/>
                </a:rPr>
                <a:t> </a:t>
              </a:r>
              <a:r>
                <a:rPr sz="2600" spc="-10" dirty="0">
                  <a:latin typeface="Arial"/>
                  <a:cs typeface="Arial"/>
                </a:rPr>
                <a:t>kyberbezpečnosti.</a:t>
              </a:r>
              <a:endParaRPr sz="26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47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VZS_CJ">
  <a:themeElements>
    <a:clrScheme name="Vlastní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2D26"/>
      </a:accent1>
      <a:accent2>
        <a:srgbClr val="314D2D"/>
      </a:accent2>
      <a:accent3>
        <a:srgbClr val="808206"/>
      </a:accent3>
      <a:accent4>
        <a:srgbClr val="6188CD"/>
      </a:accent4>
      <a:accent5>
        <a:srgbClr val="EA0937"/>
      </a:accent5>
      <a:accent6>
        <a:srgbClr val="FDC60E"/>
      </a:accent6>
      <a:hlink>
        <a:srgbClr val="982D26"/>
      </a:hlink>
      <a:folHlink>
        <a:srgbClr val="982D26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VZS-Sedlačík_CJ" id="{AB1E02B8-5411-46B4-BB87-EF7ED7BB323C}" vid="{89E7DF57-83F8-4D01-A02F-40221005AE55}"/>
    </a:ext>
  </a:extLst>
</a:theme>
</file>

<file path=ppt/theme/theme2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2D26"/>
      </a:accent1>
      <a:accent2>
        <a:srgbClr val="314D2D"/>
      </a:accent2>
      <a:accent3>
        <a:srgbClr val="808206"/>
      </a:accent3>
      <a:accent4>
        <a:srgbClr val="6188CD"/>
      </a:accent4>
      <a:accent5>
        <a:srgbClr val="EA0937"/>
      </a:accent5>
      <a:accent6>
        <a:srgbClr val="FDC60E"/>
      </a:accent6>
      <a:hlink>
        <a:srgbClr val="FCC80F"/>
      </a:hlink>
      <a:folHlink>
        <a:srgbClr val="B9C51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5909BD24BE3547A4967442E8D100C2" ma:contentTypeVersion="13" ma:contentTypeDescription="Vytvoří nový dokument" ma:contentTypeScope="" ma:versionID="a678b775b8dba2434dda607b0a67d858">
  <xsd:schema xmlns:xsd="http://www.w3.org/2001/XMLSchema" xmlns:xs="http://www.w3.org/2001/XMLSchema" xmlns:p="http://schemas.microsoft.com/office/2006/metadata/properties" xmlns:ns3="f63b5c6b-9ebb-462f-b649-3ddbca29b762" xmlns:ns4="47b57a67-b742-489f-be0b-07ea514428c4" targetNamespace="http://schemas.microsoft.com/office/2006/metadata/properties" ma:root="true" ma:fieldsID="adee0eed8e01832df4f2c75d80df8b43" ns3:_="" ns4:_="">
    <xsd:import namespace="f63b5c6b-9ebb-462f-b649-3ddbca29b762"/>
    <xsd:import namespace="47b57a67-b742-489f-be0b-07ea514428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b5c6b-9ebb-462f-b649-3ddbca29b7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57a67-b742-489f-be0b-07ea514428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A16447-5150-4982-9342-ADF1AFED8F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3b5c6b-9ebb-462f-b649-3ddbca29b762"/>
    <ds:schemaRef ds:uri="47b57a67-b742-489f-be0b-07ea514428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E640A3-FF3C-4745-A1B0-BC66B7AAE590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47b57a67-b742-489f-be0b-07ea514428c4"/>
    <ds:schemaRef ds:uri="f63b5c6b-9ebb-462f-b649-3ddbca29b76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B5C79EC-ABA1-40EE-A3BE-49B07C521A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PVZS_CJ</Template>
  <TotalTime>5205</TotalTime>
  <Words>679</Words>
  <Application>Microsoft Office PowerPoint</Application>
  <PresentationFormat>Předvádění na obrazovce (4:3)</PresentationFormat>
  <Paragraphs>91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PVZS_CJ</vt:lpstr>
      <vt:lpstr>Vlastní návrh</vt:lpstr>
      <vt:lpstr>Kybernetická  bezpečnost</vt:lpstr>
      <vt:lpstr>Osnova</vt:lpstr>
      <vt:lpstr>Dostupné zdroje na internetu: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Vlachová Hana</dc:creator>
  <cp:lastModifiedBy>Hrůza Petr</cp:lastModifiedBy>
  <cp:revision>301</cp:revision>
  <dcterms:created xsi:type="dcterms:W3CDTF">2021-04-08T04:21:11Z</dcterms:created>
  <dcterms:modified xsi:type="dcterms:W3CDTF">2022-01-07T05:16:31Z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0x010100E85909BD24BE3547A4967442E8D100C2</vt:lpwstr>
  </property>
</Properties>
</file>