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4" r:id="rId7"/>
  </p:sldMasterIdLst>
  <p:notesMasterIdLst>
    <p:notesMasterId r:id="rId31"/>
  </p:notesMasterIdLst>
  <p:handoutMasterIdLst>
    <p:handoutMasterId r:id="rId32"/>
  </p:handoutMasterIdLst>
  <p:sldIdLst>
    <p:sldId id="256" r:id="rId8"/>
    <p:sldId id="257" r:id="rId9"/>
    <p:sldId id="258" r:id="rId10"/>
    <p:sldId id="365" r:id="rId11"/>
    <p:sldId id="368" r:id="rId12"/>
    <p:sldId id="369" r:id="rId13"/>
    <p:sldId id="370" r:id="rId14"/>
    <p:sldId id="372" r:id="rId15"/>
    <p:sldId id="373" r:id="rId16"/>
    <p:sldId id="390" r:id="rId17"/>
    <p:sldId id="391" r:id="rId18"/>
    <p:sldId id="302" r:id="rId19"/>
    <p:sldId id="306" r:id="rId20"/>
    <p:sldId id="305" r:id="rId21"/>
    <p:sldId id="308" r:id="rId22"/>
    <p:sldId id="270" r:id="rId23"/>
    <p:sldId id="271" r:id="rId24"/>
    <p:sldId id="266" r:id="rId25"/>
    <p:sldId id="267" r:id="rId26"/>
    <p:sldId id="277" r:id="rId27"/>
    <p:sldId id="264" r:id="rId28"/>
    <p:sldId id="283" r:id="rId29"/>
    <p:sldId id="3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082"/>
    <a:srgbClr val="808206"/>
    <a:srgbClr val="6188CD"/>
    <a:srgbClr val="EA0937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2" autoAdjust="0"/>
  </p:normalViewPr>
  <p:slideViewPr>
    <p:cSldViewPr snapToGrid="0">
      <p:cViewPr varScale="1">
        <p:scale>
          <a:sx n="78" d="100"/>
          <a:sy n="78" d="100"/>
        </p:scale>
        <p:origin x="101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62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57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3345E-1D16-4596-AC44-C7B4942F9C13}" type="datetimeFigureOut">
              <a:rPr lang="cs-CZ" smtClean="0"/>
              <a:t>25.07.2018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398713" y="868362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dirty="0" err="1"/>
              <a:t>MGr.</a:t>
            </a:r>
            <a:r>
              <a:rPr lang="cs-CZ" dirty="0"/>
              <a:t> Ing. Leopold Skoruša, Ph.D. (K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436973" y="8685213"/>
            <a:ext cx="141944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F4171-7005-47C1-829A-E946641B1D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48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7B59-FDA4-4A39-9224-93C6D58E2DB2}" type="datetimeFigureOut">
              <a:rPr lang="cs-CZ" smtClean="0"/>
              <a:t>25.07.2018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66AC8-9439-4ADB-B717-97C987B0F0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82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728F77-9634-4AFF-94F9-88E41AF1BC50}" type="slidenum">
              <a:rPr lang="cs-CZ" altLang="cs-CZ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839C144-8BED-4F50-AB3B-2CC1F4293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B7E5957-F900-44DA-B66A-F53356D5F97F}" type="slidenum">
              <a:rPr lang="cs-CZ" altLang="cs-CZ">
                <a:latin typeface="Arial" panose="020B0604020202020204" pitchFamily="34" charset="0"/>
              </a:rPr>
              <a:pPr eaLnBrk="1" hangingPunct="1"/>
              <a:t>20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1E56DAC-E701-4D5A-9C00-BFEE53BD9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3CDB40A-975D-452D-A437-9A1FE3BFC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070F97F-E11B-4D69-9A77-E3B1E97FF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E3966B1-7113-4B91-A1B7-BF78F7E6A966}" type="slidenum">
              <a:rPr lang="cs-CZ" altLang="cs-CZ">
                <a:latin typeface="Arial" panose="020B0604020202020204" pitchFamily="34" charset="0"/>
              </a:rPr>
              <a:pPr eaLnBrk="1" hangingPunct="1"/>
              <a:t>21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9F1B3CF-C7A2-4658-A620-C74E3F3CF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299D5A5-05A8-46E2-BD74-6DF5D421A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78F4C94F-72A0-4D1D-926B-8C6D69588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74D2DDA-2F8C-4778-BC83-E2E458902DB3}" type="slidenum">
              <a:rPr lang="cs-CZ" altLang="cs-CZ">
                <a:latin typeface="Arial" panose="020B0604020202020204" pitchFamily="34" charset="0"/>
              </a:rPr>
              <a:pPr eaLnBrk="1" hangingPunct="1"/>
              <a:t>22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D60CADA4-6B8F-4314-A264-87BB8CAB6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C2BEF8B-7F5A-4082-82A5-7AAD7FC7B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§ 3</a:t>
            </a:r>
          </a:p>
          <a:p>
            <a:pPr algn="ctr" eaLnBrk="1" hangingPunct="1"/>
            <a:r>
              <a:rPr lang="cs-CZ" altLang="cs-CZ" sz="2000" b="1">
                <a:latin typeface="Arial" panose="020B0604020202020204" pitchFamily="34" charset="0"/>
              </a:rPr>
              <a:t>Stav nebezpečí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(1) Stav nebezpečí se </a:t>
            </a:r>
            <a:r>
              <a:rPr lang="cs-CZ" altLang="cs-CZ" sz="2000" u="sng">
                <a:latin typeface="Arial" panose="020B0604020202020204" pitchFamily="34" charset="0"/>
              </a:rPr>
              <a:t>jako bezodkladné opatření může vyhlásit</a:t>
            </a:r>
            <a:r>
              <a:rPr lang="cs-CZ" altLang="cs-CZ" sz="2000">
                <a:latin typeface="Arial" panose="020B0604020202020204" pitchFamily="34" charset="0"/>
              </a:rPr>
              <a:t>, jsou-li v případě živelní pohromy, ekologické nebo průmyslové havárie, nehody nebo jiného nebezpečí ohroženy životy, zdraví, majetek, životní prostředí, pokud nedosahuje intenzita ohrožení značného rozsahu, 4) a není možné odvrátit ohrožení běžnou činností správních úřadů a složek integrovaného záchranného systému.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(2) Stav nebezpečí lze vyhlásit jen s uvedením důvodů, na nezbytně nutnou dobu a pro celé území kraje nebo pro jeho část. Rozhodnutí o vyhlášení stavu nebezpečí musí obsahovat krizová opatření a jejich rozsah. Změna krizových opatření musí být rovněž vyhlášena.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(3) Stav nebezpečí pro území kraje nebo jeho část vyhlašuje hejtman kraje, v Praze primátor hlavního města Prahy (dále jen "hejtman"). Hejtman, který stav nebezpečí vyhlásil, o tom neprodleně informuje vládu, Ministerstvo vnitra a sousední kraje, pokud mohou být krizovou situací dotčeny.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(4) Stav nebezpečí lze vyhlásit na dobu nejvýše 30 dnů. Tuto dobu může hejtman prodloužit jen se souhlasem vlády.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(5) Není-li možné účelně odvrátit vzniklé ohrožení v rámci stavu nebezpečí, hejtman neprodleně požádá vládu o vyhlášení nouzového stavu.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(6) Rozhodnutí o stavu nebezpečí se vyhlašuje stejně jako nařízení kraje. 5) Rozhodnutí nabývá účinnosti okamžikem, který se v něm stanoví. Rozhodnutí se vyvěšuje na úřední desce krajského úřadu a na úředních deskách obecních úřadů na území, kde je stav nebezpečí vyhlášen. Krajský úřad zveřejní rozhodnutí též dalšími způsoby v místě obvyklými, zejména prostřednictvím hromadných informačních prostředků a místního rozhlasu.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(7) </a:t>
            </a:r>
            <a:r>
              <a:rPr lang="cs-CZ" altLang="cs-CZ" sz="2000" u="sng">
                <a:latin typeface="Arial" panose="020B0604020202020204" pitchFamily="34" charset="0"/>
              </a:rPr>
              <a:t>Stav nebezpečí nelze vyhlásit z důvodu stávky vedené na ochranu práv a oprávněných hospodářských a sociálních zájmů.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(8) Stav nebezpečí končí uplynutím doby, na kterou byl vyhlášen, pokud hejtman nebo vláda nerozhodnou o jeho zrušení před uplynutím této doby. Vláda stav nebezpečí zruší též, pokud nejsou splněny podmínky pro jeho vyhlášení.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(9) Rozhodnutí vlády o zrušení stavu nebezpečí se vyvěsí na úřední desce krajského úřadu a na úředních deskách obecních úřadů na území, kde byl stav nebezpečí vyhlášen, zveřejní se v hromadných informačních prostředcích a vyhlásí se ve Sbírce zákonů. Účinnosti nabývá okamžikem, který se v rozhodnutí stanoví.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____________________</a:t>
            </a:r>
          </a:p>
          <a:p>
            <a:pPr algn="ctr" eaLnBrk="1" hangingPunct="1"/>
            <a:endParaRPr lang="cs-CZ" altLang="cs-CZ" sz="2000"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4) Čl. 5 ústavního zákona č. 110/1998 Sb. , o bezpečnosti České republiky.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5) § 8 a 9 zákona č. 129/2000 Sb. , o krajích (krajské zřízení).</a:t>
            </a:r>
          </a:p>
          <a:p>
            <a:pPr algn="ctr" eaLnBrk="1" hangingPunct="1"/>
            <a:endParaRPr lang="cs-CZ" altLang="cs-CZ" sz="2000">
              <a:latin typeface="Arial" panose="020B0604020202020204" pitchFamily="34" charset="0"/>
            </a:endParaRPr>
          </a:p>
          <a:p>
            <a:pPr algn="ctr" eaLnBrk="1" hangingPunct="1"/>
            <a:endParaRPr lang="cs-CZ" altLang="cs-CZ" sz="2000">
              <a:latin typeface="Arial" panose="020B0604020202020204" pitchFamily="34" charset="0"/>
            </a:endParaRPr>
          </a:p>
          <a:p>
            <a:pPr algn="ctr" eaLnBrk="1" hangingPunct="1"/>
            <a:endParaRPr lang="cs-CZ" altLang="cs-CZ" sz="2000"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2000" b="1" u="sng">
                <a:latin typeface="Arial" panose="020B0604020202020204" pitchFamily="34" charset="0"/>
              </a:rPr>
              <a:t>NOUZOVÝ STAV</a:t>
            </a:r>
          </a:p>
          <a:p>
            <a:pPr algn="ctr" eaLnBrk="1" hangingPunct="1"/>
            <a:endParaRPr lang="cs-CZ" altLang="cs-CZ" sz="2000" b="1" u="sng"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2000" u="sng">
                <a:latin typeface="Arial" panose="020B0604020202020204" pitchFamily="34" charset="0"/>
              </a:rPr>
              <a:t>Čl.5</a:t>
            </a:r>
          </a:p>
          <a:p>
            <a:pPr algn="ctr" eaLnBrk="1" hangingPunct="1"/>
            <a:endParaRPr lang="cs-CZ" altLang="cs-CZ" sz="2000" u="sng"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(1) Vláda může vyhlásit nouzový stav v případě živelních pohrom, ekologických nebo průmyslových havárií, nehod nebo jiného nebezpečí, které ve značném rozsahu ohrožují životy, zdraví nebo majetkové hodnoty anebo vnitřní pořádek a bezpečnost.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(2) Nouzový stav nemůže být vyhlášen z důvodu stávky vedené na ochranu práv a oprávněných hospodářských a sociálních zájmů.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(3) Je-li nebezpečí z prodlení, může vyhlásit nouzový stav předseda vlády. Jeho rozhodnutí vláda do 24 hodin od vyhlášení schválí nebo zruší.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(4) Vláda o vyhlášení nouzového stavu neprodleně informuje Poslaneckou sněmovnu, která může vyhlášení zrušit.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 u="sng">
                <a:latin typeface="Arial" panose="020B0604020202020204" pitchFamily="34" charset="0"/>
              </a:rPr>
              <a:t>Čl.6</a:t>
            </a:r>
          </a:p>
          <a:p>
            <a:pPr algn="ctr" eaLnBrk="1" hangingPunct="1"/>
            <a:endParaRPr lang="cs-CZ" altLang="cs-CZ" sz="2000" u="sng">
              <a:latin typeface="Arial" panose="020B0604020202020204" pitchFamily="34" charset="0"/>
            </a:endParaRP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(1) Nouzový stav se může vyhlásit jen s uvedením důvodů na určitou dobu a pro určité území. Současně s vyhlášením nouzového stavu musí vláda vymezit, která práva stanovená ve zvláštním zákoně a v jakém rozsahu se v souladu s Listinou základních práv a svobod omezují a které povinnosti a v jakém rozsahu se ukládají. Podrobnosti stanoví zákon.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(2) Nouzový stav se může vyhlásit nejdéle na dobu 30 dnů. Uvedená doba se může prodloužit jen po předchozím souhlasu Poslanecké sněmovny.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cs-CZ" altLang="cs-CZ" sz="2000">
                <a:latin typeface="Arial" panose="020B0604020202020204" pitchFamily="34" charset="0"/>
              </a:rPr>
              <a:t>	(3) Nouzový stav končí uplynutím doby, na kterou byl vyhlášen, pokud vláda nebo Poslanecká sněmovna nerozhodnou o jeho zrušení před uplynutím této doby.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8699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5B48735-A2E4-480F-B29E-3587BF92B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F072AF8-225D-419A-B9F8-0465A71D009B}" type="slidenum">
              <a:rPr lang="cs-CZ" altLang="cs-CZ">
                <a:latin typeface="Arial" panose="020B0604020202020204" pitchFamily="34" charset="0"/>
              </a:rPr>
              <a:pPr eaLnBrk="1" hangingPunct="1"/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1272A3F-80AE-42CA-91AB-B7FFD9333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88396AA-4282-4B56-A03F-50ECE93D2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9D7A9131-AC26-4664-A8A7-83EBDDB5F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3D8AF303-A2F1-450E-B526-4B2483DD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01FDBC65-5656-4914-AC2D-7EDDA4DC4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C83BCE8-8626-49C7-A6AC-AE9D2EA3ACAF}" type="slidenum">
              <a:rPr lang="cs-CZ" altLang="cs-CZ">
                <a:latin typeface="Arial" panose="020B0604020202020204" pitchFamily="34" charset="0"/>
              </a:rPr>
              <a:pPr eaLnBrk="1" hangingPunct="1"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48D845D2-7F58-4F80-B5F2-25E2EDB74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51E3CFD4-258C-4250-B3DF-D7F512B7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21E1174D-99DC-4583-8FE1-CC3385841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F7326D-FFF7-498C-B964-C693FF70B4D7}" type="slidenum">
              <a:rPr lang="cs-CZ" altLang="cs-CZ">
                <a:latin typeface="Arial" panose="020B0604020202020204" pitchFamily="34" charset="0"/>
              </a:rPr>
              <a:pPr eaLnBrk="1" hangingPunct="1"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F20275F2-6741-4BD8-82EC-9CC1752016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7C34A745-BE40-41E9-8E97-E9EBFBE0D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4371DC21-395C-43C8-912B-9B6EFE4B2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335F2B2-3414-45CE-8C00-981BBC5DE9EC}" type="slidenum">
              <a:rPr lang="cs-CZ" altLang="cs-CZ">
                <a:latin typeface="Arial" panose="020B0604020202020204" pitchFamily="34" charset="0"/>
              </a:rPr>
              <a:pPr eaLnBrk="1" hangingPunct="1"/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B22206D-0F27-41E0-9056-6A5A0C9F0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63D8972-DB6A-4C26-8918-47C55908CCAC}" type="slidenum">
              <a:rPr lang="cs-CZ" altLang="cs-CZ">
                <a:latin typeface="Arial" panose="020B0604020202020204" pitchFamily="34" charset="0"/>
              </a:rPr>
              <a:pPr eaLnBrk="1" hangingPunct="1"/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4CC539A-E36A-4FB2-9737-18E183A1AC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A10BC77-AED1-487C-A1D3-00F7E4F81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A07A628-E6D2-469D-B514-74D0A3314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119A2EF-39C3-419D-9E3F-49B998B42EF0}" type="slidenum">
              <a:rPr lang="cs-CZ" altLang="cs-CZ">
                <a:latin typeface="Arial" panose="020B0604020202020204" pitchFamily="34" charset="0"/>
              </a:rPr>
              <a:pPr eaLnBrk="1" hangingPunct="1"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BEFCE86-E981-4CCB-A304-188AC4329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03E9C44-6378-487F-AB49-8ECE244D1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5EC3917-DDF4-433A-BEA4-7ABEBBEB9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8518BC2-8108-46CB-A9C6-DD0EE7A6212A}" type="slidenum">
              <a:rPr lang="cs-CZ" altLang="cs-CZ">
                <a:latin typeface="Arial" panose="020B0604020202020204" pitchFamily="34" charset="0"/>
              </a:rPr>
              <a:pPr eaLnBrk="1" hangingPunct="1"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283D404-0805-4A4A-867F-719B847FE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4EC12E8-CA0A-41C5-8ECF-D163973FB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C9EA0DC-E6A6-4685-967D-29D04DB64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085DA8-0A2F-4F33-BDF5-55DCB28D0182}" type="slidenum">
              <a:rPr lang="cs-CZ" altLang="cs-CZ">
                <a:latin typeface="Arial" panose="020B0604020202020204" pitchFamily="34" charset="0"/>
              </a:rPr>
              <a:pPr eaLnBrk="1" hangingPunct="1"/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751B69B-E7DB-43A0-935F-65357EBF7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5D9D06C-D593-4A0F-B592-AF66A4074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800"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56429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4859198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56476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5469924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7" y="129204"/>
            <a:ext cx="2404566" cy="716876"/>
          </a:xfrm>
          <a:prstGeom prst="rect">
            <a:avLst/>
          </a:prstGeom>
        </p:spPr>
      </p:pic>
      <p:sp>
        <p:nvSpPr>
          <p:cNvPr id="18" name="TextovéPole 17"/>
          <p:cNvSpPr txBox="1"/>
          <p:nvPr userDrawn="1"/>
        </p:nvSpPr>
        <p:spPr>
          <a:xfrm>
            <a:off x="5379308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fvl.unob.cz</a:t>
            </a:r>
          </a:p>
        </p:txBody>
      </p:sp>
    </p:spTree>
    <p:extLst>
      <p:ext uri="{BB962C8B-B14F-4D97-AF65-F5344CB8AC3E}">
        <p14:creationId xmlns:p14="http://schemas.microsoft.com/office/powerpoint/2010/main" val="172185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0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3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5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8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8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6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37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83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5438"/>
            <a:ext cx="7886700" cy="1325563"/>
          </a:xfrm>
        </p:spPr>
        <p:txBody>
          <a:bodyPr/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1059"/>
            <a:ext cx="7886700" cy="36459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65700949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56476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5469924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7" y="129204"/>
            <a:ext cx="2404566" cy="716876"/>
          </a:xfrm>
          <a:prstGeom prst="rect">
            <a:avLst/>
          </a:prstGeom>
        </p:spPr>
      </p:pic>
      <p:sp>
        <p:nvSpPr>
          <p:cNvPr id="20" name="TextovéPole 19"/>
          <p:cNvSpPr txBox="1"/>
          <p:nvPr userDrawn="1"/>
        </p:nvSpPr>
        <p:spPr>
          <a:xfrm>
            <a:off x="5379308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fvl.unob.cz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  <p:extLst>
      <p:ext uri="{BB962C8B-B14F-4D97-AF65-F5344CB8AC3E}">
        <p14:creationId xmlns:p14="http://schemas.microsoft.com/office/powerpoint/2010/main" val="154703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588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62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65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64211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00137"/>
            <a:ext cx="8640960" cy="672680"/>
          </a:xfrm>
        </p:spPr>
        <p:txBody>
          <a:bodyPr>
            <a:normAutofit/>
          </a:bodyPr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1"/>
            <a:ext cx="8640960" cy="4188122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199234" cy="501649"/>
          </a:xfrm>
        </p:spPr>
        <p:txBody>
          <a:bodyPr/>
          <a:lstStyle>
            <a:lvl1pPr algn="ctr">
              <a:defRPr b="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cs-CZ" dirty="0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380679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47313"/>
            <a:ext cx="7886700" cy="34151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183236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7392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2649"/>
            <a:ext cx="3886200" cy="37443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2649"/>
            <a:ext cx="3886200" cy="37443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152690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052423"/>
            <a:ext cx="7886700" cy="106540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0117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91773"/>
            <a:ext cx="3868340" cy="299788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220117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91773"/>
            <a:ext cx="3887391" cy="299789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135441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6998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186174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112601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23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044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90446"/>
            <a:ext cx="4629150" cy="46706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72596"/>
            <a:ext cx="2949178" cy="29963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403516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8687"/>
            <a:ext cx="2949178" cy="12982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38687"/>
            <a:ext cx="4629150" cy="472236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52700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288956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7E36-B606-4124-95FB-8A97737A68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52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3D75-E465-4C15-B8B3-8A041AAAB1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56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4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19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5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78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Mgr. Ing. Leopold Skoruša, Ph.D. (K- 102)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25C1-CB4C-4E40-A1BB-B6068D32E281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9163"/>
              </p:ext>
            </p:extLst>
          </p:nvPr>
        </p:nvGraphicFramePr>
        <p:xfrm>
          <a:off x="0" y="7239"/>
          <a:ext cx="9144000" cy="96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2556476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5469924">
                  <a:extLst>
                    <a:ext uri="{9D8B030D-6E8A-4147-A177-3AD203B41FA5}">
                      <a16:colId xmlns:a16="http://schemas.microsoft.com/office/drawing/2014/main" val="2605011476"/>
                    </a:ext>
                  </a:extLst>
                </a:gridCol>
              </a:tblGrid>
              <a:tr h="96080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7" y="129204"/>
            <a:ext cx="2404566" cy="7168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379308" y="302975"/>
            <a:ext cx="19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fvl.unob.cz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063319"/>
              </p:ext>
            </p:extLst>
          </p:nvPr>
        </p:nvGraphicFramePr>
        <p:xfrm>
          <a:off x="0" y="6306457"/>
          <a:ext cx="9152238" cy="55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2910290663"/>
                    </a:ext>
                  </a:extLst>
                </a:gridCol>
                <a:gridCol w="5118835">
                  <a:extLst>
                    <a:ext uri="{9D8B030D-6E8A-4147-A177-3AD203B41FA5}">
                      <a16:colId xmlns:a16="http://schemas.microsoft.com/office/drawing/2014/main" val="2345665926"/>
                    </a:ext>
                  </a:extLst>
                </a:gridCol>
                <a:gridCol w="1754660">
                  <a:extLst>
                    <a:ext uri="{9D8B030D-6E8A-4147-A177-3AD203B41FA5}">
                      <a16:colId xmlns:a16="http://schemas.microsoft.com/office/drawing/2014/main" val="1178739229"/>
                    </a:ext>
                  </a:extLst>
                </a:gridCol>
              </a:tblGrid>
              <a:tr h="55248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2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37376"/>
                  </a:ext>
                </a:extLst>
              </a:tr>
            </a:tbl>
          </a:graphicData>
        </a:graphic>
      </p:graphicFrame>
      <p:pic>
        <p:nvPicPr>
          <p:cNvPr id="11" name="Obrázek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70" y="6364814"/>
            <a:ext cx="1060535" cy="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Mgr. Ing. Leopold Skoruša, Ph.D. (K- 102)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8FDC-5250-4F69-A59D-1BA42DAD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00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1049"/>
            <a:ext cx="7886700" cy="1102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0505"/>
            <a:ext cx="7886700" cy="387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/>
              <a:t>Leopold SKORUŠA</a:t>
            </a:r>
          </a:p>
        </p:txBody>
      </p:sp>
    </p:spTree>
    <p:extLst>
      <p:ext uri="{BB962C8B-B14F-4D97-AF65-F5344CB8AC3E}">
        <p14:creationId xmlns:p14="http://schemas.microsoft.com/office/powerpoint/2010/main" val="36131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9672"/>
            <a:ext cx="7772400" cy="1966070"/>
          </a:xfrm>
        </p:spPr>
        <p:txBody>
          <a:bodyPr>
            <a:normAutofit/>
          </a:bodyPr>
          <a:lstStyle/>
          <a:p>
            <a:r>
              <a:rPr lang="cs-CZ" sz="2800" b="1" dirty="0"/>
              <a:t>Právní úprava krizového řízení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Právo bezpečnosti a obrany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98357" y="6392563"/>
            <a:ext cx="5058032" cy="37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/>
              <a:t>Mgr. Ing. Leopold Skoruša, Ph.D. (K-102)</a:t>
            </a:r>
          </a:p>
        </p:txBody>
      </p:sp>
    </p:spTree>
    <p:extLst>
      <p:ext uri="{BB962C8B-B14F-4D97-AF65-F5344CB8AC3E}">
        <p14:creationId xmlns:p14="http://schemas.microsoft.com/office/powerpoint/2010/main" val="153147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261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790029"/>
              </p:ext>
            </p:extLst>
          </p:nvPr>
        </p:nvGraphicFramePr>
        <p:xfrm>
          <a:off x="0" y="987502"/>
          <a:ext cx="9144000" cy="5367605"/>
        </p:xfrm>
        <a:graphic>
          <a:graphicData uri="http://schemas.openxmlformats.org/drawingml/2006/table">
            <a:tbl>
              <a:tblPr/>
              <a:tblGrid>
                <a:gridCol w="39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9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225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Stav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Právní předpis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Vyhlašuje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Důvod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Podmínky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Běžný 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právní řád</a:t>
                      </a: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4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Stav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nebezpečí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z. č.  240/00 Sb.,  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 krizovém řízení,  §3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hejtman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z. č. 240/00 Sb., o krizovém řízení, §3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při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živelní pohrom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ě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ekolog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. či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průmysl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havári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nebo jsou-li ohroženy životy, zdraví či majetek, pokud intenzita ohrožení nedosahuje značného rozsahu  a nestačí aktivita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státní správy a IZS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 jen s uvedením důvodů, na nezbytně nutnou dobu, pro celé území kraje nebo jeho část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 musí obsahovat krizová opatření a jejich rozsah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 nejvýše na 30 dnů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6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Nouzový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stav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ú. z. č. 110/98 Sb., o bezpečnosti ČR,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čl. 2 odst. 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vláda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ú.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 z. č.110/98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Sb., o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b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ezpečnosti ČR, čl. 5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při živelní pohromě, ekolog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. či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průmyslové havárii nebo jiném nebezpečí, značného rozsahu, jsou-li ohroženy životy, zdraví nebo majetek, nebo vnitřní pořádek a bezpečnost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 musí být uvedeny důvody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 maximálně na 30 dnů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na určitou dobu a území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 ne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při s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táv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ce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na ochranu práv a oprávněných zájmů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nutno stanovit jaká práva se omezují a jaké povinnosti se ukládají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9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Stav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ohrožení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státu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ú. z. č. 110/98 Sb., o bezpečnosti ČR, čl. 2 odst. 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P</a:t>
                      </a:r>
                      <a:r>
                        <a:rPr kumimoji="0" lang="cs-CZ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arlament </a:t>
                      </a:r>
                      <a:r>
                        <a:rPr kumimoji="0" lang="cs-CZ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ČR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na </a:t>
                      </a:r>
                      <a:r>
                        <a:rPr kumimoji="0" lang="cs-CZ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návrh vlády</a:t>
                      </a:r>
                      <a:endParaRPr kumimoji="0" lang="cs-CZ" sz="1200" b="0" i="0" u="sng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ú. z. č.110/98 Sb., o bezpečnosti ČR,   čl. 7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je-li ohrožena svrchovanost státu, nebo jeho územní celistvost, nebo demokratické základy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 usnesení PČR je nutná nadpoloviční většina všech poslanců a senátorů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6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Válečný stav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ú.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 z. č. 110/98 Sb., o bezpečnosti ČR, čl. 2 odst. 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Parlament ČR</a:t>
                      </a:r>
                      <a:endParaRPr kumimoji="0" lang="cs-CZ" sz="1200" b="0" i="0" u="sng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ú.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 z. č. 1/9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 Sb.,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Ústava ČR, čl. 43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je-li ČR napadena nebo je-li třeba plnit spojenecké závazky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charset="0"/>
                        </a:rPr>
                        <a:t>▪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k usnesení PČR je nutná nadpoloviční většina všech poslanců a senátorů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Mgr. Ing. Leopold Skoruša, Ph.D. (K- 102)</a:t>
            </a: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073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45438"/>
            <a:ext cx="7886700" cy="49822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 Narrow" pitchFamily="34" charset="0"/>
              </a:rPr>
              <a:t>Schéma základních výkonných prvků BS ČR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71" y="1632155"/>
            <a:ext cx="8573729" cy="4532671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54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A4666D71-63C2-4FD6-B074-E7C8F6EF4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2493"/>
            <a:ext cx="8997139" cy="653435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Krizové řízení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Souhrn řídících činností </a:t>
            </a:r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věcně příslušných orgánů zaměřených na analýzu a vyhodnocení bezpečnostních rizik, </a:t>
            </a:r>
            <a:r>
              <a:rPr 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plánování, organizování, realizaci a kontrolu činností prováděných v souvislosti s řešením krizové situace. </a:t>
            </a:r>
            <a:endParaRPr lang="cs-CZ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další definice z krizového zákona,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tj. příprava na všechny možné druhy mimořádných událostí s tím, že za určitých okolností mohou přerůst v krizovou situaci, případně již v okamžiku vzniku je vzhledem k rozsahu patrné, že se jedná o krizovou situaci a k jejímu vyřešení je nezbytné vyhlásit některý z krizových stavů,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r>
              <a:rPr 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připravenost, tj. připravenost na řešení krizových situací, neznamená tedy pouze havarijní připravenost, ale i připravenost v oblasti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veřejného pořádku a vnitřní bezpečnosti,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 ekonomice,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finančnictví,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zdravotnictví,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 zemědělství 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 dalších sférách společenského života, kde by mohla vzniknout krizová situace.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10AD65F5-3C79-42E6-BB50-23673CA9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F617DDB-7313-440B-A738-914D6E5B3785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1285A8E-8603-485C-9AC3-E00B3DF2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531523-D6D3-4275-AB73-72BDB2D0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781C4D7-F487-49B0-8B09-4ABB8EEB221F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53A8D68-D9B9-4D5D-89D3-9C79281D5D0C}"/>
              </a:ext>
            </a:extLst>
          </p:cNvPr>
          <p:cNvSpPr/>
          <p:nvPr/>
        </p:nvSpPr>
        <p:spPr bwMode="auto">
          <a:xfrm>
            <a:off x="1357313" y="2286000"/>
            <a:ext cx="5500687" cy="26431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250000"/>
              </a:lnSpc>
              <a:defRPr/>
            </a:pPr>
            <a:endParaRPr lang="cs-CZ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lnSpc>
                <a:spcPct val="250000"/>
              </a:lnSpc>
              <a:defRPr/>
            </a:pPr>
            <a:r>
              <a:rPr lang="cs-CZ" b="1" dirty="0">
                <a:latin typeface="Verdana" pitchFamily="34" charset="0"/>
              </a:rPr>
              <a:t>Mírový stav</a:t>
            </a:r>
          </a:p>
        </p:txBody>
      </p:sp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9BB57907-6B2F-4915-AC11-6DEA4F44A64A}"/>
              </a:ext>
            </a:extLst>
          </p:cNvPr>
          <p:cNvCxnSpPr/>
          <p:nvPr/>
        </p:nvCxnSpPr>
        <p:spPr bwMode="auto">
          <a:xfrm>
            <a:off x="1357313" y="2214563"/>
            <a:ext cx="5643562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5190BFA3-F69B-4439-9ADE-5B6A6BFB8968}"/>
              </a:ext>
            </a:extLst>
          </p:cNvPr>
          <p:cNvCxnSpPr/>
          <p:nvPr/>
        </p:nvCxnSpPr>
        <p:spPr bwMode="auto">
          <a:xfrm>
            <a:off x="1428750" y="5000625"/>
            <a:ext cx="5643563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43" name="TextovéPole 8">
            <a:extLst>
              <a:ext uri="{FF2B5EF4-FFF2-40B4-BE49-F238E27FC236}">
                <a16:creationId xmlns:a16="http://schemas.microsoft.com/office/drawing/2014/main" id="{41B97ABA-7CE0-49AD-873B-B64A21BF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281" y="962819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3600" dirty="0"/>
              <a:t>Vývoj  situace </a:t>
            </a: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760A445A-7D4D-4B43-A76F-3FB3F1DF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7D4FE-535A-4383-96F0-FBBF7EAC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5887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Vývoj  situace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5CAF75-B82B-4026-A0A6-51733279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33AEE8F-B456-4C7E-9B30-BFDBD8711A18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A24A92B3-5DE3-441D-A1CC-4A940D5712EF}"/>
              </a:ext>
            </a:extLst>
          </p:cNvPr>
          <p:cNvCxnSpPr/>
          <p:nvPr/>
        </p:nvCxnSpPr>
        <p:spPr bwMode="auto">
          <a:xfrm>
            <a:off x="1571625" y="3071813"/>
            <a:ext cx="55721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91BD4D07-0011-4745-BE49-6AD59062125C}"/>
              </a:ext>
            </a:extLst>
          </p:cNvPr>
          <p:cNvCxnSpPr/>
          <p:nvPr/>
        </p:nvCxnSpPr>
        <p:spPr bwMode="auto">
          <a:xfrm>
            <a:off x="1571625" y="4286250"/>
            <a:ext cx="5572125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2C4D84CC-2964-4837-8FB9-F65B19B83578}"/>
              </a:ext>
            </a:extLst>
          </p:cNvPr>
          <p:cNvSpPr/>
          <p:nvPr/>
        </p:nvSpPr>
        <p:spPr bwMode="auto">
          <a:xfrm>
            <a:off x="1500188" y="3071813"/>
            <a:ext cx="5500687" cy="12144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r">
              <a:lnSpc>
                <a:spcPct val="250000"/>
              </a:lnSpc>
              <a:defRPr/>
            </a:pPr>
            <a:r>
              <a:rPr lang="cs-CZ" sz="1600" b="1" dirty="0">
                <a:solidFill>
                  <a:srgbClr val="FFFF00"/>
                </a:solidFill>
                <a:latin typeface="Verdana" pitchFamily="34" charset="0"/>
              </a:rPr>
              <a:t>Mírový stav</a:t>
            </a:r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BAB6D7B-9F6D-4028-98CE-902ACC90D5C4}"/>
              </a:ext>
            </a:extLst>
          </p:cNvPr>
          <p:cNvSpPr/>
          <p:nvPr/>
        </p:nvSpPr>
        <p:spPr bwMode="auto">
          <a:xfrm rot="5400000">
            <a:off x="2321718" y="1678782"/>
            <a:ext cx="2500313" cy="4000500"/>
          </a:xfrm>
          <a:prstGeom prst="hexagon">
            <a:avLst>
              <a:gd name="adj" fmla="val 28511"/>
              <a:gd name="vf" fmla="val 11547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370" name="TextovéPole 61">
            <a:extLst>
              <a:ext uri="{FF2B5EF4-FFF2-40B4-BE49-F238E27FC236}">
                <a16:creationId xmlns:a16="http://schemas.microsoft.com/office/drawing/2014/main" id="{4C8F271C-6EEC-4E2C-9892-7C5B5C4D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29000"/>
            <a:ext cx="264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C00000"/>
                </a:solidFill>
              </a:rPr>
              <a:t>Mimořádná událost</a:t>
            </a:r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C11142D7-E48D-4F6B-919C-ABD716DD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F1D0131D-4DCC-4AFC-8126-A977D3D880BE}"/>
              </a:ext>
            </a:extLst>
          </p:cNvPr>
          <p:cNvSpPr/>
          <p:nvPr/>
        </p:nvSpPr>
        <p:spPr bwMode="auto">
          <a:xfrm>
            <a:off x="1571625" y="3363640"/>
            <a:ext cx="7072313" cy="12144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r">
              <a:lnSpc>
                <a:spcPct val="250000"/>
              </a:lnSpc>
              <a:defRPr/>
            </a:pPr>
            <a:r>
              <a:rPr lang="cs-CZ" sz="1600" b="1" dirty="0">
                <a:solidFill>
                  <a:srgbClr val="FFFF00"/>
                </a:solidFill>
                <a:latin typeface="Verdana" pitchFamily="34" charset="0"/>
              </a:rPr>
              <a:t>Mírový stav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F7A194-CC0F-49A1-BD97-9687BA45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" y="688901"/>
            <a:ext cx="8229600" cy="7851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Vývoj  situace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63DBDA-78A7-4E2D-A8EA-DF0E1620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B2A2E81-A3E2-4E0A-95B3-A5E27EC18C75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9421E794-34CF-40A4-8439-A25E92D2210E}"/>
              </a:ext>
            </a:extLst>
          </p:cNvPr>
          <p:cNvCxnSpPr/>
          <p:nvPr/>
        </p:nvCxnSpPr>
        <p:spPr bwMode="auto">
          <a:xfrm>
            <a:off x="1571625" y="3071813"/>
            <a:ext cx="55721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>
            <a:extLst>
              <a:ext uri="{FF2B5EF4-FFF2-40B4-BE49-F238E27FC236}">
                <a16:creationId xmlns:a16="http://schemas.microsoft.com/office/drawing/2014/main" id="{BB983743-18AC-4881-96E5-C8A86B58D94E}"/>
              </a:ext>
            </a:extLst>
          </p:cNvPr>
          <p:cNvCxnSpPr/>
          <p:nvPr/>
        </p:nvCxnSpPr>
        <p:spPr bwMode="auto">
          <a:xfrm>
            <a:off x="1571625" y="4286250"/>
            <a:ext cx="5572125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B4344403-2C98-40BA-8B86-6CE903EEAC31}"/>
              </a:ext>
            </a:extLst>
          </p:cNvPr>
          <p:cNvSpPr/>
          <p:nvPr/>
        </p:nvSpPr>
        <p:spPr bwMode="auto">
          <a:xfrm rot="5400000">
            <a:off x="2393156" y="1678782"/>
            <a:ext cx="2500313" cy="4000500"/>
          </a:xfrm>
          <a:prstGeom prst="hexagon">
            <a:avLst>
              <a:gd name="adj" fmla="val 28511"/>
              <a:gd name="vf" fmla="val 11547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DB568E9-D72B-46CC-AE5B-D87E37120AED}"/>
              </a:ext>
            </a:extLst>
          </p:cNvPr>
          <p:cNvSpPr txBox="1"/>
          <p:nvPr/>
        </p:nvSpPr>
        <p:spPr>
          <a:xfrm rot="16200000">
            <a:off x="5118894" y="3466307"/>
            <a:ext cx="368300" cy="461962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rgbClr val="C00000"/>
                </a:solidFill>
              </a:rPr>
              <a:t>MU</a:t>
            </a:r>
          </a:p>
        </p:txBody>
      </p:sp>
      <p:sp>
        <p:nvSpPr>
          <p:cNvPr id="16395" name="Osmiúhelník 13">
            <a:extLst>
              <a:ext uri="{FF2B5EF4-FFF2-40B4-BE49-F238E27FC236}">
                <a16:creationId xmlns:a16="http://schemas.microsoft.com/office/drawing/2014/main" id="{47B70A90-12D0-4DEE-A701-AEB26767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363515"/>
            <a:ext cx="5429250" cy="3214687"/>
          </a:xfrm>
          <a:prstGeom prst="octagon">
            <a:avLst>
              <a:gd name="adj" fmla="val 29287"/>
            </a:avLst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marL="39465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cs-CZ" altLang="cs-CZ" sz="1400" b="1">
                <a:latin typeface="Verdana" panose="020B0604030504040204" pitchFamily="34" charset="0"/>
              </a:rPr>
              <a:t>                                                   Krizová situace</a:t>
            </a:r>
          </a:p>
        </p:txBody>
      </p: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C6877DA2-B2E9-4EAF-977B-1360B8C2265D}"/>
              </a:ext>
            </a:extLst>
          </p:cNvPr>
          <p:cNvCxnSpPr/>
          <p:nvPr/>
        </p:nvCxnSpPr>
        <p:spPr bwMode="auto">
          <a:xfrm>
            <a:off x="1071563" y="2428875"/>
            <a:ext cx="6929437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1AB10048-3B9E-4A07-BBDB-63CC06B2CBCA}"/>
              </a:ext>
            </a:extLst>
          </p:cNvPr>
          <p:cNvCxnSpPr/>
          <p:nvPr/>
        </p:nvCxnSpPr>
        <p:spPr bwMode="auto">
          <a:xfrm>
            <a:off x="1071563" y="4929188"/>
            <a:ext cx="6786562" cy="15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bdélník 26">
            <a:extLst>
              <a:ext uri="{FF2B5EF4-FFF2-40B4-BE49-F238E27FC236}">
                <a16:creationId xmlns:a16="http://schemas.microsoft.com/office/drawing/2014/main" id="{3E1A590E-87B0-4BCC-BB62-097691D3CE35}"/>
              </a:ext>
            </a:extLst>
          </p:cNvPr>
          <p:cNvSpPr/>
          <p:nvPr/>
        </p:nvSpPr>
        <p:spPr bwMode="auto">
          <a:xfrm>
            <a:off x="1328738" y="1330252"/>
            <a:ext cx="6572250" cy="10429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„Nadměrný“ zásah do přirozených práv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20C59FA1-80E5-4A29-A1F1-31253167783F}"/>
              </a:ext>
            </a:extLst>
          </p:cNvPr>
          <p:cNvSpPr/>
          <p:nvPr/>
        </p:nvSpPr>
        <p:spPr bwMode="auto">
          <a:xfrm>
            <a:off x="1214438" y="5292452"/>
            <a:ext cx="6500812" cy="9858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„Nadměrný“ zásah do přirozených práv</a:t>
            </a:r>
          </a:p>
        </p:txBody>
      </p:sp>
      <p:sp>
        <p:nvSpPr>
          <p:cNvPr id="17" name="Zástupný symbol pro zápatí 3">
            <a:extLst>
              <a:ext uri="{FF2B5EF4-FFF2-40B4-BE49-F238E27FC236}">
                <a16:creationId xmlns:a16="http://schemas.microsoft.com/office/drawing/2014/main" id="{9F3D4141-FD1E-485E-91E0-1F69A0A2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5BB31B7F-33FA-4D93-ACDF-12E3541554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28" y="1215957"/>
            <a:ext cx="9134272" cy="5814878"/>
          </a:xfrm>
        </p:spPr>
        <p:txBody>
          <a:bodyPr>
            <a:normAutofit/>
          </a:bodyPr>
          <a:lstStyle/>
          <a:p>
            <a:pPr marL="371475" indent="-285750">
              <a:lnSpc>
                <a:spcPct val="80000"/>
              </a:lnSpc>
            </a:pPr>
            <a:r>
              <a:rPr lang="cs-CZ" altLang="cs-CZ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Podle charakteru krizových situací</a:t>
            </a: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(parlament může vyhlásit </a:t>
            </a:r>
            <a:r>
              <a:rPr lang="cs-CZ" alt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válečný stav</a:t>
            </a:r>
            <a:r>
              <a:rPr lang="cs-CZ" alt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popř. </a:t>
            </a:r>
            <a:r>
              <a:rPr lang="cs-CZ" altLang="cs-CZ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stav </a:t>
            </a:r>
            <a:r>
              <a:rPr lang="cs-CZ" altLang="cs-CZ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ohrožení státu</a:t>
            </a:r>
            <a:r>
              <a:rPr lang="cs-CZ" alt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vláda</a:t>
            </a:r>
            <a:r>
              <a:rPr lang="cs-CZ" altLang="cs-CZ" sz="1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nouzový stav</a:t>
            </a:r>
            <a:r>
              <a:rPr lang="cs-CZ" altLang="cs-CZ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mohou ústavní orgány přijímat, navrhovat nebo vyhlašovat příslušná </a:t>
            </a:r>
            <a:r>
              <a:rPr lang="cs-CZ" altLang="cs-CZ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opatření</a:t>
            </a: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71475" indent="-285750">
              <a:lnSpc>
                <a:spcPct val="80000"/>
              </a:lnSpc>
              <a:buClr>
                <a:schemeClr val="tx1"/>
              </a:buClr>
            </a:pPr>
            <a:r>
              <a:rPr lang="cs-CZ" altLang="cs-CZ" sz="1800" b="1" dirty="0">
                <a:solidFill>
                  <a:srgbClr val="33CC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opatření vojenského charakteru</a:t>
            </a:r>
            <a:r>
              <a:rPr lang="cs-CZ" altLang="cs-CZ" sz="1800" b="1" dirty="0">
                <a:solidFill>
                  <a:srgbClr val="008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cs-CZ" sz="1800" b="1" dirty="0">
                <a:solidFill>
                  <a:srgbClr val="FFFE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71475" indent="-285750">
              <a:lnSpc>
                <a:spcPct val="80000"/>
              </a:lnSpc>
              <a:buClr>
                <a:schemeClr val="tx1"/>
              </a:buClr>
            </a:pPr>
            <a:r>
              <a:rPr lang="cs-CZ" altLang="cs-CZ" sz="18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opatření nevojenského charakteru, </a:t>
            </a:r>
          </a:p>
          <a:p>
            <a:pPr marL="371475" indent="-285750">
              <a:lnSpc>
                <a:spcPct val="80000"/>
              </a:lnSpc>
              <a:buClr>
                <a:schemeClr val="tx1"/>
              </a:buClr>
            </a:pP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opatření finančního a měnového charakteru, </a:t>
            </a:r>
          </a:p>
          <a:p>
            <a:pPr marL="371475" indent="-285750">
              <a:lnSpc>
                <a:spcPct val="80000"/>
              </a:lnSpc>
              <a:buClr>
                <a:schemeClr val="tx1"/>
              </a:buClr>
            </a:pP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opatření hospodářského charakteru či </a:t>
            </a:r>
          </a:p>
          <a:p>
            <a:pPr marL="371475" indent="-285750">
              <a:lnSpc>
                <a:spcPct val="80000"/>
              </a:lnSpc>
              <a:buClr>
                <a:schemeClr val="tx1"/>
              </a:buClr>
            </a:pP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opatření informačního charakteru. </a:t>
            </a:r>
          </a:p>
          <a:p>
            <a:pPr marL="371475" indent="-285750">
              <a:lnSpc>
                <a:spcPct val="80000"/>
              </a:lnSpc>
              <a:buClr>
                <a:schemeClr val="tx1"/>
              </a:buClr>
            </a:pPr>
            <a:r>
              <a:rPr lang="cs-CZ" altLang="cs-CZ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Krizová opatření </a:t>
            </a:r>
          </a:p>
          <a:p>
            <a:pPr marL="823912" lvl="1" indent="-285750">
              <a:lnSpc>
                <a:spcPct val="80000"/>
              </a:lnSpc>
            </a:pP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musí být stanovena zákonem (nelze je realizovat nezávisle na zákonu či právním předpisu, nebo porušit normou předepsaný postup), </a:t>
            </a:r>
          </a:p>
          <a:p>
            <a:pPr marL="823912" lvl="1" indent="-285750">
              <a:lnSpc>
                <a:spcPct val="80000"/>
              </a:lnSpc>
            </a:pP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musí směřovat k legitimnímu cíli (omezení lze provést jen v zájmu národní</a:t>
            </a:r>
            <a:r>
              <a:rPr lang="cs-CZ" altLang="cs-CZ" sz="1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bezpečnosti, veřejného pořádku, zdraví, života, hospodářského či všeobecného blahobytu), </a:t>
            </a:r>
          </a:p>
          <a:p>
            <a:pPr marL="823912" lvl="1" indent="-285750">
              <a:lnSpc>
                <a:spcPct val="80000"/>
              </a:lnSpc>
            </a:pP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mohou být zavedena pouze tehdy, je-li to nezbytné (v situaci, kdy nelze užít jiných prostředků k odstranění krizové situace), </a:t>
            </a:r>
          </a:p>
          <a:p>
            <a:pPr marL="823912" lvl="1" indent="-285750">
              <a:lnSpc>
                <a:spcPct val="80000"/>
              </a:lnSpc>
            </a:pPr>
            <a:r>
              <a:rPr lang="cs-CZ" altLang="cs-CZ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musí být vymezena právním řádem (včetně určení doby jejich užití, revize a zrušení).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1C7DDAD7-AE8A-4869-AEA7-011E4DBA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128A1A4-32B0-487C-B4E2-5C1C089DD876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2EE19D6B-2CEC-477F-8F79-D9E9D42F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050DC86-C463-4043-B27C-036EBFD63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31132"/>
            <a:ext cx="9144000" cy="50950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</a:pPr>
            <a:r>
              <a:rPr lang="cs-CZ" altLang="cs-CZ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Válečný stav</a:t>
            </a: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altLang="cs-CZ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stav ohrožení</a:t>
            </a: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státu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vyhlašované parlamentem znamená již faktické vedení války nebo její formální vypovězení (pasivní válka).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</a:pPr>
            <a:endParaRPr lang="cs-CZ" altLang="cs-CZ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</a:pP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Vyhlášení válečného stavu je vnitropoliticky i mezinárodně velmi citlivá záležitost: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vyhlášením válečného stavu se uvádí do pohybu řada opatření, kterými se výrazně mění vnitřní fungování společnosti (mobilizace, válečné hospodářství, omezení základních práv a svobod ve smyslu § 53 odst. 1 zákona č. 222/1999 Sb., </a:t>
            </a:r>
            <a:r>
              <a:rPr lang="cs-CZ" altLang="cs-CZ" sz="20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zajišťování obrany ČR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uložení povinností atd.) a která se promítají do vnějších vztahů (přerušení diplomatických kontaktů, vypovězení bilaterálních a suspenze multilaterálních smluv, uzavření hranic, rekvizice, internace apod.). 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Tx/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 právního pohledu 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válečný stav</a:t>
            </a: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souhrn opatření, která jsou vyvolána válkou a jež proměňují právní poměry uvnitř státu a mimo jeho hranice. 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B5AB7E70-4C7E-40A3-9324-DD66505A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D190528-65BB-41C8-A2DD-14F0D77C1DD2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57AF250-1195-4EAF-93F3-6B195E46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12521DF-B509-44CE-9033-753FF162A4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21404"/>
            <a:ext cx="9144000" cy="6308725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Bezpečnostní hrozby ČR </a:t>
            </a:r>
            <a:b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politicko-vojenské </a:t>
            </a:r>
            <a: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ambice k jejich eliminaci</a:t>
            </a:r>
          </a:p>
          <a:p>
            <a:r>
              <a:rPr lang="cs-CZ" altLang="cs-CZ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(Bezpečnostní strategie ČR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Vojenská strategie ČR)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Vojenské hrozby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politicko-vojenské ambice k jejich snížení </a:t>
            </a:r>
          </a:p>
          <a:p>
            <a:pPr>
              <a:buClr>
                <a:schemeClr val="tx1"/>
              </a:buClr>
            </a:pP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Nevojenské hrozby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politicko-vojenské ambice k jejich </a:t>
            </a:r>
            <a:r>
              <a:rPr lang="cs-CZ" altLang="cs-CZ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šnížení</a:t>
            </a:r>
            <a:endParaRPr lang="cs-CZ" altLang="cs-CZ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altLang="cs-CZ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Záměr použití ozbrojených sil ČR</a:t>
            </a:r>
          </a:p>
          <a:p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cs-CZ" altLang="cs-CZ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CC33"/>
              </a:buClr>
              <a:buSzPct val="100000"/>
            </a:pPr>
            <a:r>
              <a:rPr lang="cs-CZ" altLang="cs-CZ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Použití AČR v operacích společné obrany</a:t>
            </a:r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6175" lvl="1" indent="-342900"/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AČR v operaci společné obrany vysoké intenzity</a:t>
            </a:r>
          </a:p>
          <a:p>
            <a:pPr marL="1146175" lvl="1" indent="-342900"/>
            <a:r>
              <a:rPr lang="cs-CZ" altLang="cs-CZ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AČR v operaci společné obrany nízké intenzity</a:t>
            </a:r>
          </a:p>
          <a:p>
            <a:pPr marL="1146175" lvl="1" indent="-342900"/>
            <a:endParaRPr lang="cs-CZ" alt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8000"/>
              </a:buClr>
            </a:pPr>
            <a:endParaRPr lang="cs-CZ" alt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AFD15F5C-4004-46DA-944D-60E5ADAD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797F706-6FDC-4441-BDC5-16F3E8531FF6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777F57FC-79C0-4048-BC51-4D0693AB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71B56BD-1BE3-41A9-8572-AF1703520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01949"/>
            <a:ext cx="9144000" cy="512421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FFFF00"/>
              </a:buClr>
              <a:buSzTx/>
              <a:buNone/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AČR v mírových, humanitárních a záchranných operacích</a:t>
            </a:r>
          </a:p>
          <a:p>
            <a:pPr marL="989013" lvl="1" indent="-363538" eaLnBrk="1" hangingPunct="1">
              <a:lnSpc>
                <a:spcPct val="90000"/>
              </a:lnSpc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AČR v operaci na prosazení míru</a:t>
            </a:r>
          </a:p>
          <a:p>
            <a:pPr marL="989013" lvl="1" indent="-363538" eaLnBrk="1" hangingPunct="1">
              <a:lnSpc>
                <a:spcPct val="90000"/>
              </a:lnSpc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AČR v operaci na podporu nebo udržení míru</a:t>
            </a:r>
          </a:p>
          <a:p>
            <a:pPr marL="989013" lvl="1" indent="-363538" eaLnBrk="1" hangingPunct="1">
              <a:lnSpc>
                <a:spcPct val="90000"/>
              </a:lnSpc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AČR v humanitárních a záchranných operacích </a:t>
            </a:r>
          </a:p>
          <a:p>
            <a:pPr eaLnBrk="1" hangingPunct="1">
              <a:lnSpc>
                <a:spcPct val="90000"/>
              </a:lnSpc>
              <a:buClr>
                <a:srgbClr val="00CC00"/>
              </a:buClr>
              <a:buSzTx/>
            </a:pPr>
            <a:endParaRPr lang="cs-CZ" altLang="cs-CZ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Tx/>
              <a:buNone/>
            </a:pPr>
            <a:r>
              <a:rPr lang="cs-CZ" altLang="cs-CZ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ozbrojených sil ČR k plnění úkolů na území ČR</a:t>
            </a:r>
          </a:p>
          <a:p>
            <a:pPr marL="989013" lvl="1" indent="-363538" eaLnBrk="1" hangingPunct="1">
              <a:lnSpc>
                <a:spcPct val="90000"/>
              </a:lnSpc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AČR k ochraně vzdušného prostoru ČR </a:t>
            </a:r>
          </a:p>
          <a:p>
            <a:pPr marL="989013" lvl="1" indent="-363538" eaLnBrk="1" hangingPunct="1">
              <a:lnSpc>
                <a:spcPct val="90000"/>
              </a:lnSpc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ozbrojených sil ČR k ochraně objektů důležitých pro obranu státu</a:t>
            </a:r>
          </a:p>
          <a:p>
            <a:pPr marL="989013" lvl="1" indent="-363538" eaLnBrk="1" hangingPunct="1">
              <a:lnSpc>
                <a:spcPct val="90000"/>
              </a:lnSpc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ozbrojených sil ČR v asistenčních operacích na podporu Policie ČR </a:t>
            </a:r>
          </a:p>
          <a:p>
            <a:pPr marL="989013" lvl="1" indent="-363538" eaLnBrk="1" hangingPunct="1">
              <a:lnSpc>
                <a:spcPct val="90000"/>
              </a:lnSpc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Použití ozbrojených sil ČR v asistenčních operacích na podporu integrovaného záchranného systému </a:t>
            </a:r>
          </a:p>
          <a:p>
            <a:pPr marL="989013" lvl="1" indent="-363538" eaLnBrk="1" hangingPunct="1">
              <a:lnSpc>
                <a:spcPct val="90000"/>
              </a:lnSpc>
            </a:pPr>
            <a:endParaRPr lang="cs-CZ" alt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8613" lvl="2" indent="-342900" eaLnBrk="1" hangingPunct="1">
              <a:lnSpc>
                <a:spcPct val="90000"/>
              </a:lnSpc>
              <a:buClr>
                <a:schemeClr val="tx1"/>
              </a:buClr>
              <a:buSzTx/>
            </a:pPr>
            <a:endParaRPr lang="cs-CZ" altLang="cs-CZ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27526C24-8AB0-4365-AD26-292FB117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2F484E-32AA-470D-B217-9170D595D53F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5CFE9C1-BFC7-4A74-BA74-E0F56AB3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45438"/>
            <a:ext cx="7886700" cy="615411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60849"/>
            <a:ext cx="7886700" cy="4357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600" dirty="0"/>
              <a:t>– základní pojmy</a:t>
            </a:r>
          </a:p>
          <a:p>
            <a:r>
              <a:rPr lang="cs-CZ" sz="2600" dirty="0"/>
              <a:t>Krizové stavy</a:t>
            </a:r>
          </a:p>
          <a:p>
            <a:r>
              <a:rPr lang="cs-CZ" sz="2600" dirty="0"/>
              <a:t>Krizové řízení</a:t>
            </a:r>
          </a:p>
          <a:p>
            <a:pPr marL="0" indent="0">
              <a:buNone/>
            </a:pPr>
            <a:r>
              <a:rPr lang="cs-CZ" sz="2600" dirty="0"/>
              <a:t>Závěr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  <p:extLst>
      <p:ext uri="{BB962C8B-B14F-4D97-AF65-F5344CB8AC3E}">
        <p14:creationId xmlns:p14="http://schemas.microsoft.com/office/powerpoint/2010/main" val="171310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78531214-063D-4BE9-9968-81738E705B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01949"/>
            <a:ext cx="9144000" cy="512421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oblasti zajišťování </a:t>
            </a:r>
            <a:r>
              <a:rPr lang="cs-CZ" altLang="cs-CZ" b="1" u="sng" dirty="0">
                <a:solidFill>
                  <a:srgbClr val="33CC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obrany státu</a:t>
            </a:r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lze pro účely výuky na Univerzitě obrany vyjmenovat kromě norem ústavních zejména:</a:t>
            </a:r>
          </a:p>
          <a:p>
            <a:pPr>
              <a:buClr>
                <a:schemeClr val="tx1"/>
              </a:buClr>
            </a:pPr>
            <a:endParaRPr lang="cs-CZ" alt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č. 585/2004 Sb., o branné povinnosti a jejím zajišťování (branný zákon), ve znění pozdějších předpisů (dále jen „branný zákon“);</a:t>
            </a:r>
          </a:p>
          <a:p>
            <a:pPr lvl="1"/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zákon č. 219/1999 Sb., o ozbrojených silách České republiky, ve znění pozdějších předpisů, (dále jen zákon č. 219/1999 Sb.“); </a:t>
            </a:r>
          </a:p>
          <a:p>
            <a:pPr lvl="1"/>
            <a:r>
              <a:rPr lang="cs-CZ" alt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zákon č. 222/1999 Sb., o zajišťování obrany České republiky, ve znění zákona č. 320/2002 Sb., (dále je n zákon č. 222/1999 Sb.“); </a:t>
            </a:r>
          </a:p>
          <a:p>
            <a:endParaRPr lang="cs-CZ" alt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973ADF8E-6ABE-417B-A770-270EC6BE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1080816-8E57-4E35-BF13-A8155E1000E1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FAF4F130-8AB2-4C73-ACE6-3357D3BE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CAD825AE-1890-4FB6-AE23-67494D7F9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28" y="1031131"/>
            <a:ext cx="9134272" cy="5095031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oblasti zajišťování </a:t>
            </a:r>
            <a:r>
              <a:rPr lang="cs-CZ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bezpečnosti státu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lze pro stejné účely výuky uvést zejména:</a:t>
            </a:r>
          </a:p>
          <a:p>
            <a:pPr marL="784225" lvl="1" indent="-342900">
              <a:lnSpc>
                <a:spcPct val="80000"/>
              </a:lnSpc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č. 240/2000 Sb., o krizovém řízení a o změně některých zákonů (krizový zákon), ve znění zákona č. 320/2002 Sb. a zákona č. 127/2005 Sb. (dále jen „zákon č. 240/2000 Sb.“) </a:t>
            </a:r>
          </a:p>
          <a:p>
            <a:pPr marL="784225" lvl="1" indent="-342900">
              <a:lnSpc>
                <a:spcPct val="80000"/>
              </a:lnSpc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č. 241/2000 Sb., o hospodářských opatřeních pro krizové stavy a o změně některých souvisejících zákonů, ve znění pozdějších předpisů, ( Změna 320/2002 Sb. 354/2003 Sb. 237/2004 Sb. 413/2005 Sb. 444/2005 Sb.) </a:t>
            </a:r>
          </a:p>
          <a:p>
            <a:pPr marL="784225" lvl="1" indent="-342900">
              <a:lnSpc>
                <a:spcPct val="80000"/>
              </a:lnSpc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č. 239/2000 Sb., o integrovaném záchranném systému a o změně některých zákonů, ve znění zákona č. 320/2002 Sb. a zákona č. 20/2004 Sb.)</a:t>
            </a:r>
          </a:p>
          <a:p>
            <a:pPr marL="784225" lvl="1" indent="-342900">
              <a:lnSpc>
                <a:spcPct val="80000"/>
              </a:lnSpc>
              <a:defRPr/>
            </a:pP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č. 238/2000 Sb., o Hasičském záchranném sboru České republiky a o změně některých zákonů, ve znění pozdějších předpisů.( Změna: 586/2004 Sb. 413/2005 Sb. 309/2002 Sb. 362/2003 Sb. )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06463D4D-2C49-4EF1-9908-57DE362A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C72362C-AABE-4D25-BC45-2FFB1B79ABCA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5EA20B5C-7561-4ACE-8BA1-FBEC703C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F61213E-6BFC-49E4-9CC5-8B3907A2F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463" y="1192213"/>
            <a:ext cx="8229600" cy="7778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Vyhlašování jednotlivých stavů z důvodů zajištění obrany a bezpečnosti státu</a:t>
            </a:r>
            <a:endParaRPr lang="cs-CZ" altLang="cs-CZ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971AB9D-3641-4767-91A1-F1DE561BDE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210" y="2164404"/>
            <a:ext cx="9144000" cy="4983163"/>
          </a:xfrm>
        </p:spPr>
        <p:txBody>
          <a:bodyPr/>
          <a:lstStyle/>
          <a:p>
            <a:pPr marL="447675" indent="-447675" eaLnBrk="1" hangingPunct="1">
              <a:buFont typeface="Wingdings" panose="05000000000000000000" pitchFamily="2" charset="2"/>
              <a:buNone/>
            </a:pPr>
            <a:endParaRPr lang="cs-CZ" altLang="cs-CZ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eaLnBrk="1" hangingPunct="1">
              <a:buFont typeface="Wingdings" panose="05000000000000000000" pitchFamily="2" charset="2"/>
              <a:buNone/>
            </a:pPr>
            <a:r>
              <a:rPr lang="cs-CZ" altLang="cs-CZ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Stav nebezpečí</a:t>
            </a:r>
            <a: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(§ 3 zákona č. 240/2000 Sb.)</a:t>
            </a:r>
            <a:endParaRPr lang="cs-CZ" altLang="cs-CZ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eaLnBrk="1" hangingPunct="1">
              <a:buFont typeface="Wingdings" panose="05000000000000000000" pitchFamily="2" charset="2"/>
              <a:buNone/>
            </a:pPr>
            <a:endParaRPr lang="cs-CZ" altLang="cs-CZ" b="1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eaLnBrk="1" hangingPunct="1">
              <a:buFont typeface="Wingdings" panose="05000000000000000000" pitchFamily="2" charset="2"/>
              <a:buNone/>
            </a:pPr>
            <a:r>
              <a:rPr lang="cs-CZ" altLang="cs-CZ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Nouzový stav</a:t>
            </a:r>
            <a:r>
              <a:rPr lang="cs-CZ" altLang="cs-CZ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(čl. 5 a 6 ústavního zákona č.                  110/1998 Sb.)</a:t>
            </a:r>
            <a:endParaRPr lang="cs-CZ" altLang="cs-CZ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eaLnBrk="1" hangingPunct="1">
              <a:buFont typeface="Wingdings" panose="05000000000000000000" pitchFamily="2" charset="2"/>
              <a:buNone/>
            </a:pPr>
            <a:r>
              <a:rPr lang="cs-CZ" alt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9AAF36B0-F937-4ACA-A572-FDFAD71F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5A9A076-CB17-4F24-888B-99D62AEADF33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0332C2EC-273A-41FF-A6B0-2A523D32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7772400" cy="762000"/>
          </a:xfrm>
        </p:spPr>
        <p:txBody>
          <a:bodyPr>
            <a:normAutofit/>
          </a:bodyPr>
          <a:lstStyle/>
          <a:p>
            <a:pPr eaLnBrk="1" hangingPunct="1">
              <a:buSzPct val="60000"/>
            </a:pP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39997"/>
            <a:ext cx="8568952" cy="461635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Zákon č.1/1993 Sb., Ústava České republiky, ve znění pozdějších předpisů,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Usnesení předsednictva ČNR  č. 2/1993 Sb., o vyhlášení LISTINY ZÁKLADNÍCH PRÁV A SVOBOD jako součásti ústavního pořádku České republiky, ve znění Ústavního zákona č. 162/1998 Sb.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Ústavní právo - Karel Klíma (Vydavatelství a nakladatelství Aleš Čeněk)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Ústavní zákon č. 110/1998 Sb., o bezpečnosti ČR,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Zákon č. 240/2000 Sb., o krizovém řízení (krizový zákon),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Zákon č. 222/1999 Sb., o zajišťování obrany ČR,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Zákon č. 241/2000 Sb., o hospodářských opatřeních pro krizové stavy,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http://www.vlada.cz/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cs-CZ" altLang="cs-CZ" sz="2000" dirty="0">
                <a:solidFill>
                  <a:schemeClr val="accent4">
                    <a:lumMod val="10000"/>
                  </a:schemeClr>
                </a:solidFill>
              </a:rPr>
              <a:t>Ministerstvo obrany-České strategické dokumenty: http://www.mocr.army.cz/ministr-a-ministerstvo/odkazy/odkazy</a:t>
            </a:r>
            <a:endParaRPr lang="cs-CZ" altLang="cs-CZ" sz="1800" dirty="0"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cs-CZ" dirty="0"/>
              <a:t>Mgr. Ing. Leopold Skoruša, Ph.D. (K- 102)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596750"/>
          </a:xfrm>
        </p:spPr>
        <p:txBody>
          <a:bodyPr>
            <a:normAutofit/>
          </a:bodyPr>
          <a:lstStyle/>
          <a:p>
            <a:r>
              <a:rPr lang="cs-CZ" sz="2800" b="1" dirty="0"/>
              <a:t>Definice  pojmů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12955" y="1800225"/>
            <a:ext cx="8102395" cy="43767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80000"/>
              <a:defRPr/>
            </a:pPr>
            <a:r>
              <a:rPr lang="cs-CZ" altLang="cs-CZ" sz="1800" dirty="0">
                <a:solidFill>
                  <a:schemeClr val="accent4">
                    <a:lumMod val="10000"/>
                  </a:schemeClr>
                </a:solidFill>
              </a:rPr>
              <a:t>Krizová situace</a:t>
            </a:r>
          </a:p>
          <a:p>
            <a:pPr lvl="1">
              <a:lnSpc>
                <a:spcPct val="100000"/>
              </a:lnSpc>
              <a:buSzPct val="80000"/>
              <a:defRPr/>
            </a:pPr>
            <a:r>
              <a:rPr lang="cs-CZ" altLang="cs-CZ" sz="1400" dirty="0">
                <a:solidFill>
                  <a:schemeClr val="accent4">
                    <a:lumMod val="10000"/>
                  </a:schemeClr>
                </a:solidFill>
              </a:rPr>
              <a:t>mimořádná událost podle zákona o integrovaném záchranném systému, narušení kritické infrastruktury nebo jiné nebezpečí, při nichž je vyhlášen stav nebezpečí, nouzový stav nebo stav ohrožení státu (dále jen „krizový stav“). </a:t>
            </a:r>
          </a:p>
          <a:p>
            <a:pPr>
              <a:lnSpc>
                <a:spcPct val="100000"/>
              </a:lnSpc>
              <a:buSzPct val="80000"/>
              <a:defRPr/>
            </a:pPr>
            <a:r>
              <a:rPr lang="cs-CZ" altLang="cs-CZ" sz="1800" dirty="0">
                <a:solidFill>
                  <a:schemeClr val="accent4">
                    <a:lumMod val="10000"/>
                  </a:schemeClr>
                </a:solidFill>
              </a:rPr>
              <a:t>Mimořádná událost </a:t>
            </a:r>
          </a:p>
          <a:p>
            <a:pPr lvl="1">
              <a:lnSpc>
                <a:spcPct val="100000"/>
              </a:lnSpc>
              <a:buSzPct val="80000"/>
              <a:defRPr/>
            </a:pPr>
            <a:r>
              <a:rPr lang="cs-CZ" altLang="cs-CZ" sz="1400" dirty="0">
                <a:solidFill>
                  <a:schemeClr val="accent4">
                    <a:lumMod val="10000"/>
                  </a:schemeClr>
                </a:solidFill>
              </a:rPr>
              <a:t>podle zákona o integrovaném záchranném systému, narušení kritické infrastruktury nebo jiné nebezpečí, při nichž je vyhlášen stav </a:t>
            </a:r>
          </a:p>
          <a:p>
            <a:pPr lvl="2">
              <a:lnSpc>
                <a:spcPct val="100000"/>
              </a:lnSpc>
              <a:buSzPct val="80000"/>
              <a:defRPr/>
            </a:pPr>
            <a:r>
              <a:rPr lang="cs-CZ" altLang="cs-CZ" sz="1100" dirty="0">
                <a:solidFill>
                  <a:schemeClr val="accent4">
                    <a:lumMod val="10000"/>
                  </a:schemeClr>
                </a:solidFill>
              </a:rPr>
              <a:t>nebezpečí, </a:t>
            </a:r>
          </a:p>
          <a:p>
            <a:pPr lvl="2">
              <a:lnSpc>
                <a:spcPct val="100000"/>
              </a:lnSpc>
              <a:buSzPct val="80000"/>
              <a:defRPr/>
            </a:pPr>
            <a:r>
              <a:rPr lang="cs-CZ" altLang="cs-CZ" sz="1100" dirty="0">
                <a:solidFill>
                  <a:schemeClr val="accent4">
                    <a:lumMod val="10000"/>
                  </a:schemeClr>
                </a:solidFill>
              </a:rPr>
              <a:t>nouzový stav, </a:t>
            </a:r>
          </a:p>
          <a:p>
            <a:pPr lvl="2">
              <a:lnSpc>
                <a:spcPct val="100000"/>
              </a:lnSpc>
              <a:buSzPct val="80000"/>
              <a:defRPr/>
            </a:pPr>
            <a:r>
              <a:rPr lang="cs-CZ" altLang="cs-CZ" sz="1100" dirty="0">
                <a:solidFill>
                  <a:schemeClr val="accent4">
                    <a:lumMod val="10000"/>
                  </a:schemeClr>
                </a:solidFill>
              </a:rPr>
              <a:t>nebo stav ohrožení státu. </a:t>
            </a:r>
          </a:p>
          <a:p>
            <a:pPr>
              <a:lnSpc>
                <a:spcPct val="100000"/>
              </a:lnSpc>
              <a:buSzPct val="80000"/>
              <a:defRPr/>
            </a:pPr>
            <a:r>
              <a:rPr lang="cs-CZ" altLang="cs-CZ" sz="1800" dirty="0">
                <a:solidFill>
                  <a:schemeClr val="accent4">
                    <a:lumMod val="10000"/>
                  </a:schemeClr>
                </a:solidFill>
              </a:rPr>
              <a:t>Krizové řízení </a:t>
            </a:r>
          </a:p>
          <a:p>
            <a:pPr lvl="1">
              <a:lnSpc>
                <a:spcPct val="100000"/>
              </a:lnSpc>
              <a:buSzPct val="80000"/>
              <a:defRPr/>
            </a:pPr>
            <a:r>
              <a:rPr lang="cs-CZ" altLang="cs-CZ" sz="1400" dirty="0">
                <a:solidFill>
                  <a:schemeClr val="accent4">
                    <a:lumMod val="10000"/>
                  </a:schemeClr>
                </a:solidFill>
              </a:rPr>
              <a:t>souhrn řídících činností orgánů krizového řízení zaměřených na analýzu a vyhodnocení bezpečnostních rizik a plánování, organizování, realizaci a kontrolu činností prováděných v souvislosti s</a:t>
            </a:r>
          </a:p>
          <a:p>
            <a:pPr lvl="2">
              <a:lnSpc>
                <a:spcPct val="100000"/>
              </a:lnSpc>
              <a:buSzPct val="80000"/>
              <a:defRPr/>
            </a:pPr>
            <a:r>
              <a:rPr lang="cs-CZ" altLang="cs-CZ" sz="1100" dirty="0">
                <a:solidFill>
                  <a:schemeClr val="accent4">
                    <a:lumMod val="10000"/>
                  </a:schemeClr>
                </a:solidFill>
              </a:rPr>
              <a:t>přípravou na krizové situace a jejich řešením, nebo</a:t>
            </a:r>
          </a:p>
          <a:p>
            <a:pPr lvl="2">
              <a:lnSpc>
                <a:spcPct val="100000"/>
              </a:lnSpc>
              <a:buSzPct val="80000"/>
              <a:defRPr/>
            </a:pPr>
            <a:r>
              <a:rPr lang="cs-CZ" altLang="cs-CZ" sz="1100" dirty="0">
                <a:solidFill>
                  <a:schemeClr val="accent4">
                    <a:lumMod val="10000"/>
                  </a:schemeClr>
                </a:solidFill>
              </a:rPr>
              <a:t>ochranou kritické infrastruktury.</a:t>
            </a:r>
          </a:p>
        </p:txBody>
      </p:sp>
    </p:spTree>
    <p:extLst>
      <p:ext uri="{BB962C8B-B14F-4D97-AF65-F5344CB8AC3E}">
        <p14:creationId xmlns:p14="http://schemas.microsoft.com/office/powerpoint/2010/main" val="52705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69806"/>
            <a:ext cx="7886700" cy="44835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80000"/>
              <a:defRPr/>
            </a:pPr>
            <a:r>
              <a:rPr lang="cs-CZ" sz="2400" dirty="0">
                <a:solidFill>
                  <a:srgbClr val="FFC000">
                    <a:lumMod val="10000"/>
                  </a:srgbClr>
                </a:solidFill>
              </a:rPr>
              <a:t>je-li bezprostředně ohrožena svrchovanost, územní celistvost, demokratické základy ČR;</a:t>
            </a:r>
          </a:p>
          <a:p>
            <a:pPr>
              <a:lnSpc>
                <a:spcPct val="80000"/>
              </a:lnSpc>
              <a:buSzPct val="80000"/>
              <a:defRPr/>
            </a:pPr>
            <a:r>
              <a:rPr lang="cs-CZ" sz="2400" dirty="0">
                <a:solidFill>
                  <a:srgbClr val="FFC000">
                    <a:lumMod val="10000"/>
                  </a:srgbClr>
                </a:solidFill>
              </a:rPr>
              <a:t>je-li třeba plnit mezinárodní závazky o společné obraně;</a:t>
            </a:r>
          </a:p>
          <a:p>
            <a:pPr>
              <a:lnSpc>
                <a:spcPct val="80000"/>
              </a:lnSpc>
              <a:buSzPct val="80000"/>
              <a:defRPr/>
            </a:pPr>
            <a:r>
              <a:rPr lang="cs-CZ" sz="2400" dirty="0">
                <a:solidFill>
                  <a:srgbClr val="FFC000">
                    <a:lumMod val="10000"/>
                  </a:srgbClr>
                </a:solidFill>
              </a:rPr>
              <a:t>je-li ve značném rozsahu ohrožen veřejný pořádek a vnitřní bezpečnost státu;</a:t>
            </a:r>
          </a:p>
          <a:p>
            <a:pPr>
              <a:lnSpc>
                <a:spcPct val="80000"/>
              </a:lnSpc>
              <a:buSzPct val="80000"/>
              <a:defRPr/>
            </a:pPr>
            <a:r>
              <a:rPr lang="cs-CZ" sz="2400" dirty="0">
                <a:solidFill>
                  <a:srgbClr val="FFC000">
                    <a:lumMod val="10000"/>
                  </a:srgbClr>
                </a:solidFill>
              </a:rPr>
              <a:t>jsou-li ve značném rozsahu ohroženy životy a zdraví, majetkové hodnoty či životní prostředí;</a:t>
            </a:r>
          </a:p>
          <a:p>
            <a:pPr>
              <a:lnSpc>
                <a:spcPct val="80000"/>
              </a:lnSpc>
              <a:buSzPct val="80000"/>
              <a:defRPr/>
            </a:pPr>
            <a:r>
              <a:rPr lang="cs-CZ" sz="2400" dirty="0">
                <a:solidFill>
                  <a:srgbClr val="FFC000">
                    <a:lumMod val="10000"/>
                  </a:srgbClr>
                </a:solidFill>
              </a:rPr>
              <a:t>vyplývají-li ohrožení uvedená v písm. c) a d) z živelní pohromy, ekologické nebo průmyslové havárie, nehody či jiného obdobného nebezpečí.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45439"/>
            <a:ext cx="7886700" cy="724368"/>
          </a:xfrm>
        </p:spPr>
        <p:txBody>
          <a:bodyPr>
            <a:normAutofit/>
          </a:bodyPr>
          <a:lstStyle/>
          <a:p>
            <a:pPr>
              <a:buSzPct val="60000"/>
            </a:pP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Podle právního řádu ČR krizová situace nastává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080931" y="2044365"/>
            <a:ext cx="0" cy="35877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12723"/>
            <a:ext cx="7886700" cy="5270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dirty="0"/>
              <a:t>Podle charakteru krizových situací </a:t>
            </a:r>
          </a:p>
          <a:p>
            <a:r>
              <a:rPr lang="cs-CZ" sz="1900" dirty="0"/>
              <a:t>(PARLAMENT může vyhlásit </a:t>
            </a:r>
            <a:r>
              <a:rPr lang="cs-CZ" sz="1900" dirty="0">
                <a:solidFill>
                  <a:srgbClr val="FF0000"/>
                </a:solidFill>
              </a:rPr>
              <a:t>válečný stav, popř. stav ohrožení státu</a:t>
            </a:r>
            <a:r>
              <a:rPr lang="cs-CZ" sz="1900" dirty="0"/>
              <a:t>, VLÁDA </a:t>
            </a:r>
            <a:r>
              <a:rPr lang="cs-CZ" sz="1900" dirty="0">
                <a:solidFill>
                  <a:srgbClr val="FF0000"/>
                </a:solidFill>
              </a:rPr>
              <a:t>nouzový stav</a:t>
            </a:r>
            <a:r>
              <a:rPr lang="cs-CZ" sz="1900" dirty="0"/>
              <a:t>) </a:t>
            </a:r>
          </a:p>
          <a:p>
            <a:r>
              <a:rPr lang="cs-CZ" sz="2400" dirty="0"/>
              <a:t>mohou ústavní orgány přijímat, navrhovat nebo vyhlašovat příslušná krizová opatření:</a:t>
            </a:r>
          </a:p>
          <a:p>
            <a:pPr lvl="1"/>
            <a:r>
              <a:rPr lang="cs-CZ" sz="2000" dirty="0">
                <a:solidFill>
                  <a:srgbClr val="92D050"/>
                </a:solidFill>
              </a:rPr>
              <a:t>vojenského charakteru</a:t>
            </a:r>
            <a:r>
              <a:rPr lang="cs-CZ" sz="2000" dirty="0"/>
              <a:t>, </a:t>
            </a:r>
          </a:p>
          <a:p>
            <a:pPr lvl="1"/>
            <a:r>
              <a:rPr lang="cs-CZ" sz="2000" dirty="0"/>
              <a:t>nevojenského charakteru, </a:t>
            </a:r>
          </a:p>
          <a:p>
            <a:pPr lvl="1"/>
            <a:r>
              <a:rPr lang="cs-CZ" sz="2000" dirty="0"/>
              <a:t>finančního a měnového charakteru, </a:t>
            </a:r>
          </a:p>
          <a:p>
            <a:pPr lvl="1"/>
            <a:r>
              <a:rPr lang="cs-CZ" sz="2000" dirty="0"/>
              <a:t>hospodářského charakteru, </a:t>
            </a:r>
          </a:p>
          <a:p>
            <a:pPr lvl="1"/>
            <a:r>
              <a:rPr lang="cs-CZ" sz="2000" dirty="0"/>
              <a:t>či informačního charakteru. </a:t>
            </a:r>
          </a:p>
          <a:p>
            <a:endParaRPr lang="cs-CZ" sz="2400" dirty="0"/>
          </a:p>
          <a:p>
            <a:r>
              <a:rPr lang="cs-CZ" sz="2400" b="1" dirty="0"/>
              <a:t>Pro krizová opatření platí</a:t>
            </a:r>
          </a:p>
          <a:p>
            <a:pPr lvl="1"/>
            <a:r>
              <a:rPr lang="cs-CZ" sz="2000" dirty="0"/>
              <a:t>musí být stanovena zákonem (nelze je realizovat nezávisle na zákonu či právním předpisu, nebo porušit normou předepsaný postup), </a:t>
            </a:r>
          </a:p>
          <a:p>
            <a:pPr lvl="1"/>
            <a:r>
              <a:rPr lang="cs-CZ" sz="2000" dirty="0"/>
              <a:t>musí směřovat k legitimnímu cíli (omezení lze provést jen v zájmu národní bezpečnosti, veřejného pořádku, zdraví, života … </a:t>
            </a:r>
          </a:p>
          <a:p>
            <a:pPr lvl="1"/>
            <a:r>
              <a:rPr lang="cs-CZ" sz="2000" dirty="0"/>
              <a:t>mohou být zavedena pouze tehdy, je-li to nezbytné (v situaci, kdy nelze užít jiných prostředků k odstranění krizové situace), </a:t>
            </a:r>
          </a:p>
          <a:p>
            <a:pPr lvl="1"/>
            <a:r>
              <a:rPr lang="cs-CZ" sz="2000" dirty="0"/>
              <a:t>musí být vymezena právním řádem (včetně určení doby jejich užití, revize a zrušení).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93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202"/>
            <a:ext cx="9143999" cy="52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73096"/>
            <a:ext cx="9144000" cy="52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45438"/>
            <a:ext cx="7886700" cy="49822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 Narrow" pitchFamily="34" charset="0"/>
              </a:rPr>
              <a:t>Krizové stavy dle platné právní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07458"/>
            <a:ext cx="7886700" cy="4269505"/>
          </a:xfrm>
        </p:spPr>
        <p:txBody>
          <a:bodyPr>
            <a:normAutofit/>
          </a:bodyPr>
          <a:lstStyle/>
          <a:p>
            <a:r>
              <a:rPr lang="cs-CZ" sz="2400" dirty="0"/>
              <a:t>Válečný stav</a:t>
            </a:r>
          </a:p>
          <a:p>
            <a:endParaRPr lang="cs-CZ" sz="2400" dirty="0"/>
          </a:p>
          <a:p>
            <a:r>
              <a:rPr lang="cs-CZ" sz="2400" dirty="0"/>
              <a:t>Stav ohrožení státu</a:t>
            </a:r>
          </a:p>
          <a:p>
            <a:endParaRPr lang="cs-CZ" sz="2400" dirty="0"/>
          </a:p>
          <a:p>
            <a:r>
              <a:rPr lang="cs-CZ" sz="2400" dirty="0"/>
              <a:t>Nouzový stav</a:t>
            </a:r>
          </a:p>
          <a:p>
            <a:endParaRPr lang="cs-CZ" sz="2400" dirty="0"/>
          </a:p>
          <a:p>
            <a:r>
              <a:rPr lang="cs-CZ" sz="2400" dirty="0"/>
              <a:t>Stav nebezpečí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88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45439"/>
            <a:ext cx="7886700" cy="50805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Působnost krizových zákonů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Mgr. Ing. Leopold Skoruša, Ph.D. (K- 102)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357188" y="1928813"/>
            <a:ext cx="8286750" cy="3938587"/>
            <a:chOff x="357188" y="1928813"/>
            <a:chExt cx="8286750" cy="3938587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357188" y="1928813"/>
              <a:ext cx="8286750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dirty="0">
                  <a:solidFill>
                    <a:srgbClr val="FF0000"/>
                  </a:solidFill>
                  <a:latin typeface="Tahoma" panose="020B0604030504040204" pitchFamily="34" charset="0"/>
                </a:rPr>
                <a:t>     MIMOŘÁDNÁ                                                                              STAV OHROŽENÍ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200" dirty="0">
                  <a:solidFill>
                    <a:srgbClr val="FF0000"/>
                  </a:solidFill>
                  <a:latin typeface="Tahoma" panose="020B0604030504040204" pitchFamily="34" charset="0"/>
                </a:rPr>
                <a:t>     UDÁLOST                 STAV NEBEZPEČÍ          NOUZOVÝ STAV                 STÁTU                 VÁLEČNÝ STAV   </a:t>
              </a:r>
            </a:p>
          </p:txBody>
        </p:sp>
        <p:cxnSp>
          <p:nvCxnSpPr>
            <p:cNvPr id="34" name="AutoShape 4"/>
            <p:cNvCxnSpPr>
              <a:cxnSpLocks noChangeShapeType="1"/>
            </p:cNvCxnSpPr>
            <p:nvPr/>
          </p:nvCxnSpPr>
          <p:spPr bwMode="auto">
            <a:xfrm>
              <a:off x="500063" y="2744788"/>
              <a:ext cx="1633537" cy="0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5"/>
            <p:cNvCxnSpPr>
              <a:cxnSpLocks noChangeShapeType="1"/>
            </p:cNvCxnSpPr>
            <p:nvPr/>
          </p:nvCxnSpPr>
          <p:spPr bwMode="auto">
            <a:xfrm>
              <a:off x="2133600" y="2743200"/>
              <a:ext cx="1600200" cy="0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6"/>
            <p:cNvCxnSpPr>
              <a:cxnSpLocks noChangeShapeType="1"/>
            </p:cNvCxnSpPr>
            <p:nvPr/>
          </p:nvCxnSpPr>
          <p:spPr bwMode="auto">
            <a:xfrm>
              <a:off x="3733800" y="2743200"/>
              <a:ext cx="1600200" cy="0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"/>
            <p:cNvCxnSpPr>
              <a:cxnSpLocks noChangeShapeType="1"/>
            </p:cNvCxnSpPr>
            <p:nvPr/>
          </p:nvCxnSpPr>
          <p:spPr bwMode="auto">
            <a:xfrm>
              <a:off x="5334000" y="2743200"/>
              <a:ext cx="1676400" cy="0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8"/>
            <p:cNvCxnSpPr>
              <a:cxnSpLocks noChangeShapeType="1"/>
            </p:cNvCxnSpPr>
            <p:nvPr/>
          </p:nvCxnSpPr>
          <p:spPr bwMode="auto">
            <a:xfrm>
              <a:off x="7010400" y="2743200"/>
              <a:ext cx="1524000" cy="0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9"/>
            <p:cNvCxnSpPr>
              <a:cxnSpLocks noChangeShapeType="1"/>
            </p:cNvCxnSpPr>
            <p:nvPr/>
          </p:nvCxnSpPr>
          <p:spPr bwMode="auto">
            <a:xfrm>
              <a:off x="3733800" y="3352800"/>
              <a:ext cx="48006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0"/>
            <p:cNvCxnSpPr>
              <a:cxnSpLocks noChangeShapeType="1"/>
            </p:cNvCxnSpPr>
            <p:nvPr/>
          </p:nvCxnSpPr>
          <p:spPr bwMode="auto">
            <a:xfrm>
              <a:off x="3733800" y="27432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1"/>
            <p:cNvCxnSpPr>
              <a:cxnSpLocks noChangeShapeType="1"/>
            </p:cNvCxnSpPr>
            <p:nvPr/>
          </p:nvCxnSpPr>
          <p:spPr bwMode="auto">
            <a:xfrm>
              <a:off x="8534400" y="2743200"/>
              <a:ext cx="0" cy="3124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733800" y="3048000"/>
              <a:ext cx="4724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1600" b="1" dirty="0">
                  <a:solidFill>
                    <a:srgbClr val="276082"/>
                  </a:solidFill>
                  <a:latin typeface="Arial Narrow" panose="020B0606020202030204" pitchFamily="34" charset="0"/>
                </a:rPr>
                <a:t>Ústavní zákon č. 110/1998 Sb., o bezpečnosti ČR</a:t>
              </a:r>
            </a:p>
          </p:txBody>
        </p:sp>
        <p:cxnSp>
          <p:nvCxnSpPr>
            <p:cNvPr id="43" name="AutoShape 13"/>
            <p:cNvCxnSpPr>
              <a:cxnSpLocks noChangeShapeType="1"/>
            </p:cNvCxnSpPr>
            <p:nvPr/>
          </p:nvCxnSpPr>
          <p:spPr bwMode="auto">
            <a:xfrm>
              <a:off x="2133600" y="3962400"/>
              <a:ext cx="41148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4"/>
            <p:cNvCxnSpPr>
              <a:cxnSpLocks noChangeShapeType="1"/>
            </p:cNvCxnSpPr>
            <p:nvPr/>
          </p:nvCxnSpPr>
          <p:spPr bwMode="auto">
            <a:xfrm>
              <a:off x="2133600" y="2743200"/>
              <a:ext cx="1588" cy="2209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5"/>
            <p:cNvCxnSpPr>
              <a:cxnSpLocks noChangeShapeType="1"/>
            </p:cNvCxnSpPr>
            <p:nvPr/>
          </p:nvCxnSpPr>
          <p:spPr bwMode="auto">
            <a:xfrm>
              <a:off x="2133600" y="4648200"/>
              <a:ext cx="64008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6"/>
            <p:cNvCxnSpPr>
              <a:cxnSpLocks noChangeShapeType="1"/>
            </p:cNvCxnSpPr>
            <p:nvPr/>
          </p:nvCxnSpPr>
          <p:spPr bwMode="auto">
            <a:xfrm>
              <a:off x="2133600" y="4953000"/>
              <a:ext cx="6400800" cy="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7"/>
            <p:cNvCxnSpPr>
              <a:cxnSpLocks noChangeShapeType="1"/>
            </p:cNvCxnSpPr>
            <p:nvPr/>
          </p:nvCxnSpPr>
          <p:spPr bwMode="auto">
            <a:xfrm>
              <a:off x="6248400" y="2743200"/>
              <a:ext cx="1588" cy="2514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8"/>
            <p:cNvCxnSpPr>
              <a:cxnSpLocks noChangeShapeType="1"/>
            </p:cNvCxnSpPr>
            <p:nvPr/>
          </p:nvCxnSpPr>
          <p:spPr bwMode="auto">
            <a:xfrm>
              <a:off x="6248400" y="5257800"/>
              <a:ext cx="2286000" cy="0"/>
            </a:xfrm>
            <a:prstGeom prst="straightConnector1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9"/>
            <p:cNvCxnSpPr>
              <a:cxnSpLocks noChangeShapeType="1"/>
            </p:cNvCxnSpPr>
            <p:nvPr/>
          </p:nvCxnSpPr>
          <p:spPr bwMode="auto">
            <a:xfrm>
              <a:off x="6248400" y="3962400"/>
              <a:ext cx="22860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20"/>
            <p:cNvCxnSpPr>
              <a:cxnSpLocks noChangeShapeType="1"/>
            </p:cNvCxnSpPr>
            <p:nvPr/>
          </p:nvCxnSpPr>
          <p:spPr bwMode="auto">
            <a:xfrm>
              <a:off x="500063" y="2643188"/>
              <a:ext cx="0" cy="3124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21"/>
            <p:cNvCxnSpPr>
              <a:cxnSpLocks noChangeShapeType="1"/>
            </p:cNvCxnSpPr>
            <p:nvPr/>
          </p:nvCxnSpPr>
          <p:spPr bwMode="auto">
            <a:xfrm>
              <a:off x="500063" y="5786438"/>
              <a:ext cx="8034337" cy="63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2209800" y="3657600"/>
              <a:ext cx="3962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dirty="0">
                  <a:solidFill>
                    <a:srgbClr val="276082"/>
                  </a:solidFill>
                  <a:latin typeface="Arial Narrow" panose="020B0606020202030204" pitchFamily="34" charset="0"/>
                </a:rPr>
                <a:t>Zákon č. 240/2000 Sb., o krizovém řízení</a:t>
              </a: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6324600" y="3505200"/>
              <a:ext cx="2133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 dirty="0">
                  <a:solidFill>
                    <a:srgbClr val="276082"/>
                  </a:solidFill>
                  <a:latin typeface="Arial Narrow" panose="020B0606020202030204" pitchFamily="34" charset="0"/>
                </a:rPr>
                <a:t>Zákon č. 222/1999 Sb.,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 dirty="0">
                  <a:solidFill>
                    <a:srgbClr val="276082"/>
                  </a:solidFill>
                  <a:latin typeface="Arial Narrow" panose="020B0606020202030204" pitchFamily="34" charset="0"/>
                </a:rPr>
                <a:t>o zajišťování obrany ČR</a:t>
              </a:r>
            </a:p>
          </p:txBody>
        </p: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2133600" y="4343400"/>
              <a:ext cx="6400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rgbClr val="276082"/>
                  </a:solidFill>
                  <a:latin typeface="Arial Narrow" panose="020B0606020202030204" pitchFamily="34" charset="0"/>
                </a:rPr>
                <a:t>            Zákon č. 241/2000 Sb., o hospodářských opatřeních pro krizové stavy</a:t>
              </a:r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2133600" y="4724400"/>
              <a:ext cx="6340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solidFill>
                    <a:srgbClr val="276082"/>
                  </a:solidFill>
                  <a:latin typeface="Arial Narrow" panose="020B0606020202030204" pitchFamily="34" charset="0"/>
                </a:rPr>
                <a:t>                                       Systém nouzového hospodářství</a:t>
              </a: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6172200" y="5029200"/>
              <a:ext cx="2438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>
                  <a:solidFill>
                    <a:srgbClr val="276082"/>
                  </a:solidFill>
                  <a:latin typeface="Arial Narrow" panose="020B0606020202030204" pitchFamily="34" charset="0"/>
                </a:rPr>
                <a:t>Systém hospodářské mobilizace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7924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400" b="1">
                  <a:solidFill>
                    <a:srgbClr val="276082"/>
                  </a:solidFill>
                  <a:latin typeface="Arial Narrow" panose="020B0606020202030204" pitchFamily="34" charset="0"/>
                </a:rPr>
                <a:t>Zákon č. 239/2000 Sb., o IZS;    Zákon č. 238/2000 Sb., o HZS ČR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119448"/>
      </p:ext>
    </p:extLst>
  </p:cSld>
  <p:clrMapOvr>
    <a:masterClrMapping/>
  </p:clrMapOvr>
</p:sld>
</file>

<file path=ppt/theme/theme1.xml><?xml version="1.0" encoding="utf-8"?>
<a:theme xmlns:a="http://schemas.openxmlformats.org/drawingml/2006/main" name="FVL-CJ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L-CJ.potx [jen pro čtení]" id="{7A353DE0-7B06-4628-B469-85256371F51E}" vid="{5219372D-2BD7-4DCF-B91F-222681E0160F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VL-CJ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-FVL_CJ.pptx" id="{B2DDCD10-14C5-4EB4-8BDA-4926E3B459B9}" vid="{30B18CFF-610A-4252-AF1D-9EACB6C6F119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ruh_x0020_formul_x00e1__x0159_e xmlns="e934d7ba-d00a-4f08-ad66-67ce6f4199d0">formulář, tiskopis</Druh_x0020_formul_x00e1__x0159_e>
    <Jazyk_x0020_formul_x00e1__x0159_e xmlns="e934d7ba-d00a-4f08-ad66-67ce6f4199d0">CZ</Jazyk_x0020_formul_x00e1__x0159_e>
    <Oblast_x0020_formul_x00e1__x0159_e xmlns="e934d7ba-d00a-4f08-ad66-67ce6f4199d0">organizační</Oblast_x0020_formul_x00e1__x0159_e>
    <_dlc_DocId xmlns="f242274d-c577-47b4-9953-4e44103112f8">TH64JJ3HEHY5-1029827492-549</_dlc_DocId>
    <_dlc_DocIdUrl xmlns="f242274d-c577-47b4-9953-4e44103112f8">
      <Url>https://intranet.unob.cz/dokum/_layouts/15/DocIdRedir.aspx?ID=TH64JJ3HEHY5-1029827492-549</Url>
      <Description>TH64JJ3HEHY5-1029827492-549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C81A9692E2304F805F9C0C709FE0CA" ma:contentTypeVersion="7" ma:contentTypeDescription="Vytvoří nový dokument" ma:contentTypeScope="" ma:versionID="aae8caf2d686d761e0f07e57c7f02979">
  <xsd:schema xmlns:xsd="http://www.w3.org/2001/XMLSchema" xmlns:xs="http://www.w3.org/2001/XMLSchema" xmlns:p="http://schemas.microsoft.com/office/2006/metadata/properties" xmlns:ns2="f242274d-c577-47b4-9953-4e44103112f8" xmlns:ns3="e934d7ba-d00a-4f08-ad66-67ce6f4199d0" targetNamespace="http://schemas.microsoft.com/office/2006/metadata/properties" ma:root="true" ma:fieldsID="932d2f79fd0e5d1a6384e323239cad28" ns2:_="" ns3:_="">
    <xsd:import namespace="f242274d-c577-47b4-9953-4e44103112f8"/>
    <xsd:import namespace="e934d7ba-d00a-4f08-ad66-67ce6f4199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ruh_x0020_formul_x00e1__x0159_e"/>
                <xsd:element ref="ns3:Jazyk_x0020_formul_x00e1__x0159_e"/>
                <xsd:element ref="ns3:Oblast_x0020_formul_x00e1__x0159_e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274d-c577-47b4-9953-4e4410311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4d7ba-d00a-4f08-ad66-67ce6f4199d0" elementFormDefault="qualified">
    <xsd:import namespace="http://schemas.microsoft.com/office/2006/documentManagement/types"/>
    <xsd:import namespace="http://schemas.microsoft.com/office/infopath/2007/PartnerControls"/>
    <xsd:element name="Druh_x0020_formul_x00e1__x0159_e" ma:index="11" ma:displayName="Druh formuláře" ma:format="Dropdown" ma:internalName="Druh_x0020_formul_x00e1__x0159_e">
      <xsd:simpleType>
        <xsd:restriction base="dms:Choice">
          <xsd:enumeration value="formulář, tiskopis"/>
          <xsd:enumeration value="pokyny k vyplnění"/>
          <xsd:enumeration value="vzor dokumentu, zápisu"/>
          <xsd:enumeration value="vzor vyplnění formuláře"/>
        </xsd:restriction>
      </xsd:simpleType>
    </xsd:element>
    <xsd:element name="Jazyk_x0020_formul_x00e1__x0159_e" ma:index="12" ma:displayName="Jazyk formuláře" ma:format="Dropdown" ma:internalName="Jazyk_x0020_formul_x00e1__x0159_e">
      <xsd:simpleType>
        <xsd:restriction base="dms:Choice">
          <xsd:enumeration value="CZ"/>
          <xsd:enumeration value="EN"/>
        </xsd:restriction>
      </xsd:simpleType>
    </xsd:element>
    <xsd:element name="Oblast_x0020_formul_x00e1__x0159_e" ma:index="13" ma:displayName="Oblast formuláře" ma:format="Dropdown" ma:internalName="Oblast_x0020_formul_x00e1__x0159_e">
      <xsd:simpleType>
        <xsd:restriction base="dms:Choice">
          <xsd:enumeration value="bezpečnost informací"/>
          <xsd:enumeration value="BOZP a PO"/>
          <xsd:enumeration value="finanční zabezpečení"/>
          <xsd:enumeration value="jiné"/>
          <xsd:enumeration value="Knihovna UO"/>
          <xsd:enumeration value="kultura, spolky apod."/>
          <xsd:enumeration value="logistika"/>
          <xsd:enumeration value="odbory"/>
          <xsd:enumeration value="organizační"/>
          <xsd:enumeration value="organizační, správní"/>
          <xsd:enumeration value="personalistika"/>
          <xsd:enumeration value="podpora práce uživatelů s IS"/>
          <xsd:enumeration value="studium a výuka"/>
          <xsd:enumeration value="tělovýchova, sport"/>
          <xsd:enumeration value="výzkum a vývoj"/>
          <xsd:enumeration value="zahraniční styk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C1907-7DA0-439A-AA85-4AF74115771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643AA17-3549-406E-B158-F01765B5ABBC}">
  <ds:schemaRefs>
    <ds:schemaRef ds:uri="http://purl.org/dc/dcmitype/"/>
    <ds:schemaRef ds:uri="e934d7ba-d00a-4f08-ad66-67ce6f4199d0"/>
    <ds:schemaRef ds:uri="http://purl.org/dc/elements/1.1/"/>
    <ds:schemaRef ds:uri="http://purl.org/dc/terms/"/>
    <ds:schemaRef ds:uri="f242274d-c577-47b4-9953-4e44103112f8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BD02DC-7AE1-4A8F-9FEE-B71443179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2274d-c577-47b4-9953-4e44103112f8"/>
    <ds:schemaRef ds:uri="e934d7ba-d00a-4f08-ad66-67ce6f419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1292C6C-C82C-4382-A16F-07256B6566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FVL-CJ</Template>
  <TotalTime>1153</TotalTime>
  <Words>1691</Words>
  <Application>Microsoft Office PowerPoint</Application>
  <PresentationFormat>Předvádění na obrazovce (4:3)</PresentationFormat>
  <Paragraphs>301</Paragraphs>
  <Slides>23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Tahoma</vt:lpstr>
      <vt:lpstr>Times New Roman</vt:lpstr>
      <vt:lpstr>Verdana</vt:lpstr>
      <vt:lpstr>Wingdings</vt:lpstr>
      <vt:lpstr>FVL-CJ</vt:lpstr>
      <vt:lpstr>Vlastní návrh</vt:lpstr>
      <vt:lpstr>1_FVL-CJ</vt:lpstr>
      <vt:lpstr>Právní úprava krizového řízení </vt:lpstr>
      <vt:lpstr>Obsah</vt:lpstr>
      <vt:lpstr>Definice  pojmů</vt:lpstr>
      <vt:lpstr>Podle právního řádu ČR krizová situace nastává</vt:lpstr>
      <vt:lpstr>Prezentace aplikace PowerPoint</vt:lpstr>
      <vt:lpstr>Prezentace aplikace PowerPoint</vt:lpstr>
      <vt:lpstr>Prezentace aplikace PowerPoint</vt:lpstr>
      <vt:lpstr>Krizové stavy dle platné právní úpravy</vt:lpstr>
      <vt:lpstr>Působnost krizových zákonů</vt:lpstr>
      <vt:lpstr>Prezentace aplikace PowerPoint</vt:lpstr>
      <vt:lpstr>Schéma základních výkonných prvků BS ČR</vt:lpstr>
      <vt:lpstr>Prezentace aplikace PowerPoint</vt:lpstr>
      <vt:lpstr>Prezentace aplikace PowerPoint</vt:lpstr>
      <vt:lpstr>Vývoj  situace </vt:lpstr>
      <vt:lpstr>Vývoj  situace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Vyhlašování jednotlivých stavů z důvodů zajištění obrany a bezpečnosti státu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Pozice správního práva a správní vědy v právním systému ČR</dc:title>
  <dc:creator>Leopold Skoruša</dc:creator>
  <cp:lastModifiedBy>Skoruša Leopold</cp:lastModifiedBy>
  <cp:revision>59</cp:revision>
  <dcterms:created xsi:type="dcterms:W3CDTF">2018-07-03T04:50:15Z</dcterms:created>
  <dcterms:modified xsi:type="dcterms:W3CDTF">2018-07-25T08:24:40Z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2d24cf9b-45d5-4abe-90c6-13b95167f52a</vt:lpwstr>
  </property>
  <property fmtid="{D5CDD505-2E9C-101B-9397-08002B2CF9AE}" pid="3" name="ContentTypeId">
    <vt:lpwstr>0x01010088C81A9692E2304F805F9C0C709FE0CA</vt:lpwstr>
  </property>
</Properties>
</file>