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4" r:id="rId1"/>
  </p:sldMasterIdLst>
  <p:notesMasterIdLst>
    <p:notesMasterId r:id="rId24"/>
  </p:notesMasterIdLst>
  <p:handoutMasterIdLst>
    <p:handoutMasterId r:id="rId25"/>
  </p:handoutMasterIdLst>
  <p:sldIdLst>
    <p:sldId id="482" r:id="rId2"/>
    <p:sldId id="309" r:id="rId3"/>
    <p:sldId id="312" r:id="rId4"/>
    <p:sldId id="258" r:id="rId5"/>
    <p:sldId id="260" r:id="rId6"/>
    <p:sldId id="475" r:id="rId7"/>
    <p:sldId id="476" r:id="rId8"/>
    <p:sldId id="263" r:id="rId9"/>
    <p:sldId id="264" r:id="rId10"/>
    <p:sldId id="315" r:id="rId11"/>
    <p:sldId id="313" r:id="rId12"/>
    <p:sldId id="314" r:id="rId13"/>
    <p:sldId id="316" r:id="rId14"/>
    <p:sldId id="317" r:id="rId15"/>
    <p:sldId id="403" r:id="rId16"/>
    <p:sldId id="319" r:id="rId17"/>
    <p:sldId id="329" r:id="rId18"/>
    <p:sldId id="265" r:id="rId19"/>
    <p:sldId id="413" r:id="rId20"/>
    <p:sldId id="486" r:id="rId21"/>
    <p:sldId id="487" r:id="rId22"/>
    <p:sldId id="331" r:id="rId23"/>
  </p:sldIdLst>
  <p:sldSz cx="9144000" cy="6858000" type="screen4x3"/>
  <p:notesSz cx="6780213" cy="987266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E9072D"/>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428" autoAdjust="0"/>
    <p:restoredTop sz="87941" autoAdjust="0"/>
  </p:normalViewPr>
  <p:slideViewPr>
    <p:cSldViewPr>
      <p:cViewPr varScale="1">
        <p:scale>
          <a:sx n="64" d="100"/>
          <a:sy n="64" d="100"/>
        </p:scale>
        <p:origin x="1530" y="72"/>
      </p:cViewPr>
      <p:guideLst>
        <p:guide orient="horz" pos="2160"/>
        <p:guide pos="2880"/>
      </p:guideLst>
    </p:cSldViewPr>
  </p:slideViewPr>
  <p:outlineViewPr>
    <p:cViewPr>
      <p:scale>
        <a:sx n="33" d="100"/>
        <a:sy n="33" d="100"/>
      </p:scale>
      <p:origin x="0" y="0"/>
    </p:cViewPr>
    <p:sldLst>
      <p:sld r:id="rId1" collapse="1"/>
      <p:sld r:id="rId2" collapse="1"/>
      <p:sld r:id="rId3" collapse="1"/>
    </p:sldLst>
  </p:outlineViewPr>
  <p:notesTextViewPr>
    <p:cViewPr>
      <p:scale>
        <a:sx n="100" d="100"/>
        <a:sy n="100" d="100"/>
      </p:scale>
      <p:origin x="0" y="0"/>
    </p:cViewPr>
  </p:notesTextViewPr>
  <p:sorterViewPr>
    <p:cViewPr>
      <p:scale>
        <a:sx n="66" d="100"/>
        <a:sy n="66" d="100"/>
      </p:scale>
      <p:origin x="0" y="1355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_rels/viewProps.xml.rels><?xml version="1.0" encoding="UTF-8" standalone="yes"?>
<Relationships xmlns="http://schemas.openxmlformats.org/package/2006/relationships"><Relationship Id="rId3" Type="http://schemas.openxmlformats.org/officeDocument/2006/relationships/slide" Target="slides/slide18.xml"/><Relationship Id="rId2" Type="http://schemas.openxmlformats.org/officeDocument/2006/relationships/slide" Target="slides/slide4.xml"/><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682" name="Rectangle 2"/>
          <p:cNvSpPr>
            <a:spLocks noGrp="1" noChangeArrowheads="1"/>
          </p:cNvSpPr>
          <p:nvPr>
            <p:ph type="hdr" sz="quarter"/>
          </p:nvPr>
        </p:nvSpPr>
        <p:spPr bwMode="auto">
          <a:xfrm>
            <a:off x="0" y="0"/>
            <a:ext cx="2938463" cy="493713"/>
          </a:xfrm>
          <a:prstGeom prst="rect">
            <a:avLst/>
          </a:prstGeom>
          <a:noFill/>
          <a:ln w="9525">
            <a:noFill/>
            <a:miter lim="800000"/>
            <a:headEnd/>
            <a:tailEnd/>
          </a:ln>
          <a:effectLst/>
        </p:spPr>
        <p:txBody>
          <a:bodyPr vert="horz" wrap="square" lIns="91093" tIns="45546" rIns="91093" bIns="45546" numCol="1" anchor="t" anchorCtr="0" compatLnSpc="1">
            <a:prstTxWarp prst="textNoShape">
              <a:avLst/>
            </a:prstTxWarp>
          </a:bodyPr>
          <a:lstStyle>
            <a:lvl1pPr eaLnBrk="1" hangingPunct="1">
              <a:defRPr sz="1200">
                <a:latin typeface="Arial" charset="0"/>
              </a:defRPr>
            </a:lvl1pPr>
          </a:lstStyle>
          <a:p>
            <a:pPr>
              <a:defRPr/>
            </a:pPr>
            <a:endParaRPr lang="cs-CZ"/>
          </a:p>
        </p:txBody>
      </p:sp>
      <p:sp>
        <p:nvSpPr>
          <p:cNvPr id="71683" name="Rectangle 3"/>
          <p:cNvSpPr>
            <a:spLocks noGrp="1" noChangeArrowheads="1"/>
          </p:cNvSpPr>
          <p:nvPr>
            <p:ph type="dt" sz="quarter" idx="1"/>
          </p:nvPr>
        </p:nvSpPr>
        <p:spPr bwMode="auto">
          <a:xfrm>
            <a:off x="3840163" y="0"/>
            <a:ext cx="2938462" cy="493713"/>
          </a:xfrm>
          <a:prstGeom prst="rect">
            <a:avLst/>
          </a:prstGeom>
          <a:noFill/>
          <a:ln w="9525">
            <a:noFill/>
            <a:miter lim="800000"/>
            <a:headEnd/>
            <a:tailEnd/>
          </a:ln>
          <a:effectLst/>
        </p:spPr>
        <p:txBody>
          <a:bodyPr vert="horz" wrap="square" lIns="91093" tIns="45546" rIns="91093" bIns="45546" numCol="1" anchor="t" anchorCtr="0" compatLnSpc="1">
            <a:prstTxWarp prst="textNoShape">
              <a:avLst/>
            </a:prstTxWarp>
          </a:bodyPr>
          <a:lstStyle>
            <a:lvl1pPr algn="r" eaLnBrk="1" hangingPunct="1">
              <a:defRPr sz="1200">
                <a:latin typeface="Arial" charset="0"/>
              </a:defRPr>
            </a:lvl1pPr>
          </a:lstStyle>
          <a:p>
            <a:pPr>
              <a:defRPr/>
            </a:pPr>
            <a:endParaRPr lang="cs-CZ"/>
          </a:p>
        </p:txBody>
      </p:sp>
      <p:sp>
        <p:nvSpPr>
          <p:cNvPr id="71684" name="Rectangle 4"/>
          <p:cNvSpPr>
            <a:spLocks noGrp="1" noChangeArrowheads="1"/>
          </p:cNvSpPr>
          <p:nvPr>
            <p:ph type="ftr" sz="quarter" idx="2"/>
          </p:nvPr>
        </p:nvSpPr>
        <p:spPr bwMode="auto">
          <a:xfrm>
            <a:off x="0" y="9377363"/>
            <a:ext cx="2938463" cy="493712"/>
          </a:xfrm>
          <a:prstGeom prst="rect">
            <a:avLst/>
          </a:prstGeom>
          <a:noFill/>
          <a:ln w="9525">
            <a:noFill/>
            <a:miter lim="800000"/>
            <a:headEnd/>
            <a:tailEnd/>
          </a:ln>
          <a:effectLst/>
        </p:spPr>
        <p:txBody>
          <a:bodyPr vert="horz" wrap="square" lIns="91093" tIns="45546" rIns="91093" bIns="45546" numCol="1" anchor="b" anchorCtr="0" compatLnSpc="1">
            <a:prstTxWarp prst="textNoShape">
              <a:avLst/>
            </a:prstTxWarp>
          </a:bodyPr>
          <a:lstStyle>
            <a:lvl1pPr eaLnBrk="1" hangingPunct="1">
              <a:defRPr sz="1200">
                <a:latin typeface="Arial" charset="0"/>
              </a:defRPr>
            </a:lvl1pPr>
          </a:lstStyle>
          <a:p>
            <a:pPr>
              <a:defRPr/>
            </a:pPr>
            <a:endParaRPr lang="cs-CZ"/>
          </a:p>
        </p:txBody>
      </p:sp>
      <p:sp>
        <p:nvSpPr>
          <p:cNvPr id="71685" name="Rectangle 5"/>
          <p:cNvSpPr>
            <a:spLocks noGrp="1" noChangeArrowheads="1"/>
          </p:cNvSpPr>
          <p:nvPr>
            <p:ph type="sldNum" sz="quarter" idx="3"/>
          </p:nvPr>
        </p:nvSpPr>
        <p:spPr bwMode="auto">
          <a:xfrm>
            <a:off x="3840163" y="9377363"/>
            <a:ext cx="2938462" cy="493712"/>
          </a:xfrm>
          <a:prstGeom prst="rect">
            <a:avLst/>
          </a:prstGeom>
          <a:noFill/>
          <a:ln w="9525">
            <a:noFill/>
            <a:miter lim="800000"/>
            <a:headEnd/>
            <a:tailEnd/>
          </a:ln>
          <a:effectLst/>
        </p:spPr>
        <p:txBody>
          <a:bodyPr vert="horz" wrap="square" lIns="91093" tIns="45546" rIns="91093" bIns="45546" numCol="1" anchor="b" anchorCtr="0" compatLnSpc="1">
            <a:prstTxWarp prst="textNoShape">
              <a:avLst/>
            </a:prstTxWarp>
          </a:bodyPr>
          <a:lstStyle>
            <a:lvl1pPr algn="r" eaLnBrk="1" hangingPunct="1">
              <a:defRPr sz="1200" smtClean="0">
                <a:latin typeface="Arial" panose="020B0604020202020204" pitchFamily="34" charset="0"/>
              </a:defRPr>
            </a:lvl1pPr>
          </a:lstStyle>
          <a:p>
            <a:pPr>
              <a:defRPr/>
            </a:pPr>
            <a:fld id="{B1D0EE60-FD7F-4277-807C-D95C33C8F81E}" type="slidenum">
              <a:rPr lang="cs-CZ" altLang="cs-CZ"/>
              <a:pPr>
                <a:defRPr/>
              </a:pPr>
              <a:t>‹#›</a:t>
            </a:fld>
            <a:endParaRPr lang="cs-CZ" altLang="cs-CZ"/>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106" name="Rectangle 2"/>
          <p:cNvSpPr>
            <a:spLocks noGrp="1" noChangeArrowheads="1"/>
          </p:cNvSpPr>
          <p:nvPr>
            <p:ph type="hdr" sz="quarter"/>
          </p:nvPr>
        </p:nvSpPr>
        <p:spPr bwMode="auto">
          <a:xfrm>
            <a:off x="0" y="0"/>
            <a:ext cx="2938463" cy="493713"/>
          </a:xfrm>
          <a:prstGeom prst="rect">
            <a:avLst/>
          </a:prstGeom>
          <a:noFill/>
          <a:ln w="9525">
            <a:noFill/>
            <a:miter lim="800000"/>
            <a:headEnd/>
            <a:tailEnd/>
          </a:ln>
          <a:effectLst/>
        </p:spPr>
        <p:txBody>
          <a:bodyPr vert="horz" wrap="square" lIns="91093" tIns="45546" rIns="91093" bIns="45546" numCol="1" anchor="t" anchorCtr="0" compatLnSpc="1">
            <a:prstTxWarp prst="textNoShape">
              <a:avLst/>
            </a:prstTxWarp>
          </a:bodyPr>
          <a:lstStyle>
            <a:lvl1pPr eaLnBrk="1" hangingPunct="1">
              <a:defRPr sz="1200">
                <a:latin typeface="Arial" charset="0"/>
              </a:defRPr>
            </a:lvl1pPr>
          </a:lstStyle>
          <a:p>
            <a:pPr>
              <a:defRPr/>
            </a:pPr>
            <a:endParaRPr lang="cs-CZ"/>
          </a:p>
        </p:txBody>
      </p:sp>
      <p:sp>
        <p:nvSpPr>
          <p:cNvPr id="47107" name="Rectangle 3"/>
          <p:cNvSpPr>
            <a:spLocks noGrp="1" noChangeArrowheads="1"/>
          </p:cNvSpPr>
          <p:nvPr>
            <p:ph type="dt" idx="1"/>
          </p:nvPr>
        </p:nvSpPr>
        <p:spPr bwMode="auto">
          <a:xfrm>
            <a:off x="3840163" y="0"/>
            <a:ext cx="2938462" cy="493713"/>
          </a:xfrm>
          <a:prstGeom prst="rect">
            <a:avLst/>
          </a:prstGeom>
          <a:noFill/>
          <a:ln w="9525">
            <a:noFill/>
            <a:miter lim="800000"/>
            <a:headEnd/>
            <a:tailEnd/>
          </a:ln>
          <a:effectLst/>
        </p:spPr>
        <p:txBody>
          <a:bodyPr vert="horz" wrap="square" lIns="91093" tIns="45546" rIns="91093" bIns="45546" numCol="1" anchor="t" anchorCtr="0" compatLnSpc="1">
            <a:prstTxWarp prst="textNoShape">
              <a:avLst/>
            </a:prstTxWarp>
          </a:bodyPr>
          <a:lstStyle>
            <a:lvl1pPr algn="r" eaLnBrk="1" hangingPunct="1">
              <a:defRPr sz="1200">
                <a:latin typeface="Arial" charset="0"/>
              </a:defRPr>
            </a:lvl1pPr>
          </a:lstStyle>
          <a:p>
            <a:pPr>
              <a:defRPr/>
            </a:pPr>
            <a:endParaRPr lang="cs-CZ"/>
          </a:p>
        </p:txBody>
      </p:sp>
      <p:sp>
        <p:nvSpPr>
          <p:cNvPr id="3076" name="Rectangle 4"/>
          <p:cNvSpPr>
            <a:spLocks noGrp="1" noRot="1" noChangeAspect="1" noChangeArrowheads="1" noTextEdit="1"/>
          </p:cNvSpPr>
          <p:nvPr>
            <p:ph type="sldImg" idx="2"/>
          </p:nvPr>
        </p:nvSpPr>
        <p:spPr bwMode="auto">
          <a:xfrm>
            <a:off x="922338" y="741363"/>
            <a:ext cx="4935537" cy="37020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9" name="Rectangle 5"/>
          <p:cNvSpPr>
            <a:spLocks noGrp="1" noChangeArrowheads="1"/>
          </p:cNvSpPr>
          <p:nvPr>
            <p:ph type="body" sz="quarter" idx="3"/>
          </p:nvPr>
        </p:nvSpPr>
        <p:spPr bwMode="auto">
          <a:xfrm>
            <a:off x="677863" y="4689475"/>
            <a:ext cx="5424487" cy="4441825"/>
          </a:xfrm>
          <a:prstGeom prst="rect">
            <a:avLst/>
          </a:prstGeom>
          <a:noFill/>
          <a:ln w="9525">
            <a:noFill/>
            <a:miter lim="800000"/>
            <a:headEnd/>
            <a:tailEnd/>
          </a:ln>
          <a:effectLst/>
        </p:spPr>
        <p:txBody>
          <a:bodyPr vert="horz" wrap="square" lIns="91093" tIns="45546" rIns="91093" bIns="45546" numCol="1" anchor="t" anchorCtr="0" compatLnSpc="1">
            <a:prstTxWarp prst="textNoShape">
              <a:avLst/>
            </a:prstTxWarp>
          </a:bodyPr>
          <a:lstStyle/>
          <a:p>
            <a:pPr lvl="0"/>
            <a:r>
              <a:rPr lang="cs-CZ" noProof="0"/>
              <a:t>Klepnutím lze upravit styly předlohy textu.</a:t>
            </a:r>
          </a:p>
          <a:p>
            <a:pPr lvl="1"/>
            <a:r>
              <a:rPr lang="cs-CZ" noProof="0"/>
              <a:t>Druhá úroveň</a:t>
            </a:r>
          </a:p>
          <a:p>
            <a:pPr lvl="2"/>
            <a:r>
              <a:rPr lang="cs-CZ" noProof="0"/>
              <a:t>Třetí úroveň</a:t>
            </a:r>
          </a:p>
          <a:p>
            <a:pPr lvl="3"/>
            <a:r>
              <a:rPr lang="cs-CZ" noProof="0"/>
              <a:t>Čtvrtá úroveň</a:t>
            </a:r>
          </a:p>
          <a:p>
            <a:pPr lvl="4"/>
            <a:r>
              <a:rPr lang="cs-CZ" noProof="0"/>
              <a:t>Pátá úroveň</a:t>
            </a:r>
          </a:p>
        </p:txBody>
      </p:sp>
      <p:sp>
        <p:nvSpPr>
          <p:cNvPr id="47110" name="Rectangle 6"/>
          <p:cNvSpPr>
            <a:spLocks noGrp="1" noChangeArrowheads="1"/>
          </p:cNvSpPr>
          <p:nvPr>
            <p:ph type="ftr" sz="quarter" idx="4"/>
          </p:nvPr>
        </p:nvSpPr>
        <p:spPr bwMode="auto">
          <a:xfrm>
            <a:off x="0" y="9377363"/>
            <a:ext cx="2938463" cy="493712"/>
          </a:xfrm>
          <a:prstGeom prst="rect">
            <a:avLst/>
          </a:prstGeom>
          <a:noFill/>
          <a:ln w="9525">
            <a:noFill/>
            <a:miter lim="800000"/>
            <a:headEnd/>
            <a:tailEnd/>
          </a:ln>
          <a:effectLst/>
        </p:spPr>
        <p:txBody>
          <a:bodyPr vert="horz" wrap="square" lIns="91093" tIns="45546" rIns="91093" bIns="45546" numCol="1" anchor="b" anchorCtr="0" compatLnSpc="1">
            <a:prstTxWarp prst="textNoShape">
              <a:avLst/>
            </a:prstTxWarp>
          </a:bodyPr>
          <a:lstStyle>
            <a:lvl1pPr eaLnBrk="1" hangingPunct="1">
              <a:defRPr sz="1200">
                <a:latin typeface="Arial" charset="0"/>
              </a:defRPr>
            </a:lvl1pPr>
          </a:lstStyle>
          <a:p>
            <a:pPr>
              <a:defRPr/>
            </a:pPr>
            <a:endParaRPr lang="cs-CZ"/>
          </a:p>
        </p:txBody>
      </p:sp>
      <p:sp>
        <p:nvSpPr>
          <p:cNvPr id="47111" name="Rectangle 7"/>
          <p:cNvSpPr>
            <a:spLocks noGrp="1" noChangeArrowheads="1"/>
          </p:cNvSpPr>
          <p:nvPr>
            <p:ph type="sldNum" sz="quarter" idx="5"/>
          </p:nvPr>
        </p:nvSpPr>
        <p:spPr bwMode="auto">
          <a:xfrm>
            <a:off x="3840163" y="9377363"/>
            <a:ext cx="2938462" cy="493712"/>
          </a:xfrm>
          <a:prstGeom prst="rect">
            <a:avLst/>
          </a:prstGeom>
          <a:noFill/>
          <a:ln w="9525">
            <a:noFill/>
            <a:miter lim="800000"/>
            <a:headEnd/>
            <a:tailEnd/>
          </a:ln>
          <a:effectLst/>
        </p:spPr>
        <p:txBody>
          <a:bodyPr vert="horz" wrap="square" lIns="91093" tIns="45546" rIns="91093" bIns="45546" numCol="1" anchor="b" anchorCtr="0" compatLnSpc="1">
            <a:prstTxWarp prst="textNoShape">
              <a:avLst/>
            </a:prstTxWarp>
          </a:bodyPr>
          <a:lstStyle>
            <a:lvl1pPr algn="r" eaLnBrk="1" hangingPunct="1">
              <a:defRPr sz="1200" smtClean="0">
                <a:latin typeface="Arial" panose="020B0604020202020204" pitchFamily="34" charset="0"/>
              </a:defRPr>
            </a:lvl1pPr>
          </a:lstStyle>
          <a:p>
            <a:pPr>
              <a:defRPr/>
            </a:pPr>
            <a:fld id="{66077F64-FA33-4746-9EDE-FCD57492BCB1}" type="slidenum">
              <a:rPr lang="cs-CZ" altLang="cs-CZ"/>
              <a:pPr>
                <a:defRPr/>
              </a:pPr>
              <a:t>‹#›</a:t>
            </a:fld>
            <a:endParaRPr lang="cs-CZ" altLang="cs-CZ"/>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cs-CZ" altLang="cs-CZ" smtClean="0">
              <a:latin typeface="Arial" panose="020B0604020202020204" pitchFamily="34" charset="0"/>
            </a:endParaRPr>
          </a:p>
        </p:txBody>
      </p:sp>
      <p:sp>
        <p:nvSpPr>
          <p:cNvPr id="8196" name="Zástupný symbol pro zápatí 4"/>
          <p:cNvSpPr>
            <a:spLocks noGrp="1"/>
          </p:cNvSpPr>
          <p:nvPr>
            <p:ph type="ftr" sz="quarter" idx="4"/>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fontAlgn="base">
              <a:spcBef>
                <a:spcPct val="0"/>
              </a:spcBef>
              <a:spcAft>
                <a:spcPct val="0"/>
              </a:spcAft>
              <a:defRPr/>
            </a:pPr>
            <a:endParaRPr lang="cs-CZ" altLang="cs-CZ" smtClean="0">
              <a:latin typeface="Arial" panose="020B0604020202020204" pitchFamily="34" charset="0"/>
            </a:endParaRPr>
          </a:p>
        </p:txBody>
      </p:sp>
    </p:spTree>
    <p:extLst>
      <p:ext uri="{BB962C8B-B14F-4D97-AF65-F5344CB8AC3E}">
        <p14:creationId xmlns:p14="http://schemas.microsoft.com/office/powerpoint/2010/main" val="21172063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8A6110F3-EAC3-4DF4-830A-91AD76108D28}" type="slidenum">
              <a:rPr lang="cs-CZ" altLang="cs-CZ"/>
              <a:pPr>
                <a:spcBef>
                  <a:spcPct val="0"/>
                </a:spcBef>
              </a:pPr>
              <a:t>10</a:t>
            </a:fld>
            <a:endParaRPr lang="cs-CZ" altLang="cs-CZ"/>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672DB526-33DD-4851-90D9-4B642E760958}" type="slidenum">
              <a:rPr lang="cs-CZ" altLang="cs-CZ"/>
              <a:pPr>
                <a:spcBef>
                  <a:spcPct val="0"/>
                </a:spcBef>
              </a:pPr>
              <a:t>11</a:t>
            </a:fld>
            <a:endParaRPr lang="cs-CZ" altLang="cs-CZ"/>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cs-CZ" altLang="cs-CZ" b="1">
                <a:latin typeface="Times New Roman" panose="02020603050405020304" pitchFamily="18" charset="0"/>
                <a:cs typeface="Times New Roman" panose="02020603050405020304" pitchFamily="18" charset="0"/>
              </a:rPr>
              <a:t>Mezinárodní organizace </a:t>
            </a:r>
            <a:endParaRPr lang="cs-CZ" altLang="cs-CZ" b="1">
              <a:latin typeface="Times New Roman" panose="02020603050405020304" pitchFamily="18" charset="0"/>
            </a:endParaRPr>
          </a:p>
          <a:p>
            <a:pPr lvl="1" eaLnBrk="1" hangingPunct="1">
              <a:buFontTx/>
              <a:buChar char="-"/>
            </a:pPr>
            <a:r>
              <a:rPr lang="cs-CZ" altLang="cs-CZ">
                <a:latin typeface="Times New Roman" panose="02020603050405020304" pitchFamily="18" charset="0"/>
                <a:cs typeface="Times New Roman" panose="02020603050405020304" pitchFamily="18" charset="0"/>
              </a:rPr>
              <a:t>Subjektivita v mezinárodním právu se p</a:t>
            </a:r>
            <a:r>
              <a:rPr lang="cs-CZ" altLang="cs-CZ">
                <a:latin typeface="Times New Roman" panose="02020603050405020304" pitchFamily="18" charset="0"/>
              </a:rPr>
              <a:t>ři</a:t>
            </a:r>
            <a:r>
              <a:rPr lang="cs-CZ" altLang="cs-CZ">
                <a:latin typeface="Times New Roman" panose="02020603050405020304" pitchFamily="18" charset="0"/>
                <a:cs typeface="Times New Roman" panose="02020603050405020304" pitchFamily="18" charset="0"/>
              </a:rPr>
              <a:t>suzuje i mezinárodním organizacím mezivládní povahy.</a:t>
            </a:r>
            <a:endParaRPr lang="cs-CZ" altLang="cs-CZ">
              <a:latin typeface="Times New Roman" panose="02020603050405020304" pitchFamily="18" charset="0"/>
            </a:endParaRPr>
          </a:p>
          <a:p>
            <a:pPr lvl="1" eaLnBrk="1" hangingPunct="1">
              <a:buFontTx/>
              <a:buChar char="-"/>
            </a:pPr>
            <a:r>
              <a:rPr lang="cs-CZ" altLang="cs-CZ">
                <a:latin typeface="Times New Roman" panose="02020603050405020304" pitchFamily="18" charset="0"/>
                <a:cs typeface="Times New Roman" panose="02020603050405020304" pitchFamily="18" charset="0"/>
              </a:rPr>
              <a:t> </a:t>
            </a:r>
            <a:r>
              <a:rPr lang="cs-CZ" altLang="cs-CZ" u="sng">
                <a:latin typeface="Times New Roman" panose="02020603050405020304" pitchFamily="18" charset="0"/>
                <a:cs typeface="Times New Roman" panose="02020603050405020304" pitchFamily="18" charset="0"/>
              </a:rPr>
              <a:t>Rozumí se jimi sdru</a:t>
            </a:r>
            <a:r>
              <a:rPr lang="cs-CZ" altLang="cs-CZ" u="sng">
                <a:latin typeface="Times New Roman" panose="02020603050405020304" pitchFamily="18" charset="0"/>
              </a:rPr>
              <a:t>ž</a:t>
            </a:r>
            <a:r>
              <a:rPr lang="cs-CZ" altLang="cs-CZ" u="sng">
                <a:latin typeface="Times New Roman" panose="02020603050405020304" pitchFamily="18" charset="0"/>
                <a:cs typeface="Times New Roman" panose="02020603050405020304" pitchFamily="18" charset="0"/>
              </a:rPr>
              <a:t>ení státù, které na základě právního aktu, jím</a:t>
            </a:r>
            <a:r>
              <a:rPr lang="cs-CZ" altLang="cs-CZ" u="sng">
                <a:latin typeface="Times New Roman" panose="02020603050405020304" pitchFamily="18" charset="0"/>
              </a:rPr>
              <a:t>ž</a:t>
            </a:r>
            <a:r>
              <a:rPr lang="cs-CZ" altLang="cs-CZ" u="sng">
                <a:latin typeface="Times New Roman" panose="02020603050405020304" pitchFamily="18" charset="0"/>
                <a:cs typeface="Times New Roman" panose="02020603050405020304" pitchFamily="18" charset="0"/>
              </a:rPr>
              <a:t> byla zřízena (mezinárodní smlouva), trvale vykonávají ur</a:t>
            </a:r>
            <a:r>
              <a:rPr lang="cs-CZ" altLang="cs-CZ" u="sng">
                <a:latin typeface="Times New Roman" panose="02020603050405020304" pitchFamily="18" charset="0"/>
              </a:rPr>
              <a:t>č</a:t>
            </a:r>
            <a:r>
              <a:rPr lang="cs-CZ" altLang="cs-CZ" u="sng">
                <a:latin typeface="Times New Roman" panose="02020603050405020304" pitchFamily="18" charset="0"/>
                <a:cs typeface="Times New Roman" panose="02020603050405020304" pitchFamily="18" charset="0"/>
              </a:rPr>
              <a:t>ité úkoly pro </a:t>
            </a:r>
            <a:r>
              <a:rPr lang="cs-CZ" altLang="cs-CZ" u="sng">
                <a:latin typeface="Times New Roman" panose="02020603050405020304" pitchFamily="18" charset="0"/>
              </a:rPr>
              <a:t>č</a:t>
            </a:r>
            <a:r>
              <a:rPr lang="cs-CZ" altLang="cs-CZ" u="sng">
                <a:latin typeface="Times New Roman" panose="02020603050405020304" pitchFamily="18" charset="0"/>
                <a:cs typeface="Times New Roman" panose="02020603050405020304" pitchFamily="18" charset="0"/>
              </a:rPr>
              <a:t>lenské státy, a to vlastním jménem a vlastními orgány.</a:t>
            </a:r>
            <a:endParaRPr lang="cs-CZ" altLang="cs-CZ" u="sng">
              <a:latin typeface="Times New Roman" panose="02020603050405020304" pitchFamily="18" charset="0"/>
            </a:endParaRPr>
          </a:p>
          <a:p>
            <a:pPr lvl="1" eaLnBrk="1" hangingPunct="1">
              <a:buFontTx/>
              <a:buChar char="-"/>
            </a:pPr>
            <a:r>
              <a:rPr lang="cs-CZ" altLang="cs-CZ">
                <a:latin typeface="Times New Roman" panose="02020603050405020304" pitchFamily="18" charset="0"/>
                <a:cs typeface="Times New Roman" panose="02020603050405020304" pitchFamily="18" charset="0"/>
              </a:rPr>
              <a:t>Zakládajícím aktem mezinárodní organizace bývá v drtivé v</a:t>
            </a:r>
            <a:r>
              <a:rPr lang="cs-CZ" altLang="cs-CZ">
                <a:latin typeface="Times New Roman" panose="02020603050405020304" pitchFamily="18" charset="0"/>
              </a:rPr>
              <a:t>ět</a:t>
            </a:r>
            <a:r>
              <a:rPr lang="cs-CZ" altLang="cs-CZ">
                <a:latin typeface="Times New Roman" panose="02020603050405020304" pitchFamily="18" charset="0"/>
                <a:cs typeface="Times New Roman" panose="02020603050405020304" pitchFamily="18" charset="0"/>
              </a:rPr>
              <a:t>šin</a:t>
            </a:r>
            <a:r>
              <a:rPr lang="cs-CZ" altLang="cs-CZ">
                <a:latin typeface="Times New Roman" panose="02020603050405020304" pitchFamily="18" charset="0"/>
              </a:rPr>
              <a:t>ě</a:t>
            </a:r>
            <a:r>
              <a:rPr lang="cs-CZ" altLang="cs-CZ">
                <a:latin typeface="Times New Roman" panose="02020603050405020304" pitchFamily="18" charset="0"/>
                <a:cs typeface="Times New Roman" panose="02020603050405020304" pitchFamily="18" charset="0"/>
              </a:rPr>
              <a:t> případu </a:t>
            </a:r>
            <a:r>
              <a:rPr lang="cs-CZ" altLang="cs-CZ" b="1">
                <a:latin typeface="Times New Roman" panose="02020603050405020304" pitchFamily="18" charset="0"/>
                <a:cs typeface="Times New Roman" panose="02020603050405020304" pitchFamily="18" charset="0"/>
              </a:rPr>
              <a:t>mnohostranná mezinárodní smlouva</a:t>
            </a:r>
            <a:r>
              <a:rPr lang="cs-CZ" altLang="cs-CZ">
                <a:latin typeface="Times New Roman" panose="02020603050405020304" pitchFamily="18" charset="0"/>
                <a:cs typeface="Times New Roman" panose="02020603050405020304" pitchFamily="18" charset="0"/>
              </a:rPr>
              <a:t>. </a:t>
            </a:r>
            <a:endParaRPr lang="cs-CZ" altLang="cs-CZ">
              <a:latin typeface="Times New Roman" panose="02020603050405020304" pitchFamily="18" charset="0"/>
            </a:endParaRPr>
          </a:p>
          <a:p>
            <a:pPr lvl="1" eaLnBrk="1" hangingPunct="1">
              <a:buFontTx/>
              <a:buChar char="-"/>
            </a:pPr>
            <a:r>
              <a:rPr lang="cs-CZ" altLang="cs-CZ">
                <a:latin typeface="Times New Roman" panose="02020603050405020304" pitchFamily="18" charset="0"/>
                <a:cs typeface="Times New Roman" panose="02020603050405020304" pitchFamily="18" charset="0"/>
              </a:rPr>
              <a:t>Mezinárodní organizace vzniká z v</a:t>
            </a:r>
            <a:r>
              <a:rPr lang="cs-CZ" altLang="cs-CZ">
                <a:latin typeface="Times New Roman" panose="02020603050405020304" pitchFamily="18" charset="0"/>
              </a:rPr>
              <a:t>ů</a:t>
            </a:r>
            <a:r>
              <a:rPr lang="cs-CZ" altLang="cs-CZ">
                <a:latin typeface="Times New Roman" panose="02020603050405020304" pitchFamily="18" charset="0"/>
                <a:cs typeface="Times New Roman" panose="02020603050405020304" pitchFamily="18" charset="0"/>
              </a:rPr>
              <a:t>le zakládajících státù. Subjektivita mezinárodní organizace není proto původní, ale odvozená. Státy si z</a:t>
            </a:r>
            <a:r>
              <a:rPr lang="cs-CZ" altLang="cs-CZ">
                <a:latin typeface="Times New Roman" panose="02020603050405020304" pitchFamily="18" charset="0"/>
              </a:rPr>
              <a:t>ř</a:t>
            </a:r>
            <a:r>
              <a:rPr lang="cs-CZ" altLang="cs-CZ">
                <a:latin typeface="Times New Roman" panose="02020603050405020304" pitchFamily="18" charset="0"/>
                <a:cs typeface="Times New Roman" panose="02020603050405020304" pitchFamily="18" charset="0"/>
              </a:rPr>
              <a:t>izují organizace s cílem, aby pro nì plnily určitý specifický úkol. </a:t>
            </a:r>
            <a:endParaRPr lang="cs-CZ" altLang="cs-CZ">
              <a:latin typeface="Arial" panose="020B0604020202020204" pitchFamily="34" charset="0"/>
            </a:endParaRPr>
          </a:p>
          <a:p>
            <a:pPr lvl="1" eaLnBrk="1" hangingPunct="1"/>
            <a:r>
              <a:rPr lang="cs-CZ" altLang="cs-CZ">
                <a:latin typeface="Arial" panose="020B0604020202020204" pitchFamily="34" charset="0"/>
              </a:rPr>
              <a:t> </a:t>
            </a:r>
            <a:br>
              <a:rPr lang="cs-CZ" altLang="cs-CZ">
                <a:latin typeface="Arial" panose="020B0604020202020204" pitchFamily="34" charset="0"/>
              </a:rPr>
            </a:br>
            <a:endParaRPr lang="cs-CZ" altLang="cs-CZ">
              <a:latin typeface="Arial" panose="020B060402020202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BC8CC5CA-0DC3-415B-A6E4-626F02EF7CF1}" type="slidenum">
              <a:rPr lang="cs-CZ" altLang="cs-CZ"/>
              <a:pPr>
                <a:spcBef>
                  <a:spcPct val="0"/>
                </a:spcBef>
              </a:pPr>
              <a:t>12</a:t>
            </a:fld>
            <a:endParaRPr lang="cs-CZ" altLang="cs-CZ"/>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1698B045-2869-4969-9727-CE77EC19FE52}" type="slidenum">
              <a:rPr lang="cs-CZ" altLang="cs-CZ"/>
              <a:pPr>
                <a:spcBef>
                  <a:spcPct val="0"/>
                </a:spcBef>
              </a:pPr>
              <a:t>13</a:t>
            </a:fld>
            <a:endParaRPr lang="cs-CZ" altLang="cs-CZ"/>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14E42CC8-648F-4EDD-B0D6-ACA8E21AC096}" type="slidenum">
              <a:rPr lang="cs-CZ" altLang="cs-CZ"/>
              <a:pPr>
                <a:spcBef>
                  <a:spcPct val="0"/>
                </a:spcBef>
              </a:pPr>
              <a:t>14</a:t>
            </a:fld>
            <a:endParaRPr lang="cs-CZ" altLang="cs-CZ"/>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CD02EFA1-046C-43B5-AAF2-1828BCD8B0D2}" type="slidenum">
              <a:rPr lang="cs-CZ" altLang="cs-CZ"/>
              <a:pPr>
                <a:spcBef>
                  <a:spcPct val="0"/>
                </a:spcBef>
              </a:pPr>
              <a:t>15</a:t>
            </a:fld>
            <a:endParaRPr lang="cs-CZ" altLang="cs-CZ"/>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299AB7A7-0191-498E-925C-70AA85D553AE}" type="slidenum">
              <a:rPr lang="cs-CZ" altLang="cs-CZ"/>
              <a:pPr>
                <a:spcBef>
                  <a:spcPct val="0"/>
                </a:spcBef>
              </a:pPr>
              <a:t>16</a:t>
            </a:fld>
            <a:endParaRPr lang="cs-CZ" altLang="cs-CZ"/>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D3AEA3D9-9ECB-4D43-817C-71600E5C72EE}" type="slidenum">
              <a:rPr lang="cs-CZ" altLang="cs-CZ"/>
              <a:pPr>
                <a:spcBef>
                  <a:spcPct val="0"/>
                </a:spcBef>
              </a:pPr>
              <a:t>17</a:t>
            </a:fld>
            <a:endParaRPr lang="cs-CZ" altLang="cs-CZ"/>
          </a:p>
        </p:txBody>
      </p:sp>
      <p:sp>
        <p:nvSpPr>
          <p:cNvPr id="71683" name="Rectangle 2"/>
          <p:cNvSpPr>
            <a:spLocks noGrp="1" noRot="1" noChangeAspect="1" noChangeArrowheads="1" noTextEdit="1"/>
          </p:cNvSpPr>
          <p:nvPr>
            <p:ph type="sldImg"/>
          </p:nvPr>
        </p:nvSpPr>
        <p:spPr>
          <a:ln/>
        </p:spPr>
      </p:sp>
      <p:sp>
        <p:nvSpPr>
          <p:cNvPr id="716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7013" indent="-227013" eaLnBrk="1" hangingPunct="1"/>
            <a:r>
              <a:rPr lang="cs-CZ" altLang="cs-CZ" sz="1000" b="1">
                <a:latin typeface="Arial" panose="020B0604020202020204" pitchFamily="34" charset="0"/>
              </a:rPr>
              <a:t>Mezinárodní organizace</a:t>
            </a:r>
          </a:p>
          <a:p>
            <a:pPr marL="227013" indent="-227013" eaLnBrk="1" hangingPunct="1">
              <a:buFontTx/>
              <a:buChar char="•"/>
            </a:pPr>
            <a:r>
              <a:rPr lang="cs-CZ" altLang="cs-CZ" sz="1000" i="1" u="sng">
                <a:latin typeface="Arial" panose="020B0604020202020204" pitchFamily="34" charset="0"/>
              </a:rPr>
              <a:t>Hlavní boom vzniku mezinárodních organizací spadá do 2. poloviny 20. století.</a:t>
            </a:r>
          </a:p>
          <a:p>
            <a:pPr marL="227013" indent="-227013" eaLnBrk="1" hangingPunct="1">
              <a:buFontTx/>
              <a:buChar char="•"/>
            </a:pPr>
            <a:r>
              <a:rPr lang="cs-CZ" altLang="cs-CZ" sz="1000">
                <a:latin typeface="Arial" panose="020B0604020202020204" pitchFamily="34" charset="0"/>
              </a:rPr>
              <a:t>Předtím měly hlavní slovo mezinárodní konference, na kterých se sjednával mír, projednávaly otázky kodifikace, ustavovaly se mezinárodní organizace. </a:t>
            </a:r>
          </a:p>
          <a:p>
            <a:pPr marL="227013" indent="-227013" eaLnBrk="1" hangingPunct="1">
              <a:buFontTx/>
              <a:buChar char="•"/>
            </a:pPr>
            <a:r>
              <a:rPr lang="cs-CZ" altLang="cs-CZ" sz="1000">
                <a:latin typeface="Arial" panose="020B0604020202020204" pitchFamily="34" charset="0"/>
              </a:rPr>
              <a:t>Zásady jednání na těchto konferencích byly převzaty do mezinárodních organizací, zejména do OSN. Odlišnost je v tom, že konference se scházejí ad hoc, zatímco mezinárodní organizace jsou útvary trvalé.</a:t>
            </a:r>
          </a:p>
          <a:p>
            <a:pPr marL="227013" indent="-227013" eaLnBrk="1" hangingPunct="1">
              <a:buFontTx/>
              <a:buChar char="•"/>
            </a:pPr>
            <a:endParaRPr lang="cs-CZ" altLang="cs-CZ" sz="1000">
              <a:latin typeface="Arial" panose="020B0604020202020204" pitchFamily="34" charset="0"/>
            </a:endParaRPr>
          </a:p>
          <a:p>
            <a:pPr marL="227013" indent="-227013" eaLnBrk="1" hangingPunct="1">
              <a:buFontTx/>
              <a:buChar char="•"/>
            </a:pPr>
            <a:r>
              <a:rPr lang="cs-CZ" altLang="cs-CZ" sz="1000">
                <a:latin typeface="Arial" panose="020B0604020202020204" pitchFamily="34" charset="0"/>
              </a:rPr>
              <a:t>Mezinárodní organizace se tedy vyznačují svojí </a:t>
            </a:r>
            <a:r>
              <a:rPr lang="cs-CZ" altLang="cs-CZ" sz="1000" b="1" u="sng">
                <a:latin typeface="Arial" panose="020B0604020202020204" pitchFamily="34" charset="0"/>
              </a:rPr>
              <a:t>trvalostí, pevným právním řádem</a:t>
            </a:r>
            <a:r>
              <a:rPr lang="cs-CZ" altLang="cs-CZ" sz="1000">
                <a:latin typeface="Arial" panose="020B0604020202020204" pitchFamily="34" charset="0"/>
              </a:rPr>
              <a:t> (zpravidla se opírají o zřizovací akt, kterým je nejčastěji mezinárodní smlouva). </a:t>
            </a:r>
          </a:p>
          <a:p>
            <a:pPr marL="227013" indent="-227013" eaLnBrk="1" hangingPunct="1">
              <a:buFontTx/>
              <a:buChar char="•"/>
            </a:pPr>
            <a:r>
              <a:rPr lang="cs-CZ" altLang="cs-CZ" sz="1000">
                <a:latin typeface="Arial" panose="020B0604020202020204" pitchFamily="34" charset="0"/>
              </a:rPr>
              <a:t>Mají stanoveny zásady jednání, strukturu orgánů:</a:t>
            </a:r>
            <a:endParaRPr lang="cs-CZ" altLang="cs-CZ" sz="1000" u="sng">
              <a:latin typeface="Arial" panose="020B0604020202020204" pitchFamily="34" charset="0"/>
            </a:endParaRPr>
          </a:p>
          <a:p>
            <a:pPr marL="682625" lvl="1" indent="-227013" eaLnBrk="1" hangingPunct="1"/>
            <a:r>
              <a:rPr lang="cs-CZ" altLang="cs-CZ" sz="1000" u="sng">
                <a:latin typeface="Arial" panose="020B0604020202020204" pitchFamily="34" charset="0"/>
              </a:rPr>
              <a:t>hlavní orgány</a:t>
            </a:r>
            <a:r>
              <a:rPr lang="cs-CZ" altLang="cs-CZ" sz="1000">
                <a:latin typeface="Arial" panose="020B0604020202020204" pitchFamily="34" charset="0"/>
              </a:rPr>
              <a:t> - jejich pravomoc je zakotvena v zřizovacím aktu</a:t>
            </a:r>
            <a:endParaRPr lang="cs-CZ" altLang="cs-CZ" sz="1000" u="sng">
              <a:latin typeface="Arial" panose="020B0604020202020204" pitchFamily="34" charset="0"/>
            </a:endParaRPr>
          </a:p>
          <a:p>
            <a:pPr marL="682625" lvl="1" indent="-227013" eaLnBrk="1" hangingPunct="1"/>
            <a:r>
              <a:rPr lang="cs-CZ" altLang="cs-CZ" sz="1000" u="sng">
                <a:latin typeface="Arial" panose="020B0604020202020204" pitchFamily="34" charset="0"/>
              </a:rPr>
              <a:t>pomocné orgány</a:t>
            </a:r>
            <a:r>
              <a:rPr lang="cs-CZ" altLang="cs-CZ" sz="1000">
                <a:latin typeface="Arial" panose="020B0604020202020204" pitchFamily="34" charset="0"/>
              </a:rPr>
              <a:t> - vytvářené hlavními orgány (připravují např. jednání)</a:t>
            </a:r>
          </a:p>
          <a:p>
            <a:pPr marL="227013" indent="-227013" eaLnBrk="1" hangingPunct="1"/>
            <a:endParaRPr lang="cs-CZ" altLang="cs-CZ" sz="1000">
              <a:latin typeface="Arial" panose="020B0604020202020204" pitchFamily="34" charset="0"/>
            </a:endParaRPr>
          </a:p>
          <a:p>
            <a:pPr marL="227013" indent="-227013" eaLnBrk="1" hangingPunct="1">
              <a:buFontTx/>
              <a:buChar char="•"/>
            </a:pPr>
            <a:r>
              <a:rPr lang="cs-CZ" altLang="cs-CZ" sz="1000">
                <a:latin typeface="Arial" panose="020B0604020202020204" pitchFamily="34" charset="0"/>
              </a:rPr>
              <a:t>Druhy mezinárodních organizací:</a:t>
            </a:r>
            <a:endParaRPr lang="cs-CZ" altLang="cs-CZ" sz="1000" u="sng">
              <a:latin typeface="Arial" panose="020B0604020202020204" pitchFamily="34" charset="0"/>
            </a:endParaRPr>
          </a:p>
          <a:p>
            <a:pPr marL="682625" lvl="1" indent="-227013" eaLnBrk="1" hangingPunct="1"/>
            <a:r>
              <a:rPr lang="cs-CZ" altLang="cs-CZ" sz="1000" u="sng">
                <a:latin typeface="Arial" panose="020B0604020202020204" pitchFamily="34" charset="0"/>
              </a:rPr>
              <a:t>světové</a:t>
            </a:r>
            <a:r>
              <a:rPr lang="cs-CZ" altLang="cs-CZ" sz="1000">
                <a:latin typeface="Arial" panose="020B0604020202020204" pitchFamily="34" charset="0"/>
              </a:rPr>
              <a:t> - s univerzální tendencí (např. OSN a další organizace systému OSN - tzv. odborné organizace -&gt; sledují vymezený okruh otázek)</a:t>
            </a:r>
            <a:endParaRPr lang="cs-CZ" altLang="cs-CZ" sz="1000" u="sng">
              <a:latin typeface="Arial" panose="020B0604020202020204" pitchFamily="34" charset="0"/>
            </a:endParaRPr>
          </a:p>
          <a:p>
            <a:pPr marL="682625" lvl="1" indent="-227013" eaLnBrk="1" hangingPunct="1"/>
            <a:r>
              <a:rPr lang="cs-CZ" altLang="cs-CZ" sz="1000" u="sng">
                <a:latin typeface="Arial" panose="020B0604020202020204" pitchFamily="34" charset="0"/>
              </a:rPr>
              <a:t>regionální</a:t>
            </a:r>
            <a:r>
              <a:rPr lang="cs-CZ" altLang="cs-CZ" sz="1000">
                <a:latin typeface="Arial" panose="020B0604020202020204" pitchFamily="34" charset="0"/>
              </a:rPr>
              <a:t> - jsou omezené zeměpisně; jsou to organizace sledující konkrétní cíl (např. vzájemnou pomoc a rozvoj spolupráce); mohou mít obranný charakter (aliance), spolupracují v technické, obchodní či hospodářské oblasti</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785309A5-8DD6-42F3-9FBA-C288E4C0DFA4}" type="slidenum">
              <a:rPr lang="cs-CZ" altLang="cs-CZ"/>
              <a:pPr>
                <a:spcBef>
                  <a:spcPct val="0"/>
                </a:spcBef>
              </a:pPr>
              <a:t>18</a:t>
            </a:fld>
            <a:endParaRPr lang="cs-CZ" altLang="cs-CZ"/>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cs-CZ" altLang="cs-CZ">
                <a:latin typeface="Arial" panose="020B0604020202020204" pitchFamily="34" charset="0"/>
              </a:rPr>
              <a:t>Jejích postavení vyplynulo zpravidla ze strategické či náboženské výjimečnosti, případně šlo o územní kompromis soupeřících mocnosti</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689B0F58-11DC-48B7-ADBD-1FCDEB7A1A73}" type="slidenum">
              <a:rPr lang="cs-CZ" altLang="cs-CZ"/>
              <a:pPr>
                <a:spcBef>
                  <a:spcPct val="0"/>
                </a:spcBef>
              </a:pPr>
              <a:t>19</a:t>
            </a:fld>
            <a:endParaRPr lang="cs-CZ" altLang="cs-CZ"/>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03213" indent="-303213" algn="just" eaLnBrk="1" hangingPunct="1"/>
            <a:r>
              <a:rPr lang="cs-CZ" altLang="cs-CZ" b="1">
                <a:solidFill>
                  <a:srgbClr val="000080"/>
                </a:solidFill>
                <a:latin typeface="Times New Roman" panose="02020603050405020304" pitchFamily="18" charset="0"/>
              </a:rPr>
              <a:t>Tyto formy pramenů jsou sice“jen“ citací  čl. 38/1 Statutu Mezinárodního soudního dvora OSN</a:t>
            </a:r>
          </a:p>
          <a:p>
            <a:pPr marL="758825" lvl="1" indent="-303213" algn="just" eaLnBrk="1" hangingPunct="1">
              <a:buFontTx/>
              <a:buChar char="•"/>
            </a:pPr>
            <a:r>
              <a:rPr lang="cs-CZ" altLang="cs-CZ" i="1">
                <a:solidFill>
                  <a:srgbClr val="000080"/>
                </a:solidFill>
                <a:latin typeface="Times New Roman" panose="02020603050405020304" pitchFamily="18" charset="0"/>
              </a:rPr>
              <a:t>Statut však podepsalo 187 států(1995)</a:t>
            </a:r>
          </a:p>
          <a:p>
            <a:pPr marL="758825" lvl="1" indent="-303213" algn="just" eaLnBrk="1" hangingPunct="1">
              <a:buFontTx/>
              <a:buChar char="•"/>
            </a:pPr>
            <a:r>
              <a:rPr lang="cs-CZ" altLang="cs-CZ" i="1">
                <a:solidFill>
                  <a:srgbClr val="000080"/>
                </a:solidFill>
                <a:latin typeface="Times New Roman" panose="02020603050405020304" pitchFamily="18" charset="0"/>
              </a:rPr>
              <a:t>Článek 38 přesahuje i historickou dimenzi OSN, protože jeho základ  pochází z – viz níže</a:t>
            </a:r>
          </a:p>
          <a:p>
            <a:pPr marL="303213" indent="-303213" algn="just" eaLnBrk="1" hangingPunct="1"/>
            <a:r>
              <a:rPr lang="cs-CZ" altLang="cs-CZ" b="1">
                <a:solidFill>
                  <a:srgbClr val="000080"/>
                </a:solidFill>
                <a:latin typeface="Times New Roman" panose="02020603050405020304" pitchFamily="18" charset="0"/>
                <a:cs typeface="Times New Roman" panose="02020603050405020304" pitchFamily="18" charset="0"/>
              </a:rPr>
              <a:t>První haagská mírová konference (1899)</a:t>
            </a:r>
          </a:p>
          <a:p>
            <a:pPr marL="303213" indent="-303213" algn="just" eaLnBrk="1" hangingPunct="1"/>
            <a:r>
              <a:rPr lang="cs-CZ" altLang="cs-CZ">
                <a:solidFill>
                  <a:srgbClr val="000080"/>
                </a:solidFill>
                <a:latin typeface="Arial" panose="020B0604020202020204" pitchFamily="34" charset="0"/>
                <a:cs typeface="Times New Roman" panose="02020603050405020304" pitchFamily="18" charset="0"/>
              </a:rPr>
              <a:t>	Její hlavní postavou byl </a:t>
            </a:r>
            <a:r>
              <a:rPr lang="cs-CZ" altLang="cs-CZ" u="sng">
                <a:solidFill>
                  <a:srgbClr val="000080"/>
                </a:solidFill>
                <a:latin typeface="Arial" panose="020B0604020202020204" pitchFamily="34" charset="0"/>
                <a:cs typeface="Times New Roman" panose="02020603050405020304" pitchFamily="18" charset="0"/>
              </a:rPr>
              <a:t>F. F. Martens</a:t>
            </a:r>
            <a:r>
              <a:rPr lang="cs-CZ" altLang="cs-CZ">
                <a:solidFill>
                  <a:srgbClr val="000080"/>
                </a:solidFill>
                <a:latin typeface="Arial" panose="020B0604020202020204" pitchFamily="34" charset="0"/>
                <a:cs typeface="Times New Roman" panose="02020603050405020304" pitchFamily="18" charset="0"/>
              </a:rPr>
              <a:t> (Lotyš). Zúčastnilo se jí 26 států. Nenašla se však ochota řešit největší problém -&gt; omezit zbrojení. Byly přijaty 3 zásadní úmluvy:</a:t>
            </a:r>
          </a:p>
          <a:p>
            <a:pPr marL="303213" indent="-303213" algn="just" eaLnBrk="1" hangingPunct="1"/>
            <a:r>
              <a:rPr lang="cs-CZ" altLang="cs-CZ">
                <a:solidFill>
                  <a:srgbClr val="000080"/>
                </a:solidFill>
                <a:latin typeface="Symbol" panose="05050102010706020507" pitchFamily="18" charset="2"/>
                <a:cs typeface="Times New Roman" panose="02020603050405020304" pitchFamily="18" charset="0"/>
              </a:rPr>
              <a:t>·</a:t>
            </a:r>
            <a:r>
              <a:rPr lang="cs-CZ" altLang="cs-CZ">
                <a:solidFill>
                  <a:srgbClr val="000080"/>
                </a:solidFill>
                <a:latin typeface="Times New Roman" panose="02020603050405020304" pitchFamily="18" charset="0"/>
                <a:cs typeface="Times New Roman" panose="02020603050405020304" pitchFamily="18" charset="0"/>
              </a:rPr>
              <a:t>      </a:t>
            </a:r>
            <a:r>
              <a:rPr lang="cs-CZ" altLang="cs-CZ" u="sng">
                <a:solidFill>
                  <a:srgbClr val="000080"/>
                </a:solidFill>
                <a:latin typeface="Arial" panose="020B0604020202020204" pitchFamily="34" charset="0"/>
                <a:cs typeface="Times New Roman" panose="02020603050405020304" pitchFamily="18" charset="0"/>
              </a:rPr>
              <a:t>O pokojném řešení mezinárodních sporů</a:t>
            </a:r>
          </a:p>
          <a:p>
            <a:pPr marL="303213" indent="-303213" algn="just" eaLnBrk="1" hangingPunct="1"/>
            <a:r>
              <a:rPr lang="cs-CZ" altLang="cs-CZ">
                <a:solidFill>
                  <a:srgbClr val="000080"/>
                </a:solidFill>
                <a:latin typeface="Symbol" panose="05050102010706020507" pitchFamily="18" charset="2"/>
                <a:cs typeface="Times New Roman" panose="02020603050405020304" pitchFamily="18" charset="0"/>
              </a:rPr>
              <a:t>·</a:t>
            </a:r>
            <a:r>
              <a:rPr lang="cs-CZ" altLang="cs-CZ">
                <a:solidFill>
                  <a:srgbClr val="000080"/>
                </a:solidFill>
                <a:latin typeface="Times New Roman" panose="02020603050405020304" pitchFamily="18" charset="0"/>
                <a:cs typeface="Times New Roman" panose="02020603050405020304" pitchFamily="18" charset="0"/>
              </a:rPr>
              <a:t>      </a:t>
            </a:r>
            <a:r>
              <a:rPr lang="cs-CZ" altLang="cs-CZ" u="sng">
                <a:solidFill>
                  <a:srgbClr val="000080"/>
                </a:solidFill>
                <a:latin typeface="Arial" panose="020B0604020202020204" pitchFamily="34" charset="0"/>
                <a:cs typeface="Times New Roman" panose="02020603050405020304" pitchFamily="18" charset="0"/>
              </a:rPr>
              <a:t>O zákonech a obyčejích pozemní války</a:t>
            </a:r>
          </a:p>
          <a:p>
            <a:pPr marL="303213" indent="-303213" algn="just" eaLnBrk="1" hangingPunct="1"/>
            <a:r>
              <a:rPr lang="cs-CZ" altLang="cs-CZ">
                <a:solidFill>
                  <a:srgbClr val="000080"/>
                </a:solidFill>
                <a:latin typeface="Symbol" panose="05050102010706020507" pitchFamily="18" charset="2"/>
                <a:cs typeface="Times New Roman" panose="02020603050405020304" pitchFamily="18" charset="0"/>
              </a:rPr>
              <a:t>·</a:t>
            </a:r>
            <a:r>
              <a:rPr lang="cs-CZ" altLang="cs-CZ">
                <a:solidFill>
                  <a:srgbClr val="000080"/>
                </a:solidFill>
                <a:latin typeface="Times New Roman" panose="02020603050405020304" pitchFamily="18" charset="0"/>
                <a:cs typeface="Times New Roman" panose="02020603050405020304" pitchFamily="18" charset="0"/>
              </a:rPr>
              <a:t>      </a:t>
            </a:r>
            <a:r>
              <a:rPr lang="cs-CZ" altLang="cs-CZ" u="sng">
                <a:solidFill>
                  <a:srgbClr val="000080"/>
                </a:solidFill>
                <a:latin typeface="Arial" panose="020B0604020202020204" pitchFamily="34" charset="0"/>
                <a:cs typeface="Times New Roman" panose="02020603050405020304" pitchFamily="18" charset="0"/>
              </a:rPr>
              <a:t>O rozšíření Ženevské konvence (1864) na válku na moři</a:t>
            </a:r>
          </a:p>
          <a:p>
            <a:pPr marL="303213" indent="-303213" algn="just" eaLnBrk="1" hangingPunct="1"/>
            <a:r>
              <a:rPr lang="cs-CZ" altLang="cs-CZ">
                <a:solidFill>
                  <a:srgbClr val="000080"/>
                </a:solidFill>
                <a:latin typeface="Arial" panose="020B0604020202020204" pitchFamily="34" charset="0"/>
                <a:cs typeface="Times New Roman" panose="02020603050405020304" pitchFamily="18" charset="0"/>
              </a:rPr>
              <a:t> 	Byly přijaty i </a:t>
            </a:r>
            <a:r>
              <a:rPr lang="cs-CZ" altLang="cs-CZ" u="sng">
                <a:solidFill>
                  <a:srgbClr val="000080"/>
                </a:solidFill>
                <a:latin typeface="Arial" panose="020B0604020202020204" pitchFamily="34" charset="0"/>
                <a:cs typeface="Times New Roman" panose="02020603050405020304" pitchFamily="18" charset="0"/>
              </a:rPr>
              <a:t>další deklarace</a:t>
            </a:r>
            <a:r>
              <a:rPr lang="cs-CZ" altLang="cs-CZ">
                <a:solidFill>
                  <a:srgbClr val="000080"/>
                </a:solidFill>
                <a:latin typeface="Arial" panose="020B0604020202020204" pitchFamily="34" charset="0"/>
                <a:cs typeface="Times New Roman" panose="02020603050405020304" pitchFamily="18" charset="0"/>
              </a:rPr>
              <a:t> - např. o zákazu vrhání bomb z letadel, o zákazu používání jedovatých plynů a střel šířících se tělem oběti (dum-dum) =&gt; neměly normativní význam, byly porušovány.</a:t>
            </a:r>
            <a:endParaRPr lang="cs-CZ" altLang="cs-CZ">
              <a:solidFill>
                <a:srgbClr val="000080"/>
              </a:solidFill>
              <a:latin typeface="Arial" panose="020B0604020202020204" pitchFamily="34" charset="0"/>
            </a:endParaRPr>
          </a:p>
          <a:p>
            <a:pPr marL="303213" indent="-303213" algn="just" eaLnBrk="1" hangingPunct="1"/>
            <a:endParaRPr lang="cs-CZ" altLang="cs-CZ">
              <a:solidFill>
                <a:srgbClr val="000080"/>
              </a:solidFill>
              <a:latin typeface="Arial" panose="020B0604020202020204" pitchFamily="34" charset="0"/>
            </a:endParaRPr>
          </a:p>
          <a:p>
            <a:pPr marL="303213" indent="-303213" algn="just" eaLnBrk="1" hangingPunct="1"/>
            <a:r>
              <a:rPr lang="cs-CZ" altLang="cs-CZ" b="1">
                <a:solidFill>
                  <a:srgbClr val="000080"/>
                </a:solidFill>
                <a:latin typeface="Times New Roman" panose="02020603050405020304" pitchFamily="18" charset="0"/>
                <a:cs typeface="Times New Roman" panose="02020603050405020304" pitchFamily="18" charset="0"/>
              </a:rPr>
              <a:t>Druhá haagská mírová konference (1907)</a:t>
            </a:r>
          </a:p>
          <a:p>
            <a:pPr marL="303213" indent="-303213" algn="just" eaLnBrk="1" hangingPunct="1"/>
            <a:r>
              <a:rPr lang="cs-CZ" altLang="cs-CZ">
                <a:solidFill>
                  <a:srgbClr val="000080"/>
                </a:solidFill>
                <a:latin typeface="Arial" panose="020B0604020202020204" pitchFamily="34" charset="0"/>
                <a:cs typeface="Times New Roman" panose="02020603050405020304" pitchFamily="18" charset="0"/>
              </a:rPr>
              <a:t>	Té se již účastnilo 44 států. Výsledkem bylo sjednání 13 úmluv, např.:</a:t>
            </a:r>
          </a:p>
          <a:p>
            <a:pPr marL="303213" indent="-303213" algn="just" eaLnBrk="1" hangingPunct="1"/>
            <a:r>
              <a:rPr lang="cs-CZ" altLang="cs-CZ">
                <a:solidFill>
                  <a:srgbClr val="000080"/>
                </a:solidFill>
                <a:latin typeface="Symbol" panose="05050102010706020507" pitchFamily="18" charset="2"/>
                <a:cs typeface="Times New Roman" panose="02020603050405020304" pitchFamily="18" charset="0"/>
              </a:rPr>
              <a:t>·</a:t>
            </a:r>
            <a:r>
              <a:rPr lang="cs-CZ" altLang="cs-CZ">
                <a:solidFill>
                  <a:srgbClr val="000080"/>
                </a:solidFill>
                <a:latin typeface="Times New Roman" panose="02020603050405020304" pitchFamily="18" charset="0"/>
                <a:cs typeface="Times New Roman" panose="02020603050405020304" pitchFamily="18" charset="0"/>
              </a:rPr>
              <a:t>      </a:t>
            </a:r>
            <a:r>
              <a:rPr lang="cs-CZ" altLang="cs-CZ">
                <a:solidFill>
                  <a:srgbClr val="000080"/>
                </a:solidFill>
                <a:latin typeface="Arial" panose="020B0604020202020204" pitchFamily="34" charset="0"/>
                <a:cs typeface="Times New Roman" panose="02020603050405020304" pitchFamily="18" charset="0"/>
              </a:rPr>
              <a:t>byla revidována a doplněna </a:t>
            </a:r>
            <a:r>
              <a:rPr lang="cs-CZ" altLang="cs-CZ" u="sng">
                <a:solidFill>
                  <a:srgbClr val="000080"/>
                </a:solidFill>
                <a:latin typeface="Arial" panose="020B0604020202020204" pitchFamily="34" charset="0"/>
                <a:cs typeface="Times New Roman" panose="02020603050405020304" pitchFamily="18" charset="0"/>
              </a:rPr>
              <a:t>Úmluva o pokojném řešení mezinárodních sporů</a:t>
            </a:r>
            <a:r>
              <a:rPr lang="cs-CZ" altLang="cs-CZ">
                <a:solidFill>
                  <a:srgbClr val="000080"/>
                </a:solidFill>
                <a:latin typeface="Arial" panose="020B0604020202020204" pitchFamily="34" charset="0"/>
                <a:cs typeface="Times New Roman" panose="02020603050405020304" pitchFamily="18" charset="0"/>
              </a:rPr>
              <a:t> (platí dodnes) =&gt; vedla k vytvoření Stálého rozhodčího dvora (dohodnuty seznamy soudců -&gt; strany ve sporu si z nich volily; vytvořen stálý sekretariát Stálého rozhodčího dvora)</a:t>
            </a:r>
          </a:p>
          <a:p>
            <a:pPr marL="303213" indent="-303213" algn="just" eaLnBrk="1" hangingPunct="1"/>
            <a:r>
              <a:rPr lang="cs-CZ" altLang="cs-CZ">
                <a:solidFill>
                  <a:srgbClr val="000080"/>
                </a:solidFill>
                <a:latin typeface="Symbol" panose="05050102010706020507" pitchFamily="18" charset="2"/>
                <a:cs typeface="Times New Roman" panose="02020603050405020304" pitchFamily="18" charset="0"/>
              </a:rPr>
              <a:t>·</a:t>
            </a:r>
            <a:r>
              <a:rPr lang="cs-CZ" altLang="cs-CZ">
                <a:solidFill>
                  <a:srgbClr val="000080"/>
                </a:solidFill>
                <a:latin typeface="Times New Roman" panose="02020603050405020304" pitchFamily="18" charset="0"/>
                <a:cs typeface="Times New Roman" panose="02020603050405020304" pitchFamily="18" charset="0"/>
              </a:rPr>
              <a:t>      </a:t>
            </a:r>
            <a:r>
              <a:rPr lang="cs-CZ" altLang="cs-CZ">
                <a:solidFill>
                  <a:srgbClr val="000080"/>
                </a:solidFill>
                <a:latin typeface="Arial" panose="020B0604020202020204" pitchFamily="34" charset="0"/>
                <a:cs typeface="Times New Roman" panose="02020603050405020304" pitchFamily="18" charset="0"/>
              </a:rPr>
              <a:t>O začátku nepřátelství (stanoveny přesné podmínky - vydat ultimátum,…)</a:t>
            </a:r>
          </a:p>
          <a:p>
            <a:pPr marL="303213" indent="-303213" eaLnBrk="1" hangingPunct="1"/>
            <a:r>
              <a:rPr lang="cs-CZ" altLang="cs-CZ">
                <a:solidFill>
                  <a:srgbClr val="000080"/>
                </a:solidFill>
                <a:latin typeface="Symbol" panose="05050102010706020507" pitchFamily="18" charset="2"/>
                <a:cs typeface="Times New Roman" panose="02020603050405020304" pitchFamily="18" charset="0"/>
              </a:rPr>
              <a:t>·</a:t>
            </a:r>
            <a:r>
              <a:rPr lang="cs-CZ" altLang="cs-CZ">
                <a:solidFill>
                  <a:srgbClr val="000080"/>
                </a:solidFill>
                <a:latin typeface="Times New Roman" panose="02020603050405020304" pitchFamily="18" charset="0"/>
                <a:cs typeface="Times New Roman" panose="02020603050405020304" pitchFamily="18" charset="0"/>
              </a:rPr>
              <a:t>      </a:t>
            </a:r>
            <a:r>
              <a:rPr lang="cs-CZ" altLang="cs-CZ">
                <a:solidFill>
                  <a:srgbClr val="000080"/>
                </a:solidFill>
                <a:latin typeface="Arial" panose="020B0604020202020204" pitchFamily="34" charset="0"/>
                <a:cs typeface="Times New Roman" panose="02020603050405020304" pitchFamily="18" charset="0"/>
              </a:rPr>
              <a:t>O zákonech a obyčejích války pozemní -&gt; pokus o kodifikaci pozemního konfliktu; Preambule obsahuje Martensovu klauzuli -&gt; </a:t>
            </a:r>
            <a:endParaRPr lang="cs-CZ" altLang="cs-CZ">
              <a:latin typeface="Arial" panose="020B0604020202020204" pitchFamily="34" charset="0"/>
            </a:endParaRPr>
          </a:p>
          <a:p>
            <a:pPr marL="303213" indent="-303213" eaLnBrk="1" hangingPunct="1"/>
            <a:r>
              <a:rPr lang="cs-CZ" altLang="cs-CZ" b="1">
                <a:latin typeface="Arial" panose="020B0604020202020204" pitchFamily="34" charset="0"/>
              </a:rPr>
              <a:t>Martensova klauzule </a:t>
            </a:r>
            <a:endParaRPr lang="cs-CZ" altLang="cs-CZ">
              <a:latin typeface="Arial" panose="020B0604020202020204" pitchFamily="34" charset="0"/>
            </a:endParaRPr>
          </a:p>
          <a:p>
            <a:pPr marL="303213" indent="-303213" eaLnBrk="1" hangingPunct="1"/>
            <a:r>
              <a:rPr lang="cs-CZ" altLang="cs-CZ">
                <a:latin typeface="Arial" panose="020B0604020202020204" pitchFamily="34" charset="0"/>
              </a:rPr>
              <a:t>Dokud nebude moci být sepsán úplnější válečný zákoník, pokládají vysoké smluvní strany za prospěšné stanovit, že v případech, které nejsou pojaty v ustanoveních Řádu jimi přijatého, obyvatelstvo i válčící strany zůstanou pod ochranou a vládou zásad mezinárodního práva, jak jsou patrny ze zvyklostí existujících mezi civilizovanými národy, ze zákonů lidskosti a z požadavků veřejného svědomí </a:t>
            </a:r>
          </a:p>
          <a:p>
            <a:pPr marL="303213" indent="-303213" eaLnBrk="1" hangingPunct="1"/>
            <a:r>
              <a:rPr lang="cs-CZ" altLang="cs-CZ">
                <a:latin typeface="Arial" panose="020B0604020202020204" pitchFamily="34" charset="0"/>
              </a:rPr>
              <a:t>- </a:t>
            </a:r>
          </a:p>
          <a:p>
            <a:pPr marL="303213" indent="-303213" eaLnBrk="1" hangingPunct="1"/>
            <a:r>
              <a:rPr lang="cs-CZ" altLang="cs-CZ">
                <a:latin typeface="Arial" panose="020B0604020202020204" pitchFamily="34" charset="0"/>
              </a:rPr>
              <a:t>Until a more complete code of laws of wars is issued, the High Contracting Parties think it right to declare that in cases not included in the Regulations adopted by them, population and belligerents remain under the protection and empire of the principles of international law, as they result from the usages established between civilized nations, from the laws of humanity, and the requirements ot the public conscience </a:t>
            </a:r>
          </a:p>
          <a:p>
            <a:pPr marL="303213" indent="-303213" algn="just" eaLnBrk="1" hangingPunct="1"/>
            <a:endParaRPr lang="cs-CZ" altLang="cs-CZ">
              <a:solidFill>
                <a:srgbClr val="000080"/>
              </a:solidFill>
              <a:latin typeface="Symbol" panose="05050102010706020507" pitchFamily="18" charset="2"/>
              <a:cs typeface="Times New Roman" panose="02020603050405020304" pitchFamily="18" charset="0"/>
            </a:endParaRPr>
          </a:p>
          <a:p>
            <a:pPr marL="303213" indent="-303213" algn="just" eaLnBrk="1" hangingPunct="1"/>
            <a:r>
              <a:rPr lang="cs-CZ" altLang="cs-CZ">
                <a:solidFill>
                  <a:srgbClr val="000080"/>
                </a:solidFill>
                <a:latin typeface="Symbol" panose="05050102010706020507" pitchFamily="18" charset="2"/>
                <a:cs typeface="Times New Roman" panose="02020603050405020304" pitchFamily="18" charset="0"/>
              </a:rPr>
              <a:t>·</a:t>
            </a:r>
            <a:r>
              <a:rPr lang="cs-CZ" altLang="cs-CZ">
                <a:solidFill>
                  <a:srgbClr val="000080"/>
                </a:solidFill>
                <a:latin typeface="Times New Roman" panose="02020603050405020304" pitchFamily="18" charset="0"/>
                <a:cs typeface="Times New Roman" panose="02020603050405020304" pitchFamily="18" charset="0"/>
              </a:rPr>
              <a:t>      </a:t>
            </a:r>
            <a:r>
              <a:rPr lang="cs-CZ" altLang="cs-CZ">
                <a:solidFill>
                  <a:srgbClr val="000080"/>
                </a:solidFill>
                <a:latin typeface="Arial" panose="020B0604020202020204" pitchFamily="34" charset="0"/>
                <a:cs typeface="Times New Roman" panose="02020603050405020304" pitchFamily="18" charset="0"/>
              </a:rPr>
              <a:t>O právech a povinnostech neutrálních států a osob za války pozemní</a:t>
            </a:r>
          </a:p>
          <a:p>
            <a:pPr marL="303213" indent="-303213" algn="just" eaLnBrk="1" hangingPunct="1"/>
            <a:r>
              <a:rPr lang="cs-CZ" altLang="cs-CZ">
                <a:solidFill>
                  <a:srgbClr val="000080"/>
                </a:solidFill>
                <a:latin typeface="Symbol" panose="05050102010706020507" pitchFamily="18" charset="2"/>
                <a:cs typeface="Times New Roman" panose="02020603050405020304" pitchFamily="18" charset="0"/>
              </a:rPr>
              <a:t>·</a:t>
            </a:r>
            <a:r>
              <a:rPr lang="cs-CZ" altLang="cs-CZ">
                <a:solidFill>
                  <a:srgbClr val="000080"/>
                </a:solidFill>
                <a:latin typeface="Times New Roman" panose="02020603050405020304" pitchFamily="18" charset="0"/>
                <a:cs typeface="Times New Roman" panose="02020603050405020304" pitchFamily="18" charset="0"/>
              </a:rPr>
              <a:t>      </a:t>
            </a:r>
            <a:r>
              <a:rPr lang="cs-CZ" altLang="cs-CZ">
                <a:solidFill>
                  <a:srgbClr val="000080"/>
                </a:solidFill>
                <a:latin typeface="Arial" panose="020B0604020202020204" pitchFamily="34" charset="0"/>
                <a:cs typeface="Times New Roman" panose="02020603050405020304" pitchFamily="18" charset="0"/>
              </a:rPr>
              <a:t>O užití Ženevských konvencí na válku námořní</a:t>
            </a:r>
          </a:p>
          <a:p>
            <a:pPr marL="303213" indent="-303213" algn="just" eaLnBrk="1" hangingPunct="1"/>
            <a:r>
              <a:rPr lang="cs-CZ" altLang="cs-CZ">
                <a:solidFill>
                  <a:srgbClr val="000080"/>
                </a:solidFill>
                <a:latin typeface="Symbol" panose="05050102010706020507" pitchFamily="18" charset="2"/>
                <a:cs typeface="Times New Roman" panose="02020603050405020304" pitchFamily="18" charset="0"/>
              </a:rPr>
              <a:t>·</a:t>
            </a:r>
            <a:r>
              <a:rPr lang="cs-CZ" altLang="cs-CZ">
                <a:solidFill>
                  <a:srgbClr val="000080"/>
                </a:solidFill>
                <a:latin typeface="Times New Roman" panose="02020603050405020304" pitchFamily="18" charset="0"/>
                <a:cs typeface="Times New Roman" panose="02020603050405020304" pitchFamily="18" charset="0"/>
              </a:rPr>
              <a:t>      </a:t>
            </a:r>
            <a:r>
              <a:rPr lang="cs-CZ" altLang="cs-CZ">
                <a:solidFill>
                  <a:srgbClr val="000080"/>
                </a:solidFill>
                <a:latin typeface="Arial" panose="020B0604020202020204" pitchFamily="34" charset="0"/>
                <a:cs typeface="Times New Roman" panose="02020603050405020304" pitchFamily="18" charset="0"/>
              </a:rPr>
              <a:t>O zřízení mezinárodního kořistního soudu - snaha omezit kořistní právo -&gt; nebyl vytvořen, úmluva nebyla ratifikována</a:t>
            </a:r>
          </a:p>
          <a:p>
            <a:pPr marL="303213" indent="-303213" algn="just" eaLnBrk="1" hangingPunct="1"/>
            <a:r>
              <a:rPr lang="cs-CZ" altLang="cs-CZ">
                <a:solidFill>
                  <a:srgbClr val="000080"/>
                </a:solidFill>
                <a:latin typeface="Arial" panose="020B0604020202020204" pitchFamily="34" charset="0"/>
                <a:cs typeface="Times New Roman" panose="02020603050405020304" pitchFamily="18" charset="0"/>
              </a:rPr>
              <a:t> </a:t>
            </a:r>
          </a:p>
          <a:p>
            <a:pPr marL="303213" indent="-303213" eaLnBrk="1" hangingPunct="1"/>
            <a:r>
              <a:rPr lang="cs-CZ" altLang="cs-CZ">
                <a:solidFill>
                  <a:srgbClr val="000080"/>
                </a:solidFill>
                <a:latin typeface="Arial" panose="020B0604020202020204" pitchFamily="34" charset="0"/>
                <a:cs typeface="Times New Roman" panose="02020603050405020304" pitchFamily="18" charset="0"/>
              </a:rPr>
              <a:t>	Počítalo se s tím, že proběhne 3. mírová konference -&gt; k ní ale nedošlo, vypukla první světová válka. Ještě než k ní však došlo, konala se v letech 1908-9 v Londýně konference, ze které vzešla </a:t>
            </a:r>
            <a:r>
              <a:rPr lang="cs-CZ" altLang="cs-CZ" u="sng">
                <a:solidFill>
                  <a:srgbClr val="000080"/>
                </a:solidFill>
                <a:latin typeface="Arial" panose="020B0604020202020204" pitchFamily="34" charset="0"/>
                <a:cs typeface="Times New Roman" panose="02020603050405020304" pitchFamily="18" charset="0"/>
              </a:rPr>
              <a:t>Londýnská deklarace o námořní válce (1909)</a:t>
            </a:r>
            <a:r>
              <a:rPr lang="cs-CZ" altLang="cs-CZ">
                <a:solidFill>
                  <a:srgbClr val="000080"/>
                </a:solidFill>
                <a:latin typeface="Arial" panose="020B0604020202020204" pitchFamily="34" charset="0"/>
                <a:cs typeface="Times New Roman" panose="02020603050405020304" pitchFamily="18" charset="0"/>
              </a:rPr>
              <a:t>. Byla přijata, ale ratifikace byla zbrzděna Parlamentem Velké Británie. Na počátku války však mocnosti prohlásily, že se jí budou řídit -&gt; ale porušovaly ji.</a:t>
            </a:r>
            <a:r>
              <a:rPr lang="cs-CZ" altLang="cs-CZ">
                <a:solidFill>
                  <a:srgbClr val="000080"/>
                </a:solidFill>
                <a:latin typeface="Arial" panose="020B0604020202020204" pitchFamily="34" charset="0"/>
              </a:rPr>
              <a:t> </a:t>
            </a:r>
          </a:p>
          <a:p>
            <a:pPr marL="303213" indent="-303213" eaLnBrk="1" hangingPunct="1"/>
            <a:endParaRPr lang="cs-CZ" altLang="cs-CZ">
              <a:solidFill>
                <a:srgbClr val="000080"/>
              </a:solidFill>
              <a:latin typeface="Arial" panose="020B0604020202020204" pitchFamily="34" charset="0"/>
            </a:endParaRPr>
          </a:p>
          <a:p>
            <a:pPr marL="303213" indent="-303213" eaLnBrk="1" hangingPunct="1"/>
            <a:endParaRPr lang="cs-CZ" altLang="cs-CZ">
              <a:solidFill>
                <a:srgbClr val="000080"/>
              </a:solidFill>
              <a:latin typeface="Arial" panose="020B0604020202020204" pitchFamily="34" charset="0"/>
            </a:endParaRPr>
          </a:p>
          <a:p>
            <a:pPr marL="758825" lvl="1" indent="-303213" eaLnBrk="1" hangingPunct="1"/>
            <a:r>
              <a:rPr lang="cs-CZ" altLang="cs-CZ" b="1">
                <a:solidFill>
                  <a:srgbClr val="000080"/>
                </a:solidFill>
                <a:latin typeface="Arial" panose="020B0604020202020204" pitchFamily="34" charset="0"/>
              </a:rPr>
              <a:t>I v oblasti humanitárního práva</a:t>
            </a:r>
          </a:p>
          <a:p>
            <a:pPr marL="758825" lvl="1" indent="-303213" eaLnBrk="1" hangingPunct="1"/>
            <a:endParaRPr lang="cs-CZ" altLang="cs-CZ" b="1">
              <a:solidFill>
                <a:srgbClr val="000080"/>
              </a:solidFill>
              <a:latin typeface="Arial" panose="020B0604020202020204" pitchFamily="34" charset="0"/>
            </a:endParaRPr>
          </a:p>
          <a:p>
            <a:pPr marL="303213" indent="-303213" eaLnBrk="1" hangingPunct="1"/>
            <a:r>
              <a:rPr lang="cs-CZ" altLang="cs-CZ" b="1" i="1">
                <a:solidFill>
                  <a:srgbClr val="000080"/>
                </a:solidFill>
                <a:latin typeface="Arial" panose="020B0604020202020204" pitchFamily="34" charset="0"/>
                <a:cs typeface="Arial" panose="020B0604020202020204" pitchFamily="34" charset="0"/>
              </a:rPr>
              <a:t>Ženevské úmluvy /dohody, konvence/</a:t>
            </a:r>
            <a:endParaRPr lang="cs-CZ" altLang="cs-CZ">
              <a:latin typeface="Arial" panose="020B0604020202020204" pitchFamily="34" charset="0"/>
            </a:endParaRPr>
          </a:p>
          <a:p>
            <a:pPr marL="303213" indent="-303213" eaLnBrk="1" hangingPunct="1"/>
            <a:r>
              <a:rPr lang="cs-CZ" altLang="cs-CZ">
                <a:solidFill>
                  <a:srgbClr val="000080"/>
                </a:solidFill>
                <a:latin typeface="Arial" panose="020B0604020202020204" pitchFamily="34" charset="0"/>
                <a:cs typeface="Arial" panose="020B0604020202020204" pitchFamily="34" charset="0"/>
              </a:rPr>
              <a:t>V roce 1864 byla v Ženevě přijata první </a:t>
            </a:r>
            <a:r>
              <a:rPr lang="cs-CZ" altLang="cs-CZ" b="1">
                <a:solidFill>
                  <a:srgbClr val="000080"/>
                </a:solidFill>
                <a:latin typeface="Arial" panose="020B0604020202020204" pitchFamily="34" charset="0"/>
                <a:cs typeface="Arial" panose="020B0604020202020204" pitchFamily="34" charset="0"/>
              </a:rPr>
              <a:t>"Ženevská úmluva o zlepšení osudu raněných v polních armádách"</a:t>
            </a:r>
            <a:r>
              <a:rPr lang="cs-CZ" altLang="cs-CZ">
                <a:solidFill>
                  <a:srgbClr val="000080"/>
                </a:solidFill>
                <a:latin typeface="Arial" panose="020B0604020202020204" pitchFamily="34" charset="0"/>
                <a:cs typeface="Arial" panose="020B0604020202020204" pitchFamily="34" charset="0"/>
              </a:rPr>
              <a:t>. Na jejím základě jsou sanitní vozidla, vojenské nemocnice a zdravotnický personál považovány za neutrální, jako takové jsou chráněny a bojujícími stranami respektovány. Nemocní a ranění vojáci, bez ohledu na to, ke které válčící straně patří, budou posbíráni a ošetřeni.</a:t>
            </a:r>
            <a:endParaRPr lang="cs-CZ" altLang="cs-CZ" b="1">
              <a:latin typeface="Arial" panose="020B0604020202020204" pitchFamily="34" charset="0"/>
            </a:endParaRPr>
          </a:p>
          <a:p>
            <a:pPr marL="303213" indent="-303213" eaLnBrk="1" hangingPunct="1"/>
            <a:r>
              <a:rPr lang="cs-CZ" altLang="cs-CZ" b="1">
                <a:solidFill>
                  <a:srgbClr val="000080"/>
                </a:solidFill>
                <a:latin typeface="Arial" panose="020B0604020202020204" pitchFamily="34" charset="0"/>
                <a:cs typeface="Arial" panose="020B0604020202020204" pitchFamily="34" charset="0"/>
              </a:rPr>
              <a:t>Haagská úmluva z roku 1899 /doplněná v roce 1907/ </a:t>
            </a:r>
            <a:r>
              <a:rPr lang="cs-CZ" altLang="cs-CZ">
                <a:solidFill>
                  <a:srgbClr val="000080"/>
                </a:solidFill>
                <a:latin typeface="Arial" panose="020B0604020202020204" pitchFamily="34" charset="0"/>
                <a:cs typeface="Arial" panose="020B0604020202020204" pitchFamily="34" charset="0"/>
              </a:rPr>
              <a:t>rozšířila ochranu na záchranné čluny, nemocniční lodě a jejich posádky a zejména na ztroskotané osoby.</a:t>
            </a:r>
            <a:endParaRPr lang="cs-CZ" altLang="cs-CZ">
              <a:solidFill>
                <a:srgbClr val="000080"/>
              </a:solidFill>
              <a:latin typeface="Arial" panose="020B0604020202020204" pitchFamily="34" charset="0"/>
            </a:endParaRPr>
          </a:p>
          <a:p>
            <a:pPr marL="303213" indent="-303213" eaLnBrk="1" hangingPunct="1"/>
            <a:endParaRPr lang="cs-CZ" altLang="cs-CZ">
              <a:latin typeface="Arial" panose="020B0604020202020204" pitchFamily="34" charset="0"/>
            </a:endParaRPr>
          </a:p>
          <a:p>
            <a:pPr marL="303213" indent="-303213" eaLnBrk="1" hangingPunct="1"/>
            <a:r>
              <a:rPr lang="cs-CZ" altLang="cs-CZ" b="1">
                <a:solidFill>
                  <a:srgbClr val="000080"/>
                </a:solidFill>
                <a:latin typeface="Arial" panose="020B0604020202020204" pitchFamily="34" charset="0"/>
                <a:cs typeface="Arial" panose="020B0604020202020204" pitchFamily="34" charset="0"/>
              </a:rPr>
              <a:t>V další Ženevské úmluvě z roku 1906 </a:t>
            </a:r>
            <a:r>
              <a:rPr lang="cs-CZ" altLang="cs-CZ">
                <a:solidFill>
                  <a:srgbClr val="000080"/>
                </a:solidFill>
                <a:latin typeface="Arial" panose="020B0604020202020204" pitchFamily="34" charset="0"/>
                <a:cs typeface="Arial" panose="020B0604020202020204" pitchFamily="34" charset="0"/>
              </a:rPr>
              <a:t>se poprvé pamatovalo i na ochranu válečných zajatců. Tato úmluva byla po zkušenostech z první světové války definitivně upřesněna v roce 1929.</a:t>
            </a:r>
            <a:endParaRPr lang="cs-CZ" altLang="cs-CZ">
              <a:solidFill>
                <a:srgbClr val="000080"/>
              </a:solidFill>
              <a:latin typeface="Arial" panose="020B0604020202020204" pitchFamily="34" charset="0"/>
            </a:endParaRPr>
          </a:p>
          <a:p>
            <a:pPr marL="303213" indent="-303213" eaLnBrk="1" hangingPunct="1"/>
            <a:endParaRPr lang="cs-CZ" altLang="cs-CZ">
              <a:latin typeface="Arial" panose="020B0604020202020204" pitchFamily="34" charset="0"/>
            </a:endParaRPr>
          </a:p>
          <a:p>
            <a:pPr marL="303213" indent="-303213" eaLnBrk="1" hangingPunct="1"/>
            <a:r>
              <a:rPr lang="cs-CZ" altLang="cs-CZ" b="1">
                <a:solidFill>
                  <a:srgbClr val="000080"/>
                </a:solidFill>
                <a:latin typeface="Arial" panose="020B0604020202020204" pitchFamily="34" charset="0"/>
                <a:cs typeface="Arial" panose="020B0604020202020204" pitchFamily="34" charset="0"/>
              </a:rPr>
              <a:t>První a zejména druhá světová válka ukázala jasně potřebu chránit také internované civilní osoby.</a:t>
            </a:r>
            <a:endParaRPr lang="cs-CZ" altLang="cs-CZ" b="1">
              <a:solidFill>
                <a:srgbClr val="000080"/>
              </a:solidFill>
              <a:latin typeface="Arial" panose="020B0604020202020204" pitchFamily="34" charset="0"/>
            </a:endParaRPr>
          </a:p>
          <a:p>
            <a:pPr marL="303213" indent="-303213" eaLnBrk="1" hangingPunct="1"/>
            <a:endParaRPr lang="cs-CZ" altLang="cs-CZ" b="1">
              <a:latin typeface="Arial" panose="020B0604020202020204" pitchFamily="34" charset="0"/>
            </a:endParaRPr>
          </a:p>
          <a:p>
            <a:pPr marL="303213" indent="-303213" eaLnBrk="1" hangingPunct="1"/>
            <a:r>
              <a:rPr lang="cs-CZ" altLang="cs-CZ">
                <a:solidFill>
                  <a:srgbClr val="000080"/>
                </a:solidFill>
                <a:latin typeface="Arial" panose="020B0604020202020204" pitchFamily="34" charset="0"/>
                <a:cs typeface="Arial" panose="020B0604020202020204" pitchFamily="34" charset="0"/>
              </a:rPr>
              <a:t>Proto v roce 1949 svolal Mezinárodní výbor Červeného kříže do Ženevy diplomatickou konferenci, jejímž výsledkem se staly čtyři Ženevské úmluvy z 12.srpna 1949 o ochraně obětí válek. Tyto úmluvy jsou platné dodnes a jsou základem současného mezinárodního humanitárního práva.</a:t>
            </a:r>
            <a:endParaRPr lang="cs-CZ" altLang="cs-CZ" b="1">
              <a:solidFill>
                <a:srgbClr val="000080"/>
              </a:solidFill>
              <a:latin typeface="Arial" panose="020B0604020202020204" pitchFamily="34" charset="0"/>
            </a:endParaRPr>
          </a:p>
          <a:p>
            <a:pPr marL="303213" indent="-303213" eaLnBrk="1" hangingPunct="1"/>
            <a:r>
              <a:rPr lang="cs-CZ" altLang="cs-CZ" b="1">
                <a:solidFill>
                  <a:srgbClr val="000080"/>
                </a:solidFill>
                <a:latin typeface="Arial" panose="020B0604020202020204" pitchFamily="34" charset="0"/>
                <a:cs typeface="Arial" panose="020B0604020202020204" pitchFamily="34" charset="0"/>
              </a:rPr>
              <a:t>Jsou jimi:</a:t>
            </a:r>
            <a:endParaRPr lang="cs-CZ" altLang="cs-CZ" b="1">
              <a:latin typeface="Arial" panose="020B0604020202020204" pitchFamily="34" charset="0"/>
            </a:endParaRPr>
          </a:p>
          <a:p>
            <a:pPr marL="303213" indent="-303213" eaLnBrk="1" hangingPunct="1">
              <a:buFontTx/>
              <a:buAutoNum type="romanUcPeriod"/>
            </a:pPr>
            <a:r>
              <a:rPr lang="cs-CZ" altLang="cs-CZ" b="1">
                <a:solidFill>
                  <a:srgbClr val="000080"/>
                </a:solidFill>
                <a:latin typeface="Arial" panose="020B0604020202020204" pitchFamily="34" charset="0"/>
                <a:cs typeface="Arial" panose="020B0604020202020204" pitchFamily="34" charset="0"/>
              </a:rPr>
              <a:t>Ženevská úmluva o zlepšení osudu raněných a nemocných v polních armádách, která chrání raněné a nemocné vojáky, lékaře, zdravotnický personál a duchovní.</a:t>
            </a:r>
            <a:r>
              <a:rPr lang="cs-CZ" altLang="cs-CZ" b="1">
                <a:latin typeface="Arial" panose="020B0604020202020204" pitchFamily="34" charset="0"/>
              </a:rPr>
              <a:t> </a:t>
            </a:r>
          </a:p>
          <a:p>
            <a:pPr marL="303213" indent="-303213" eaLnBrk="1" hangingPunct="1">
              <a:buFontTx/>
              <a:buAutoNum type="romanUcPeriod"/>
            </a:pPr>
            <a:r>
              <a:rPr lang="cs-CZ" altLang="cs-CZ" b="1">
                <a:solidFill>
                  <a:srgbClr val="000080"/>
                </a:solidFill>
                <a:latin typeface="Arial" panose="020B0604020202020204" pitchFamily="34" charset="0"/>
                <a:cs typeface="Arial" panose="020B0604020202020204" pitchFamily="34" charset="0"/>
              </a:rPr>
              <a:t>Ženevská úmluva o zlepšení osudu raněných, nemocných a ztroskotaných příslušníků ozbrojených sil na moři.</a:t>
            </a:r>
            <a:r>
              <a:rPr lang="cs-CZ" altLang="cs-CZ" b="1">
                <a:latin typeface="Arial" panose="020B0604020202020204" pitchFamily="34" charset="0"/>
              </a:rPr>
              <a:t> </a:t>
            </a:r>
          </a:p>
          <a:p>
            <a:pPr marL="303213" indent="-303213" eaLnBrk="1" hangingPunct="1">
              <a:buFontTx/>
              <a:buAutoNum type="romanUcPeriod"/>
            </a:pPr>
            <a:r>
              <a:rPr lang="cs-CZ" altLang="cs-CZ" b="1">
                <a:solidFill>
                  <a:srgbClr val="000080"/>
                </a:solidFill>
                <a:latin typeface="Arial" panose="020B0604020202020204" pitchFamily="34" charset="0"/>
                <a:cs typeface="Arial" panose="020B0604020202020204" pitchFamily="34" charset="0"/>
              </a:rPr>
              <a:t>Ženevská úmluva o zacházení s válečnými zajatci.</a:t>
            </a:r>
            <a:r>
              <a:rPr lang="cs-CZ" altLang="cs-CZ" b="1">
                <a:latin typeface="Arial" panose="020B0604020202020204" pitchFamily="34" charset="0"/>
              </a:rPr>
              <a:t> </a:t>
            </a:r>
          </a:p>
          <a:p>
            <a:pPr marL="303213" indent="-303213" eaLnBrk="1" hangingPunct="1">
              <a:buFontTx/>
              <a:buAutoNum type="romanUcPeriod"/>
            </a:pPr>
            <a:r>
              <a:rPr lang="cs-CZ" altLang="cs-CZ" b="1">
                <a:solidFill>
                  <a:srgbClr val="000080"/>
                </a:solidFill>
                <a:latin typeface="Arial" panose="020B0604020202020204" pitchFamily="34" charset="0"/>
                <a:cs typeface="Arial" panose="020B0604020202020204" pitchFamily="34" charset="0"/>
              </a:rPr>
              <a:t>Ženevská úmluva o ochraně civilních osob v době války.</a:t>
            </a:r>
            <a:r>
              <a:rPr lang="cs-CZ" altLang="cs-CZ" b="1">
                <a:latin typeface="Arial" panose="020B0604020202020204" pitchFamily="34" charset="0"/>
              </a:rPr>
              <a:t> </a:t>
            </a:r>
          </a:p>
          <a:p>
            <a:pPr marL="303213" indent="-303213" eaLnBrk="1" hangingPunct="1">
              <a:buFontTx/>
              <a:buAutoNum type="romanUcPeriod"/>
            </a:pPr>
            <a:endParaRPr lang="cs-CZ" altLang="cs-CZ" b="1">
              <a:latin typeface="Arial" panose="020B0604020202020204" pitchFamily="34" charset="0"/>
            </a:endParaRPr>
          </a:p>
          <a:p>
            <a:pPr marL="303213" indent="-303213" eaLnBrk="1" hangingPunct="1"/>
            <a:r>
              <a:rPr lang="cs-CZ" altLang="cs-CZ">
                <a:solidFill>
                  <a:srgbClr val="000080"/>
                </a:solidFill>
                <a:latin typeface="Arial" panose="020B0604020202020204" pitchFamily="34" charset="0"/>
                <a:cs typeface="Arial" panose="020B0604020202020204" pitchFamily="34" charset="0"/>
              </a:rPr>
              <a:t>Tyto čtyři Ženevské úmluvy byly do dnešního dne podepsány a ratifikovány celkem 186 státy světa /včetně dřívějšího Československa a později České republiky/. Historie však ukázala, že ani tyto čtyři Ženevské úmluvy nestačí.</a:t>
            </a:r>
            <a:endParaRPr lang="cs-CZ" altLang="cs-CZ">
              <a:solidFill>
                <a:srgbClr val="000080"/>
              </a:solidFill>
              <a:latin typeface="Arial" panose="020B0604020202020204" pitchFamily="34" charset="0"/>
            </a:endParaRPr>
          </a:p>
          <a:p>
            <a:pPr marL="303213" indent="-303213" eaLnBrk="1" hangingPunct="1"/>
            <a:endParaRPr lang="cs-CZ" altLang="cs-CZ">
              <a:latin typeface="Arial" panose="020B0604020202020204" pitchFamily="34" charset="0"/>
            </a:endParaRPr>
          </a:p>
          <a:p>
            <a:pPr marL="303213" indent="-303213" eaLnBrk="1" hangingPunct="1"/>
            <a:r>
              <a:rPr lang="cs-CZ" altLang="cs-CZ" b="1">
                <a:solidFill>
                  <a:srgbClr val="000080"/>
                </a:solidFill>
                <a:latin typeface="Arial" panose="020B0604020202020204" pitchFamily="34" charset="0"/>
                <a:cs typeface="Arial" panose="020B0604020202020204" pitchFamily="34" charset="0"/>
              </a:rPr>
              <a:t>Mezinárodní výbor Červeného kříže proto znovu svolal do Ženevy další diplomatickou konferenci. Po úporném čtyřletém jednání tato konference vypracovala a dne 8.června 1977 schválila dva Dodatkové protokoly k Ženevským úmluvám z roku 1949.</a:t>
            </a:r>
            <a:endParaRPr lang="cs-CZ" altLang="cs-CZ" b="1">
              <a:latin typeface="Arial" panose="020B0604020202020204" pitchFamily="34" charset="0"/>
            </a:endParaRPr>
          </a:p>
          <a:p>
            <a:pPr marL="303213" indent="-303213" eaLnBrk="1" hangingPunct="1"/>
            <a:r>
              <a:rPr lang="cs-CZ" altLang="cs-CZ" b="1">
                <a:solidFill>
                  <a:srgbClr val="000080"/>
                </a:solidFill>
                <a:latin typeface="Arial" panose="020B0604020202020204" pitchFamily="34" charset="0"/>
              </a:rPr>
              <a:t> </a:t>
            </a:r>
            <a:endParaRPr lang="cs-CZ" altLang="cs-CZ" b="1">
              <a:latin typeface="Arial" panose="020B0604020202020204" pitchFamily="34" charset="0"/>
            </a:endParaRPr>
          </a:p>
          <a:p>
            <a:pPr marL="303213" indent="-303213" eaLnBrk="1" hangingPunct="1"/>
            <a:r>
              <a:rPr lang="cs-CZ" altLang="cs-CZ" b="1">
                <a:solidFill>
                  <a:srgbClr val="000080"/>
                </a:solidFill>
                <a:latin typeface="Arial" panose="020B0604020202020204" pitchFamily="34" charset="0"/>
              </a:rPr>
              <a:t>Dodatkový protokol č.1</a:t>
            </a:r>
            <a:r>
              <a:rPr lang="cs-CZ" altLang="cs-CZ" b="1">
                <a:solidFill>
                  <a:srgbClr val="000080"/>
                </a:solidFill>
                <a:latin typeface="Arial" panose="020B0604020202020204" pitchFamily="34" charset="0"/>
                <a:cs typeface="Arial" panose="020B0604020202020204" pitchFamily="34" charset="0"/>
              </a:rPr>
              <a:t> se týká ochrany obětí mezinárodních ozbrojených konfliktů.</a:t>
            </a:r>
            <a:endParaRPr lang="cs-CZ" altLang="cs-CZ" b="1">
              <a:latin typeface="Arial" panose="020B0604020202020204" pitchFamily="34" charset="0"/>
            </a:endParaRPr>
          </a:p>
          <a:p>
            <a:pPr marL="303213" indent="-303213" eaLnBrk="1" hangingPunct="1"/>
            <a:r>
              <a:rPr lang="cs-CZ" altLang="cs-CZ" b="1">
                <a:solidFill>
                  <a:srgbClr val="000080"/>
                </a:solidFill>
                <a:latin typeface="Arial" panose="020B0604020202020204" pitchFamily="34" charset="0"/>
                <a:cs typeface="Arial" panose="020B0604020202020204" pitchFamily="34" charset="0"/>
              </a:rPr>
              <a:t>Dodatkový protokol č.2 se týká ochrany obětí ozbrojených konfliktů, které nemají mezinárodní charakter /občanské války a ozbrojená povstání/.</a:t>
            </a:r>
            <a:endParaRPr lang="cs-CZ" altLang="cs-CZ" b="1">
              <a:latin typeface="Arial" panose="020B0604020202020204" pitchFamily="34" charset="0"/>
            </a:endParaRPr>
          </a:p>
          <a:p>
            <a:pPr marL="303213" indent="-303213" eaLnBrk="1" hangingPunct="1"/>
            <a:r>
              <a:rPr lang="cs-CZ" altLang="cs-CZ" b="1">
                <a:solidFill>
                  <a:srgbClr val="000080"/>
                </a:solidFill>
                <a:latin typeface="Arial" panose="020B0604020202020204" pitchFamily="34" charset="0"/>
                <a:cs typeface="Arial" panose="020B0604020202020204" pitchFamily="34" charset="0"/>
              </a:rPr>
              <a:t>Ještě jednou však bylo třeba reagovat na nové způsoby vedení válečných akcí. Proto byla ve dnech 3.-4.12.1997 v kanadské Ottawě přijata tzv. Ottawská konvence o nášlapných minách.</a:t>
            </a:r>
            <a:endParaRPr lang="cs-CZ" altLang="cs-CZ" b="1">
              <a:latin typeface="Arial" panose="020B0604020202020204" pitchFamily="34" charset="0"/>
            </a:endParaRPr>
          </a:p>
          <a:p>
            <a:pPr marL="303213" indent="-303213" eaLnBrk="1" hangingPunct="1"/>
            <a:endParaRPr lang="cs-CZ" altLang="cs-CZ">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91EF1BED-144B-4AB0-A7E0-C128792B512A}" type="slidenum">
              <a:rPr lang="cs-CZ" altLang="cs-CZ"/>
              <a:pPr>
                <a:spcBef>
                  <a:spcPct val="0"/>
                </a:spcBef>
              </a:pPr>
              <a:t>2</a:t>
            </a:fld>
            <a:endParaRPr lang="cs-CZ" altLang="cs-CZ"/>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80000"/>
              </a:lnSpc>
            </a:pPr>
            <a:r>
              <a:rPr lang="cs-CZ" altLang="cs-CZ" sz="800">
                <a:latin typeface="Courier New" panose="02070309020205020404" pitchFamily="49" charset="0"/>
              </a:rPr>
              <a:t>Ad 1) Historický exkurs</a:t>
            </a:r>
          </a:p>
          <a:p>
            <a:pPr eaLnBrk="1" hangingPunct="1">
              <a:lnSpc>
                <a:spcPct val="80000"/>
              </a:lnSpc>
            </a:pPr>
            <a:r>
              <a:rPr lang="cs-CZ" altLang="cs-CZ" sz="800">
                <a:latin typeface="Courier New" panose="02070309020205020404" pitchFamily="49" charset="0"/>
              </a:rPr>
              <a:t>	</a:t>
            </a:r>
          </a:p>
          <a:p>
            <a:pPr eaLnBrk="1" hangingPunct="1">
              <a:lnSpc>
                <a:spcPct val="80000"/>
              </a:lnSpc>
              <a:buFontTx/>
              <a:buChar char="•"/>
            </a:pPr>
            <a:r>
              <a:rPr lang="cs-CZ" altLang="cs-CZ" sz="800" b="1">
                <a:latin typeface="Courier New" panose="02070309020205020404" pitchFamily="49" charset="0"/>
              </a:rPr>
              <a:t>Mezinárodní právo</a:t>
            </a:r>
            <a:r>
              <a:rPr lang="cs-CZ" altLang="cs-CZ" sz="800">
                <a:latin typeface="Courier New" panose="02070309020205020404" pitchFamily="49" charset="0"/>
              </a:rPr>
              <a:t> bylo všude tam, kde existovaly </a:t>
            </a:r>
            <a:r>
              <a:rPr lang="cs-CZ" altLang="cs-CZ" sz="800" b="1">
                <a:latin typeface="Courier New" panose="02070309020205020404" pitchFamily="49" charset="0"/>
              </a:rPr>
              <a:t>subjekty</a:t>
            </a:r>
            <a:r>
              <a:rPr lang="cs-CZ" altLang="cs-CZ" sz="800">
                <a:latin typeface="Courier New" panose="02070309020205020404" pitchFamily="49" charset="0"/>
              </a:rPr>
              <a:t> mezinárodního práva -&gt; státy mezi sebou válčily, obchodovaly,… =&gt; vše bylo upravováno právem. Nebyla to však jen určitá zvyklost?, zdvořilost?, či normy náboženského obsahu? Takové podmínky ke vzniku byly ve více oblastech světa - Blízký východ, indický subkontinent, Čína, oblast Středozemí =&gt; byly to dílčí systémy.</a:t>
            </a:r>
          </a:p>
          <a:p>
            <a:pPr eaLnBrk="1" hangingPunct="1">
              <a:lnSpc>
                <a:spcPct val="80000"/>
              </a:lnSpc>
            </a:pPr>
            <a:endParaRPr lang="cs-CZ" altLang="cs-CZ" sz="800">
              <a:latin typeface="Courier New" panose="02070309020205020404" pitchFamily="49" charset="0"/>
            </a:endParaRPr>
          </a:p>
          <a:p>
            <a:pPr eaLnBrk="1" hangingPunct="1">
              <a:lnSpc>
                <a:spcPct val="80000"/>
              </a:lnSpc>
              <a:buFontTx/>
              <a:buChar char="•"/>
            </a:pPr>
            <a:r>
              <a:rPr lang="cs-CZ" altLang="cs-CZ" sz="800" b="1" i="1" u="sng">
                <a:latin typeface="Courier New" panose="02070309020205020404" pitchFamily="49" charset="0"/>
              </a:rPr>
              <a:t>Dnes máme jeden systém, který však není ve všech oblastech rozvinut rovnoměrně. Jeho základ vznikl v Evropě na konci 14. </a:t>
            </a:r>
            <a:r>
              <a:rPr lang="cs-CZ" altLang="cs-CZ" sz="800" b="1" i="1">
                <a:latin typeface="Courier New" panose="02070309020205020404" pitchFamily="49" charset="0"/>
              </a:rPr>
              <a:t>století. </a:t>
            </a:r>
            <a:br>
              <a:rPr lang="cs-CZ" altLang="cs-CZ" sz="800" b="1" i="1">
                <a:latin typeface="Courier New" panose="02070309020205020404" pitchFamily="49" charset="0"/>
              </a:rPr>
            </a:br>
            <a:r>
              <a:rPr lang="cs-CZ" altLang="cs-CZ" sz="800">
                <a:latin typeface="Courier New" panose="02070309020205020404" pitchFamily="49" charset="0"/>
              </a:rPr>
              <a:t>Jaké byly předpoklady ke vzniku mezinárodního práva? </a:t>
            </a:r>
          </a:p>
          <a:p>
            <a:pPr eaLnBrk="1" hangingPunct="1">
              <a:lnSpc>
                <a:spcPct val="80000"/>
              </a:lnSpc>
              <a:buFontTx/>
              <a:buChar char="•"/>
            </a:pPr>
            <a:r>
              <a:rPr lang="cs-CZ" altLang="cs-CZ" sz="800" b="1">
                <a:latin typeface="Courier New" panose="02070309020205020404" pitchFamily="49" charset="0"/>
              </a:rPr>
              <a:t>Předně musely existovat rovnocenné subjekty</a:t>
            </a:r>
            <a:r>
              <a:rPr lang="cs-CZ" altLang="cs-CZ" sz="800">
                <a:latin typeface="Courier New" panose="02070309020205020404" pitchFamily="49" charset="0"/>
              </a:rPr>
              <a:t>, tedy nezávislé státy (nezávislé na jakékoliv moci vně i uvnitř). </a:t>
            </a:r>
          </a:p>
          <a:p>
            <a:pPr eaLnBrk="1" hangingPunct="1">
              <a:lnSpc>
                <a:spcPct val="80000"/>
              </a:lnSpc>
            </a:pPr>
            <a:endParaRPr lang="cs-CZ" altLang="cs-CZ" sz="800">
              <a:latin typeface="Courier New" panose="02070309020205020404" pitchFamily="49" charset="0"/>
            </a:endParaRPr>
          </a:p>
          <a:p>
            <a:pPr eaLnBrk="1" hangingPunct="1">
              <a:lnSpc>
                <a:spcPct val="80000"/>
              </a:lnSpc>
              <a:buFontTx/>
              <a:buChar char="•"/>
            </a:pPr>
            <a:r>
              <a:rPr lang="cs-CZ" altLang="cs-CZ" sz="1800" b="1" u="sng">
                <a:latin typeface="Courier New" panose="02070309020205020404" pitchFamily="49" charset="0"/>
              </a:rPr>
              <a:t>Dalším stimulem byl vždy určitý konflikt.</a:t>
            </a:r>
          </a:p>
          <a:p>
            <a:pPr lvl="2" eaLnBrk="1" hangingPunct="1">
              <a:lnSpc>
                <a:spcPct val="80000"/>
              </a:lnSpc>
            </a:pPr>
            <a:r>
              <a:rPr lang="cs-CZ" altLang="cs-CZ" sz="800">
                <a:latin typeface="Courier New" panose="02070309020205020404" pitchFamily="49" charset="0"/>
              </a:rPr>
              <a:t>Poprvé jím byla </a:t>
            </a:r>
            <a:r>
              <a:rPr lang="cs-CZ" altLang="cs-CZ" sz="800" b="1">
                <a:latin typeface="Courier New" panose="02070309020205020404" pitchFamily="49" charset="0"/>
              </a:rPr>
              <a:t>30. létá válka (1618 - 1648)</a:t>
            </a:r>
            <a:r>
              <a:rPr lang="cs-CZ" altLang="cs-CZ" sz="800">
                <a:latin typeface="Courier New" panose="02070309020205020404" pitchFamily="49" charset="0"/>
              </a:rPr>
              <a:t> ukončená tzv. vestfálským mírem (mír byl uzavřen ve městech Münster a Osnabrück).</a:t>
            </a:r>
          </a:p>
          <a:p>
            <a:pPr lvl="1" eaLnBrk="1" hangingPunct="1">
              <a:lnSpc>
                <a:spcPct val="80000"/>
              </a:lnSpc>
            </a:pPr>
            <a:r>
              <a:rPr lang="cs-CZ" altLang="cs-CZ" sz="800">
                <a:latin typeface="Courier New" panose="02070309020205020404" pitchFamily="49" charset="0"/>
              </a:rPr>
              <a:t> </a:t>
            </a:r>
            <a:r>
              <a:rPr lang="cs-CZ" altLang="cs-CZ" sz="1400" b="1">
                <a:solidFill>
                  <a:schemeClr val="bg1"/>
                </a:solidFill>
                <a:latin typeface="Courier New" panose="02070309020205020404" pitchFamily="49" charset="0"/>
              </a:rPr>
              <a:t>Třicetiletá válka</a:t>
            </a:r>
          </a:p>
          <a:p>
            <a:pPr lvl="1" eaLnBrk="1" hangingPunct="1">
              <a:lnSpc>
                <a:spcPct val="80000"/>
              </a:lnSpc>
            </a:pPr>
            <a:r>
              <a:rPr lang="cs-CZ" altLang="cs-CZ" sz="800">
                <a:latin typeface="Courier New" panose="02070309020205020404" pitchFamily="49" charset="0"/>
              </a:rPr>
              <a:t>Na poč. 17. stol. konfliktní politický i náboženský </a:t>
            </a:r>
            <a:r>
              <a:rPr lang="cs-CZ" altLang="cs-CZ" sz="800">
                <a:solidFill>
                  <a:srgbClr val="E9072D"/>
                </a:solidFill>
                <a:latin typeface="Courier New" panose="02070309020205020404" pitchFamily="49" charset="0"/>
              </a:rPr>
              <a:t>vývoj</a:t>
            </a:r>
            <a:r>
              <a:rPr lang="cs-CZ" altLang="cs-CZ" sz="800">
                <a:latin typeface="Courier New" panose="02070309020205020404" pitchFamily="49" charset="0"/>
              </a:rPr>
              <a:t> vrcholí vznikem třicetileté války. Ta probíhá v letech 1618 – 1648 a řeší velký náboženský konflikt. Předcházející desetiletí k ní svou povahou směřovalo. V r. 1609 se ještě zdálo, že dojde k míru. Byl uzavřen určitý typ dohody. Po r. 1612 se ale situace vyhrocuje a v r. 1618 válka vypukne.</a:t>
            </a:r>
          </a:p>
          <a:p>
            <a:pPr lvl="1" eaLnBrk="1" hangingPunct="1">
              <a:lnSpc>
                <a:spcPct val="80000"/>
              </a:lnSpc>
            </a:pPr>
            <a:r>
              <a:rPr lang="cs-CZ" altLang="cs-CZ" sz="800">
                <a:latin typeface="Courier New" panose="02070309020205020404" pitchFamily="49" charset="0"/>
              </a:rPr>
              <a:t>Toto válčení má v Evropě několik etap:</a:t>
            </a:r>
          </a:p>
          <a:p>
            <a:pPr lvl="1" eaLnBrk="1" hangingPunct="1">
              <a:lnSpc>
                <a:spcPct val="80000"/>
              </a:lnSpc>
              <a:buFontTx/>
              <a:buAutoNum type="arabicPeriod"/>
            </a:pPr>
            <a:r>
              <a:rPr lang="cs-CZ" altLang="cs-CZ" sz="800" b="1" i="1">
                <a:latin typeface="Courier New" panose="02070309020205020404" pitchFamily="49" charset="0"/>
              </a:rPr>
              <a:t>válka česká 1618 – 1621</a:t>
            </a:r>
            <a:r>
              <a:rPr lang="cs-CZ" altLang="cs-CZ" sz="800">
                <a:latin typeface="Courier New" panose="02070309020205020404" pitchFamily="49" charset="0"/>
              </a:rPr>
              <a:t> : má povahu stavovského povstání – nositeli jsou čeští stavové a vrcholí jejich prohrou 8.11.1620 na Bílé hoře. </a:t>
            </a:r>
          </a:p>
          <a:p>
            <a:pPr lvl="1" eaLnBrk="1" hangingPunct="1">
              <a:lnSpc>
                <a:spcPct val="80000"/>
              </a:lnSpc>
              <a:buFontTx/>
              <a:buAutoNum type="arabicPeriod"/>
            </a:pPr>
            <a:r>
              <a:rPr lang="cs-CZ" altLang="cs-CZ" sz="800" b="1" i="1">
                <a:latin typeface="Courier New" panose="02070309020205020404" pitchFamily="49" charset="0"/>
              </a:rPr>
              <a:t>válka falcká 1621 – 1623</a:t>
            </a:r>
            <a:r>
              <a:rPr lang="cs-CZ" altLang="cs-CZ" sz="800">
                <a:latin typeface="Courier New" panose="02070309020205020404" pitchFamily="49" charset="0"/>
              </a:rPr>
              <a:t> : falcká proto, že Španělé zaútočili do Falce, porazili ji a tato válka se stala výzvou, aby se protihabsburští odpůrci v Evropě sjednotili – stalo se tak v r. 1625 </a:t>
            </a:r>
          </a:p>
          <a:p>
            <a:pPr lvl="1" eaLnBrk="1" hangingPunct="1">
              <a:lnSpc>
                <a:spcPct val="80000"/>
              </a:lnSpc>
              <a:buFontTx/>
              <a:buAutoNum type="arabicPeriod"/>
            </a:pPr>
            <a:r>
              <a:rPr lang="cs-CZ" altLang="cs-CZ" sz="800" b="1" i="1">
                <a:latin typeface="Courier New" panose="02070309020205020404" pitchFamily="49" charset="0"/>
              </a:rPr>
              <a:t>válka dánská 1625 – 1629</a:t>
            </a:r>
            <a:r>
              <a:rPr lang="cs-CZ" altLang="cs-CZ" sz="800">
                <a:latin typeface="Courier New" panose="02070309020205020404" pitchFamily="49" charset="0"/>
              </a:rPr>
              <a:t> : </a:t>
            </a:r>
            <a:r>
              <a:rPr lang="cs-CZ" altLang="cs-CZ" sz="800" u="sng">
                <a:latin typeface="Courier New" panose="02070309020205020404" pitchFamily="49" charset="0"/>
              </a:rPr>
              <a:t>je organizována protihabsburská koalice</a:t>
            </a:r>
            <a:r>
              <a:rPr lang="cs-CZ" altLang="cs-CZ" sz="800">
                <a:latin typeface="Courier New" panose="02070309020205020404" pitchFamily="49" charset="0"/>
              </a:rPr>
              <a:t> – v čele Dánsko. Jejími členy byli – Velká Británie, Fridrich Falcký, vévoda Gábor Bethlen. Válečný požár se velmi rozhoří, bojuje se i na Moravě. Habsburkové v rámci záchrany do čela vojsk povolají </a:t>
            </a:r>
            <a:r>
              <a:rPr lang="cs-CZ" altLang="cs-CZ" sz="800" u="sng">
                <a:latin typeface="Courier New" panose="02070309020205020404" pitchFamily="49" charset="0"/>
              </a:rPr>
              <a:t>Albrechta z Valdštejna</a:t>
            </a:r>
            <a:r>
              <a:rPr lang="cs-CZ" altLang="cs-CZ" sz="800">
                <a:latin typeface="Courier New" panose="02070309020205020404" pitchFamily="49" charset="0"/>
              </a:rPr>
              <a:t>, který útok koalice zastaví. Stává se z něj mocný politik a vojevůdce – císař ho odvolá, aby nebyl vlivnější než on sám. </a:t>
            </a:r>
          </a:p>
          <a:p>
            <a:pPr lvl="1" eaLnBrk="1" hangingPunct="1">
              <a:lnSpc>
                <a:spcPct val="80000"/>
              </a:lnSpc>
              <a:buFontTx/>
              <a:buAutoNum type="arabicPeriod"/>
            </a:pPr>
            <a:r>
              <a:rPr lang="cs-CZ" altLang="cs-CZ" sz="800" b="1" i="1">
                <a:latin typeface="Courier New" panose="02070309020205020404" pitchFamily="49" charset="0"/>
              </a:rPr>
              <a:t>válka švédská 1630 – 1635</a:t>
            </a:r>
            <a:r>
              <a:rPr lang="cs-CZ" altLang="cs-CZ" sz="800">
                <a:latin typeface="Courier New" panose="02070309020205020404" pitchFamily="49" charset="0"/>
              </a:rPr>
              <a:t> : do války vstoupí Švédové jakožto formující se a velmi mocná evropská velmoc. Švédové okamžitě zaútočí v oblasti severního Německa – k nim se přidávají Sasové, kteří v r. 1631 obsadí Prahu. K rozhodujícímu vítězství Švédů dojde v r. 1632 u Lützenu. Jejich vojevůdce Gustav Adolf zde padne, ale Habsburkové jsou opět v defenzívě – císařskému dvoru a císaři samotnému nezbude než se obrátit na Albrechta z Valdštejna, který opět zažehná porážku Habsburků. </a:t>
            </a:r>
            <a:r>
              <a:rPr lang="cs-CZ" altLang="cs-CZ" sz="800" i="1" u="sng">
                <a:latin typeface="Courier New" panose="02070309020205020404" pitchFamily="49" charset="0"/>
              </a:rPr>
              <a:t>Albrecht z Valdštejna začne údajně tajně jednat s nepřáteli, proto je v únoru 1634 úkladně zavražděn v Chebu. </a:t>
            </a:r>
          </a:p>
          <a:p>
            <a:pPr lvl="1" eaLnBrk="1" hangingPunct="1">
              <a:lnSpc>
                <a:spcPct val="80000"/>
              </a:lnSpc>
              <a:buFontTx/>
              <a:buAutoNum type="arabicPeriod"/>
            </a:pPr>
            <a:r>
              <a:rPr lang="cs-CZ" altLang="cs-CZ" sz="800" b="1" i="1">
                <a:latin typeface="Courier New" panose="02070309020205020404" pitchFamily="49" charset="0"/>
              </a:rPr>
              <a:t>válka švédsko-francouzská 1635 – 1648</a:t>
            </a:r>
            <a:r>
              <a:rPr lang="cs-CZ" altLang="cs-CZ" sz="800">
                <a:latin typeface="Courier New" panose="02070309020205020404" pitchFamily="49" charset="0"/>
              </a:rPr>
              <a:t> : od r. 1635 vstupuje do války Francie. Typické je, že se válka nepoměrně rozšíří do dalších koutů Evropy – bojuje se v Nizozemí, Uhersku, Francii ale i v Neapolsku, Katalánsku a jinde. Od r. 1643 je jasné, že oběma táborům dochází síly. Jedná se o míru – zprvu tajně, potom veřejně. Je uzavřen v r. 1648 v Münsteru a Osnabrücku = vestfálský mír. </a:t>
            </a:r>
            <a:r>
              <a:rPr lang="cs-CZ" altLang="cs-CZ" sz="800" b="1">
                <a:latin typeface="Courier New" panose="02070309020205020404" pitchFamily="49" charset="0"/>
              </a:rPr>
              <a:t>Válka skončí nerozhodně. </a:t>
            </a:r>
          </a:p>
          <a:p>
            <a:pPr lvl="2" eaLnBrk="1" hangingPunct="1">
              <a:lnSpc>
                <a:spcPct val="80000"/>
              </a:lnSpc>
            </a:pPr>
            <a:r>
              <a:rPr lang="cs-CZ" altLang="cs-CZ" sz="800">
                <a:latin typeface="Courier New" panose="02070309020205020404" pitchFamily="49" charset="0"/>
              </a:rPr>
              <a:t>Oba tábory si udržely pozice: Rakousko je pánem ve střední Evropě, Francie si rozšířila svá území o pohraniční oblasti – Sedan, Verdun a Alsasko. Švédsko se na základě třicetileté války stalo legitimní evropskou velmocí. Nejhůře dopadli čeští emigranti – domů se už nikdy nevrátili.</a:t>
            </a:r>
          </a:p>
          <a:p>
            <a:pPr eaLnBrk="1" hangingPunct="1">
              <a:lnSpc>
                <a:spcPct val="80000"/>
              </a:lnSpc>
              <a:buFontTx/>
              <a:buChar char="•"/>
            </a:pPr>
            <a:endParaRPr lang="cs-CZ" altLang="cs-CZ" sz="800">
              <a:latin typeface="Courier New" panose="02070309020205020404" pitchFamily="49" charset="0"/>
            </a:endParaRPr>
          </a:p>
          <a:p>
            <a:pPr eaLnBrk="1" hangingPunct="1">
              <a:lnSpc>
                <a:spcPct val="80000"/>
              </a:lnSpc>
              <a:buFontTx/>
              <a:buChar char="•"/>
            </a:pPr>
            <a:endParaRPr lang="cs-CZ" altLang="cs-CZ" sz="800">
              <a:latin typeface="Courier New" panose="02070309020205020404" pitchFamily="49" charset="0"/>
            </a:endParaRPr>
          </a:p>
          <a:p>
            <a:pPr eaLnBrk="1" hangingPunct="1">
              <a:lnSpc>
                <a:spcPct val="80000"/>
              </a:lnSpc>
              <a:buFontTx/>
              <a:buChar char="•"/>
            </a:pPr>
            <a:r>
              <a:rPr lang="cs-CZ" altLang="cs-CZ" sz="800" b="1">
                <a:latin typeface="Courier New" panose="02070309020205020404" pitchFamily="49" charset="0"/>
              </a:rPr>
              <a:t>Dalším krokem byl systém Svaté aliance</a:t>
            </a:r>
            <a:r>
              <a:rPr lang="cs-CZ" altLang="cs-CZ" sz="800">
                <a:latin typeface="Courier New" panose="02070309020205020404" pitchFamily="49" charset="0"/>
              </a:rPr>
              <a:t> na počátku 19. století -&gt; Rusko, Rakousko, Prusko; později přistoupila Francie a Anglie =&gt; pentarchie.</a:t>
            </a:r>
          </a:p>
          <a:p>
            <a:pPr eaLnBrk="1" hangingPunct="1">
              <a:lnSpc>
                <a:spcPct val="80000"/>
              </a:lnSpc>
              <a:buFontTx/>
              <a:buChar char="•"/>
            </a:pPr>
            <a:endParaRPr lang="cs-CZ" altLang="cs-CZ" sz="800">
              <a:latin typeface="Courier New" panose="02070309020205020404" pitchFamily="49" charset="0"/>
            </a:endParaRPr>
          </a:p>
          <a:p>
            <a:pPr eaLnBrk="1" hangingPunct="1">
              <a:lnSpc>
                <a:spcPct val="80000"/>
              </a:lnSpc>
              <a:buFontTx/>
              <a:buChar char="•"/>
            </a:pPr>
            <a:r>
              <a:rPr lang="cs-CZ" altLang="cs-CZ" sz="800" b="1">
                <a:latin typeface="Courier New" panose="02070309020205020404" pitchFamily="49" charset="0"/>
              </a:rPr>
              <a:t>V průběhu 19. a 20 století mezinárodní právo rostlo</a:t>
            </a:r>
            <a:r>
              <a:rPr lang="cs-CZ" altLang="cs-CZ" sz="800">
                <a:latin typeface="Courier New" panose="02070309020205020404" pitchFamily="49" charset="0"/>
              </a:rPr>
              <a:t>. Byly uzavírány jednostranné i vícestranné smlouvy. K prvním patřila Vídeňská akta (1814-15; upravovala režim pro říční toky v Evropě). </a:t>
            </a:r>
          </a:p>
          <a:p>
            <a:pPr eaLnBrk="1" hangingPunct="1">
              <a:lnSpc>
                <a:spcPct val="80000"/>
              </a:lnSpc>
              <a:buFontTx/>
              <a:buChar char="•"/>
            </a:pPr>
            <a:endParaRPr lang="cs-CZ" altLang="cs-CZ" sz="800">
              <a:latin typeface="Courier New" panose="02070309020205020404" pitchFamily="49" charset="0"/>
            </a:endParaRPr>
          </a:p>
          <a:p>
            <a:pPr eaLnBrk="1" hangingPunct="1">
              <a:lnSpc>
                <a:spcPct val="80000"/>
              </a:lnSpc>
              <a:buFontTx/>
              <a:buChar char="•"/>
            </a:pPr>
            <a:r>
              <a:rPr lang="cs-CZ" altLang="cs-CZ" sz="800">
                <a:latin typeface="Courier New" panose="02070309020205020404" pitchFamily="49" charset="0"/>
              </a:rPr>
              <a:t>Roku 1856 končí pařížským mírem další konflikt - </a:t>
            </a:r>
            <a:r>
              <a:rPr lang="cs-CZ" altLang="cs-CZ" sz="800" b="1">
                <a:latin typeface="Courier New" panose="02070309020205020404" pitchFamily="49" charset="0"/>
              </a:rPr>
              <a:t>Krymská válka</a:t>
            </a:r>
            <a:r>
              <a:rPr lang="cs-CZ" altLang="cs-CZ" sz="800">
                <a:latin typeface="Courier New" panose="02070309020205020404" pitchFamily="49" charset="0"/>
              </a:rPr>
              <a:t>. Byla přijata Pařížská deklarace o námořních válkách. </a:t>
            </a:r>
          </a:p>
          <a:p>
            <a:pPr lvl="2" eaLnBrk="1" hangingPunct="1">
              <a:lnSpc>
                <a:spcPct val="80000"/>
              </a:lnSpc>
            </a:pPr>
            <a:r>
              <a:rPr lang="cs-CZ" altLang="cs-CZ" sz="800" b="1">
                <a:solidFill>
                  <a:srgbClr val="038AD9"/>
                </a:solidFill>
                <a:latin typeface="Verdana" panose="020B0604030504040204" pitchFamily="34" charset="0"/>
              </a:rPr>
              <a:t> Krymská válka 1853-56</a:t>
            </a:r>
          </a:p>
          <a:p>
            <a:pPr lvl="2" eaLnBrk="1" hangingPunct="1">
              <a:lnSpc>
                <a:spcPct val="80000"/>
              </a:lnSpc>
            </a:pPr>
            <a:r>
              <a:rPr lang="cs-CZ" altLang="cs-CZ" sz="800">
                <a:solidFill>
                  <a:srgbClr val="000000"/>
                </a:solidFill>
                <a:latin typeface="Verdana" panose="020B0604030504040204" pitchFamily="34" charset="0"/>
              </a:rPr>
              <a:t> </a:t>
            </a:r>
            <a:r>
              <a:rPr lang="cs-CZ" altLang="cs-CZ" sz="800" u="sng">
                <a:solidFill>
                  <a:srgbClr val="000000"/>
                </a:solidFill>
                <a:latin typeface="Verdana" panose="020B0604030504040204" pitchFamily="34" charset="0"/>
              </a:rPr>
              <a:t>Východní válka – válka Ruska s koalicí Velké Británie, Francie, Turecka a Sardinie o přístup k Bosporu a Dardanelám, o uplatnění vlivu na Balkáně a rozšíření pozic na Blízkém a Středním východě v letech 1853–56</a:t>
            </a:r>
            <a:r>
              <a:rPr lang="cs-CZ" altLang="cs-CZ" sz="800">
                <a:solidFill>
                  <a:srgbClr val="000000"/>
                </a:solidFill>
                <a:latin typeface="Verdana" panose="020B0604030504040204" pitchFamily="34" charset="0"/>
              </a:rPr>
              <a:t>. Jednou z bezprostředních příčin války byl i spor o práva a privilegia na tzv. svatých místech v Jeruzalémě mezi katolíky a pravoslavnými. </a:t>
            </a:r>
            <a:br>
              <a:rPr lang="cs-CZ" altLang="cs-CZ" sz="800">
                <a:solidFill>
                  <a:srgbClr val="000000"/>
                </a:solidFill>
                <a:latin typeface="Verdana" panose="020B0604030504040204" pitchFamily="34" charset="0"/>
              </a:rPr>
            </a:br>
            <a:r>
              <a:rPr lang="cs-CZ" altLang="cs-CZ" sz="800">
                <a:solidFill>
                  <a:srgbClr val="000000"/>
                </a:solidFill>
                <a:latin typeface="Verdana" panose="020B0604030504040204" pitchFamily="34" charset="0"/>
              </a:rPr>
              <a:t>2.7.1853 Rusko obsadilo podunajská knížectví aby donutilo Turecko k ústupnosti; zprostředkování západních mocností skončilo neúspěšně a 4.10. Turecko vypovědělo Rusku válku. 30.11. zvítězilo Rusko v námořní bitvě u Sinope. Vztahy Ruska a západních mocností se prudce zhoršily, Rusko s nimi přerušilo diplomatické styky a 27. a 28.3. Francie a Velká Británie vstoupily do války. Britsko-francouzské vojsko se v září 1853 vylodilo na Krymu a vítězstvím u Almy si otevřelo cestu na Sevastopol, který se 349 dní bránil pod velením admirálů V. A. Kornilova, P. S. Nachimova a V. I. Istomina (*1809–†1855). 26.1.1855 vypověděla Rusku válku i Sardinie. 10.1.1856 přijal car Alexandr II. ultimátum mocností a 30.3. byl uzavřen pařížský mír, který válku ukončil. </a:t>
            </a:r>
          </a:p>
          <a:p>
            <a:pPr lvl="2" eaLnBrk="1" hangingPunct="1">
              <a:lnSpc>
                <a:spcPct val="80000"/>
              </a:lnSpc>
            </a:pPr>
            <a:r>
              <a:rPr lang="cs-CZ" altLang="cs-CZ" sz="800">
                <a:solidFill>
                  <a:srgbClr val="000000"/>
                </a:solidFill>
                <a:latin typeface="Verdana" panose="020B0604030504040204" pitchFamily="34" charset="0"/>
              </a:rPr>
              <a:t>– Rusko uznalo územní nedotknutelnost osmanské říše, privilegované postavení Valašska a Moldavska pod tureckou svrchovaností, zřeklo se výlučného nároku na ochranu těchto knížectví a Srbska, souhlasilo s neutralizací Černého moře a s uzavřením úžin cizím válečným lodím. </a:t>
            </a:r>
          </a:p>
          <a:p>
            <a:pPr lvl="2" eaLnBrk="1" hangingPunct="1">
              <a:lnSpc>
                <a:spcPct val="80000"/>
              </a:lnSpc>
            </a:pPr>
            <a:r>
              <a:rPr lang="cs-CZ" altLang="cs-CZ" sz="800">
                <a:solidFill>
                  <a:srgbClr val="000000"/>
                </a:solidFill>
                <a:latin typeface="Verdana" panose="020B0604030504040204" pitchFamily="34" charset="0"/>
              </a:rPr>
              <a:t>– Porážka carismu oslabila jeho prestiž a urychlila dozrávání revoluční situace v Rusku a zrušení nevolnictví (1861). </a:t>
            </a:r>
          </a:p>
          <a:p>
            <a:pPr lvl="2" eaLnBrk="1" hangingPunct="1">
              <a:lnSpc>
                <a:spcPct val="80000"/>
              </a:lnSpc>
            </a:pPr>
            <a:r>
              <a:rPr lang="cs-CZ" altLang="cs-CZ" sz="800">
                <a:solidFill>
                  <a:srgbClr val="000000"/>
                </a:solidFill>
                <a:latin typeface="Verdana" panose="020B0604030504040204" pitchFamily="34" charset="0"/>
              </a:rPr>
              <a:t>- </a:t>
            </a:r>
            <a:r>
              <a:rPr lang="cs-CZ" altLang="cs-CZ" sz="800" u="sng">
                <a:solidFill>
                  <a:srgbClr val="000000"/>
                </a:solidFill>
                <a:latin typeface="Verdana" panose="020B0604030504040204" pitchFamily="34" charset="0"/>
              </a:rPr>
              <a:t>Válka byla i mezníkem v rozvoji vojenství. Zkušenosti z bojových akcí vedly k významným změnám ve výzbroji, strategii a taktice vedení boje v ruské armádě i v ostatních evropských armádách. </a:t>
            </a:r>
            <a:br>
              <a:rPr lang="cs-CZ" altLang="cs-CZ" sz="800" u="sng">
                <a:solidFill>
                  <a:srgbClr val="000000"/>
                </a:solidFill>
                <a:latin typeface="Verdana" panose="020B0604030504040204" pitchFamily="34" charset="0"/>
              </a:rPr>
            </a:br>
            <a:endParaRPr lang="cs-CZ" altLang="cs-CZ" sz="800" u="sng">
              <a:solidFill>
                <a:srgbClr val="000000"/>
              </a:solidFill>
              <a:latin typeface="Verdana" panose="020B0604030504040204" pitchFamily="34" charset="0"/>
            </a:endParaRPr>
          </a:p>
          <a:p>
            <a:pPr lvl="2" eaLnBrk="1" hangingPunct="1">
              <a:lnSpc>
                <a:spcPct val="80000"/>
              </a:lnSpc>
            </a:pPr>
            <a:endParaRPr lang="cs-CZ" altLang="cs-CZ" sz="800" u="sng">
              <a:latin typeface="Courier New" panose="02070309020205020404" pitchFamily="49" charset="0"/>
            </a:endParaRPr>
          </a:p>
          <a:p>
            <a:pPr eaLnBrk="1" hangingPunct="1">
              <a:lnSpc>
                <a:spcPct val="80000"/>
              </a:lnSpc>
              <a:buFontTx/>
              <a:buChar char="•"/>
            </a:pPr>
            <a:r>
              <a:rPr lang="cs-CZ" altLang="cs-CZ" sz="800">
                <a:latin typeface="Courier New" panose="02070309020205020404" pitchFamily="49" charset="0"/>
              </a:rPr>
              <a:t>V letech 1878, 1884 a 1885 se konají </a:t>
            </a:r>
            <a:r>
              <a:rPr lang="cs-CZ" altLang="cs-CZ" sz="800" b="1">
                <a:latin typeface="Courier New" panose="02070309020205020404" pitchFamily="49" charset="0"/>
              </a:rPr>
              <a:t>Berlínské kongresy</a:t>
            </a:r>
            <a:r>
              <a:rPr lang="cs-CZ" altLang="cs-CZ" sz="800">
                <a:latin typeface="Courier New" panose="02070309020205020404" pitchFamily="49" charset="0"/>
              </a:rPr>
              <a:t>, kde se projednávají otázky mezinárodního charakteru.</a:t>
            </a:r>
          </a:p>
          <a:p>
            <a:pPr eaLnBrk="1" hangingPunct="1">
              <a:lnSpc>
                <a:spcPct val="80000"/>
              </a:lnSpc>
            </a:pPr>
            <a:endParaRPr lang="cs-CZ" altLang="cs-CZ" sz="800">
              <a:latin typeface="Courier New" panose="02070309020205020404" pitchFamily="49" charset="0"/>
            </a:endParaRPr>
          </a:p>
          <a:p>
            <a:pPr eaLnBrk="1" hangingPunct="1">
              <a:lnSpc>
                <a:spcPct val="80000"/>
              </a:lnSpc>
              <a:buFontTx/>
              <a:buChar char="•"/>
            </a:pPr>
            <a:r>
              <a:rPr lang="cs-CZ" altLang="cs-CZ" sz="800">
                <a:latin typeface="Courier New" panose="02070309020205020404" pitchFamily="49" charset="0"/>
              </a:rPr>
              <a:t>Do </a:t>
            </a:r>
            <a:r>
              <a:rPr lang="cs-CZ" altLang="cs-CZ" sz="800" b="1">
                <a:latin typeface="Courier New" panose="02070309020205020404" pitchFamily="49" charset="0"/>
              </a:rPr>
              <a:t>mezinárodních vztahů se pomalu zapojují i USA a Čína</a:t>
            </a:r>
            <a:r>
              <a:rPr lang="cs-CZ" altLang="cs-CZ" sz="800">
                <a:latin typeface="Courier New" panose="02070309020205020404" pitchFamily="49" charset="0"/>
              </a:rPr>
              <a:t> -&gt; rozšiřují se evropské zásady a představy o nezávislosti a svrchovanosti státu. Stále však zůstávají oblasti, které toto „evropské“ právo nepřijaly, např. z náboženských důvodů (islámský svět).</a:t>
            </a:r>
          </a:p>
          <a:p>
            <a:pPr eaLnBrk="1" hangingPunct="1">
              <a:lnSpc>
                <a:spcPct val="80000"/>
              </a:lnSpc>
              <a:buFontTx/>
              <a:buChar char="•"/>
            </a:pPr>
            <a:endParaRPr lang="cs-CZ" altLang="cs-CZ" sz="800">
              <a:latin typeface="Courier New" panose="02070309020205020404" pitchFamily="49" charset="0"/>
            </a:endParaRPr>
          </a:p>
          <a:p>
            <a:pPr eaLnBrk="1" hangingPunct="1">
              <a:lnSpc>
                <a:spcPct val="80000"/>
              </a:lnSpc>
              <a:buFontTx/>
              <a:buChar char="•"/>
            </a:pPr>
            <a:r>
              <a:rPr lang="cs-CZ" altLang="cs-CZ" sz="800" b="1">
                <a:latin typeface="Courier New" panose="02070309020205020404" pitchFamily="49" charset="0"/>
              </a:rPr>
              <a:t>Hlavním předělem ve vývoji mezinárodního práva byla 1. světová válka</a:t>
            </a:r>
            <a:r>
              <a:rPr lang="cs-CZ" altLang="cs-CZ" sz="800">
                <a:latin typeface="Courier New" panose="02070309020205020404" pitchFamily="49" charset="0"/>
              </a:rPr>
              <a:t>.</a:t>
            </a:r>
          </a:p>
          <a:p>
            <a:pPr eaLnBrk="1" hangingPunct="1">
              <a:lnSpc>
                <a:spcPct val="80000"/>
              </a:lnSpc>
              <a:buFontTx/>
              <a:buChar char="•"/>
            </a:pPr>
            <a:r>
              <a:rPr lang="cs-CZ" altLang="cs-CZ" sz="800">
                <a:latin typeface="Courier New" panose="02070309020205020404" pitchFamily="49" charset="0"/>
              </a:rPr>
              <a:t> Po jejím ukončení v roce 1918 se začalo prosazovat hnutí, které si nepřálo žádný další konflikt. Prezident USA W. Wilson ve svém 14 bodovém dokumentu vyslovil požadavek na vytvoření Společnosti národů.</a:t>
            </a:r>
          </a:p>
          <a:p>
            <a:pPr eaLnBrk="1" hangingPunct="1">
              <a:lnSpc>
                <a:spcPct val="80000"/>
              </a:lnSpc>
              <a:buFontTx/>
              <a:buChar char="•"/>
            </a:pPr>
            <a:r>
              <a:rPr lang="cs-CZ" altLang="cs-CZ" sz="800">
                <a:latin typeface="Courier New" panose="02070309020205020404" pitchFamily="49" charset="0"/>
              </a:rPr>
              <a:t>Pakt společnosti národů obsahoval mechanismus pro pokojné řešení sporů. K tomu měly sloužit i jeho orgány - Rada SN a Shromáždění SN. Společnost spočívala na zásadě jednomyslnosti, velkou chybou však bylo, že se USA vrátilo ke své politice izolacionismu a její kongres Pakt neratifikoval…</a:t>
            </a:r>
          </a:p>
          <a:p>
            <a:pPr eaLnBrk="1" hangingPunct="1">
              <a:lnSpc>
                <a:spcPct val="80000"/>
              </a:lnSpc>
            </a:pPr>
            <a:r>
              <a:rPr lang="cs-CZ" altLang="cs-CZ" sz="800">
                <a:latin typeface="Courier New" panose="02070309020205020404" pitchFamily="49" charset="0"/>
              </a:rPr>
              <a:t>	</a:t>
            </a:r>
          </a:p>
          <a:p>
            <a:pPr eaLnBrk="1" hangingPunct="1">
              <a:lnSpc>
                <a:spcPct val="80000"/>
              </a:lnSpc>
              <a:buFontTx/>
              <a:buChar char="•"/>
            </a:pPr>
            <a:r>
              <a:rPr lang="cs-CZ" altLang="cs-CZ" sz="800">
                <a:latin typeface="Courier New" panose="02070309020205020404" pitchFamily="49" charset="0"/>
              </a:rPr>
              <a:t>V roce 1928 byl přijat </a:t>
            </a:r>
            <a:r>
              <a:rPr lang="cs-CZ" altLang="cs-CZ" sz="800" b="1">
                <a:latin typeface="Courier New" panose="02070309020205020404" pitchFamily="49" charset="0"/>
              </a:rPr>
              <a:t>Briand-Kellogův pakt</a:t>
            </a:r>
            <a:r>
              <a:rPr lang="cs-CZ" altLang="cs-CZ" sz="800">
                <a:latin typeface="Courier New" panose="02070309020205020404" pitchFamily="49" charset="0"/>
              </a:rPr>
              <a:t> -&gt; obecná smlouva o zřeknutí se války. </a:t>
            </a:r>
          </a:p>
          <a:p>
            <a:pPr eaLnBrk="1" hangingPunct="1">
              <a:lnSpc>
                <a:spcPct val="80000"/>
              </a:lnSpc>
              <a:buFontTx/>
              <a:buChar char="•"/>
            </a:pPr>
            <a:r>
              <a:rPr lang="cs-CZ" altLang="cs-CZ" sz="800" b="1">
                <a:latin typeface="Courier New" panose="02070309020205020404" pitchFamily="49" charset="0"/>
              </a:rPr>
              <a:t>Ale ani toto nepomohlo zabránit 2. světové válce.</a:t>
            </a:r>
          </a:p>
          <a:p>
            <a:pPr eaLnBrk="1" hangingPunct="1">
              <a:lnSpc>
                <a:spcPct val="80000"/>
              </a:lnSpc>
              <a:buFontTx/>
              <a:buChar char="•"/>
            </a:pPr>
            <a:r>
              <a:rPr lang="cs-CZ" altLang="cs-CZ" sz="800">
                <a:latin typeface="Courier New" panose="02070309020205020404" pitchFamily="49" charset="0"/>
              </a:rPr>
              <a:t>Po dalším hrůzném konfliktu vzniklo OSN -&gt; náročnější, vypracovanější, dnes má již 185 členů. </a:t>
            </a:r>
          </a:p>
          <a:p>
            <a:pPr eaLnBrk="1" hangingPunct="1">
              <a:lnSpc>
                <a:spcPct val="80000"/>
              </a:lnSpc>
              <a:buFontTx/>
              <a:buChar char="•"/>
            </a:pPr>
            <a:r>
              <a:rPr lang="cs-CZ" altLang="cs-CZ" sz="800">
                <a:latin typeface="Courier New" panose="02070309020205020404" pitchFamily="49" charset="0"/>
              </a:rPr>
              <a:t>Právním základem je Charta OSN. Ta vyloučila nejen válku, ale jakékoliv použití síly v mezinárodních vztazích. </a:t>
            </a:r>
          </a:p>
          <a:p>
            <a:pPr eaLnBrk="1" hangingPunct="1">
              <a:lnSpc>
                <a:spcPct val="80000"/>
              </a:lnSpc>
              <a:buFontTx/>
              <a:buChar char="•"/>
            </a:pPr>
            <a:r>
              <a:rPr lang="cs-CZ" altLang="cs-CZ" sz="800">
                <a:latin typeface="Courier New" panose="02070309020205020404" pitchFamily="49" charset="0"/>
              </a:rPr>
              <a:t>Pokusila se vytvořit mechanismus, který by zajistil bezpečnost. </a:t>
            </a:r>
          </a:p>
          <a:p>
            <a:pPr eaLnBrk="1" hangingPunct="1">
              <a:lnSpc>
                <a:spcPct val="80000"/>
              </a:lnSpc>
              <a:buFontTx/>
              <a:buChar char="•"/>
            </a:pPr>
            <a:r>
              <a:rPr lang="cs-CZ" altLang="cs-CZ" sz="800">
                <a:latin typeface="Courier New" panose="02070309020205020404" pitchFamily="49" charset="0"/>
              </a:rPr>
              <a:t>Jejími orgány jsou </a:t>
            </a:r>
          </a:p>
          <a:p>
            <a:pPr lvl="2" eaLnBrk="1" hangingPunct="1">
              <a:lnSpc>
                <a:spcPct val="80000"/>
              </a:lnSpc>
              <a:buFontTx/>
              <a:buChar char="•"/>
            </a:pPr>
            <a:r>
              <a:rPr lang="cs-CZ" altLang="cs-CZ" sz="800">
                <a:latin typeface="Courier New" panose="02070309020205020404" pitchFamily="49" charset="0"/>
              </a:rPr>
              <a:t>Rada bezpečnosti, </a:t>
            </a:r>
          </a:p>
          <a:p>
            <a:pPr lvl="2" eaLnBrk="1" hangingPunct="1">
              <a:lnSpc>
                <a:spcPct val="80000"/>
              </a:lnSpc>
              <a:buFontTx/>
              <a:buChar char="•"/>
            </a:pPr>
            <a:r>
              <a:rPr lang="cs-CZ" altLang="cs-CZ" sz="800">
                <a:latin typeface="Courier New" panose="02070309020205020404" pitchFamily="49" charset="0"/>
              </a:rPr>
              <a:t>Valné shromáždění, </a:t>
            </a:r>
          </a:p>
          <a:p>
            <a:pPr lvl="2" eaLnBrk="1" hangingPunct="1">
              <a:lnSpc>
                <a:spcPct val="80000"/>
              </a:lnSpc>
              <a:buFontTx/>
              <a:buChar char="•"/>
            </a:pPr>
            <a:r>
              <a:rPr lang="cs-CZ" altLang="cs-CZ" sz="800">
                <a:latin typeface="Courier New" panose="02070309020205020404" pitchFamily="49" charset="0"/>
              </a:rPr>
              <a:t>Hospodářská a sociální rada, </a:t>
            </a:r>
          </a:p>
          <a:p>
            <a:pPr lvl="2" eaLnBrk="1" hangingPunct="1">
              <a:lnSpc>
                <a:spcPct val="80000"/>
              </a:lnSpc>
              <a:buFontTx/>
              <a:buChar char="•"/>
            </a:pPr>
            <a:r>
              <a:rPr lang="cs-CZ" altLang="cs-CZ" sz="800">
                <a:latin typeface="Courier New" panose="02070309020205020404" pitchFamily="49" charset="0"/>
              </a:rPr>
              <a:t>Mezinárodní soudní dvůr, </a:t>
            </a:r>
          </a:p>
          <a:p>
            <a:pPr lvl="2" eaLnBrk="1" hangingPunct="1">
              <a:lnSpc>
                <a:spcPct val="80000"/>
              </a:lnSpc>
              <a:buFontTx/>
              <a:buChar char="•"/>
            </a:pPr>
            <a:r>
              <a:rPr lang="cs-CZ" altLang="cs-CZ" sz="800">
                <a:latin typeface="Courier New" panose="02070309020205020404" pitchFamily="49" charset="0"/>
              </a:rPr>
              <a:t>Sekretariát a Poručenská rada.</a:t>
            </a:r>
          </a:p>
          <a:p>
            <a:pPr eaLnBrk="1" hangingPunct="1">
              <a:lnSpc>
                <a:spcPct val="80000"/>
              </a:lnSpc>
            </a:pPr>
            <a:r>
              <a:rPr lang="cs-CZ" altLang="cs-CZ" sz="800">
                <a:latin typeface="Courier New" panose="02070309020205020404" pitchFamily="49" charset="0"/>
              </a:rPr>
              <a:t>	</a:t>
            </a:r>
          </a:p>
          <a:p>
            <a:pPr eaLnBrk="1" hangingPunct="1">
              <a:lnSpc>
                <a:spcPct val="80000"/>
              </a:lnSpc>
              <a:buFontTx/>
              <a:buChar char="•"/>
            </a:pPr>
            <a:r>
              <a:rPr lang="cs-CZ" altLang="cs-CZ" sz="800" b="1">
                <a:latin typeface="Courier New" panose="02070309020205020404" pitchFamily="49" charset="0"/>
              </a:rPr>
              <a:t>Po roce 1945</a:t>
            </a:r>
            <a:r>
              <a:rPr lang="cs-CZ" altLang="cs-CZ" sz="800">
                <a:latin typeface="Courier New" panose="02070309020205020404" pitchFamily="49" charset="0"/>
              </a:rPr>
              <a:t> však došlo k rozštěpení na vojenskopolitické bloky. Vznikly zde 3 skupiny - „Západ“, „Východ“ a „Skupina 77“, která praktikovala politiku aktivní neutrality.</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cs-CZ" altLang="cs-CZ" smtClean="0"/>
          </a:p>
        </p:txBody>
      </p:sp>
    </p:spTree>
    <p:extLst>
      <p:ext uri="{BB962C8B-B14F-4D97-AF65-F5344CB8AC3E}">
        <p14:creationId xmlns:p14="http://schemas.microsoft.com/office/powerpoint/2010/main" val="169461032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cs-CZ" altLang="cs-CZ" smtClean="0"/>
          </a:p>
        </p:txBody>
      </p:sp>
    </p:spTree>
    <p:extLst>
      <p:ext uri="{BB962C8B-B14F-4D97-AF65-F5344CB8AC3E}">
        <p14:creationId xmlns:p14="http://schemas.microsoft.com/office/powerpoint/2010/main" val="97326532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7D64C652-7471-4D26-9B53-9703DF83E4BE}" type="slidenum">
              <a:rPr lang="cs-CZ" altLang="cs-CZ"/>
              <a:pPr>
                <a:spcBef>
                  <a:spcPct val="0"/>
                </a:spcBef>
              </a:pPr>
              <a:t>22</a:t>
            </a:fld>
            <a:endParaRPr lang="cs-CZ" altLang="cs-CZ"/>
          </a:p>
        </p:txBody>
      </p:sp>
      <p:sp>
        <p:nvSpPr>
          <p:cNvPr id="120835" name="Rectangle 2"/>
          <p:cNvSpPr>
            <a:spLocks noGrp="1" noRot="1" noChangeAspect="1" noChangeArrowheads="1" noTextEdit="1"/>
          </p:cNvSpPr>
          <p:nvPr>
            <p:ph type="sldImg"/>
          </p:nvPr>
        </p:nvSpPr>
        <p:spPr>
          <a:ln/>
        </p:spPr>
      </p:sp>
      <p:sp>
        <p:nvSpPr>
          <p:cNvPr id="1208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89DEE667-840E-4B34-9E16-02CAFD62C615}" type="slidenum">
              <a:rPr lang="cs-CZ" altLang="cs-CZ"/>
              <a:pPr>
                <a:spcBef>
                  <a:spcPct val="0"/>
                </a:spcBef>
              </a:pPr>
              <a:t>3</a:t>
            </a:fld>
            <a:endParaRPr lang="cs-CZ" altLang="cs-CZ"/>
          </a:p>
        </p:txBody>
      </p:sp>
      <p:sp>
        <p:nvSpPr>
          <p:cNvPr id="10243" name="Rectangle 2"/>
          <p:cNvSpPr>
            <a:spLocks noGrp="1" noRot="1" noChangeAspect="1" noChangeArrowheads="1" noTextEdit="1"/>
          </p:cNvSpPr>
          <p:nvPr>
            <p:ph type="sldImg"/>
          </p:nvPr>
        </p:nvSpPr>
        <p:spPr>
          <a:ln/>
        </p:spPr>
      </p:sp>
      <p:sp>
        <p:nvSpPr>
          <p:cNvPr id="102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533DE3A5-1BB3-4B06-9DE1-42797295C140}" type="slidenum">
              <a:rPr lang="cs-CZ" altLang="cs-CZ"/>
              <a:pPr>
                <a:spcBef>
                  <a:spcPct val="0"/>
                </a:spcBef>
              </a:pPr>
              <a:t>4</a:t>
            </a:fld>
            <a:endParaRPr lang="cs-CZ" altLang="cs-CZ"/>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D17C5612-46C7-4151-915D-4BA2A4410724}" type="slidenum">
              <a:rPr lang="cs-CZ" altLang="cs-CZ"/>
              <a:pPr>
                <a:spcBef>
                  <a:spcPct val="0"/>
                </a:spcBef>
              </a:pPr>
              <a:t>5</a:t>
            </a:fld>
            <a:endParaRPr lang="cs-CZ" altLang="cs-CZ"/>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Zástupný symbol pro obrázek snímku 1"/>
          <p:cNvSpPr>
            <a:spLocks noGrp="1" noRot="1" noChangeAspect="1" noTextEdit="1"/>
          </p:cNvSpPr>
          <p:nvPr>
            <p:ph type="sldImg"/>
          </p:nvPr>
        </p:nvSpPr>
        <p:spPr>
          <a:ln/>
        </p:spPr>
      </p:sp>
      <p:sp>
        <p:nvSpPr>
          <p:cNvPr id="22531" name="Zástupný symbol pro poznámky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cs-CZ" altLang="cs-CZ">
              <a:latin typeface="Arial" panose="020B0604020202020204" pitchFamily="34" charset="0"/>
            </a:endParaRPr>
          </a:p>
        </p:txBody>
      </p:sp>
      <p:sp>
        <p:nvSpPr>
          <p:cNvPr id="22532" name="Zástupný symbol pro číslo snímku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FDAA3F67-9CC3-400E-8F4B-386920DDE778}" type="slidenum">
              <a:rPr lang="cs-CZ" altLang="cs-CZ"/>
              <a:pPr>
                <a:spcBef>
                  <a:spcPct val="0"/>
                </a:spcBef>
              </a:pPr>
              <a:t>6</a:t>
            </a:fld>
            <a:endParaRPr lang="cs-CZ" altLang="cs-CZ"/>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Zástupný symbol pro obrázek snímku 1"/>
          <p:cNvSpPr>
            <a:spLocks noGrp="1" noRot="1" noChangeAspect="1" noTextEdit="1"/>
          </p:cNvSpPr>
          <p:nvPr>
            <p:ph type="sldImg"/>
          </p:nvPr>
        </p:nvSpPr>
        <p:spPr>
          <a:ln/>
        </p:spPr>
      </p:sp>
      <p:sp>
        <p:nvSpPr>
          <p:cNvPr id="24579" name="Zástupný symbol pro poznámky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cs-CZ" altLang="cs-CZ">
              <a:latin typeface="Arial" panose="020B0604020202020204" pitchFamily="34" charset="0"/>
            </a:endParaRPr>
          </a:p>
        </p:txBody>
      </p:sp>
      <p:sp>
        <p:nvSpPr>
          <p:cNvPr id="24580" name="Zástupný symbol pro číslo snímku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57F79274-9CB8-4DFF-9C17-34FDB12C480D}" type="slidenum">
              <a:rPr lang="cs-CZ" altLang="cs-CZ"/>
              <a:pPr>
                <a:spcBef>
                  <a:spcPct val="0"/>
                </a:spcBef>
              </a:pPr>
              <a:t>7</a:t>
            </a:fld>
            <a:endParaRPr lang="cs-CZ" altLang="cs-CZ"/>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51036610-AD40-4D3C-AD7F-06843E500A5C}" type="slidenum">
              <a:rPr lang="cs-CZ" altLang="cs-CZ"/>
              <a:pPr>
                <a:spcBef>
                  <a:spcPct val="0"/>
                </a:spcBef>
              </a:pPr>
              <a:t>8</a:t>
            </a:fld>
            <a:endParaRPr lang="cs-CZ" altLang="cs-CZ"/>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b="1" u="sng">
              <a:latin typeface="Arial" panose="020B060402020202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00B7B361-CE34-4788-A483-C9D65DE16C0D}" type="slidenum">
              <a:rPr lang="cs-CZ" altLang="cs-CZ"/>
              <a:pPr>
                <a:spcBef>
                  <a:spcPct val="0"/>
                </a:spcBef>
              </a:pPr>
              <a:t>9</a:t>
            </a:fld>
            <a:endParaRPr lang="cs-CZ" altLang="cs-CZ"/>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atin typeface="Arial" panose="020B0604020202020204" pitchFamily="34" charset="0"/>
                <a:cs typeface="Arial" panose="020B0604020202020204" pitchFamily="34" charset="0"/>
              </a:defRPr>
            </a:lvl1pPr>
          </a:lstStyle>
          <a:p>
            <a:r>
              <a:rPr lang="cs-CZ" smtClean="0"/>
              <a:t>Kliknutím lze upravit styl.</a:t>
            </a:r>
            <a:endParaRPr lang="en-US" dirty="0"/>
          </a:p>
        </p:txBody>
      </p:sp>
      <p:sp>
        <p:nvSpPr>
          <p:cNvPr id="3" name="Subtitle 2"/>
          <p:cNvSpPr>
            <a:spLocks noGrp="1"/>
          </p:cNvSpPr>
          <p:nvPr>
            <p:ph type="subTitle" idx="1"/>
          </p:nvPr>
        </p:nvSpPr>
        <p:spPr>
          <a:xfrm>
            <a:off x="1143000" y="3602037"/>
            <a:ext cx="6858000" cy="2556429"/>
          </a:xfrm>
        </p:spPr>
        <p:txBody>
          <a:bodyPr/>
          <a:lstStyle>
            <a:lvl1pPr marL="0" indent="0" algn="ctr">
              <a:buNone/>
              <a:defRPr sz="2400">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můžete upravit styl předlohy.</a:t>
            </a:r>
            <a:endParaRPr lang="en-US" dirty="0"/>
          </a:p>
        </p:txBody>
      </p:sp>
      <p:graphicFrame>
        <p:nvGraphicFramePr>
          <p:cNvPr id="16" name="Tabulka 15"/>
          <p:cNvGraphicFramePr>
            <a:graphicFrameLocks noGrp="1"/>
          </p:cNvGraphicFramePr>
          <p:nvPr>
            <p:extLst>
              <p:ext uri="{D42A27DB-BD31-4B8C-83A1-F6EECF244321}">
                <p14:modId xmlns:p14="http://schemas.microsoft.com/office/powerpoint/2010/main" val="3322383953"/>
              </p:ext>
            </p:extLst>
          </p:nvPr>
        </p:nvGraphicFramePr>
        <p:xfrm>
          <a:off x="0" y="7239"/>
          <a:ext cx="9144000" cy="960807"/>
        </p:xfrm>
        <a:graphic>
          <a:graphicData uri="http://schemas.openxmlformats.org/drawingml/2006/table">
            <a:tbl>
              <a:tblPr firstRow="1" bandRow="1">
                <a:tableStyleId>{5C22544A-7EE6-4342-B048-85BDC9FD1C3A}</a:tableStyleId>
              </a:tblPr>
              <a:tblGrid>
                <a:gridCol w="1117600">
                  <a:extLst>
                    <a:ext uri="{9D8B030D-6E8A-4147-A177-3AD203B41FA5}">
                      <a16:colId xmlns:a16="http://schemas.microsoft.com/office/drawing/2014/main" val="2910290663"/>
                    </a:ext>
                  </a:extLst>
                </a:gridCol>
                <a:gridCol w="2556476">
                  <a:extLst>
                    <a:ext uri="{9D8B030D-6E8A-4147-A177-3AD203B41FA5}">
                      <a16:colId xmlns:a16="http://schemas.microsoft.com/office/drawing/2014/main" val="2345665926"/>
                    </a:ext>
                  </a:extLst>
                </a:gridCol>
                <a:gridCol w="5469924">
                  <a:extLst>
                    <a:ext uri="{9D8B030D-6E8A-4147-A177-3AD203B41FA5}">
                      <a16:colId xmlns:a16="http://schemas.microsoft.com/office/drawing/2014/main" val="2605011476"/>
                    </a:ext>
                  </a:extLst>
                </a:gridCol>
              </a:tblGrid>
              <a:tr h="960807">
                <a:tc>
                  <a:txBody>
                    <a:bodyPr/>
                    <a:lstStyle/>
                    <a:p>
                      <a:endParaRPr lang="cs-CZ"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808206"/>
                    </a:solidFill>
                  </a:tcPr>
                </a:tc>
                <a:tc>
                  <a:txBody>
                    <a:bodyPr/>
                    <a:lstStyle/>
                    <a:p>
                      <a:endParaRPr lang="cs-CZ"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cs-CZ"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8206"/>
                    </a:solidFill>
                  </a:tcPr>
                </a:tc>
                <a:extLst>
                  <a:ext uri="{0D108BD9-81ED-4DB2-BD59-A6C34878D82A}">
                    <a16:rowId xmlns:a16="http://schemas.microsoft.com/office/drawing/2014/main" val="855137376"/>
                  </a:ext>
                </a:extLst>
              </a:tr>
            </a:tbl>
          </a:graphicData>
        </a:graphic>
      </p:graphicFrame>
      <p:pic>
        <p:nvPicPr>
          <p:cNvPr id="17" name="Obrázek 1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82417" y="129204"/>
            <a:ext cx="2404566" cy="716876"/>
          </a:xfrm>
          <a:prstGeom prst="rect">
            <a:avLst/>
          </a:prstGeom>
        </p:spPr>
      </p:pic>
      <p:sp>
        <p:nvSpPr>
          <p:cNvPr id="18" name="TextovéPole 17"/>
          <p:cNvSpPr txBox="1"/>
          <p:nvPr/>
        </p:nvSpPr>
        <p:spPr>
          <a:xfrm>
            <a:off x="5379308" y="302975"/>
            <a:ext cx="1977081" cy="369332"/>
          </a:xfrm>
          <a:prstGeom prst="rect">
            <a:avLst/>
          </a:prstGeom>
          <a:noFill/>
        </p:spPr>
        <p:txBody>
          <a:bodyPr wrap="square" rtlCol="0">
            <a:spAutoFit/>
          </a:bodyPr>
          <a:lstStyle/>
          <a:p>
            <a:pPr algn="ctr"/>
            <a:r>
              <a:rPr lang="cs-CZ" dirty="0" smtClean="0">
                <a:solidFill>
                  <a:schemeClr val="bg1"/>
                </a:solidFill>
                <a:latin typeface="Arial" panose="020B0604020202020204" pitchFamily="34" charset="0"/>
                <a:cs typeface="Arial" panose="020B0604020202020204" pitchFamily="34" charset="0"/>
              </a:rPr>
              <a:t>fvl.unob.cz</a:t>
            </a:r>
            <a:endParaRPr lang="cs-CZ"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7225585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pPr>
              <a:defRPr/>
            </a:pPr>
            <a:endParaRPr lang="cs-CZ"/>
          </a:p>
        </p:txBody>
      </p:sp>
      <p:sp>
        <p:nvSpPr>
          <p:cNvPr id="5" name="Footer Placeholder 4"/>
          <p:cNvSpPr>
            <a:spLocks noGrp="1"/>
          </p:cNvSpPr>
          <p:nvPr>
            <p:ph type="ftr" sz="quarter" idx="11"/>
          </p:nvPr>
        </p:nvSpPr>
        <p:spPr/>
        <p:txBody>
          <a:bodyPr/>
          <a:lstStyle/>
          <a:p>
            <a:pPr>
              <a:defRPr/>
            </a:pPr>
            <a:endParaRPr lang="cs-CZ"/>
          </a:p>
        </p:txBody>
      </p:sp>
      <p:sp>
        <p:nvSpPr>
          <p:cNvPr id="6" name="Slide Number Placeholder 5"/>
          <p:cNvSpPr>
            <a:spLocks noGrp="1"/>
          </p:cNvSpPr>
          <p:nvPr>
            <p:ph type="sldNum" sz="quarter" idx="12"/>
          </p:nvPr>
        </p:nvSpPr>
        <p:spPr/>
        <p:txBody>
          <a:bodyPr/>
          <a:lstStyle/>
          <a:p>
            <a:pPr>
              <a:defRPr/>
            </a:pPr>
            <a:fld id="{C55F6282-CBA1-44E8-A9C3-809BC0C0D813}" type="slidenum">
              <a:rPr lang="cs-CZ" altLang="cs-CZ" smtClean="0"/>
              <a:pPr>
                <a:defRPr/>
              </a:pPr>
              <a:t>‹#›</a:t>
            </a:fld>
            <a:endParaRPr lang="cs-CZ" altLang="cs-CZ"/>
          </a:p>
        </p:txBody>
      </p:sp>
    </p:spTree>
    <p:extLst>
      <p:ext uri="{BB962C8B-B14F-4D97-AF65-F5344CB8AC3E}">
        <p14:creationId xmlns:p14="http://schemas.microsoft.com/office/powerpoint/2010/main" val="413877840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cs-CZ" smtClean="0"/>
              <a:t>Kliknutím lze upravit styl.</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pPr>
              <a:defRPr/>
            </a:pPr>
            <a:endParaRPr lang="cs-CZ"/>
          </a:p>
        </p:txBody>
      </p:sp>
      <p:sp>
        <p:nvSpPr>
          <p:cNvPr id="5" name="Footer Placeholder 4"/>
          <p:cNvSpPr>
            <a:spLocks noGrp="1"/>
          </p:cNvSpPr>
          <p:nvPr>
            <p:ph type="ftr" sz="quarter" idx="11"/>
          </p:nvPr>
        </p:nvSpPr>
        <p:spPr/>
        <p:txBody>
          <a:bodyPr/>
          <a:lstStyle/>
          <a:p>
            <a:pPr>
              <a:defRPr/>
            </a:pPr>
            <a:endParaRPr lang="cs-CZ"/>
          </a:p>
        </p:txBody>
      </p:sp>
      <p:sp>
        <p:nvSpPr>
          <p:cNvPr id="6" name="Slide Number Placeholder 5"/>
          <p:cNvSpPr>
            <a:spLocks noGrp="1"/>
          </p:cNvSpPr>
          <p:nvPr>
            <p:ph type="sldNum" sz="quarter" idx="12"/>
          </p:nvPr>
        </p:nvSpPr>
        <p:spPr/>
        <p:txBody>
          <a:bodyPr/>
          <a:lstStyle/>
          <a:p>
            <a:pPr>
              <a:defRPr/>
            </a:pPr>
            <a:fld id="{DB5E558A-026F-4AC2-B6AA-D3924AF0DD2D}" type="slidenum">
              <a:rPr lang="cs-CZ" altLang="cs-CZ" smtClean="0"/>
              <a:pPr>
                <a:defRPr/>
              </a:pPr>
              <a:t>‹#›</a:t>
            </a:fld>
            <a:endParaRPr lang="cs-CZ" altLang="cs-CZ"/>
          </a:p>
        </p:txBody>
      </p:sp>
    </p:spTree>
    <p:extLst>
      <p:ext uri="{BB962C8B-B14F-4D97-AF65-F5344CB8AC3E}">
        <p14:creationId xmlns:p14="http://schemas.microsoft.com/office/powerpoint/2010/main" val="364571643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1045438"/>
            <a:ext cx="7886700" cy="1325563"/>
          </a:xfrm>
        </p:spPr>
        <p:txBody>
          <a:bodyPr/>
          <a:lstStyle>
            <a:lvl1pPr>
              <a:defRPr>
                <a:latin typeface="Arial" panose="020B0604020202020204" pitchFamily="34" charset="0"/>
                <a:cs typeface="Arial" panose="020B0604020202020204" pitchFamily="34" charset="0"/>
              </a:defRPr>
            </a:lvl1pPr>
          </a:lstStyle>
          <a:p>
            <a:r>
              <a:rPr lang="cs-CZ" smtClean="0"/>
              <a:t>Kliknutím lze upravit styl.</a:t>
            </a:r>
            <a:endParaRPr lang="en-US" dirty="0"/>
          </a:p>
        </p:txBody>
      </p:sp>
      <p:sp>
        <p:nvSpPr>
          <p:cNvPr id="3" name="Content Placeholder 2"/>
          <p:cNvSpPr>
            <a:spLocks noGrp="1"/>
          </p:cNvSpPr>
          <p:nvPr>
            <p:ph idx="1"/>
          </p:nvPr>
        </p:nvSpPr>
        <p:spPr>
          <a:xfrm>
            <a:off x="628650" y="2531059"/>
            <a:ext cx="7886700" cy="3645904"/>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graphicFrame>
        <p:nvGraphicFramePr>
          <p:cNvPr id="18" name="Tabulka 17"/>
          <p:cNvGraphicFramePr>
            <a:graphicFrameLocks noGrp="1"/>
          </p:cNvGraphicFramePr>
          <p:nvPr>
            <p:extLst>
              <p:ext uri="{D42A27DB-BD31-4B8C-83A1-F6EECF244321}">
                <p14:modId xmlns:p14="http://schemas.microsoft.com/office/powerpoint/2010/main" val="1822934225"/>
              </p:ext>
            </p:extLst>
          </p:nvPr>
        </p:nvGraphicFramePr>
        <p:xfrm>
          <a:off x="0" y="7239"/>
          <a:ext cx="9144000" cy="960807"/>
        </p:xfrm>
        <a:graphic>
          <a:graphicData uri="http://schemas.openxmlformats.org/drawingml/2006/table">
            <a:tbl>
              <a:tblPr firstRow="1" bandRow="1">
                <a:tableStyleId>{5C22544A-7EE6-4342-B048-85BDC9FD1C3A}</a:tableStyleId>
              </a:tblPr>
              <a:tblGrid>
                <a:gridCol w="1117600">
                  <a:extLst>
                    <a:ext uri="{9D8B030D-6E8A-4147-A177-3AD203B41FA5}">
                      <a16:colId xmlns:a16="http://schemas.microsoft.com/office/drawing/2014/main" val="2910290663"/>
                    </a:ext>
                  </a:extLst>
                </a:gridCol>
                <a:gridCol w="2556476">
                  <a:extLst>
                    <a:ext uri="{9D8B030D-6E8A-4147-A177-3AD203B41FA5}">
                      <a16:colId xmlns:a16="http://schemas.microsoft.com/office/drawing/2014/main" val="2345665926"/>
                    </a:ext>
                  </a:extLst>
                </a:gridCol>
                <a:gridCol w="5469924">
                  <a:extLst>
                    <a:ext uri="{9D8B030D-6E8A-4147-A177-3AD203B41FA5}">
                      <a16:colId xmlns:a16="http://schemas.microsoft.com/office/drawing/2014/main" val="2605011476"/>
                    </a:ext>
                  </a:extLst>
                </a:gridCol>
              </a:tblGrid>
              <a:tr h="960807">
                <a:tc>
                  <a:txBody>
                    <a:bodyPr/>
                    <a:lstStyle/>
                    <a:p>
                      <a:endParaRPr lang="cs-CZ"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808206"/>
                    </a:solidFill>
                  </a:tcPr>
                </a:tc>
                <a:tc>
                  <a:txBody>
                    <a:bodyPr/>
                    <a:lstStyle/>
                    <a:p>
                      <a:endParaRPr lang="cs-CZ"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cs-CZ"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8206"/>
                    </a:solidFill>
                  </a:tcPr>
                </a:tc>
                <a:extLst>
                  <a:ext uri="{0D108BD9-81ED-4DB2-BD59-A6C34878D82A}">
                    <a16:rowId xmlns:a16="http://schemas.microsoft.com/office/drawing/2014/main" val="855137376"/>
                  </a:ext>
                </a:extLst>
              </a:tr>
            </a:tbl>
          </a:graphicData>
        </a:graphic>
      </p:graphicFrame>
      <p:pic>
        <p:nvPicPr>
          <p:cNvPr id="19" name="Obrázek 1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82417" y="129204"/>
            <a:ext cx="2404566" cy="716876"/>
          </a:xfrm>
          <a:prstGeom prst="rect">
            <a:avLst/>
          </a:prstGeom>
        </p:spPr>
      </p:pic>
      <p:sp>
        <p:nvSpPr>
          <p:cNvPr id="20" name="TextovéPole 19"/>
          <p:cNvSpPr txBox="1"/>
          <p:nvPr/>
        </p:nvSpPr>
        <p:spPr>
          <a:xfrm>
            <a:off x="5379308" y="302975"/>
            <a:ext cx="1977081" cy="369332"/>
          </a:xfrm>
          <a:prstGeom prst="rect">
            <a:avLst/>
          </a:prstGeom>
          <a:noFill/>
        </p:spPr>
        <p:txBody>
          <a:bodyPr wrap="square" rtlCol="0">
            <a:spAutoFit/>
          </a:bodyPr>
          <a:lstStyle/>
          <a:p>
            <a:pPr algn="ctr"/>
            <a:r>
              <a:rPr lang="cs-CZ" dirty="0" smtClean="0">
                <a:solidFill>
                  <a:schemeClr val="bg1"/>
                </a:solidFill>
                <a:latin typeface="Arial" panose="020B0604020202020204" pitchFamily="34" charset="0"/>
                <a:cs typeface="Arial" panose="020B0604020202020204" pitchFamily="34" charset="0"/>
              </a:rPr>
              <a:t>fvl.unob.cz</a:t>
            </a:r>
            <a:endParaRPr lang="cs-CZ"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6927246"/>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cs-CZ" smtClean="0"/>
              <a:t>Kliknutím lze upravit styl.</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Upravte styly předlohy textu.</a:t>
            </a:r>
          </a:p>
        </p:txBody>
      </p:sp>
      <p:sp>
        <p:nvSpPr>
          <p:cNvPr id="4" name="Date Placeholder 3"/>
          <p:cNvSpPr>
            <a:spLocks noGrp="1"/>
          </p:cNvSpPr>
          <p:nvPr>
            <p:ph type="dt" sz="half" idx="10"/>
          </p:nvPr>
        </p:nvSpPr>
        <p:spPr/>
        <p:txBody>
          <a:bodyPr/>
          <a:lstStyle/>
          <a:p>
            <a:pPr>
              <a:defRPr/>
            </a:pPr>
            <a:endParaRPr lang="cs-CZ"/>
          </a:p>
        </p:txBody>
      </p:sp>
      <p:sp>
        <p:nvSpPr>
          <p:cNvPr id="5" name="Footer Placeholder 4"/>
          <p:cNvSpPr>
            <a:spLocks noGrp="1"/>
          </p:cNvSpPr>
          <p:nvPr>
            <p:ph type="ftr" sz="quarter" idx="11"/>
          </p:nvPr>
        </p:nvSpPr>
        <p:spPr/>
        <p:txBody>
          <a:bodyPr/>
          <a:lstStyle/>
          <a:p>
            <a:pPr>
              <a:defRPr/>
            </a:pPr>
            <a:endParaRPr lang="cs-CZ"/>
          </a:p>
        </p:txBody>
      </p:sp>
      <p:sp>
        <p:nvSpPr>
          <p:cNvPr id="6" name="Slide Number Placeholder 5"/>
          <p:cNvSpPr>
            <a:spLocks noGrp="1"/>
          </p:cNvSpPr>
          <p:nvPr>
            <p:ph type="sldNum" sz="quarter" idx="12"/>
          </p:nvPr>
        </p:nvSpPr>
        <p:spPr/>
        <p:txBody>
          <a:bodyPr/>
          <a:lstStyle/>
          <a:p>
            <a:pPr>
              <a:defRPr/>
            </a:pPr>
            <a:fld id="{23A9D309-3431-4949-93EE-59B0329112DC}" type="slidenum">
              <a:rPr lang="cs-CZ" altLang="cs-CZ" smtClean="0"/>
              <a:pPr>
                <a:defRPr/>
              </a:pPr>
              <a:t>‹#›</a:t>
            </a:fld>
            <a:endParaRPr lang="cs-CZ" altLang="cs-CZ"/>
          </a:p>
        </p:txBody>
      </p:sp>
    </p:spTree>
    <p:extLst>
      <p:ext uri="{BB962C8B-B14F-4D97-AF65-F5344CB8AC3E}">
        <p14:creationId xmlns:p14="http://schemas.microsoft.com/office/powerpoint/2010/main" val="379301987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Date Placeholder 4"/>
          <p:cNvSpPr>
            <a:spLocks noGrp="1"/>
          </p:cNvSpPr>
          <p:nvPr>
            <p:ph type="dt" sz="half" idx="10"/>
          </p:nvPr>
        </p:nvSpPr>
        <p:spPr/>
        <p:txBody>
          <a:bodyPr/>
          <a:lstStyle/>
          <a:p>
            <a:pPr>
              <a:defRPr/>
            </a:pPr>
            <a:endParaRPr lang="cs-CZ"/>
          </a:p>
        </p:txBody>
      </p:sp>
      <p:sp>
        <p:nvSpPr>
          <p:cNvPr id="6" name="Footer Placeholder 5"/>
          <p:cNvSpPr>
            <a:spLocks noGrp="1"/>
          </p:cNvSpPr>
          <p:nvPr>
            <p:ph type="ftr" sz="quarter" idx="11"/>
          </p:nvPr>
        </p:nvSpPr>
        <p:spPr/>
        <p:txBody>
          <a:bodyPr/>
          <a:lstStyle/>
          <a:p>
            <a:pPr>
              <a:defRPr/>
            </a:pPr>
            <a:endParaRPr lang="cs-CZ"/>
          </a:p>
        </p:txBody>
      </p:sp>
      <p:sp>
        <p:nvSpPr>
          <p:cNvPr id="7" name="Slide Number Placeholder 6"/>
          <p:cNvSpPr>
            <a:spLocks noGrp="1"/>
          </p:cNvSpPr>
          <p:nvPr>
            <p:ph type="sldNum" sz="quarter" idx="12"/>
          </p:nvPr>
        </p:nvSpPr>
        <p:spPr/>
        <p:txBody>
          <a:bodyPr/>
          <a:lstStyle/>
          <a:p>
            <a:pPr>
              <a:defRPr/>
            </a:pPr>
            <a:fld id="{8BB6A108-38B4-4801-8592-8E0FBA4C4988}" type="slidenum">
              <a:rPr lang="cs-CZ" altLang="cs-CZ" smtClean="0"/>
              <a:pPr>
                <a:defRPr/>
              </a:pPr>
              <a:t>‹#›</a:t>
            </a:fld>
            <a:endParaRPr lang="cs-CZ" altLang="cs-CZ"/>
          </a:p>
        </p:txBody>
      </p:sp>
    </p:spTree>
    <p:extLst>
      <p:ext uri="{BB962C8B-B14F-4D97-AF65-F5344CB8AC3E}">
        <p14:creationId xmlns:p14="http://schemas.microsoft.com/office/powerpoint/2010/main" val="266483738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cs-CZ" smtClean="0"/>
              <a:t>Kliknutím lze upravit styl.</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4" name="Content Placeholder 3"/>
          <p:cNvSpPr>
            <a:spLocks noGrp="1"/>
          </p:cNvSpPr>
          <p:nvPr>
            <p:ph sz="half" idx="2"/>
          </p:nvPr>
        </p:nvSpPr>
        <p:spPr>
          <a:xfrm>
            <a:off x="629842" y="2505075"/>
            <a:ext cx="3868340"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6" name="Content Placeholder 5"/>
          <p:cNvSpPr>
            <a:spLocks noGrp="1"/>
          </p:cNvSpPr>
          <p:nvPr>
            <p:ph sz="quarter" idx="4"/>
          </p:nvPr>
        </p:nvSpPr>
        <p:spPr>
          <a:xfrm>
            <a:off x="4629150" y="2505075"/>
            <a:ext cx="3887391"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7" name="Date Placeholder 6"/>
          <p:cNvSpPr>
            <a:spLocks noGrp="1"/>
          </p:cNvSpPr>
          <p:nvPr>
            <p:ph type="dt" sz="half" idx="10"/>
          </p:nvPr>
        </p:nvSpPr>
        <p:spPr/>
        <p:txBody>
          <a:bodyPr/>
          <a:lstStyle/>
          <a:p>
            <a:pPr>
              <a:defRPr/>
            </a:pPr>
            <a:endParaRPr lang="cs-CZ"/>
          </a:p>
        </p:txBody>
      </p:sp>
      <p:sp>
        <p:nvSpPr>
          <p:cNvPr id="8" name="Footer Placeholder 7"/>
          <p:cNvSpPr>
            <a:spLocks noGrp="1"/>
          </p:cNvSpPr>
          <p:nvPr>
            <p:ph type="ftr" sz="quarter" idx="11"/>
          </p:nvPr>
        </p:nvSpPr>
        <p:spPr/>
        <p:txBody>
          <a:bodyPr/>
          <a:lstStyle/>
          <a:p>
            <a:pPr>
              <a:defRPr/>
            </a:pPr>
            <a:endParaRPr lang="cs-CZ"/>
          </a:p>
        </p:txBody>
      </p:sp>
      <p:sp>
        <p:nvSpPr>
          <p:cNvPr id="9" name="Slide Number Placeholder 8"/>
          <p:cNvSpPr>
            <a:spLocks noGrp="1"/>
          </p:cNvSpPr>
          <p:nvPr>
            <p:ph type="sldNum" sz="quarter" idx="12"/>
          </p:nvPr>
        </p:nvSpPr>
        <p:spPr/>
        <p:txBody>
          <a:bodyPr/>
          <a:lstStyle/>
          <a:p>
            <a:pPr>
              <a:defRPr/>
            </a:pPr>
            <a:fld id="{D3C4DF82-8371-4D2B-B609-E91619496C1C}" type="slidenum">
              <a:rPr lang="cs-CZ" altLang="cs-CZ" smtClean="0"/>
              <a:pPr>
                <a:defRPr/>
              </a:pPr>
              <a:t>‹#›</a:t>
            </a:fld>
            <a:endParaRPr lang="cs-CZ" altLang="cs-CZ"/>
          </a:p>
        </p:txBody>
      </p:sp>
    </p:spTree>
    <p:extLst>
      <p:ext uri="{BB962C8B-B14F-4D97-AF65-F5344CB8AC3E}">
        <p14:creationId xmlns:p14="http://schemas.microsoft.com/office/powerpoint/2010/main" val="26247853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Date Placeholder 2"/>
          <p:cNvSpPr>
            <a:spLocks noGrp="1"/>
          </p:cNvSpPr>
          <p:nvPr>
            <p:ph type="dt" sz="half" idx="10"/>
          </p:nvPr>
        </p:nvSpPr>
        <p:spPr/>
        <p:txBody>
          <a:bodyPr/>
          <a:lstStyle/>
          <a:p>
            <a:pPr>
              <a:defRPr/>
            </a:pPr>
            <a:endParaRPr lang="cs-CZ"/>
          </a:p>
        </p:txBody>
      </p:sp>
      <p:sp>
        <p:nvSpPr>
          <p:cNvPr id="4" name="Footer Placeholder 3"/>
          <p:cNvSpPr>
            <a:spLocks noGrp="1"/>
          </p:cNvSpPr>
          <p:nvPr>
            <p:ph type="ftr" sz="quarter" idx="11"/>
          </p:nvPr>
        </p:nvSpPr>
        <p:spPr/>
        <p:txBody>
          <a:bodyPr/>
          <a:lstStyle/>
          <a:p>
            <a:pPr>
              <a:defRPr/>
            </a:pPr>
            <a:endParaRPr lang="cs-CZ"/>
          </a:p>
        </p:txBody>
      </p:sp>
      <p:sp>
        <p:nvSpPr>
          <p:cNvPr id="5" name="Slide Number Placeholder 4"/>
          <p:cNvSpPr>
            <a:spLocks noGrp="1"/>
          </p:cNvSpPr>
          <p:nvPr>
            <p:ph type="sldNum" sz="quarter" idx="12"/>
          </p:nvPr>
        </p:nvSpPr>
        <p:spPr/>
        <p:txBody>
          <a:bodyPr/>
          <a:lstStyle/>
          <a:p>
            <a:pPr>
              <a:defRPr/>
            </a:pPr>
            <a:fld id="{79BFBEF5-47F3-4604-8990-25FF89B3C0ED}" type="slidenum">
              <a:rPr lang="cs-CZ" altLang="cs-CZ" smtClean="0"/>
              <a:pPr>
                <a:defRPr/>
              </a:pPr>
              <a:t>‹#›</a:t>
            </a:fld>
            <a:endParaRPr lang="cs-CZ" altLang="cs-CZ"/>
          </a:p>
        </p:txBody>
      </p:sp>
    </p:spTree>
    <p:extLst>
      <p:ext uri="{BB962C8B-B14F-4D97-AF65-F5344CB8AC3E}">
        <p14:creationId xmlns:p14="http://schemas.microsoft.com/office/powerpoint/2010/main" val="2665135869"/>
      </p:ext>
    </p:extLst>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cs-CZ"/>
          </a:p>
        </p:txBody>
      </p:sp>
      <p:sp>
        <p:nvSpPr>
          <p:cNvPr id="3" name="Footer Placeholder 2"/>
          <p:cNvSpPr>
            <a:spLocks noGrp="1"/>
          </p:cNvSpPr>
          <p:nvPr>
            <p:ph type="ftr" sz="quarter" idx="11"/>
          </p:nvPr>
        </p:nvSpPr>
        <p:spPr/>
        <p:txBody>
          <a:bodyPr/>
          <a:lstStyle/>
          <a:p>
            <a:pPr>
              <a:defRPr/>
            </a:pPr>
            <a:endParaRPr lang="cs-CZ"/>
          </a:p>
        </p:txBody>
      </p:sp>
      <p:sp>
        <p:nvSpPr>
          <p:cNvPr id="4" name="Slide Number Placeholder 3"/>
          <p:cNvSpPr>
            <a:spLocks noGrp="1"/>
          </p:cNvSpPr>
          <p:nvPr>
            <p:ph type="sldNum" sz="quarter" idx="12"/>
          </p:nvPr>
        </p:nvSpPr>
        <p:spPr/>
        <p:txBody>
          <a:bodyPr/>
          <a:lstStyle/>
          <a:p>
            <a:pPr>
              <a:defRPr/>
            </a:pPr>
            <a:fld id="{194E8755-CDB6-42C1-9902-F1A672DEA659}" type="slidenum">
              <a:rPr lang="cs-CZ" altLang="cs-CZ" smtClean="0"/>
              <a:pPr>
                <a:defRPr/>
              </a:pPr>
              <a:t>‹#›</a:t>
            </a:fld>
            <a:endParaRPr lang="cs-CZ" altLang="cs-CZ"/>
          </a:p>
        </p:txBody>
      </p:sp>
    </p:spTree>
    <p:extLst>
      <p:ext uri="{BB962C8B-B14F-4D97-AF65-F5344CB8AC3E}">
        <p14:creationId xmlns:p14="http://schemas.microsoft.com/office/powerpoint/2010/main" val="207433299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cs-CZ" smtClean="0"/>
              <a:t>Kliknutím lze upravit styl.</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Date Placeholder 4"/>
          <p:cNvSpPr>
            <a:spLocks noGrp="1"/>
          </p:cNvSpPr>
          <p:nvPr>
            <p:ph type="dt" sz="half" idx="10"/>
          </p:nvPr>
        </p:nvSpPr>
        <p:spPr/>
        <p:txBody>
          <a:bodyPr/>
          <a:lstStyle/>
          <a:p>
            <a:pPr>
              <a:defRPr/>
            </a:pPr>
            <a:endParaRPr lang="cs-CZ"/>
          </a:p>
        </p:txBody>
      </p:sp>
      <p:sp>
        <p:nvSpPr>
          <p:cNvPr id="6" name="Footer Placeholder 5"/>
          <p:cNvSpPr>
            <a:spLocks noGrp="1"/>
          </p:cNvSpPr>
          <p:nvPr>
            <p:ph type="ftr" sz="quarter" idx="11"/>
          </p:nvPr>
        </p:nvSpPr>
        <p:spPr/>
        <p:txBody>
          <a:bodyPr/>
          <a:lstStyle/>
          <a:p>
            <a:pPr>
              <a:defRPr/>
            </a:pPr>
            <a:endParaRPr lang="cs-CZ"/>
          </a:p>
        </p:txBody>
      </p:sp>
      <p:sp>
        <p:nvSpPr>
          <p:cNvPr id="7" name="Slide Number Placeholder 6"/>
          <p:cNvSpPr>
            <a:spLocks noGrp="1"/>
          </p:cNvSpPr>
          <p:nvPr>
            <p:ph type="sldNum" sz="quarter" idx="12"/>
          </p:nvPr>
        </p:nvSpPr>
        <p:spPr/>
        <p:txBody>
          <a:bodyPr/>
          <a:lstStyle/>
          <a:p>
            <a:pPr>
              <a:defRPr/>
            </a:pPr>
            <a:fld id="{CF777C38-CD83-49E4-8C3D-C045636A7B2A}" type="slidenum">
              <a:rPr lang="cs-CZ" altLang="cs-CZ" smtClean="0"/>
              <a:pPr>
                <a:defRPr/>
              </a:pPr>
              <a:t>‹#›</a:t>
            </a:fld>
            <a:endParaRPr lang="cs-CZ" altLang="cs-CZ"/>
          </a:p>
        </p:txBody>
      </p:sp>
    </p:spTree>
    <p:extLst>
      <p:ext uri="{BB962C8B-B14F-4D97-AF65-F5344CB8AC3E}">
        <p14:creationId xmlns:p14="http://schemas.microsoft.com/office/powerpoint/2010/main" val="42655253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cs-CZ" smtClean="0"/>
              <a:t>Kliknutím lze upravit styl.</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smtClean="0"/>
              <a:t>Kliknutím na ikonu přidáte obrázek.</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Date Placeholder 4"/>
          <p:cNvSpPr>
            <a:spLocks noGrp="1"/>
          </p:cNvSpPr>
          <p:nvPr>
            <p:ph type="dt" sz="half" idx="10"/>
          </p:nvPr>
        </p:nvSpPr>
        <p:spPr/>
        <p:txBody>
          <a:bodyPr/>
          <a:lstStyle/>
          <a:p>
            <a:pPr>
              <a:defRPr/>
            </a:pPr>
            <a:endParaRPr lang="cs-CZ"/>
          </a:p>
        </p:txBody>
      </p:sp>
      <p:sp>
        <p:nvSpPr>
          <p:cNvPr id="6" name="Footer Placeholder 5"/>
          <p:cNvSpPr>
            <a:spLocks noGrp="1"/>
          </p:cNvSpPr>
          <p:nvPr>
            <p:ph type="ftr" sz="quarter" idx="11"/>
          </p:nvPr>
        </p:nvSpPr>
        <p:spPr/>
        <p:txBody>
          <a:bodyPr/>
          <a:lstStyle/>
          <a:p>
            <a:pPr>
              <a:defRPr/>
            </a:pPr>
            <a:endParaRPr lang="cs-CZ"/>
          </a:p>
        </p:txBody>
      </p:sp>
      <p:sp>
        <p:nvSpPr>
          <p:cNvPr id="7" name="Slide Number Placeholder 6"/>
          <p:cNvSpPr>
            <a:spLocks noGrp="1"/>
          </p:cNvSpPr>
          <p:nvPr>
            <p:ph type="sldNum" sz="quarter" idx="12"/>
          </p:nvPr>
        </p:nvSpPr>
        <p:spPr/>
        <p:txBody>
          <a:bodyPr/>
          <a:lstStyle/>
          <a:p>
            <a:pPr>
              <a:defRPr/>
            </a:pPr>
            <a:fld id="{05875671-915D-4025-9091-91EAA1FAF804}" type="slidenum">
              <a:rPr lang="cs-CZ" altLang="cs-CZ" smtClean="0"/>
              <a:pPr>
                <a:defRPr/>
              </a:pPr>
              <a:t>‹#›</a:t>
            </a:fld>
            <a:endParaRPr lang="cs-CZ" altLang="cs-CZ"/>
          </a:p>
        </p:txBody>
      </p:sp>
    </p:spTree>
    <p:extLst>
      <p:ext uri="{BB962C8B-B14F-4D97-AF65-F5344CB8AC3E}">
        <p14:creationId xmlns:p14="http://schemas.microsoft.com/office/powerpoint/2010/main" val="192311697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6F6F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cs-CZ" smtClean="0"/>
              <a:t>Kliknutím lze upravit styl.</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cs-CZ" dirty="0" smtClean="0"/>
              <a:t>Upravte styly předlohy textu.</a:t>
            </a:r>
          </a:p>
          <a:p>
            <a:pPr lvl="1"/>
            <a:r>
              <a:rPr lang="cs-CZ" dirty="0" smtClean="0"/>
              <a:t>Druhá úroveň</a:t>
            </a:r>
          </a:p>
          <a:p>
            <a:pPr lvl="2"/>
            <a:r>
              <a:rPr lang="cs-CZ" dirty="0" smtClean="0"/>
              <a:t>Třetí úroveň</a:t>
            </a:r>
          </a:p>
          <a:p>
            <a:pPr lvl="3"/>
            <a:r>
              <a:rPr lang="cs-CZ" dirty="0" smtClean="0"/>
              <a:t>Čtvrtá úroveň</a:t>
            </a:r>
          </a:p>
          <a:p>
            <a:pPr lvl="4"/>
            <a:r>
              <a:rPr lang="cs-CZ" dirty="0" smtClean="0"/>
              <a:t>Pátá úroveň</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cs-CZ"/>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cs-CZ"/>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79BFBEF5-47F3-4604-8990-25FF89B3C0ED}" type="slidenum">
              <a:rPr lang="cs-CZ" altLang="cs-CZ" smtClean="0"/>
              <a:pPr>
                <a:defRPr/>
              </a:pPr>
              <a:t>‹#›</a:t>
            </a:fld>
            <a:endParaRPr lang="cs-CZ" altLang="cs-CZ"/>
          </a:p>
        </p:txBody>
      </p:sp>
      <p:graphicFrame>
        <p:nvGraphicFramePr>
          <p:cNvPr id="7" name="Tabulka 6"/>
          <p:cNvGraphicFramePr>
            <a:graphicFrameLocks noGrp="1"/>
          </p:cNvGraphicFramePr>
          <p:nvPr>
            <p:extLst>
              <p:ext uri="{D42A27DB-BD31-4B8C-83A1-F6EECF244321}">
                <p14:modId xmlns:p14="http://schemas.microsoft.com/office/powerpoint/2010/main" val="3273986273"/>
              </p:ext>
            </p:extLst>
          </p:nvPr>
        </p:nvGraphicFramePr>
        <p:xfrm>
          <a:off x="0" y="7239"/>
          <a:ext cx="9144000" cy="960807"/>
        </p:xfrm>
        <a:graphic>
          <a:graphicData uri="http://schemas.openxmlformats.org/drawingml/2006/table">
            <a:tbl>
              <a:tblPr firstRow="1" bandRow="1">
                <a:tableStyleId>{5C22544A-7EE6-4342-B048-85BDC9FD1C3A}</a:tableStyleId>
              </a:tblPr>
              <a:tblGrid>
                <a:gridCol w="1117600">
                  <a:extLst>
                    <a:ext uri="{9D8B030D-6E8A-4147-A177-3AD203B41FA5}">
                      <a16:colId xmlns:a16="http://schemas.microsoft.com/office/drawing/2014/main" val="2910290663"/>
                    </a:ext>
                  </a:extLst>
                </a:gridCol>
                <a:gridCol w="2556476">
                  <a:extLst>
                    <a:ext uri="{9D8B030D-6E8A-4147-A177-3AD203B41FA5}">
                      <a16:colId xmlns:a16="http://schemas.microsoft.com/office/drawing/2014/main" val="2345665926"/>
                    </a:ext>
                  </a:extLst>
                </a:gridCol>
                <a:gridCol w="5469924">
                  <a:extLst>
                    <a:ext uri="{9D8B030D-6E8A-4147-A177-3AD203B41FA5}">
                      <a16:colId xmlns:a16="http://schemas.microsoft.com/office/drawing/2014/main" val="2605011476"/>
                    </a:ext>
                  </a:extLst>
                </a:gridCol>
              </a:tblGrid>
              <a:tr h="960807">
                <a:tc>
                  <a:txBody>
                    <a:bodyPr/>
                    <a:lstStyle/>
                    <a:p>
                      <a:endParaRPr lang="cs-CZ"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808206"/>
                    </a:solidFill>
                  </a:tcPr>
                </a:tc>
                <a:tc>
                  <a:txBody>
                    <a:bodyPr/>
                    <a:lstStyle/>
                    <a:p>
                      <a:endParaRPr lang="cs-CZ"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cs-CZ"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8206"/>
                    </a:solidFill>
                  </a:tcPr>
                </a:tc>
                <a:extLst>
                  <a:ext uri="{0D108BD9-81ED-4DB2-BD59-A6C34878D82A}">
                    <a16:rowId xmlns:a16="http://schemas.microsoft.com/office/drawing/2014/main" val="855137376"/>
                  </a:ext>
                </a:extLst>
              </a:tr>
            </a:tbl>
          </a:graphicData>
        </a:graphic>
      </p:graphicFrame>
      <p:pic>
        <p:nvPicPr>
          <p:cNvPr id="8" name="Obrázek 7"/>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1182417" y="129204"/>
            <a:ext cx="2404566" cy="716876"/>
          </a:xfrm>
          <a:prstGeom prst="rect">
            <a:avLst/>
          </a:prstGeom>
        </p:spPr>
      </p:pic>
      <p:sp>
        <p:nvSpPr>
          <p:cNvPr id="9" name="TextovéPole 8"/>
          <p:cNvSpPr txBox="1"/>
          <p:nvPr/>
        </p:nvSpPr>
        <p:spPr>
          <a:xfrm>
            <a:off x="5379308" y="302975"/>
            <a:ext cx="1977081" cy="369332"/>
          </a:xfrm>
          <a:prstGeom prst="rect">
            <a:avLst/>
          </a:prstGeom>
          <a:noFill/>
        </p:spPr>
        <p:txBody>
          <a:bodyPr wrap="square" rtlCol="0">
            <a:spAutoFit/>
          </a:bodyPr>
          <a:lstStyle/>
          <a:p>
            <a:pPr algn="ctr"/>
            <a:r>
              <a:rPr lang="cs-CZ" dirty="0" smtClean="0">
                <a:solidFill>
                  <a:schemeClr val="bg1"/>
                </a:solidFill>
                <a:latin typeface="Arial" panose="020B0604020202020204" pitchFamily="34" charset="0"/>
                <a:cs typeface="Arial" panose="020B0604020202020204" pitchFamily="34" charset="0"/>
              </a:rPr>
              <a:t>fvl.unob.cz</a:t>
            </a:r>
            <a:endParaRPr lang="cs-CZ" dirty="0">
              <a:solidFill>
                <a:schemeClr val="bg1"/>
              </a:solidFill>
              <a:latin typeface="Arial" panose="020B0604020202020204" pitchFamily="34" charset="0"/>
              <a:cs typeface="Arial" panose="020B0604020202020204" pitchFamily="34" charset="0"/>
            </a:endParaRPr>
          </a:p>
        </p:txBody>
      </p:sp>
      <p:graphicFrame>
        <p:nvGraphicFramePr>
          <p:cNvPr id="10" name="Tabulka 9"/>
          <p:cNvGraphicFramePr>
            <a:graphicFrameLocks noGrp="1"/>
          </p:cNvGraphicFramePr>
          <p:nvPr>
            <p:extLst>
              <p:ext uri="{D42A27DB-BD31-4B8C-83A1-F6EECF244321}">
                <p14:modId xmlns:p14="http://schemas.microsoft.com/office/powerpoint/2010/main" val="2549639687"/>
              </p:ext>
            </p:extLst>
          </p:nvPr>
        </p:nvGraphicFramePr>
        <p:xfrm>
          <a:off x="0" y="6306457"/>
          <a:ext cx="9152238" cy="552484"/>
        </p:xfrm>
        <a:graphic>
          <a:graphicData uri="http://schemas.openxmlformats.org/drawingml/2006/table">
            <a:tbl>
              <a:tblPr firstRow="1" bandRow="1">
                <a:tableStyleId>{5C22544A-7EE6-4342-B048-85BDC9FD1C3A}</a:tableStyleId>
              </a:tblPr>
              <a:tblGrid>
                <a:gridCol w="2278743">
                  <a:extLst>
                    <a:ext uri="{9D8B030D-6E8A-4147-A177-3AD203B41FA5}">
                      <a16:colId xmlns:a16="http://schemas.microsoft.com/office/drawing/2014/main" val="2910290663"/>
                    </a:ext>
                  </a:extLst>
                </a:gridCol>
                <a:gridCol w="5118835">
                  <a:extLst>
                    <a:ext uri="{9D8B030D-6E8A-4147-A177-3AD203B41FA5}">
                      <a16:colId xmlns:a16="http://schemas.microsoft.com/office/drawing/2014/main" val="2345665926"/>
                    </a:ext>
                  </a:extLst>
                </a:gridCol>
                <a:gridCol w="1754660">
                  <a:extLst>
                    <a:ext uri="{9D8B030D-6E8A-4147-A177-3AD203B41FA5}">
                      <a16:colId xmlns:a16="http://schemas.microsoft.com/office/drawing/2014/main" val="1178739229"/>
                    </a:ext>
                  </a:extLst>
                </a:gridCol>
              </a:tblGrid>
              <a:tr h="552484">
                <a:tc>
                  <a:txBody>
                    <a:bodyPr/>
                    <a:lstStyle/>
                    <a:p>
                      <a:endParaRPr lang="cs-CZ"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8206"/>
                    </a:solidFill>
                  </a:tcPr>
                </a:tc>
                <a:tc>
                  <a:txBody>
                    <a:bodyPr/>
                    <a:lstStyle/>
                    <a:p>
                      <a:pPr algn="ctr"/>
                      <a:endParaRPr lang="cs-CZ"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cs-CZ"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8206"/>
                    </a:solidFill>
                  </a:tcPr>
                </a:tc>
                <a:extLst>
                  <a:ext uri="{0D108BD9-81ED-4DB2-BD59-A6C34878D82A}">
                    <a16:rowId xmlns:a16="http://schemas.microsoft.com/office/drawing/2014/main" val="855137376"/>
                  </a:ext>
                </a:extLst>
              </a:tr>
            </a:tbl>
          </a:graphicData>
        </a:graphic>
      </p:graphicFrame>
      <p:pic>
        <p:nvPicPr>
          <p:cNvPr id="11" name="Obrázek 10"/>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7762170" y="6364814"/>
            <a:ext cx="1060535" cy="433888"/>
          </a:xfrm>
          <a:prstGeom prst="rect">
            <a:avLst/>
          </a:prstGeom>
        </p:spPr>
      </p:pic>
    </p:spTree>
    <p:extLst>
      <p:ext uri="{BB962C8B-B14F-4D97-AF65-F5344CB8AC3E}">
        <p14:creationId xmlns:p14="http://schemas.microsoft.com/office/powerpoint/2010/main" val="2451534672"/>
      </p:ext>
    </p:extLst>
  </p:cSld>
  <p:clrMap bg1="lt1" tx1="dk1" bg2="lt2" tx2="dk2" accent1="accent1" accent2="accent2" accent3="accent3" accent4="accent4" accent5="accent5" accent6="accent6" hlink="hlink" folHlink="folHlink"/>
  <p:sldLayoutIdLst>
    <p:sldLayoutId id="2147483855" r:id="rId1"/>
    <p:sldLayoutId id="2147483856" r:id="rId2"/>
    <p:sldLayoutId id="2147483857" r:id="rId3"/>
    <p:sldLayoutId id="2147483858" r:id="rId4"/>
    <p:sldLayoutId id="2147483859" r:id="rId5"/>
    <p:sldLayoutId id="2147483860" r:id="rId6"/>
    <p:sldLayoutId id="2147483861" r:id="rId7"/>
    <p:sldLayoutId id="2147483862" r:id="rId8"/>
    <p:sldLayoutId id="2147483863" r:id="rId9"/>
    <p:sldLayoutId id="2147483864" r:id="rId10"/>
    <p:sldLayoutId id="2147483865" r:id="rId11"/>
  </p:sldLayoutIdLst>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www.noveaspi.cz/products/lawText/1/37562/1/2"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08" name="Rectangle 8"/>
          <p:cNvSpPr>
            <a:spLocks noChangeArrowheads="1"/>
          </p:cNvSpPr>
          <p:nvPr/>
        </p:nvSpPr>
        <p:spPr bwMode="auto">
          <a:xfrm>
            <a:off x="0" y="1798638"/>
            <a:ext cx="9144000" cy="2628900"/>
          </a:xfrm>
          <a:prstGeom prst="rect">
            <a:avLst/>
          </a:prstGeom>
          <a:noFill/>
          <a:ln w="9525">
            <a:noFill/>
            <a:miter lim="800000"/>
            <a:headEnd/>
            <a:tailEnd/>
          </a:ln>
          <a:effectLst/>
        </p:spPr>
        <p:txBody>
          <a:bodyPr lIns="198000" rIns="198000">
            <a:spAutoFit/>
          </a:bodyPr>
          <a:lstStyle/>
          <a:p>
            <a:pPr algn="ctr" eaLnBrk="1" hangingPunct="1">
              <a:buClr>
                <a:schemeClr val="tx2"/>
              </a:buClr>
              <a:buSzPct val="75000"/>
              <a:defRPr/>
            </a:pPr>
            <a:r>
              <a:rPr lang="cs-CZ" sz="4000" dirty="0">
                <a:latin typeface="Arial Narrow" pitchFamily="34" charset="0"/>
              </a:rPr>
              <a:t>Základy práva</a:t>
            </a:r>
          </a:p>
          <a:p>
            <a:pPr algn="ctr" eaLnBrk="1" hangingPunct="1">
              <a:buClr>
                <a:schemeClr val="tx2"/>
              </a:buClr>
              <a:buSzPct val="75000"/>
              <a:defRPr/>
            </a:pPr>
            <a:endParaRPr lang="cs-CZ" sz="2800" dirty="0">
              <a:latin typeface="Arial Narrow" pitchFamily="34" charset="0"/>
            </a:endParaRPr>
          </a:p>
          <a:p>
            <a:pPr algn="ctr" eaLnBrk="1" hangingPunct="1">
              <a:buClr>
                <a:schemeClr val="tx2"/>
              </a:buClr>
              <a:buSzPct val="75000"/>
              <a:defRPr/>
            </a:pPr>
            <a:r>
              <a:rPr lang="cs-CZ" sz="2800" dirty="0" smtClean="0">
                <a:latin typeface="Arial Narrow" pitchFamily="34" charset="0"/>
              </a:rPr>
              <a:t>Základy mezinárodního práva veřejného</a:t>
            </a:r>
            <a:endParaRPr lang="cs-CZ" sz="2800" dirty="0">
              <a:latin typeface="Arial Narrow" pitchFamily="34" charset="0"/>
            </a:endParaRPr>
          </a:p>
          <a:p>
            <a:pPr marL="796925" indent="-796925" algn="ctr" eaLnBrk="1" fontAlgn="auto" hangingPunct="1">
              <a:lnSpc>
                <a:spcPct val="80000"/>
              </a:lnSpc>
              <a:spcBef>
                <a:spcPts val="0"/>
              </a:spcBef>
              <a:spcAft>
                <a:spcPts val="0"/>
              </a:spcAft>
              <a:buFont typeface="Wingdings" pitchFamily="2" charset="2"/>
              <a:buNone/>
              <a:defRPr/>
            </a:pPr>
            <a:endParaRPr lang="cs-CZ" sz="1400" cap="all" dirty="0">
              <a:solidFill>
                <a:srgbClr val="FFFF00"/>
              </a:solidFill>
              <a:effectLst>
                <a:outerShdw blurRad="38100" dist="38100" dir="2700000" algn="tl">
                  <a:srgbClr val="000000"/>
                </a:outerShdw>
              </a:effectLst>
              <a:latin typeface="+mn-lt"/>
            </a:endParaRPr>
          </a:p>
          <a:p>
            <a:pPr algn="ctr" eaLnBrk="1" fontAlgn="auto" hangingPunct="1">
              <a:lnSpc>
                <a:spcPct val="80000"/>
              </a:lnSpc>
              <a:spcBef>
                <a:spcPts val="0"/>
              </a:spcBef>
              <a:spcAft>
                <a:spcPts val="0"/>
              </a:spcAft>
              <a:buFont typeface="Wingdings" pitchFamily="2" charset="2"/>
              <a:buNone/>
              <a:defRPr/>
            </a:pPr>
            <a:r>
              <a:rPr lang="cs-CZ" sz="3600" b="1" dirty="0">
                <a:latin typeface="Times New Roman" pitchFamily="18" charset="0"/>
              </a:rPr>
              <a:t/>
            </a:r>
            <a:br>
              <a:rPr lang="cs-CZ" sz="3600" b="1" dirty="0">
                <a:latin typeface="Times New Roman" pitchFamily="18" charset="0"/>
              </a:rPr>
            </a:br>
            <a:endParaRPr lang="cs-CZ" sz="3600" dirty="0">
              <a:solidFill>
                <a:srgbClr val="FFFF00"/>
              </a:solidFill>
              <a:effectLst>
                <a:outerShdw blurRad="38100" dist="38100" dir="2700000" algn="tl">
                  <a:srgbClr val="000000"/>
                </a:outerShdw>
              </a:effectLst>
              <a:latin typeface="+mn-lt"/>
            </a:endParaRPr>
          </a:p>
        </p:txBody>
      </p:sp>
      <p:sp>
        <p:nvSpPr>
          <p:cNvPr id="13315" name="Rectangle 24"/>
          <p:cNvSpPr>
            <a:spLocks noChangeArrowheads="1"/>
          </p:cNvSpPr>
          <p:nvPr/>
        </p:nvSpPr>
        <p:spPr bwMode="auto">
          <a:xfrm>
            <a:off x="0" y="5429250"/>
            <a:ext cx="91440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9pPr>
          </a:lstStyle>
          <a:p>
            <a:pPr algn="ctr" eaLnBrk="1" hangingPunct="1">
              <a:lnSpc>
                <a:spcPct val="100000"/>
              </a:lnSpc>
              <a:spcBef>
                <a:spcPct val="25000"/>
              </a:spcBef>
              <a:buClr>
                <a:schemeClr val="hlink"/>
              </a:buClr>
              <a:buSzPct val="60000"/>
              <a:buFont typeface="Wingdings" panose="05000000000000000000" pitchFamily="2" charset="2"/>
              <a:buNone/>
            </a:pPr>
            <a:endParaRPr lang="cs-CZ" altLang="cs-CZ" sz="1600">
              <a:latin typeface="Times New Roman" panose="02020603050405020304" pitchFamily="18" charset="0"/>
              <a:cs typeface="Times New Roman" panose="02020603050405020304" pitchFamily="18" charset="0"/>
            </a:endParaRPr>
          </a:p>
          <a:p>
            <a:pPr algn="ctr" eaLnBrk="1" hangingPunct="1">
              <a:lnSpc>
                <a:spcPct val="100000"/>
              </a:lnSpc>
              <a:spcBef>
                <a:spcPct val="25000"/>
              </a:spcBef>
              <a:buClr>
                <a:schemeClr val="hlink"/>
              </a:buClr>
              <a:buSzPct val="60000"/>
              <a:buFont typeface="Wingdings" panose="05000000000000000000" pitchFamily="2" charset="2"/>
              <a:buNone/>
            </a:pPr>
            <a:r>
              <a:rPr lang="cs-CZ" altLang="cs-CZ" sz="1600">
                <a:latin typeface="Times New Roman" panose="02020603050405020304" pitchFamily="18" charset="0"/>
                <a:cs typeface="Times New Roman" panose="02020603050405020304" pitchFamily="18" charset="0"/>
              </a:rPr>
              <a:t>+</a:t>
            </a:r>
            <a:r>
              <a:rPr lang="cs-CZ" altLang="cs-CZ" sz="1600">
                <a:latin typeface="Arial Narrow" panose="020B0606020202030204" pitchFamily="34" charset="0"/>
                <a:cs typeface="Times New Roman" panose="02020603050405020304" pitchFamily="18" charset="0"/>
              </a:rPr>
              <a:t>420 973 442 571; leopold.skorusa@unob.cz</a:t>
            </a:r>
          </a:p>
        </p:txBody>
      </p:sp>
      <p:sp>
        <p:nvSpPr>
          <p:cNvPr id="410539" name="Rectangle 939"/>
          <p:cNvSpPr>
            <a:spLocks noChangeArrowheads="1"/>
          </p:cNvSpPr>
          <p:nvPr/>
        </p:nvSpPr>
        <p:spPr bwMode="auto">
          <a:xfrm>
            <a:off x="0" y="3643313"/>
            <a:ext cx="9144000" cy="1862137"/>
          </a:xfrm>
          <a:prstGeom prst="rect">
            <a:avLst/>
          </a:prstGeom>
          <a:noFill/>
          <a:ln w="9525">
            <a:noFill/>
            <a:miter lim="800000"/>
            <a:headEnd/>
            <a:tailEnd/>
          </a:ln>
          <a:effectLst/>
        </p:spPr>
        <p:txBody>
          <a:bodyPr>
            <a:spAutoFit/>
          </a:bodyPr>
          <a:lstStyle/>
          <a:p>
            <a:pPr algn="ctr" eaLnBrk="1" fontAlgn="auto" hangingPunct="1">
              <a:spcBef>
                <a:spcPct val="25000"/>
              </a:spcBef>
              <a:spcAft>
                <a:spcPts val="0"/>
              </a:spcAft>
              <a:buClr>
                <a:schemeClr val="hlink"/>
              </a:buClr>
              <a:buSzPct val="60000"/>
              <a:buFont typeface="Wingdings" pitchFamily="82" charset="2"/>
              <a:buNone/>
              <a:defRPr/>
            </a:pPr>
            <a:endParaRPr lang="cs-CZ" sz="2000" b="1" dirty="0">
              <a:latin typeface="Times New Roman" pitchFamily="18" charset="0"/>
              <a:cs typeface="Times New Roman" pitchFamily="18" charset="0"/>
            </a:endParaRPr>
          </a:p>
          <a:p>
            <a:pPr algn="ctr" eaLnBrk="1" fontAlgn="auto" hangingPunct="1">
              <a:spcBef>
                <a:spcPct val="25000"/>
              </a:spcBef>
              <a:spcAft>
                <a:spcPts val="0"/>
              </a:spcAft>
              <a:buClr>
                <a:schemeClr val="hlink"/>
              </a:buClr>
              <a:buSzPct val="60000"/>
              <a:buFont typeface="Wingdings" pitchFamily="82" charset="2"/>
              <a:buNone/>
              <a:defRPr/>
            </a:pPr>
            <a:endParaRPr lang="cs-CZ" sz="2000" b="1" dirty="0">
              <a:latin typeface="Times New Roman" pitchFamily="18" charset="0"/>
              <a:cs typeface="Times New Roman" pitchFamily="18" charset="0"/>
            </a:endParaRPr>
          </a:p>
          <a:p>
            <a:pPr algn="ctr" eaLnBrk="1" fontAlgn="auto" hangingPunct="1">
              <a:spcBef>
                <a:spcPct val="25000"/>
              </a:spcBef>
              <a:spcAft>
                <a:spcPts val="0"/>
              </a:spcAft>
              <a:buClr>
                <a:schemeClr val="hlink"/>
              </a:buClr>
              <a:buSzPct val="60000"/>
              <a:buFont typeface="Wingdings" pitchFamily="82" charset="2"/>
              <a:buNone/>
              <a:defRPr/>
            </a:pPr>
            <a:r>
              <a:rPr lang="cs-CZ" sz="2000" dirty="0">
                <a:latin typeface="Arial Narrow" pitchFamily="34" charset="0"/>
                <a:cs typeface="Times New Roman" pitchFamily="18" charset="0"/>
              </a:rPr>
              <a:t>Katedra ekonomie</a:t>
            </a:r>
            <a:endParaRPr lang="cs-CZ" sz="2000" dirty="0">
              <a:effectLst>
                <a:outerShdw blurRad="38100" dist="38100" dir="2700000" algn="tl">
                  <a:srgbClr val="000000"/>
                </a:outerShdw>
              </a:effectLst>
              <a:latin typeface="Arial Narrow" pitchFamily="34" charset="0"/>
              <a:cs typeface="Times New Roman" pitchFamily="18" charset="0"/>
            </a:endParaRPr>
          </a:p>
          <a:p>
            <a:pPr algn="ctr" eaLnBrk="1" fontAlgn="auto" hangingPunct="1">
              <a:spcBef>
                <a:spcPct val="25000"/>
              </a:spcBef>
              <a:spcAft>
                <a:spcPts val="0"/>
              </a:spcAft>
              <a:buClr>
                <a:schemeClr val="hlink"/>
              </a:buClr>
              <a:buSzPct val="60000"/>
              <a:buFont typeface="Wingdings" pitchFamily="82" charset="2"/>
              <a:buNone/>
              <a:defRPr/>
            </a:pPr>
            <a:r>
              <a:rPr lang="cs-CZ" dirty="0">
                <a:latin typeface="Arial Narrow" pitchFamily="34" charset="0"/>
                <a:cs typeface="Times New Roman" pitchFamily="18" charset="0"/>
              </a:rPr>
              <a:t>Skupina personálního managementu a práva</a:t>
            </a:r>
          </a:p>
          <a:p>
            <a:pPr algn="ctr" eaLnBrk="1" fontAlgn="auto" hangingPunct="1">
              <a:spcBef>
                <a:spcPct val="25000"/>
              </a:spcBef>
              <a:spcAft>
                <a:spcPts val="0"/>
              </a:spcAft>
              <a:buClr>
                <a:schemeClr val="hlink"/>
              </a:buClr>
              <a:buSzPct val="60000"/>
              <a:buFont typeface="Wingdings" pitchFamily="82" charset="2"/>
              <a:buNone/>
              <a:defRPr/>
            </a:pPr>
            <a:endParaRPr lang="cs-CZ" b="1" dirty="0">
              <a:effectLst>
                <a:outerShdw blurRad="38100" dist="38100" dir="2700000" algn="tl">
                  <a:srgbClr val="000000"/>
                </a:outerShdw>
              </a:effectLst>
              <a:latin typeface="Arial Narrow" pitchFamily="34" charset="0"/>
              <a:cs typeface="Times New Roman" pitchFamily="18" charset="0"/>
            </a:endParaRPr>
          </a:p>
        </p:txBody>
      </p:sp>
      <p:sp>
        <p:nvSpPr>
          <p:cNvPr id="11" name="Obdélník 10"/>
          <p:cNvSpPr/>
          <p:nvPr/>
        </p:nvSpPr>
        <p:spPr>
          <a:xfrm>
            <a:off x="2643188" y="5072063"/>
            <a:ext cx="4000500" cy="701675"/>
          </a:xfrm>
          <a:prstGeom prst="rect">
            <a:avLst/>
          </a:prstGeom>
        </p:spPr>
        <p:txBody>
          <a:bodyPr>
            <a:spAutoFit/>
          </a:bodyPr>
          <a:lstStyle/>
          <a:p>
            <a:pPr algn="ctr" eaLnBrk="1" fontAlgn="auto" hangingPunct="1">
              <a:spcBef>
                <a:spcPct val="20000"/>
              </a:spcBef>
              <a:spcAft>
                <a:spcPts val="0"/>
              </a:spcAft>
              <a:buClr>
                <a:schemeClr val="hlink"/>
              </a:buClr>
              <a:buSzPct val="60000"/>
              <a:defRPr/>
            </a:pPr>
            <a:endParaRPr lang="cs-CZ" dirty="0">
              <a:latin typeface="Times New Roman" pitchFamily="18" charset="0"/>
            </a:endParaRPr>
          </a:p>
          <a:p>
            <a:pPr algn="ctr" eaLnBrk="1" fontAlgn="auto" hangingPunct="1">
              <a:spcBef>
                <a:spcPct val="20000"/>
              </a:spcBef>
              <a:spcAft>
                <a:spcPts val="0"/>
              </a:spcAft>
              <a:buClr>
                <a:schemeClr val="hlink"/>
              </a:buClr>
              <a:buSzPct val="60000"/>
              <a:defRPr/>
            </a:pPr>
            <a:r>
              <a:rPr lang="cs-CZ" dirty="0">
                <a:latin typeface="Arial Narrow" pitchFamily="34" charset="0"/>
              </a:rPr>
              <a:t>Mgr. Ing. Leopold  SKORUŠA, Ph.D.</a:t>
            </a:r>
            <a:endParaRPr lang="cs-CZ" sz="1400" dirty="0">
              <a:effectLst>
                <a:outerShdw blurRad="38100" dist="38100" dir="2700000" algn="tl">
                  <a:srgbClr val="000000"/>
                </a:outerShdw>
              </a:effectLst>
              <a:latin typeface="Arial Narrow" pitchFamily="34" charset="0"/>
            </a:endParaRPr>
          </a:p>
        </p:txBody>
      </p:sp>
    </p:spTree>
    <p:extLst>
      <p:ext uri="{BB962C8B-B14F-4D97-AF65-F5344CB8AC3E}">
        <p14:creationId xmlns:p14="http://schemas.microsoft.com/office/powerpoint/2010/main" val="3338151179"/>
      </p:ext>
    </p:extLst>
  </p:cSld>
  <p:clrMapOvr>
    <a:masterClrMapping/>
  </p:clrMapOvr>
  <p:transition spd="slow">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3"/>
          <p:cNvSpPr>
            <a:spLocks noGrp="1" noChangeArrowheads="1"/>
          </p:cNvSpPr>
          <p:nvPr>
            <p:ph idx="1"/>
          </p:nvPr>
        </p:nvSpPr>
        <p:spPr>
          <a:xfrm>
            <a:off x="-14990" y="1196752"/>
            <a:ext cx="9144000" cy="5792788"/>
          </a:xfrm>
        </p:spPr>
        <p:txBody>
          <a:bodyPr/>
          <a:lstStyle/>
          <a:p>
            <a:pPr marL="0" indent="0" eaLnBrk="1" hangingPunct="1">
              <a:buClr>
                <a:schemeClr val="tx1"/>
              </a:buClr>
              <a:buFont typeface="Wingdings" panose="05000000000000000000" pitchFamily="2" charset="2"/>
              <a:buNone/>
            </a:pPr>
            <a:r>
              <a:rPr lang="cs-CZ" altLang="cs-CZ" sz="2600" dirty="0">
                <a:effectLst/>
                <a:latin typeface="Arial Narrow" panose="020B0606020202030204" pitchFamily="34" charset="0"/>
              </a:rPr>
              <a:t>Typickým projevem </a:t>
            </a:r>
            <a:r>
              <a:rPr lang="cs-CZ" altLang="cs-CZ" sz="2600" b="1" dirty="0">
                <a:effectLst/>
                <a:latin typeface="Arial Narrow" panose="020B0606020202030204" pitchFamily="34" charset="0"/>
              </a:rPr>
              <a:t>subjektivity</a:t>
            </a:r>
            <a:r>
              <a:rPr lang="cs-CZ" altLang="cs-CZ" sz="2600" dirty="0">
                <a:effectLst/>
                <a:latin typeface="Arial Narrow" panose="020B0606020202030204" pitchFamily="34" charset="0"/>
              </a:rPr>
              <a:t> je právo:</a:t>
            </a:r>
          </a:p>
          <a:p>
            <a:pPr marL="892175" lvl="1" indent="-369888" eaLnBrk="1" hangingPunct="1">
              <a:buSzPct val="60000"/>
              <a:buFont typeface="Wingdings" panose="05000000000000000000" pitchFamily="2" charset="2"/>
              <a:buChar char="q"/>
            </a:pPr>
            <a:r>
              <a:rPr lang="cs-CZ" altLang="cs-CZ" sz="2500" dirty="0">
                <a:effectLst/>
                <a:latin typeface="Arial Narrow" panose="020B0606020202030204" pitchFamily="34" charset="0"/>
              </a:rPr>
              <a:t>přijímat a vysílat diplomatické zástupce (legační právo),</a:t>
            </a:r>
          </a:p>
          <a:p>
            <a:pPr marL="892175" lvl="1" indent="-369888" eaLnBrk="1" hangingPunct="1">
              <a:buSzPct val="60000"/>
              <a:buFont typeface="Wingdings" panose="05000000000000000000" pitchFamily="2" charset="2"/>
              <a:buChar char="q"/>
            </a:pPr>
            <a:r>
              <a:rPr lang="cs-CZ" altLang="cs-CZ" sz="2500" dirty="0">
                <a:effectLst/>
                <a:latin typeface="Arial Narrow" panose="020B0606020202030204" pitchFamily="34" charset="0"/>
              </a:rPr>
              <a:t>právo uzavírat mezinárodní smlouvy,</a:t>
            </a:r>
          </a:p>
          <a:p>
            <a:pPr marL="892175" lvl="1" indent="-369888" eaLnBrk="1" hangingPunct="1">
              <a:buSzPct val="60000"/>
              <a:buFont typeface="Wingdings" panose="05000000000000000000" pitchFamily="2" charset="2"/>
              <a:buChar char="q"/>
            </a:pPr>
            <a:r>
              <a:rPr lang="cs-CZ" altLang="cs-CZ" sz="2500" b="1" dirty="0">
                <a:effectLst/>
                <a:latin typeface="Arial Narrow" panose="020B0606020202030204" pitchFamily="34" charset="0"/>
              </a:rPr>
              <a:t>právo sebeobrany</a:t>
            </a:r>
            <a:r>
              <a:rPr lang="cs-CZ" altLang="cs-CZ" sz="2500" b="1" u="sng" dirty="0">
                <a:effectLst/>
                <a:latin typeface="Arial Narrow" panose="020B0606020202030204" pitchFamily="34" charset="0"/>
              </a:rPr>
              <a:t>,</a:t>
            </a:r>
          </a:p>
          <a:p>
            <a:pPr marL="892175" lvl="1" indent="-369888" eaLnBrk="1" hangingPunct="1">
              <a:buSzPct val="60000"/>
              <a:buFont typeface="Wingdings" panose="05000000000000000000" pitchFamily="2" charset="2"/>
              <a:buChar char="q"/>
            </a:pPr>
            <a:r>
              <a:rPr lang="cs-CZ" altLang="cs-CZ" sz="2500" dirty="0">
                <a:effectLst/>
                <a:latin typeface="Arial Narrow" panose="020B0606020202030204" pitchFamily="34" charset="0"/>
              </a:rPr>
              <a:t>právo vlajky,</a:t>
            </a:r>
          </a:p>
          <a:p>
            <a:pPr marL="892175" lvl="1" indent="-369888" eaLnBrk="1" hangingPunct="1">
              <a:buSzPct val="60000"/>
              <a:buFont typeface="Wingdings" panose="05000000000000000000" pitchFamily="2" charset="2"/>
              <a:buChar char="q"/>
            </a:pPr>
            <a:r>
              <a:rPr lang="cs-CZ" altLang="cs-CZ" sz="2500" dirty="0">
                <a:effectLst/>
                <a:latin typeface="Arial Narrow" panose="020B0606020202030204" pitchFamily="34" charset="0"/>
              </a:rPr>
              <a:t>právo registrace letadel,</a:t>
            </a:r>
          </a:p>
          <a:p>
            <a:pPr marL="892175" lvl="1" indent="-369888" eaLnBrk="1" hangingPunct="1">
              <a:buSzPct val="60000"/>
              <a:buFont typeface="Wingdings" panose="05000000000000000000" pitchFamily="2" charset="2"/>
              <a:buChar char="q"/>
            </a:pPr>
            <a:r>
              <a:rPr lang="cs-CZ" altLang="cs-CZ" sz="2500" dirty="0">
                <a:effectLst/>
                <a:latin typeface="Arial Narrow" panose="020B0606020202030204" pitchFamily="34" charset="0"/>
              </a:rPr>
              <a:t>právo poskytnout diplomatickou ochranu,</a:t>
            </a:r>
          </a:p>
          <a:p>
            <a:pPr marL="892175" lvl="1" indent="-369888" eaLnBrk="1" hangingPunct="1">
              <a:buSzPct val="60000"/>
              <a:buFont typeface="Wingdings" panose="05000000000000000000" pitchFamily="2" charset="2"/>
              <a:buChar char="q"/>
            </a:pPr>
            <a:r>
              <a:rPr lang="cs-CZ" altLang="cs-CZ" sz="2500" dirty="0">
                <a:effectLst/>
                <a:latin typeface="Arial Narrow" panose="020B0606020202030204" pitchFamily="34" charset="0"/>
              </a:rPr>
              <a:t>právo předložit spornou věc mezinárodnímu rozhodovacímu orgánu,</a:t>
            </a:r>
          </a:p>
          <a:p>
            <a:pPr marL="892175" lvl="1" indent="-369888" eaLnBrk="1" hangingPunct="1">
              <a:buSzPct val="60000"/>
              <a:buFont typeface="Wingdings" panose="05000000000000000000" pitchFamily="2" charset="2"/>
              <a:buChar char="q"/>
            </a:pPr>
            <a:r>
              <a:rPr lang="cs-CZ" altLang="cs-CZ" sz="2500" dirty="0">
                <a:effectLst/>
                <a:latin typeface="Arial Narrow" panose="020B0606020202030204" pitchFamily="34" charset="0"/>
              </a:rPr>
              <a:t>právo používat imunity před soudními orgány jiných subjektů mezinárodního </a:t>
            </a:r>
            <a:r>
              <a:rPr lang="cs-CZ" altLang="cs-CZ" sz="2500" dirty="0" smtClean="0">
                <a:effectLst/>
                <a:latin typeface="Arial Narrow" panose="020B0606020202030204" pitchFamily="34" charset="0"/>
              </a:rPr>
              <a:t>práva, </a:t>
            </a:r>
            <a:r>
              <a:rPr lang="cs-CZ" altLang="cs-CZ" sz="2500" dirty="0">
                <a:effectLst/>
                <a:latin typeface="Arial Narrow" panose="020B0606020202030204" pitchFamily="34" charset="0"/>
              </a:rPr>
              <a:t>a</a:t>
            </a:r>
          </a:p>
          <a:p>
            <a:pPr marL="892175" lvl="1" indent="-369888" eaLnBrk="1" hangingPunct="1">
              <a:buSzPct val="60000"/>
              <a:buFont typeface="Wingdings" panose="05000000000000000000" pitchFamily="2" charset="2"/>
              <a:buChar char="q"/>
            </a:pPr>
            <a:r>
              <a:rPr lang="cs-CZ" altLang="cs-CZ" sz="2500" dirty="0">
                <a:effectLst/>
                <a:latin typeface="Arial Narrow" panose="020B0606020202030204" pitchFamily="34" charset="0"/>
              </a:rPr>
              <a:t>způsobilost k protiprávním úkonům, tj. nést za své chování mezinárodní </a:t>
            </a:r>
            <a:r>
              <a:rPr lang="cs-CZ" altLang="cs-CZ" sz="2500" dirty="0" smtClean="0">
                <a:effectLst/>
                <a:latin typeface="Arial Narrow" panose="020B0606020202030204" pitchFamily="34" charset="0"/>
              </a:rPr>
              <a:t>odpovědnost.</a:t>
            </a:r>
            <a:endParaRPr lang="cs-CZ" altLang="cs-CZ" sz="2500" dirty="0">
              <a:effectLst/>
              <a:latin typeface="Arial Narrow" panose="020B0606020202030204" pitchFamily="34" charset="0"/>
            </a:endParaRPr>
          </a:p>
          <a:p>
            <a:pPr marL="892175" lvl="1" indent="-369888" eaLnBrk="1" hangingPunct="1">
              <a:buFont typeface="Wingdings" panose="05000000000000000000" pitchFamily="2" charset="2"/>
              <a:buChar char="Ø"/>
            </a:pPr>
            <a:endParaRPr lang="cs-CZ" altLang="cs-CZ" sz="2500" dirty="0">
              <a:effectLst/>
              <a:latin typeface="Arial Narrow" panose="020B0606020202030204" pitchFamily="34" charset="0"/>
            </a:endParaRPr>
          </a:p>
        </p:txBody>
      </p:sp>
      <p:sp>
        <p:nvSpPr>
          <p:cNvPr id="2" name="Zástupný symbol pro číslo snímku 5"/>
          <p:cNvSpPr>
            <a:spLocks noGrp="1"/>
          </p:cNvSpPr>
          <p:nvPr>
            <p:ph type="sldNum" sz="quarter" idx="4294967295"/>
          </p:nvPr>
        </p:nvSpPr>
        <p:spPr>
          <a:xfrm>
            <a:off x="7010400" y="6243638"/>
            <a:ext cx="2133600" cy="457200"/>
          </a:xfrm>
        </p:spPr>
        <p:txBody>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defRPr/>
            </a:pPr>
            <a:fld id="{2871F3B8-71D3-44EA-8F5B-6B91D80830E4}" type="slidenum">
              <a:rPr lang="cs-CZ" altLang="cs-CZ" smtClean="0"/>
              <a:pPr eaLnBrk="1" hangingPunct="1">
                <a:defRPr/>
              </a:pPr>
              <a:t>10</a:t>
            </a:fld>
            <a:endParaRPr lang="cs-CZ" altLang="cs-CZ"/>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323528" y="922363"/>
            <a:ext cx="7886700" cy="1325563"/>
          </a:xfrm>
        </p:spPr>
        <p:txBody>
          <a:bodyPr>
            <a:normAutofit/>
          </a:bodyPr>
          <a:lstStyle/>
          <a:p>
            <a:pPr eaLnBrk="1" hangingPunct="1"/>
            <a:r>
              <a:rPr lang="cs-CZ" altLang="cs-CZ" sz="3200" b="1" dirty="0">
                <a:effectLst/>
                <a:latin typeface="Arial Narrow" panose="020B0606020202030204" pitchFamily="34" charset="0"/>
              </a:rPr>
              <a:t>Subjekty mezinárodního práva</a:t>
            </a:r>
          </a:p>
        </p:txBody>
      </p:sp>
      <p:sp>
        <p:nvSpPr>
          <p:cNvPr id="72707" name="Rectangle 3"/>
          <p:cNvSpPr>
            <a:spLocks noGrp="1" noChangeArrowheads="1"/>
          </p:cNvSpPr>
          <p:nvPr>
            <p:ph idx="1"/>
          </p:nvPr>
        </p:nvSpPr>
        <p:spPr>
          <a:xfrm>
            <a:off x="0" y="2276872"/>
            <a:ext cx="9144000" cy="3854053"/>
          </a:xfrm>
        </p:spPr>
        <p:txBody>
          <a:bodyPr/>
          <a:lstStyle/>
          <a:p>
            <a:pPr indent="-165100" eaLnBrk="1" hangingPunct="1">
              <a:buSzTx/>
              <a:buFont typeface="Wingdings" panose="05000000000000000000" pitchFamily="2" charset="2"/>
              <a:buNone/>
              <a:defRPr/>
            </a:pPr>
            <a:r>
              <a:rPr lang="cs-CZ" sz="2400" dirty="0">
                <a:latin typeface="Arial Narrow" pitchFamily="34" charset="0"/>
              </a:rPr>
              <a:t>1.</a:t>
            </a:r>
            <a:r>
              <a:rPr lang="cs-CZ" sz="2400" dirty="0">
                <a:solidFill>
                  <a:srgbClr val="FFFF00"/>
                </a:solidFill>
                <a:latin typeface="Arial Narrow" pitchFamily="34" charset="0"/>
              </a:rPr>
              <a:t> </a:t>
            </a:r>
            <a:r>
              <a:rPr lang="cs-CZ" sz="2600" b="1" dirty="0">
                <a:effectLst/>
                <a:latin typeface="Arial Narrow" pitchFamily="34" charset="0"/>
              </a:rPr>
              <a:t>státy</a:t>
            </a:r>
            <a:r>
              <a:rPr lang="cs-CZ" sz="2600" dirty="0">
                <a:solidFill>
                  <a:srgbClr val="FFFF00"/>
                </a:solidFill>
                <a:effectLst/>
                <a:latin typeface="Arial Narrow" pitchFamily="34" charset="0"/>
              </a:rPr>
              <a:t> </a:t>
            </a:r>
            <a:r>
              <a:rPr lang="cs-CZ" sz="2600" dirty="0">
                <a:effectLst/>
                <a:latin typeface="Arial Narrow" pitchFamily="34" charset="0"/>
              </a:rPr>
              <a:t>- (nejstarší subjekty) - dnes kolem 200  (192)</a:t>
            </a:r>
          </a:p>
          <a:p>
            <a:pPr marL="865188" lvl="1" indent="-342900" eaLnBrk="1" hangingPunct="1">
              <a:buSzPct val="60000"/>
              <a:buFont typeface="Wingdings" panose="05000000000000000000" pitchFamily="2" charset="2"/>
              <a:buChar char="q"/>
              <a:defRPr/>
            </a:pPr>
            <a:r>
              <a:rPr lang="cs-CZ" sz="2600" dirty="0">
                <a:effectLst/>
                <a:latin typeface="Arial Narrow" pitchFamily="34" charset="0"/>
              </a:rPr>
              <a:t>suverénní státy</a:t>
            </a:r>
          </a:p>
          <a:p>
            <a:pPr marL="865188" lvl="1" indent="-342900" eaLnBrk="1" hangingPunct="1">
              <a:buSzPct val="60000"/>
              <a:buFont typeface="Wingdings" panose="05000000000000000000" pitchFamily="2" charset="2"/>
              <a:buChar char="q"/>
              <a:defRPr/>
            </a:pPr>
            <a:r>
              <a:rPr lang="cs-CZ" sz="2600" dirty="0">
                <a:effectLst/>
                <a:latin typeface="Arial Narrow" pitchFamily="34" charset="0"/>
              </a:rPr>
              <a:t>státy s dílčí mezinárodněprávní subjektivitou </a:t>
            </a:r>
            <a:r>
              <a:rPr lang="cs-CZ" sz="2600" dirty="0" smtClean="0">
                <a:effectLst/>
                <a:latin typeface="Arial Narrow" pitchFamily="34" charset="0"/>
              </a:rPr>
              <a:t>(konfederace</a:t>
            </a:r>
            <a:r>
              <a:rPr lang="cs-CZ" sz="2600" dirty="0">
                <a:effectLst/>
                <a:latin typeface="Arial Narrow" pitchFamily="34" charset="0"/>
              </a:rPr>
              <a:t>,...)</a:t>
            </a:r>
          </a:p>
          <a:p>
            <a:pPr marL="865188" lvl="1" indent="-342900" eaLnBrk="1" hangingPunct="1">
              <a:buSzPct val="60000"/>
              <a:buFont typeface="Wingdings" panose="05000000000000000000" pitchFamily="2" charset="2"/>
              <a:buChar char="q"/>
              <a:defRPr/>
            </a:pPr>
            <a:r>
              <a:rPr lang="cs-CZ" sz="2600" dirty="0">
                <a:effectLst/>
                <a:latin typeface="Arial Narrow" pitchFamily="34" charset="0"/>
              </a:rPr>
              <a:t>státy s omezenou způsobilostí k </a:t>
            </a:r>
            <a:r>
              <a:rPr lang="cs-CZ" sz="2600" dirty="0" err="1">
                <a:effectLst/>
                <a:latin typeface="Arial Narrow" pitchFamily="34" charset="0"/>
              </a:rPr>
              <a:t>pr</a:t>
            </a:r>
            <a:r>
              <a:rPr lang="cs-CZ" sz="2600" dirty="0">
                <a:effectLst/>
                <a:latin typeface="Arial Narrow" pitchFamily="34" charset="0"/>
              </a:rPr>
              <a:t>. jednáním (protektoráty,...)</a:t>
            </a:r>
          </a:p>
          <a:p>
            <a:pPr marL="865188" lvl="1" indent="-342900" eaLnBrk="1" hangingPunct="1">
              <a:buSzPct val="60000"/>
              <a:buFont typeface="Wingdings" panose="05000000000000000000" pitchFamily="2" charset="2"/>
              <a:buChar char="q"/>
              <a:defRPr/>
            </a:pPr>
            <a:r>
              <a:rPr lang="cs-CZ" sz="2600" dirty="0">
                <a:effectLst/>
                <a:latin typeface="Arial Narrow" pitchFamily="34" charset="0"/>
              </a:rPr>
              <a:t>stát města </a:t>
            </a:r>
            <a:r>
              <a:rPr lang="cs-CZ" sz="2600" dirty="0" smtClean="0">
                <a:effectLst/>
                <a:latin typeface="Arial Narrow" pitchFamily="34" charset="0"/>
              </a:rPr>
              <a:t>Vatikán</a:t>
            </a:r>
            <a:endParaRPr lang="cs-CZ" sz="2600" dirty="0">
              <a:effectLst/>
              <a:latin typeface="Arial Narrow" pitchFamily="34" charset="0"/>
            </a:endParaRPr>
          </a:p>
          <a:p>
            <a:pPr indent="-165100" eaLnBrk="1" hangingPunct="1">
              <a:buClr>
                <a:schemeClr val="tx1"/>
              </a:buClr>
              <a:buSzTx/>
              <a:buFont typeface="Wingdings" panose="05000000000000000000" pitchFamily="2" charset="2"/>
              <a:buNone/>
              <a:defRPr/>
            </a:pPr>
            <a:r>
              <a:rPr lang="cs-CZ" sz="2600" dirty="0">
                <a:effectLst/>
                <a:latin typeface="Arial Narrow" pitchFamily="34" charset="0"/>
              </a:rPr>
              <a:t>2. </a:t>
            </a:r>
            <a:r>
              <a:rPr lang="cs-CZ" sz="2600" b="1" dirty="0" smtClean="0">
                <a:effectLst/>
                <a:latin typeface="Arial Narrow" pitchFamily="34" charset="0"/>
              </a:rPr>
              <a:t>svazky </a:t>
            </a:r>
            <a:r>
              <a:rPr lang="cs-CZ" sz="2600" b="1" dirty="0">
                <a:effectLst/>
                <a:latin typeface="Arial Narrow" pitchFamily="34" charset="0"/>
              </a:rPr>
              <a:t>států </a:t>
            </a:r>
            <a:r>
              <a:rPr lang="cs-CZ" sz="2600" dirty="0">
                <a:effectLst/>
                <a:latin typeface="Arial Narrow" pitchFamily="34" charset="0"/>
              </a:rPr>
              <a:t>(mezinárodní organizace</a:t>
            </a:r>
            <a:r>
              <a:rPr lang="cs-CZ" sz="2600" dirty="0" smtClean="0">
                <a:effectLst/>
                <a:latin typeface="Arial Narrow" pitchFamily="34" charset="0"/>
              </a:rPr>
              <a:t>)</a:t>
            </a:r>
          </a:p>
          <a:p>
            <a:pPr indent="-165100">
              <a:buClr>
                <a:schemeClr val="tx1"/>
              </a:buClr>
              <a:buNone/>
              <a:defRPr/>
            </a:pPr>
            <a:r>
              <a:rPr lang="cs-CZ" sz="2600" dirty="0" smtClean="0">
                <a:latin typeface="Arial Narrow" pitchFamily="34" charset="0"/>
              </a:rPr>
              <a:t>3. katolická </a:t>
            </a:r>
            <a:r>
              <a:rPr lang="cs-CZ" sz="2600" dirty="0">
                <a:latin typeface="Arial Narrow" pitchFamily="34" charset="0"/>
              </a:rPr>
              <a:t>církev</a:t>
            </a:r>
          </a:p>
          <a:p>
            <a:pPr indent="-165100" eaLnBrk="1" hangingPunct="1">
              <a:buClr>
                <a:schemeClr val="tx1"/>
              </a:buClr>
              <a:buSzTx/>
              <a:buFont typeface="Wingdings" panose="05000000000000000000" pitchFamily="2" charset="2"/>
              <a:buNone/>
              <a:defRPr/>
            </a:pPr>
            <a:r>
              <a:rPr lang="cs-CZ" sz="2600" dirty="0" smtClean="0">
                <a:effectLst/>
                <a:latin typeface="Arial Narrow" pitchFamily="34" charset="0"/>
              </a:rPr>
              <a:t> </a:t>
            </a:r>
            <a:endParaRPr lang="cs-CZ" sz="2600" dirty="0">
              <a:effectLst/>
              <a:latin typeface="Arial Narrow" pitchFamily="34" charset="0"/>
            </a:endParaRPr>
          </a:p>
        </p:txBody>
      </p:sp>
      <p:sp>
        <p:nvSpPr>
          <p:cNvPr id="2" name="Zástupný symbol pro číslo snímku 5"/>
          <p:cNvSpPr>
            <a:spLocks noGrp="1"/>
          </p:cNvSpPr>
          <p:nvPr>
            <p:ph type="sldNum" sz="quarter" idx="4294967295"/>
          </p:nvPr>
        </p:nvSpPr>
        <p:spPr>
          <a:xfrm>
            <a:off x="7010400" y="6243638"/>
            <a:ext cx="2133600" cy="457200"/>
          </a:xfrm>
        </p:spPr>
        <p:txBody>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defRPr/>
            </a:pPr>
            <a:fld id="{6B300992-1DF5-46E0-9024-D2BB2775CCDE}" type="slidenum">
              <a:rPr lang="cs-CZ" altLang="cs-CZ" smtClean="0"/>
              <a:pPr eaLnBrk="1" hangingPunct="1">
                <a:defRPr/>
              </a:pPr>
              <a:t>11</a:t>
            </a:fld>
            <a:endParaRPr lang="cs-CZ" altLang="cs-CZ"/>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1" name="Rectangle 3"/>
          <p:cNvSpPr>
            <a:spLocks noGrp="1" noChangeArrowheads="1"/>
          </p:cNvSpPr>
          <p:nvPr>
            <p:ph idx="1"/>
          </p:nvPr>
        </p:nvSpPr>
        <p:spPr>
          <a:xfrm>
            <a:off x="179388" y="2492896"/>
            <a:ext cx="8713787" cy="3638028"/>
          </a:xfrm>
        </p:spPr>
        <p:txBody>
          <a:bodyPr>
            <a:normAutofit/>
          </a:bodyPr>
          <a:lstStyle/>
          <a:p>
            <a:pPr eaLnBrk="1" hangingPunct="1">
              <a:buFont typeface="Wingdings" panose="05000000000000000000" pitchFamily="2" charset="2"/>
              <a:buNone/>
              <a:defRPr/>
            </a:pPr>
            <a:r>
              <a:rPr lang="cs-CZ" sz="2600" dirty="0" smtClean="0">
                <a:latin typeface="Arial Narrow" pitchFamily="34" charset="0"/>
              </a:rPr>
              <a:t>4</a:t>
            </a:r>
            <a:r>
              <a:rPr lang="cs-CZ" sz="2600" dirty="0">
                <a:latin typeface="Arial Narrow" pitchFamily="34" charset="0"/>
              </a:rPr>
              <a:t>. </a:t>
            </a:r>
            <a:r>
              <a:rPr lang="cs-CZ" sz="2600" dirty="0" smtClean="0">
                <a:effectLst/>
                <a:latin typeface="Arial Narrow" pitchFamily="34" charset="0"/>
              </a:rPr>
              <a:t>povstalci</a:t>
            </a:r>
            <a:endParaRPr lang="cs-CZ" sz="2600" dirty="0">
              <a:effectLst/>
              <a:latin typeface="Arial Narrow" pitchFamily="34" charset="0"/>
            </a:endParaRPr>
          </a:p>
          <a:p>
            <a:pPr eaLnBrk="1" hangingPunct="1">
              <a:buFont typeface="Wingdings" panose="05000000000000000000" pitchFamily="2" charset="2"/>
              <a:buNone/>
              <a:defRPr/>
            </a:pPr>
            <a:r>
              <a:rPr lang="cs-CZ" sz="2600" dirty="0">
                <a:effectLst/>
                <a:latin typeface="Arial Narrow" pitchFamily="34" charset="0"/>
              </a:rPr>
              <a:t>5. poručenská a mandátní </a:t>
            </a:r>
            <a:r>
              <a:rPr lang="cs-CZ" sz="2600" dirty="0" smtClean="0">
                <a:effectLst/>
                <a:latin typeface="Arial Narrow" pitchFamily="34" charset="0"/>
              </a:rPr>
              <a:t>území</a:t>
            </a:r>
            <a:endParaRPr lang="cs-CZ" sz="2600" dirty="0">
              <a:effectLst/>
              <a:latin typeface="Arial Narrow" pitchFamily="34" charset="0"/>
            </a:endParaRPr>
          </a:p>
          <a:p>
            <a:pPr eaLnBrk="1" hangingPunct="1">
              <a:buFont typeface="Wingdings" panose="05000000000000000000" pitchFamily="2" charset="2"/>
              <a:buNone/>
              <a:defRPr/>
            </a:pPr>
            <a:r>
              <a:rPr lang="cs-CZ" sz="2600" dirty="0" smtClean="0">
                <a:effectLst/>
                <a:latin typeface="Arial Narrow" pitchFamily="34" charset="0"/>
              </a:rPr>
              <a:t>6.</a:t>
            </a:r>
            <a:r>
              <a:rPr lang="cs-CZ" sz="2600" dirty="0" smtClean="0">
                <a:solidFill>
                  <a:srgbClr val="FFFF00"/>
                </a:solidFill>
                <a:effectLst/>
                <a:latin typeface="Arial Narrow" pitchFamily="34" charset="0"/>
              </a:rPr>
              <a:t>. </a:t>
            </a:r>
            <a:r>
              <a:rPr lang="cs-CZ" sz="2600" b="1" dirty="0">
                <a:effectLst/>
                <a:latin typeface="Arial Narrow" pitchFamily="34" charset="0"/>
              </a:rPr>
              <a:t>Mezinárodní výbor Červeného </a:t>
            </a:r>
            <a:r>
              <a:rPr lang="cs-CZ" sz="2600" b="1" dirty="0" smtClean="0">
                <a:effectLst/>
                <a:latin typeface="Arial Narrow" pitchFamily="34" charset="0"/>
              </a:rPr>
              <a:t>kříže</a:t>
            </a:r>
            <a:endParaRPr lang="cs-CZ" sz="2600" b="1" dirty="0">
              <a:effectLst/>
              <a:latin typeface="Arial Narrow" pitchFamily="34" charset="0"/>
            </a:endParaRPr>
          </a:p>
          <a:p>
            <a:pPr eaLnBrk="1" hangingPunct="1">
              <a:buFont typeface="Wingdings" panose="05000000000000000000" pitchFamily="2" charset="2"/>
              <a:buNone/>
              <a:defRPr/>
            </a:pPr>
            <a:r>
              <a:rPr lang="cs-CZ" sz="2600" dirty="0">
                <a:effectLst/>
                <a:latin typeface="Arial Narrow" pitchFamily="34" charset="0"/>
              </a:rPr>
              <a:t>7. Suverénní řád maltézských </a:t>
            </a:r>
            <a:r>
              <a:rPr lang="cs-CZ" sz="2600" dirty="0" smtClean="0">
                <a:effectLst/>
                <a:latin typeface="Arial Narrow" pitchFamily="34" charset="0"/>
              </a:rPr>
              <a:t>rytířů</a:t>
            </a:r>
            <a:endParaRPr lang="cs-CZ" sz="2600" dirty="0">
              <a:effectLst/>
              <a:latin typeface="Arial Narrow" pitchFamily="34" charset="0"/>
            </a:endParaRPr>
          </a:p>
          <a:p>
            <a:pPr eaLnBrk="1" hangingPunct="1">
              <a:buFont typeface="Wingdings" panose="05000000000000000000" pitchFamily="2" charset="2"/>
              <a:buNone/>
              <a:defRPr/>
            </a:pPr>
            <a:r>
              <a:rPr lang="cs-CZ" sz="2600" dirty="0">
                <a:effectLst/>
                <a:latin typeface="Arial Narrow" pitchFamily="34" charset="0"/>
              </a:rPr>
              <a:t>8. jednotlivci (fyzické osoby)</a:t>
            </a:r>
          </a:p>
        </p:txBody>
      </p:sp>
      <p:sp>
        <p:nvSpPr>
          <p:cNvPr id="16386" name="Zástupný symbol pro číslo snímku 5"/>
          <p:cNvSpPr>
            <a:spLocks noGrp="1"/>
          </p:cNvSpPr>
          <p:nvPr>
            <p:ph type="sldNum" sz="quarter" idx="4294967295"/>
          </p:nvPr>
        </p:nvSpPr>
        <p:spPr>
          <a:xfrm>
            <a:off x="7010400" y="6243638"/>
            <a:ext cx="2133600" cy="457200"/>
          </a:xfrm>
        </p:spPr>
        <p:txBody>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defRPr/>
            </a:pPr>
            <a:fld id="{AE3E45BA-57DB-461D-9530-9FF0E60872CC}" type="slidenum">
              <a:rPr lang="cs-CZ" altLang="cs-CZ" smtClean="0"/>
              <a:pPr eaLnBrk="1" hangingPunct="1">
                <a:defRPr/>
              </a:pPr>
              <a:t>12</a:t>
            </a:fld>
            <a:endParaRPr lang="cs-CZ" altLang="cs-CZ"/>
          </a:p>
        </p:txBody>
      </p:sp>
      <p:sp>
        <p:nvSpPr>
          <p:cNvPr id="4" name="Rectangle 2"/>
          <p:cNvSpPr>
            <a:spLocks noGrp="1" noChangeArrowheads="1"/>
          </p:cNvSpPr>
          <p:nvPr>
            <p:ph type="title"/>
          </p:nvPr>
        </p:nvSpPr>
        <p:spPr>
          <a:xfrm>
            <a:off x="323528" y="1067700"/>
            <a:ext cx="7958708" cy="1325563"/>
          </a:xfrm>
        </p:spPr>
        <p:txBody>
          <a:bodyPr>
            <a:normAutofit/>
          </a:bodyPr>
          <a:lstStyle/>
          <a:p>
            <a:pPr eaLnBrk="1" hangingPunct="1"/>
            <a:r>
              <a:rPr lang="cs-CZ" altLang="cs-CZ" sz="3200" b="1" dirty="0">
                <a:effectLst/>
                <a:latin typeface="Arial Narrow" panose="020B0606020202030204" pitchFamily="34" charset="0"/>
              </a:rPr>
              <a:t>Subjekty mezinárodního </a:t>
            </a:r>
            <a:r>
              <a:rPr lang="cs-CZ" altLang="cs-CZ" sz="3200" b="1" dirty="0" smtClean="0">
                <a:effectLst/>
                <a:latin typeface="Arial Narrow" panose="020B0606020202030204" pitchFamily="34" charset="0"/>
              </a:rPr>
              <a:t>práva - </a:t>
            </a:r>
            <a:r>
              <a:rPr lang="cs-CZ" altLang="cs-CZ" sz="3200" dirty="0" smtClean="0">
                <a:effectLst/>
                <a:latin typeface="Arial Narrow" panose="020B0606020202030204" pitchFamily="34" charset="0"/>
              </a:rPr>
              <a:t>pokračování</a:t>
            </a:r>
            <a:endParaRPr lang="cs-CZ" altLang="cs-CZ" sz="3200" dirty="0">
              <a:effectLst/>
              <a:latin typeface="Arial Narrow" panose="020B0606020202030204" pitchFamily="34" charset="0"/>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a:xfrm>
            <a:off x="288131" y="764704"/>
            <a:ext cx="8229600" cy="1641475"/>
          </a:xfrm>
        </p:spPr>
        <p:txBody>
          <a:bodyPr>
            <a:normAutofit/>
          </a:bodyPr>
          <a:lstStyle/>
          <a:p>
            <a:pPr eaLnBrk="1" hangingPunct="1">
              <a:defRPr/>
            </a:pPr>
            <a:r>
              <a:rPr lang="cs-CZ" sz="3000" b="1" dirty="0" smtClean="0">
                <a:effectLst/>
                <a:latin typeface="Arial Narrow" pitchFamily="34" charset="0"/>
              </a:rPr>
              <a:t>1) Státy</a:t>
            </a:r>
            <a:endParaRPr lang="cs-CZ" sz="3000" dirty="0">
              <a:solidFill>
                <a:srgbClr val="FFFF00"/>
              </a:solidFill>
              <a:latin typeface="Arial Narrow" pitchFamily="34" charset="0"/>
            </a:endParaRPr>
          </a:p>
        </p:txBody>
      </p:sp>
      <p:sp>
        <p:nvSpPr>
          <p:cNvPr id="17411" name="Rectangle 3"/>
          <p:cNvSpPr>
            <a:spLocks noGrp="1" noChangeArrowheads="1"/>
          </p:cNvSpPr>
          <p:nvPr>
            <p:ph idx="1"/>
          </p:nvPr>
        </p:nvSpPr>
        <p:spPr>
          <a:xfrm>
            <a:off x="288131" y="1916832"/>
            <a:ext cx="8409782" cy="4569693"/>
          </a:xfrm>
        </p:spPr>
        <p:txBody>
          <a:bodyPr>
            <a:normAutofit/>
          </a:bodyPr>
          <a:lstStyle/>
          <a:p>
            <a:pPr marL="174625" indent="-174625" eaLnBrk="1" hangingPunct="1">
              <a:lnSpc>
                <a:spcPct val="120000"/>
              </a:lnSpc>
              <a:spcBef>
                <a:spcPts val="600"/>
              </a:spcBef>
              <a:buFont typeface="Wingdings" panose="05000000000000000000" pitchFamily="2" charset="2"/>
              <a:buNone/>
              <a:defRPr/>
            </a:pPr>
            <a:r>
              <a:rPr lang="cs-CZ" altLang="cs-CZ" sz="2600" dirty="0">
                <a:effectLst/>
                <a:latin typeface="Arial Narrow" pitchFamily="34" charset="0"/>
              </a:rPr>
              <a:t>Hlavní jsou tři konstitutivní </a:t>
            </a:r>
            <a:r>
              <a:rPr lang="cs-CZ" altLang="cs-CZ" sz="2600" dirty="0" smtClean="0">
                <a:effectLst/>
                <a:latin typeface="Arial Narrow" pitchFamily="34" charset="0"/>
              </a:rPr>
              <a:t>prvky:</a:t>
            </a:r>
            <a:endParaRPr lang="cs-CZ" altLang="cs-CZ" sz="2600" b="1" dirty="0">
              <a:effectLst/>
              <a:latin typeface="Arial Narrow" pitchFamily="34" charset="0"/>
            </a:endParaRPr>
          </a:p>
          <a:p>
            <a:pPr marL="174625" indent="-174625" eaLnBrk="1" hangingPunct="1">
              <a:lnSpc>
                <a:spcPct val="120000"/>
              </a:lnSpc>
              <a:spcBef>
                <a:spcPts val="600"/>
              </a:spcBef>
              <a:buSzTx/>
              <a:buFont typeface="Wingdings" panose="05000000000000000000" pitchFamily="2" charset="2"/>
              <a:buNone/>
              <a:defRPr/>
            </a:pPr>
            <a:r>
              <a:rPr lang="cs-CZ" altLang="cs-CZ" b="1" dirty="0" smtClean="0">
                <a:latin typeface="Arial Narrow" pitchFamily="34" charset="0"/>
              </a:rPr>
              <a:t>A)</a:t>
            </a:r>
            <a:r>
              <a:rPr lang="cs-CZ" altLang="cs-CZ" b="1" dirty="0" smtClean="0">
                <a:effectLst/>
                <a:latin typeface="Arial Narrow" pitchFamily="34" charset="0"/>
              </a:rPr>
              <a:t> </a:t>
            </a:r>
            <a:r>
              <a:rPr lang="cs-CZ" altLang="cs-CZ" b="1" dirty="0">
                <a:effectLst/>
                <a:latin typeface="Arial Narrow" pitchFamily="34" charset="0"/>
              </a:rPr>
              <a:t>Území </a:t>
            </a:r>
          </a:p>
          <a:p>
            <a:pPr eaLnBrk="1" hangingPunct="1">
              <a:lnSpc>
                <a:spcPct val="120000"/>
              </a:lnSpc>
              <a:spcBef>
                <a:spcPts val="600"/>
              </a:spcBef>
              <a:buClr>
                <a:schemeClr val="tx1"/>
              </a:buClr>
              <a:buFont typeface="Wingdings" panose="05000000000000000000" pitchFamily="2" charset="2"/>
              <a:buChar char="q"/>
              <a:defRPr/>
            </a:pPr>
            <a:r>
              <a:rPr lang="cs-CZ" altLang="cs-CZ" sz="2600" dirty="0" smtClean="0">
                <a:effectLst/>
                <a:latin typeface="Arial Narrow" pitchFamily="34" charset="0"/>
              </a:rPr>
              <a:t> Stát </a:t>
            </a:r>
            <a:r>
              <a:rPr lang="cs-CZ" altLang="cs-CZ" sz="2600" dirty="0">
                <a:effectLst/>
                <a:latin typeface="Arial Narrow" pitchFamily="34" charset="0"/>
              </a:rPr>
              <a:t>nemůže vzniknout ani existovat bez vlastního území. </a:t>
            </a:r>
          </a:p>
          <a:p>
            <a:pPr eaLnBrk="1" hangingPunct="1">
              <a:lnSpc>
                <a:spcPct val="120000"/>
              </a:lnSpc>
              <a:spcBef>
                <a:spcPts val="600"/>
              </a:spcBef>
              <a:buClr>
                <a:schemeClr val="tx1"/>
              </a:buClr>
              <a:buFont typeface="Wingdings" panose="05000000000000000000" pitchFamily="2" charset="2"/>
              <a:buChar char="q"/>
              <a:defRPr/>
            </a:pPr>
            <a:r>
              <a:rPr lang="cs-CZ" altLang="cs-CZ" sz="2600" dirty="0" smtClean="0">
                <a:effectLst/>
                <a:latin typeface="Arial Narrow" pitchFamily="34" charset="0"/>
              </a:rPr>
              <a:t> Mezinárodní </a:t>
            </a:r>
            <a:r>
              <a:rPr lang="cs-CZ" altLang="cs-CZ" sz="2600" dirty="0">
                <a:effectLst/>
                <a:latin typeface="Arial Narrow" pitchFamily="34" charset="0"/>
              </a:rPr>
              <a:t>právo nestanoví minimální velikost státního území. </a:t>
            </a:r>
          </a:p>
          <a:p>
            <a:pPr eaLnBrk="1" hangingPunct="1">
              <a:lnSpc>
                <a:spcPct val="120000"/>
              </a:lnSpc>
              <a:spcBef>
                <a:spcPts val="600"/>
              </a:spcBef>
              <a:buClr>
                <a:schemeClr val="tx1"/>
              </a:buClr>
              <a:buFont typeface="Wingdings" panose="05000000000000000000" pitchFamily="2" charset="2"/>
              <a:buChar char="q"/>
              <a:defRPr/>
            </a:pPr>
            <a:r>
              <a:rPr lang="cs-CZ" altLang="cs-CZ" sz="2600" dirty="0" smtClean="0">
                <a:effectLst/>
                <a:latin typeface="Arial Narrow" pitchFamily="34" charset="0"/>
              </a:rPr>
              <a:t> Zmenšení </a:t>
            </a:r>
            <a:r>
              <a:rPr lang="cs-CZ" altLang="cs-CZ" sz="2600" dirty="0">
                <a:effectLst/>
                <a:latin typeface="Arial Narrow" pitchFamily="34" charset="0"/>
              </a:rPr>
              <a:t>státního území nevede ke zpochybnění mezinárodně právní subjektivity příslušného státu.</a:t>
            </a:r>
          </a:p>
          <a:p>
            <a:pPr eaLnBrk="1" hangingPunct="1">
              <a:lnSpc>
                <a:spcPct val="120000"/>
              </a:lnSpc>
              <a:spcBef>
                <a:spcPts val="600"/>
              </a:spcBef>
              <a:buClr>
                <a:schemeClr val="tx1"/>
              </a:buClr>
              <a:buFont typeface="Wingdings" panose="05000000000000000000" pitchFamily="2" charset="2"/>
              <a:buChar char="q"/>
              <a:defRPr/>
            </a:pPr>
            <a:r>
              <a:rPr lang="cs-CZ" altLang="cs-CZ" sz="2600" dirty="0" smtClean="0">
                <a:effectLst/>
                <a:latin typeface="Arial Narrow" pitchFamily="34" charset="0"/>
              </a:rPr>
              <a:t> Území </a:t>
            </a:r>
            <a:r>
              <a:rPr lang="cs-CZ" altLang="cs-CZ" sz="2600" dirty="0">
                <a:effectLst/>
                <a:latin typeface="Arial Narrow" pitchFamily="34" charset="0"/>
              </a:rPr>
              <a:t>státu ohraničuje státní hranice</a:t>
            </a:r>
            <a:r>
              <a:rPr lang="cs-CZ" altLang="cs-CZ" sz="2600" dirty="0" smtClean="0">
                <a:effectLst/>
                <a:latin typeface="Arial Narrow" pitchFamily="34" charset="0"/>
              </a:rPr>
              <a:t>.</a:t>
            </a:r>
          </a:p>
          <a:p>
            <a:pPr marL="0" indent="0" eaLnBrk="1" hangingPunct="1">
              <a:lnSpc>
                <a:spcPct val="100000"/>
              </a:lnSpc>
              <a:spcBef>
                <a:spcPts val="600"/>
              </a:spcBef>
              <a:buClr>
                <a:schemeClr val="tx1"/>
              </a:buClr>
              <a:buNone/>
              <a:defRPr/>
            </a:pPr>
            <a:endParaRPr lang="cs-CZ" altLang="cs-CZ" sz="2600" dirty="0">
              <a:effectLst/>
              <a:latin typeface="Arial Narrow" pitchFamily="34" charset="0"/>
            </a:endParaRPr>
          </a:p>
        </p:txBody>
      </p:sp>
      <p:sp>
        <p:nvSpPr>
          <p:cNvPr id="17410" name="Zástupný symbol pro číslo snímku 5"/>
          <p:cNvSpPr>
            <a:spLocks noGrp="1"/>
          </p:cNvSpPr>
          <p:nvPr>
            <p:ph type="sldNum" sz="quarter" idx="4294967295"/>
          </p:nvPr>
        </p:nvSpPr>
        <p:spPr>
          <a:xfrm>
            <a:off x="7010400" y="6243638"/>
            <a:ext cx="2133600" cy="457200"/>
          </a:xfrm>
        </p:spPr>
        <p:txBody>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defRPr/>
            </a:pPr>
            <a:fld id="{FD2C478B-FAA4-4628-9ED2-A5BE3066B6DF}" type="slidenum">
              <a:rPr lang="cs-CZ" altLang="cs-CZ" smtClean="0"/>
              <a:pPr eaLnBrk="1" hangingPunct="1">
                <a:defRPr/>
              </a:pPr>
              <a:t>13</a:t>
            </a:fld>
            <a:endParaRPr lang="cs-CZ" altLang="cs-CZ"/>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3"/>
          <p:cNvSpPr>
            <a:spLocks noGrp="1" noChangeArrowheads="1"/>
          </p:cNvSpPr>
          <p:nvPr>
            <p:ph idx="1"/>
          </p:nvPr>
        </p:nvSpPr>
        <p:spPr>
          <a:xfrm>
            <a:off x="250825" y="1340768"/>
            <a:ext cx="8893175" cy="5865812"/>
          </a:xfrm>
        </p:spPr>
        <p:txBody>
          <a:bodyPr/>
          <a:lstStyle/>
          <a:p>
            <a:pPr marL="0" indent="0" eaLnBrk="1" hangingPunct="1">
              <a:lnSpc>
                <a:spcPct val="80000"/>
              </a:lnSpc>
              <a:buClr>
                <a:schemeClr val="tx1"/>
              </a:buClr>
              <a:buFont typeface="Wingdings" panose="05000000000000000000" pitchFamily="2" charset="2"/>
              <a:buNone/>
            </a:pPr>
            <a:r>
              <a:rPr lang="cs-CZ" altLang="cs-CZ" sz="2800" b="1" dirty="0">
                <a:effectLst/>
                <a:latin typeface="Arial Narrow" panose="020B0606020202030204" pitchFamily="34" charset="0"/>
              </a:rPr>
              <a:t>Státním územím </a:t>
            </a:r>
            <a:r>
              <a:rPr lang="cs-CZ" altLang="cs-CZ" sz="2800" dirty="0">
                <a:effectLst/>
                <a:latin typeface="Arial Narrow" panose="020B0606020202030204" pitchFamily="34" charset="0"/>
              </a:rPr>
              <a:t>mezinárodní právo rozumí </a:t>
            </a:r>
          </a:p>
          <a:p>
            <a:pPr marL="995363" lvl="1" indent="-368300" eaLnBrk="1" hangingPunct="1">
              <a:lnSpc>
                <a:spcPct val="80000"/>
              </a:lnSpc>
              <a:buSzPct val="60000"/>
              <a:buFont typeface="Wingdings" panose="05000000000000000000" pitchFamily="2" charset="2"/>
              <a:buChar char="q"/>
            </a:pPr>
            <a:r>
              <a:rPr lang="cs-CZ" altLang="cs-CZ" sz="2600" dirty="0">
                <a:effectLst/>
                <a:latin typeface="Arial Narrow" panose="020B0606020202030204" pitchFamily="34" charset="0"/>
              </a:rPr>
              <a:t>příslušnou část zemského povrchu,</a:t>
            </a:r>
          </a:p>
          <a:p>
            <a:pPr marL="995363" lvl="1" indent="-368300" eaLnBrk="1" hangingPunct="1">
              <a:lnSpc>
                <a:spcPct val="80000"/>
              </a:lnSpc>
              <a:buSzPct val="60000"/>
              <a:buFont typeface="Wingdings" panose="05000000000000000000" pitchFamily="2" charset="2"/>
              <a:buChar char="q"/>
            </a:pPr>
            <a:r>
              <a:rPr lang="cs-CZ" altLang="cs-CZ" sz="2600" dirty="0">
                <a:effectLst/>
                <a:latin typeface="Arial Narrow" panose="020B0606020202030204" pitchFamily="34" charset="0"/>
              </a:rPr>
              <a:t>odpovídající část pod zemí až do středu země,</a:t>
            </a:r>
          </a:p>
          <a:p>
            <a:pPr marL="995363" lvl="1" indent="-368300" eaLnBrk="1" hangingPunct="1">
              <a:lnSpc>
                <a:spcPct val="80000"/>
              </a:lnSpc>
              <a:buSzPct val="60000"/>
              <a:buFont typeface="Wingdings" panose="05000000000000000000" pitchFamily="2" charset="2"/>
              <a:buChar char="q"/>
            </a:pPr>
            <a:r>
              <a:rPr lang="cs-CZ" altLang="cs-CZ" sz="2600" dirty="0">
                <a:effectLst/>
                <a:latin typeface="Arial Narrow" panose="020B0606020202030204" pitchFamily="34" charset="0"/>
              </a:rPr>
              <a:t>části hraničních vodních toků a jezer, v mořském prostředí tzv. vnitřní a pobřežní vody (12 námořních mil),</a:t>
            </a:r>
          </a:p>
          <a:p>
            <a:pPr marL="995363" lvl="1" indent="-368300" eaLnBrk="1" hangingPunct="1">
              <a:lnSpc>
                <a:spcPct val="80000"/>
              </a:lnSpc>
              <a:buSzPct val="60000"/>
              <a:buFont typeface="Wingdings" panose="05000000000000000000" pitchFamily="2" charset="2"/>
              <a:buChar char="q"/>
            </a:pPr>
            <a:r>
              <a:rPr lang="cs-CZ" altLang="cs-CZ" sz="2600" dirty="0">
                <a:effectLst/>
                <a:latin typeface="Arial Narrow" panose="020B0606020202030204" pitchFamily="34" charset="0"/>
              </a:rPr>
              <a:t>v nadzemním prostředí vzdušný prostor (100 km). </a:t>
            </a:r>
          </a:p>
          <a:p>
            <a:pPr marL="995363" lvl="1" indent="-368300" eaLnBrk="1" hangingPunct="1">
              <a:lnSpc>
                <a:spcPct val="80000"/>
              </a:lnSpc>
              <a:buSzPct val="60000"/>
              <a:buFont typeface="Wingdings" panose="05000000000000000000" pitchFamily="2" charset="2"/>
              <a:buChar char="q"/>
            </a:pPr>
            <a:endParaRPr lang="cs-CZ" altLang="cs-CZ" dirty="0">
              <a:effectLst/>
              <a:latin typeface="Arial Narrow" panose="020B0606020202030204" pitchFamily="34" charset="0"/>
            </a:endParaRPr>
          </a:p>
          <a:p>
            <a:pPr marL="0" indent="0" eaLnBrk="1" hangingPunct="1">
              <a:lnSpc>
                <a:spcPct val="80000"/>
              </a:lnSpc>
              <a:buClr>
                <a:schemeClr val="tx1"/>
              </a:buClr>
              <a:buFont typeface="Wingdings" panose="05000000000000000000" pitchFamily="2" charset="2"/>
              <a:buNone/>
            </a:pPr>
            <a:r>
              <a:rPr lang="cs-CZ" altLang="cs-CZ" sz="2800" dirty="0">
                <a:effectLst/>
                <a:latin typeface="Arial Narrow" panose="020B0606020202030204" pitchFamily="34" charset="0"/>
              </a:rPr>
              <a:t>Stát vykonává na svém území zásadně </a:t>
            </a:r>
          </a:p>
          <a:p>
            <a:pPr marL="995363" lvl="1" indent="-368300" eaLnBrk="1" hangingPunct="1">
              <a:lnSpc>
                <a:spcPct val="80000"/>
              </a:lnSpc>
              <a:buSzPct val="60000"/>
              <a:buFont typeface="Wingdings" panose="05000000000000000000" pitchFamily="2" charset="2"/>
              <a:buChar char="q"/>
            </a:pPr>
            <a:r>
              <a:rPr lang="cs-CZ" altLang="cs-CZ" sz="2600" dirty="0">
                <a:effectLst/>
                <a:latin typeface="Arial Narrow" panose="020B0606020202030204" pitchFamily="34" charset="0"/>
              </a:rPr>
              <a:t>úplnou a výlučnou svrchovanou moc, </a:t>
            </a:r>
          </a:p>
          <a:p>
            <a:pPr marL="995363" lvl="1" indent="-368300" eaLnBrk="1" hangingPunct="1">
              <a:lnSpc>
                <a:spcPct val="80000"/>
              </a:lnSpc>
              <a:buSzPct val="60000"/>
              <a:buFont typeface="Wingdings" panose="05000000000000000000" pitchFamily="2" charset="2"/>
              <a:buChar char="q"/>
            </a:pPr>
            <a:r>
              <a:rPr lang="cs-CZ" altLang="cs-CZ" sz="2600" dirty="0">
                <a:effectLst/>
                <a:latin typeface="Arial Narrow" panose="020B0606020202030204" pitchFamily="34" charset="0"/>
              </a:rPr>
              <a:t>územní suverenita mu umožňuje provádět na svém území opatření a zakazuje jinému státu jednat na území suveréna.</a:t>
            </a:r>
          </a:p>
        </p:txBody>
      </p:sp>
      <p:sp>
        <p:nvSpPr>
          <p:cNvPr id="2" name="Zástupný symbol pro číslo snímku 5"/>
          <p:cNvSpPr>
            <a:spLocks noGrp="1"/>
          </p:cNvSpPr>
          <p:nvPr>
            <p:ph type="sldNum" sz="quarter" idx="4294967295"/>
          </p:nvPr>
        </p:nvSpPr>
        <p:spPr>
          <a:xfrm>
            <a:off x="7010400" y="6243638"/>
            <a:ext cx="2133600" cy="457200"/>
          </a:xfrm>
        </p:spPr>
        <p:txBody>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defRPr/>
            </a:pPr>
            <a:fld id="{91BF029A-E5BA-41DC-9A51-A7295125B5C2}" type="slidenum">
              <a:rPr lang="cs-CZ" altLang="cs-CZ" smtClean="0"/>
              <a:pPr eaLnBrk="1" hangingPunct="1">
                <a:defRPr/>
              </a:pPr>
              <a:t>14</a:t>
            </a:fld>
            <a:endParaRPr lang="cs-CZ" altLang="cs-CZ"/>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3"/>
          <p:cNvSpPr>
            <a:spLocks noGrp="1" noChangeArrowheads="1"/>
          </p:cNvSpPr>
          <p:nvPr>
            <p:ph idx="1"/>
          </p:nvPr>
        </p:nvSpPr>
        <p:spPr>
          <a:xfrm>
            <a:off x="179388" y="1091877"/>
            <a:ext cx="8507412" cy="5001419"/>
          </a:xfrm>
        </p:spPr>
        <p:txBody>
          <a:bodyPr/>
          <a:lstStyle/>
          <a:p>
            <a:pPr eaLnBrk="1" hangingPunct="1">
              <a:lnSpc>
                <a:spcPct val="90000"/>
              </a:lnSpc>
              <a:buFont typeface="Wingdings" panose="05000000000000000000" pitchFamily="2" charset="2"/>
              <a:buNone/>
            </a:pPr>
            <a:r>
              <a:rPr lang="cs-CZ" altLang="cs-CZ" b="1" dirty="0" smtClean="0">
                <a:latin typeface="Arial Narrow" panose="020B0606020202030204" pitchFamily="34" charset="0"/>
              </a:rPr>
              <a:t>B</a:t>
            </a:r>
            <a:r>
              <a:rPr lang="cs-CZ" altLang="cs-CZ" b="1" dirty="0">
                <a:latin typeface="Arial Narrow" panose="020B0606020202030204" pitchFamily="34" charset="0"/>
              </a:rPr>
              <a:t>)</a:t>
            </a:r>
            <a:r>
              <a:rPr lang="cs-CZ" altLang="cs-CZ" b="1" dirty="0" smtClean="0">
                <a:effectLst/>
                <a:latin typeface="Arial Narrow" panose="020B0606020202030204" pitchFamily="34" charset="0"/>
              </a:rPr>
              <a:t> </a:t>
            </a:r>
            <a:r>
              <a:rPr lang="cs-CZ" altLang="cs-CZ" b="1" dirty="0">
                <a:effectLst/>
                <a:latin typeface="Arial Narrow" panose="020B0606020202030204" pitchFamily="34" charset="0"/>
              </a:rPr>
              <a:t>Obyvatelstvo</a:t>
            </a:r>
          </a:p>
          <a:p>
            <a:pPr eaLnBrk="1" hangingPunct="1">
              <a:spcBef>
                <a:spcPts val="1200"/>
              </a:spcBef>
              <a:buClr>
                <a:schemeClr val="tx1"/>
              </a:buClr>
              <a:buFont typeface="Wingdings" panose="05000000000000000000" pitchFamily="2" charset="2"/>
              <a:buChar char="q"/>
            </a:pPr>
            <a:r>
              <a:rPr lang="cs-CZ" altLang="cs-CZ" sz="2600" dirty="0" smtClean="0">
                <a:effectLst/>
                <a:latin typeface="Arial Narrow" panose="020B0606020202030204" pitchFamily="34" charset="0"/>
              </a:rPr>
              <a:t> obyvatelstvem </a:t>
            </a:r>
            <a:r>
              <a:rPr lang="cs-CZ" altLang="cs-CZ" sz="2600" dirty="0">
                <a:effectLst/>
                <a:latin typeface="Arial Narrow" panose="020B0606020202030204" pitchFamily="34" charset="0"/>
              </a:rPr>
              <a:t>se chápe celek jednotlivců, kteří spolu žijí jako organizované společenství na daném území.</a:t>
            </a:r>
          </a:p>
          <a:p>
            <a:pPr eaLnBrk="1" hangingPunct="1">
              <a:spcBef>
                <a:spcPts val="1200"/>
              </a:spcBef>
              <a:buClr>
                <a:schemeClr val="tx1"/>
              </a:buClr>
              <a:buFont typeface="Wingdings" panose="05000000000000000000" pitchFamily="2" charset="2"/>
              <a:buChar char="q"/>
            </a:pPr>
            <a:r>
              <a:rPr lang="cs-CZ" altLang="cs-CZ" sz="2600" dirty="0">
                <a:effectLst/>
                <a:latin typeface="Arial Narrow" panose="020B0606020202030204" pitchFamily="34" charset="0"/>
              </a:rPr>
              <a:t> zejména důležitý je </a:t>
            </a:r>
            <a:r>
              <a:rPr lang="cs-CZ" altLang="cs-CZ" sz="2600" u="sng" dirty="0">
                <a:effectLst/>
                <a:latin typeface="Arial Narrow" panose="020B0606020202030204" pitchFamily="34" charset="0"/>
              </a:rPr>
              <a:t>usedlý, přirozený a trvalý</a:t>
            </a:r>
            <a:r>
              <a:rPr lang="cs-CZ" altLang="cs-CZ" sz="2600" dirty="0">
                <a:effectLst/>
                <a:latin typeface="Arial Narrow" panose="020B0606020202030204" pitchFamily="34" charset="0"/>
              </a:rPr>
              <a:t> charakter obyvatelstva. </a:t>
            </a:r>
          </a:p>
          <a:p>
            <a:pPr lvl="1" eaLnBrk="1" hangingPunct="1">
              <a:spcBef>
                <a:spcPts val="1200"/>
              </a:spcBef>
              <a:buSzPct val="60000"/>
              <a:buFont typeface="Wingdings" panose="05000000000000000000" pitchFamily="2" charset="2"/>
              <a:buChar char="q"/>
            </a:pPr>
            <a:r>
              <a:rPr lang="cs-CZ" altLang="cs-CZ" sz="2600" u="sng" dirty="0">
                <a:effectLst/>
                <a:latin typeface="Arial Narrow" panose="020B0606020202030204" pitchFamily="34" charset="0"/>
              </a:rPr>
              <a:t>usedlost</a:t>
            </a:r>
            <a:r>
              <a:rPr lang="cs-CZ" altLang="cs-CZ" sz="2600" dirty="0">
                <a:effectLst/>
                <a:latin typeface="Arial Narrow" panose="020B0606020202030204" pitchFamily="34" charset="0"/>
              </a:rPr>
              <a:t> vylučuje z pojmu obyvatelstva státu kočovné kmeny, kterým chybí zakořeněnost na určitém území, </a:t>
            </a:r>
          </a:p>
          <a:p>
            <a:pPr lvl="1" eaLnBrk="1" hangingPunct="1">
              <a:spcBef>
                <a:spcPts val="1200"/>
              </a:spcBef>
              <a:buSzPct val="60000"/>
              <a:buFont typeface="Wingdings" panose="05000000000000000000" pitchFamily="2" charset="2"/>
              <a:buChar char="q"/>
            </a:pPr>
            <a:r>
              <a:rPr lang="cs-CZ" altLang="cs-CZ" sz="2600" u="sng" dirty="0">
                <a:effectLst/>
                <a:latin typeface="Arial Narrow" panose="020B0606020202030204" pitchFamily="34" charset="0"/>
              </a:rPr>
              <a:t>trvalost</a:t>
            </a:r>
            <a:r>
              <a:rPr lang="cs-CZ" altLang="cs-CZ" sz="2600" dirty="0">
                <a:effectLst/>
                <a:latin typeface="Arial Narrow" panose="020B0606020202030204" pitchFamily="34" charset="0"/>
              </a:rPr>
              <a:t> odlišuje skutečné obyvatelstvo od skupin osob, které žijí na daném území přechodně (cizinci), byť případně dlouhodobě. Mezinárodní právo nestanovuje minimální počet obyvatelstva coby podmínku existence státu.</a:t>
            </a:r>
          </a:p>
          <a:p>
            <a:pPr eaLnBrk="1" hangingPunct="1">
              <a:lnSpc>
                <a:spcPct val="90000"/>
              </a:lnSpc>
              <a:buSzTx/>
            </a:pPr>
            <a:endParaRPr lang="cs-CZ" altLang="cs-CZ" sz="2400" dirty="0">
              <a:effectLst/>
              <a:latin typeface="Arial Narrow" panose="020B0606020202030204" pitchFamily="34" charset="0"/>
            </a:endParaRPr>
          </a:p>
        </p:txBody>
      </p:sp>
      <p:sp>
        <p:nvSpPr>
          <p:cNvPr id="2" name="Zástupný symbol pro číslo snímku 5"/>
          <p:cNvSpPr>
            <a:spLocks noGrp="1"/>
          </p:cNvSpPr>
          <p:nvPr>
            <p:ph type="sldNum" sz="quarter" idx="4294967295"/>
          </p:nvPr>
        </p:nvSpPr>
        <p:spPr>
          <a:xfrm>
            <a:off x="7010400" y="6243638"/>
            <a:ext cx="2133600" cy="457200"/>
          </a:xfrm>
        </p:spPr>
        <p:txBody>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defRPr/>
            </a:pPr>
            <a:fld id="{CAF93F19-6698-4C24-961C-DFA0E949C491}" type="slidenum">
              <a:rPr lang="cs-CZ" altLang="cs-CZ" smtClean="0"/>
              <a:pPr eaLnBrk="1" hangingPunct="1">
                <a:defRPr/>
              </a:pPr>
              <a:t>15</a:t>
            </a:fld>
            <a:endParaRPr lang="cs-CZ" altLang="cs-CZ"/>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3"/>
          <p:cNvSpPr>
            <a:spLocks noGrp="1" noChangeArrowheads="1"/>
          </p:cNvSpPr>
          <p:nvPr>
            <p:ph idx="1"/>
          </p:nvPr>
        </p:nvSpPr>
        <p:spPr>
          <a:xfrm>
            <a:off x="107950" y="1124744"/>
            <a:ext cx="9036050" cy="5001418"/>
          </a:xfrm>
        </p:spPr>
        <p:txBody>
          <a:bodyPr>
            <a:normAutofit/>
          </a:bodyPr>
          <a:lstStyle/>
          <a:p>
            <a:pPr marL="266700" indent="-266700" eaLnBrk="1" hangingPunct="1">
              <a:buClr>
                <a:schemeClr val="tx1"/>
              </a:buClr>
              <a:buSzTx/>
              <a:buFont typeface="Wingdings" panose="05000000000000000000" pitchFamily="2" charset="2"/>
              <a:buNone/>
              <a:defRPr/>
            </a:pPr>
            <a:r>
              <a:rPr lang="cs-CZ" altLang="cs-CZ" b="1" dirty="0" smtClean="0">
                <a:latin typeface="Arial Narrow" pitchFamily="34" charset="0"/>
              </a:rPr>
              <a:t>C)</a:t>
            </a:r>
            <a:r>
              <a:rPr lang="cs-CZ" altLang="cs-CZ" b="1" dirty="0" smtClean="0">
                <a:effectLst/>
                <a:latin typeface="Arial Narrow" pitchFamily="34" charset="0"/>
              </a:rPr>
              <a:t> Veřejná </a:t>
            </a:r>
            <a:r>
              <a:rPr lang="cs-CZ" altLang="cs-CZ" b="1" dirty="0">
                <a:effectLst/>
                <a:latin typeface="Arial Narrow" pitchFamily="34" charset="0"/>
              </a:rPr>
              <a:t>moc </a:t>
            </a:r>
          </a:p>
          <a:p>
            <a:pPr marL="266700" indent="-266700" eaLnBrk="1" hangingPunct="1">
              <a:buClr>
                <a:schemeClr val="tx1"/>
              </a:buClr>
              <a:buSzTx/>
              <a:buFont typeface="Wingdings" panose="05000000000000000000" pitchFamily="2" charset="2"/>
              <a:buNone/>
              <a:defRPr/>
            </a:pPr>
            <a:r>
              <a:rPr lang="cs-CZ" altLang="cs-CZ" sz="2400" dirty="0">
                <a:effectLst/>
                <a:latin typeface="Arial Narrow" pitchFamily="34" charset="0"/>
              </a:rPr>
              <a:t>Veřejnou mocí se rozumí</a:t>
            </a:r>
            <a:r>
              <a:rPr lang="cs-CZ" altLang="cs-CZ" sz="2400" dirty="0" smtClean="0">
                <a:effectLst/>
                <a:latin typeface="Arial Narrow" pitchFamily="34" charset="0"/>
              </a:rPr>
              <a:t>:</a:t>
            </a:r>
            <a:endParaRPr lang="cs-CZ" altLang="cs-CZ" sz="2400" dirty="0">
              <a:effectLst/>
              <a:latin typeface="Arial Narrow" pitchFamily="34" charset="0"/>
            </a:endParaRPr>
          </a:p>
          <a:p>
            <a:pPr eaLnBrk="1" hangingPunct="1">
              <a:buClr>
                <a:schemeClr val="tx1"/>
              </a:buClr>
              <a:buFont typeface="Wingdings" panose="05000000000000000000" pitchFamily="2" charset="2"/>
              <a:buChar char="q"/>
              <a:defRPr/>
            </a:pPr>
            <a:r>
              <a:rPr lang="cs-CZ" altLang="cs-CZ" sz="2400" dirty="0" smtClean="0">
                <a:effectLst/>
                <a:latin typeface="Arial Narrow" pitchFamily="34" charset="0"/>
              </a:rPr>
              <a:t> Soustava </a:t>
            </a:r>
            <a:r>
              <a:rPr lang="cs-CZ" altLang="cs-CZ" sz="2400" dirty="0">
                <a:effectLst/>
                <a:latin typeface="Arial Narrow" pitchFamily="34" charset="0"/>
              </a:rPr>
              <a:t>státních orgánů, které jsou schopny zajistit na příslušném území takový </a:t>
            </a:r>
            <a:r>
              <a:rPr lang="cs-CZ" altLang="cs-CZ" sz="2400" b="1" dirty="0">
                <a:effectLst/>
                <a:latin typeface="Arial Narrow" pitchFamily="34" charset="0"/>
              </a:rPr>
              <a:t>minimální standard územní správy </a:t>
            </a:r>
            <a:r>
              <a:rPr lang="cs-CZ" altLang="cs-CZ" sz="2400" dirty="0">
                <a:effectLst/>
                <a:latin typeface="Arial Narrow" pitchFamily="34" charset="0"/>
              </a:rPr>
              <a:t>a veřejného pořádku, který umožňuje nerušenou koexistenci daného státu s jinými členy mezinárodního společenství. </a:t>
            </a:r>
          </a:p>
          <a:p>
            <a:pPr eaLnBrk="1" hangingPunct="1">
              <a:buClr>
                <a:schemeClr val="tx1"/>
              </a:buClr>
              <a:buFont typeface="Wingdings" panose="05000000000000000000" pitchFamily="2" charset="2"/>
              <a:buChar char="q"/>
              <a:defRPr/>
            </a:pPr>
            <a:r>
              <a:rPr lang="cs-CZ" altLang="cs-CZ" sz="2400" dirty="0" smtClean="0">
                <a:effectLst/>
                <a:latin typeface="Arial Narrow" pitchFamily="34" charset="0"/>
              </a:rPr>
              <a:t> Vláda </a:t>
            </a:r>
            <a:r>
              <a:rPr lang="cs-CZ" altLang="cs-CZ" sz="2400" dirty="0">
                <a:effectLst/>
                <a:latin typeface="Arial Narrow" pitchFamily="34" charset="0"/>
              </a:rPr>
              <a:t>musí být ve státě </a:t>
            </a:r>
            <a:r>
              <a:rPr lang="cs-CZ" altLang="cs-CZ" sz="2400" b="1" dirty="0">
                <a:effectLst/>
                <a:latin typeface="Arial Narrow" pitchFamily="34" charset="0"/>
              </a:rPr>
              <a:t>efektivní</a:t>
            </a:r>
            <a:r>
              <a:rPr lang="cs-CZ" altLang="cs-CZ" sz="2400" dirty="0">
                <a:effectLst/>
                <a:latin typeface="Arial Narrow" pitchFamily="34" charset="0"/>
              </a:rPr>
              <a:t> - musí být schopna podřídit své autoritě všechny osoby podléhající její jurisdikci – nutnost efektivní kontroly. </a:t>
            </a:r>
          </a:p>
          <a:p>
            <a:pPr eaLnBrk="1" hangingPunct="1">
              <a:buClr>
                <a:schemeClr val="tx1"/>
              </a:buClr>
              <a:buFont typeface="Wingdings" panose="05000000000000000000" pitchFamily="2" charset="2"/>
              <a:buChar char="q"/>
              <a:defRPr/>
            </a:pPr>
            <a:r>
              <a:rPr lang="cs-CZ" altLang="cs-CZ" sz="2400" dirty="0" smtClean="0">
                <a:effectLst/>
                <a:latin typeface="Arial Narrow" pitchFamily="34" charset="0"/>
              </a:rPr>
              <a:t> Zpravidla </a:t>
            </a:r>
            <a:r>
              <a:rPr lang="cs-CZ" altLang="cs-CZ" sz="2400" dirty="0">
                <a:effectLst/>
                <a:latin typeface="Arial Narrow" pitchFamily="34" charset="0"/>
              </a:rPr>
              <a:t>stačí k identifikaci státu jako subjektu mezinárodního práva existence všech </a:t>
            </a:r>
            <a:r>
              <a:rPr lang="cs-CZ" altLang="cs-CZ" sz="2400" b="1" dirty="0">
                <a:effectLst/>
                <a:latin typeface="Arial Narrow" pitchFamily="34" charset="0"/>
              </a:rPr>
              <a:t>tří </a:t>
            </a:r>
            <a:r>
              <a:rPr lang="cs-CZ" altLang="cs-CZ" sz="2400" dirty="0">
                <a:effectLst/>
                <a:latin typeface="Arial Narrow" pitchFamily="34" charset="0"/>
              </a:rPr>
              <a:t>prvků. </a:t>
            </a:r>
          </a:p>
          <a:p>
            <a:pPr eaLnBrk="1" hangingPunct="1">
              <a:buClr>
                <a:schemeClr val="tx1"/>
              </a:buClr>
              <a:buFont typeface="Wingdings" panose="05000000000000000000" pitchFamily="2" charset="2"/>
              <a:buChar char="q"/>
              <a:defRPr/>
            </a:pPr>
            <a:r>
              <a:rPr lang="cs-CZ" altLang="cs-CZ" sz="2400" dirty="0" smtClean="0">
                <a:effectLst/>
                <a:latin typeface="Arial Narrow" pitchFamily="34" charset="0"/>
              </a:rPr>
              <a:t> Přesto </a:t>
            </a:r>
            <a:r>
              <a:rPr lang="cs-CZ" altLang="cs-CZ" sz="2400" dirty="0">
                <a:effectLst/>
                <a:latin typeface="Arial Narrow" pitchFamily="34" charset="0"/>
              </a:rPr>
              <a:t>se jeví jako praktické trvat i na čtvrtém předpokladu </a:t>
            </a:r>
          </a:p>
          <a:p>
            <a:pPr lvl="1" eaLnBrk="1" hangingPunct="1">
              <a:buFont typeface="Wingdings" panose="05000000000000000000" pitchFamily="2" charset="2"/>
              <a:buChar char="q"/>
              <a:defRPr/>
            </a:pPr>
            <a:r>
              <a:rPr lang="cs-CZ" altLang="cs-CZ" sz="2000" b="1" dirty="0" smtClean="0">
                <a:effectLst/>
                <a:latin typeface="Arial Narrow" pitchFamily="34" charset="0"/>
              </a:rPr>
              <a:t> způsobilosti </a:t>
            </a:r>
            <a:r>
              <a:rPr lang="cs-CZ" altLang="cs-CZ" sz="2000" b="1" dirty="0">
                <a:effectLst/>
                <a:latin typeface="Arial Narrow" pitchFamily="34" charset="0"/>
              </a:rPr>
              <a:t>územní jednotky vstupovat do mezinárodně právních </a:t>
            </a:r>
            <a:r>
              <a:rPr lang="cs-CZ" altLang="cs-CZ" sz="2000" b="1" dirty="0" smtClean="0">
                <a:effectLst/>
                <a:latin typeface="Arial Narrow" pitchFamily="34" charset="0"/>
              </a:rPr>
              <a:t>poměrů. </a:t>
            </a:r>
            <a:endParaRPr lang="cs-CZ" altLang="cs-CZ" sz="2000" b="1" dirty="0">
              <a:effectLst/>
              <a:latin typeface="Arial Narrow" pitchFamily="34" charset="0"/>
            </a:endParaRPr>
          </a:p>
        </p:txBody>
      </p:sp>
      <p:sp>
        <p:nvSpPr>
          <p:cNvPr id="2" name="Zástupný symbol pro číslo snímku 5"/>
          <p:cNvSpPr>
            <a:spLocks noGrp="1"/>
          </p:cNvSpPr>
          <p:nvPr>
            <p:ph type="sldNum" sz="quarter" idx="4294967295"/>
          </p:nvPr>
        </p:nvSpPr>
        <p:spPr>
          <a:xfrm>
            <a:off x="7010400" y="6243638"/>
            <a:ext cx="2133600" cy="457200"/>
          </a:xfrm>
        </p:spPr>
        <p:txBody>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defRPr/>
            </a:pPr>
            <a:fld id="{6C0ED3A8-BA0C-40A6-9FBA-FE175CAAB29F}" type="slidenum">
              <a:rPr lang="cs-CZ" altLang="cs-CZ" smtClean="0"/>
              <a:pPr eaLnBrk="1" hangingPunct="1">
                <a:defRPr/>
              </a:pPr>
              <a:t>16</a:t>
            </a:fld>
            <a:endParaRPr lang="cs-CZ" altLang="cs-CZ"/>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3"/>
          <p:cNvSpPr>
            <a:spLocks noGrp="1" noChangeArrowheads="1"/>
          </p:cNvSpPr>
          <p:nvPr>
            <p:ph idx="1"/>
          </p:nvPr>
        </p:nvSpPr>
        <p:spPr>
          <a:xfrm>
            <a:off x="179513" y="1340768"/>
            <a:ext cx="8856983" cy="4785395"/>
          </a:xfrm>
        </p:spPr>
        <p:txBody>
          <a:bodyPr>
            <a:normAutofit lnSpcReduction="10000"/>
          </a:bodyPr>
          <a:lstStyle/>
          <a:p>
            <a:pPr marL="0" indent="0" algn="just" eaLnBrk="1" hangingPunct="1">
              <a:lnSpc>
                <a:spcPct val="90000"/>
              </a:lnSpc>
              <a:buClr>
                <a:schemeClr val="tx1"/>
              </a:buClr>
              <a:buSzTx/>
              <a:buNone/>
            </a:pPr>
            <a:r>
              <a:rPr lang="cs-CZ" altLang="cs-CZ" sz="3000" b="1" u="sng" dirty="0" smtClean="0">
                <a:effectLst/>
                <a:latin typeface="Arial Narrow" panose="020B0606020202030204" pitchFamily="34" charset="0"/>
              </a:rPr>
              <a:t>2) Mezinárodní </a:t>
            </a:r>
            <a:r>
              <a:rPr lang="cs-CZ" altLang="cs-CZ" sz="3000" b="1" u="sng" dirty="0">
                <a:effectLst/>
                <a:latin typeface="Arial Narrow" panose="020B0606020202030204" pitchFamily="34" charset="0"/>
              </a:rPr>
              <a:t>organizace</a:t>
            </a:r>
            <a:r>
              <a:rPr lang="cs-CZ" altLang="cs-CZ" sz="3000" dirty="0">
                <a:effectLst/>
                <a:latin typeface="Arial Narrow" panose="020B0606020202030204" pitchFamily="34" charset="0"/>
              </a:rPr>
              <a:t> </a:t>
            </a:r>
            <a:r>
              <a:rPr lang="cs-CZ" altLang="cs-CZ" sz="2600" dirty="0">
                <a:effectLst/>
                <a:latin typeface="Arial Narrow" panose="020B0606020202030204" pitchFamily="34" charset="0"/>
              </a:rPr>
              <a:t>- </a:t>
            </a:r>
            <a:r>
              <a:rPr lang="cs-CZ" altLang="cs-CZ" sz="2600" dirty="0" smtClean="0">
                <a:effectLst/>
                <a:latin typeface="Arial Narrow" panose="020B0606020202030204" pitchFamily="34" charset="0"/>
              </a:rPr>
              <a:t>subjektivita </a:t>
            </a:r>
            <a:r>
              <a:rPr lang="cs-CZ" altLang="cs-CZ" sz="2600" dirty="0">
                <a:effectLst/>
                <a:latin typeface="Arial Narrow" panose="020B0606020202030204" pitchFamily="34" charset="0"/>
              </a:rPr>
              <a:t>v mezinárodním právu se přisuzuje i mezinárodním organizacím mezivládní </a:t>
            </a:r>
            <a:r>
              <a:rPr lang="cs-CZ" altLang="cs-CZ" sz="2600" dirty="0" smtClean="0">
                <a:effectLst/>
                <a:latin typeface="Arial Narrow" panose="020B0606020202030204" pitchFamily="34" charset="0"/>
              </a:rPr>
              <a:t>povahy.</a:t>
            </a:r>
          </a:p>
          <a:p>
            <a:pPr algn="just" eaLnBrk="1" hangingPunct="1">
              <a:lnSpc>
                <a:spcPct val="90000"/>
              </a:lnSpc>
              <a:buClr>
                <a:schemeClr val="tx1"/>
              </a:buClr>
              <a:buSzTx/>
              <a:buFont typeface="Wingdings" panose="05000000000000000000" pitchFamily="2" charset="2"/>
              <a:buChar char="q"/>
            </a:pPr>
            <a:r>
              <a:rPr lang="cs-CZ" altLang="cs-CZ" sz="2600" dirty="0" smtClean="0">
                <a:effectLst/>
                <a:latin typeface="Arial Narrow" panose="020B0606020202030204" pitchFamily="34" charset="0"/>
              </a:rPr>
              <a:t>Rozumí </a:t>
            </a:r>
            <a:r>
              <a:rPr lang="cs-CZ" altLang="cs-CZ" sz="2600" dirty="0">
                <a:effectLst/>
                <a:latin typeface="Arial Narrow" panose="020B0606020202030204" pitchFamily="34" charset="0"/>
              </a:rPr>
              <a:t>se jimi sdružení států, které na základě právního aktu, jímž byla zřízena (mezinárodní smlouva), trvale vykonávají určité úkoly pro členské státy, a to vlastním jménem a vlastními </a:t>
            </a:r>
            <a:r>
              <a:rPr lang="cs-CZ" altLang="cs-CZ" sz="2600" dirty="0" smtClean="0">
                <a:effectLst/>
                <a:latin typeface="Arial Narrow" panose="020B0606020202030204" pitchFamily="34" charset="0"/>
              </a:rPr>
              <a:t>orgány.</a:t>
            </a:r>
          </a:p>
          <a:p>
            <a:pPr algn="just" eaLnBrk="1" hangingPunct="1">
              <a:lnSpc>
                <a:spcPct val="90000"/>
              </a:lnSpc>
              <a:buClr>
                <a:schemeClr val="tx1"/>
              </a:buClr>
              <a:buSzTx/>
              <a:buFont typeface="Wingdings" panose="05000000000000000000" pitchFamily="2" charset="2"/>
              <a:buChar char="q"/>
            </a:pPr>
            <a:r>
              <a:rPr lang="cs-CZ" altLang="cs-CZ" sz="2600" dirty="0" smtClean="0">
                <a:effectLst/>
                <a:latin typeface="Arial Narrow" panose="020B0606020202030204" pitchFamily="34" charset="0"/>
              </a:rPr>
              <a:t>Zakládajícím </a:t>
            </a:r>
            <a:r>
              <a:rPr lang="cs-CZ" altLang="cs-CZ" sz="2600" dirty="0">
                <a:effectLst/>
                <a:latin typeface="Arial Narrow" panose="020B0606020202030204" pitchFamily="34" charset="0"/>
              </a:rPr>
              <a:t>aktem mezinárodní organizace bývá v drtivé většině případů mnohostranná mezinárodní </a:t>
            </a:r>
            <a:r>
              <a:rPr lang="cs-CZ" altLang="cs-CZ" sz="2600" dirty="0" smtClean="0">
                <a:effectLst/>
                <a:latin typeface="Arial Narrow" panose="020B0606020202030204" pitchFamily="34" charset="0"/>
              </a:rPr>
              <a:t>smlouva.</a:t>
            </a:r>
          </a:p>
          <a:p>
            <a:pPr algn="just" eaLnBrk="1" hangingPunct="1">
              <a:lnSpc>
                <a:spcPct val="90000"/>
              </a:lnSpc>
              <a:buClr>
                <a:schemeClr val="tx1"/>
              </a:buClr>
              <a:buSzTx/>
              <a:buFont typeface="Wingdings" panose="05000000000000000000" pitchFamily="2" charset="2"/>
              <a:buChar char="q"/>
            </a:pPr>
            <a:r>
              <a:rPr lang="cs-CZ" altLang="cs-CZ" sz="2600" dirty="0" smtClean="0">
                <a:effectLst/>
                <a:latin typeface="Arial Narrow" panose="020B0606020202030204" pitchFamily="34" charset="0"/>
              </a:rPr>
              <a:t>Mezinárodní </a:t>
            </a:r>
            <a:r>
              <a:rPr lang="cs-CZ" altLang="cs-CZ" sz="2600" dirty="0">
                <a:effectLst/>
                <a:latin typeface="Arial Narrow" panose="020B0606020202030204" pitchFamily="34" charset="0"/>
              </a:rPr>
              <a:t>organizace vzniká z vůle zakládajících </a:t>
            </a:r>
            <a:r>
              <a:rPr lang="cs-CZ" altLang="cs-CZ" sz="2600" dirty="0" smtClean="0">
                <a:effectLst/>
                <a:latin typeface="Arial Narrow" panose="020B0606020202030204" pitchFamily="34" charset="0"/>
              </a:rPr>
              <a:t>států.</a:t>
            </a:r>
          </a:p>
          <a:p>
            <a:pPr algn="just" eaLnBrk="1" hangingPunct="1">
              <a:lnSpc>
                <a:spcPct val="90000"/>
              </a:lnSpc>
              <a:buClr>
                <a:schemeClr val="tx1"/>
              </a:buClr>
              <a:buSzTx/>
              <a:buFont typeface="Wingdings" panose="05000000000000000000" pitchFamily="2" charset="2"/>
              <a:buChar char="q"/>
            </a:pPr>
            <a:r>
              <a:rPr lang="cs-CZ" altLang="cs-CZ" sz="2600" dirty="0" smtClean="0">
                <a:effectLst/>
                <a:latin typeface="Arial Narrow" panose="020B0606020202030204" pitchFamily="34" charset="0"/>
              </a:rPr>
              <a:t>Subjektivita </a:t>
            </a:r>
            <a:r>
              <a:rPr lang="cs-CZ" altLang="cs-CZ" sz="2600" dirty="0">
                <a:effectLst/>
                <a:latin typeface="Arial Narrow" panose="020B0606020202030204" pitchFamily="34" charset="0"/>
              </a:rPr>
              <a:t>mezinárodní organizace není proto původní, ale </a:t>
            </a:r>
            <a:r>
              <a:rPr lang="cs-CZ" altLang="cs-CZ" sz="2600" dirty="0" smtClean="0">
                <a:effectLst/>
                <a:latin typeface="Arial Narrow" panose="020B0606020202030204" pitchFamily="34" charset="0"/>
              </a:rPr>
              <a:t>odvozená.</a:t>
            </a:r>
          </a:p>
          <a:p>
            <a:pPr algn="just" eaLnBrk="1" hangingPunct="1">
              <a:lnSpc>
                <a:spcPct val="90000"/>
              </a:lnSpc>
              <a:buClr>
                <a:schemeClr val="tx1"/>
              </a:buClr>
              <a:buSzTx/>
              <a:buFont typeface="Wingdings" panose="05000000000000000000" pitchFamily="2" charset="2"/>
              <a:buChar char="q"/>
            </a:pPr>
            <a:r>
              <a:rPr lang="cs-CZ" altLang="cs-CZ" sz="2600" dirty="0" smtClean="0">
                <a:effectLst/>
                <a:latin typeface="Arial Narrow" panose="020B0606020202030204" pitchFamily="34" charset="0"/>
              </a:rPr>
              <a:t>Státy </a:t>
            </a:r>
            <a:r>
              <a:rPr lang="cs-CZ" altLang="cs-CZ" sz="2600" dirty="0">
                <a:effectLst/>
                <a:latin typeface="Arial Narrow" panose="020B0606020202030204" pitchFamily="34" charset="0"/>
              </a:rPr>
              <a:t>si zřizují organizace s cílem, aby pro ně plnily určitý specifický úkol. </a:t>
            </a:r>
            <a:endParaRPr lang="cs-CZ" altLang="cs-CZ" sz="2600" b="1" u="sng" dirty="0">
              <a:effectLst/>
              <a:latin typeface="Arial Narrow" panose="020B0606020202030204" pitchFamily="34" charset="0"/>
            </a:endParaRPr>
          </a:p>
          <a:p>
            <a:pPr marL="266700" indent="-266700" eaLnBrk="1" hangingPunct="1">
              <a:lnSpc>
                <a:spcPct val="90000"/>
              </a:lnSpc>
              <a:buSzTx/>
              <a:buFont typeface="Wingdings" panose="05000000000000000000" pitchFamily="2" charset="2"/>
              <a:buNone/>
            </a:pPr>
            <a:endParaRPr lang="cs-CZ" altLang="cs-CZ" sz="2400" dirty="0">
              <a:effectLst/>
              <a:latin typeface="Arial Narrow" panose="020B0606020202030204" pitchFamily="34" charset="0"/>
            </a:endParaRPr>
          </a:p>
        </p:txBody>
      </p:sp>
      <p:sp>
        <p:nvSpPr>
          <p:cNvPr id="2" name="Zástupný symbol pro číslo snímku 5"/>
          <p:cNvSpPr>
            <a:spLocks noGrp="1"/>
          </p:cNvSpPr>
          <p:nvPr>
            <p:ph type="sldNum" sz="quarter" idx="4294967295"/>
          </p:nvPr>
        </p:nvSpPr>
        <p:spPr>
          <a:xfrm>
            <a:off x="7010400" y="6243638"/>
            <a:ext cx="2133600" cy="457200"/>
          </a:xfrm>
        </p:spPr>
        <p:txBody>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defRPr/>
            </a:pPr>
            <a:fld id="{125C3172-06BD-47BB-911C-27775A819E9A}" type="slidenum">
              <a:rPr lang="cs-CZ" altLang="cs-CZ" smtClean="0"/>
              <a:pPr eaLnBrk="1" hangingPunct="1">
                <a:defRPr/>
              </a:pPr>
              <a:t>17</a:t>
            </a:fld>
            <a:endParaRPr lang="cs-CZ" altLang="cs-CZ"/>
          </a:p>
        </p:txBody>
      </p:sp>
      <p:sp>
        <p:nvSpPr>
          <p:cNvPr id="70660" name="AutoShape 4">
            <a:hlinkClick r:id="" action="ppaction://noaction" highlightClick="1"/>
          </p:cNvPr>
          <p:cNvSpPr>
            <a:spLocks noChangeArrowheads="1"/>
          </p:cNvSpPr>
          <p:nvPr/>
        </p:nvSpPr>
        <p:spPr bwMode="auto">
          <a:xfrm>
            <a:off x="0" y="6524625"/>
            <a:ext cx="539750" cy="333375"/>
          </a:xfrm>
          <a:prstGeom prst="actionButtonInformation">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eaLnBrk="1" hangingPunct="1">
              <a:spcBef>
                <a:spcPct val="0"/>
              </a:spcBef>
              <a:buClrTx/>
              <a:buSzTx/>
              <a:buFontTx/>
              <a:buNone/>
            </a:pPr>
            <a:endParaRPr lang="cs-CZ" altLang="cs-CZ" sz="1800">
              <a:latin typeface="Tahoma" panose="020B0604030504040204" pitchFamily="34" charset="0"/>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190500" y="908720"/>
            <a:ext cx="7886700" cy="1325563"/>
          </a:xfrm>
        </p:spPr>
        <p:txBody>
          <a:bodyPr>
            <a:normAutofit/>
          </a:bodyPr>
          <a:lstStyle/>
          <a:p>
            <a:pPr eaLnBrk="1" hangingPunct="1">
              <a:defRPr/>
            </a:pPr>
            <a:r>
              <a:rPr lang="cs-CZ" altLang="cs-CZ" sz="3000" b="1" dirty="0" smtClean="0">
                <a:effectLst/>
                <a:latin typeface="Arial Narrow" pitchFamily="34" charset="0"/>
                <a:ea typeface="+mn-ea"/>
                <a:cs typeface="+mn-cs"/>
              </a:rPr>
              <a:t>Další subjekty mezinárodního práva </a:t>
            </a:r>
            <a:r>
              <a:rPr lang="cs-CZ" altLang="cs-CZ" sz="2600" b="1" dirty="0">
                <a:effectLst/>
                <a:latin typeface="Arial Narrow" pitchFamily="34" charset="0"/>
                <a:ea typeface="+mn-ea"/>
                <a:cs typeface="+mn-cs"/>
              </a:rPr>
              <a:t/>
            </a:r>
            <a:br>
              <a:rPr lang="cs-CZ" altLang="cs-CZ" sz="2600" b="1" dirty="0">
                <a:effectLst/>
                <a:latin typeface="Arial Narrow" pitchFamily="34" charset="0"/>
                <a:ea typeface="+mn-ea"/>
                <a:cs typeface="+mn-cs"/>
              </a:rPr>
            </a:br>
            <a:endParaRPr lang="cs-CZ" altLang="cs-CZ" sz="2600" b="1" dirty="0">
              <a:effectLst/>
              <a:latin typeface="Arial Narrow" pitchFamily="34" charset="0"/>
              <a:ea typeface="+mn-ea"/>
              <a:cs typeface="+mn-cs"/>
            </a:endParaRPr>
          </a:p>
        </p:txBody>
      </p:sp>
      <p:sp>
        <p:nvSpPr>
          <p:cNvPr id="62467" name="Rectangle 3"/>
          <p:cNvSpPr>
            <a:spLocks noGrp="1" noChangeArrowheads="1"/>
          </p:cNvSpPr>
          <p:nvPr>
            <p:ph idx="1"/>
          </p:nvPr>
        </p:nvSpPr>
        <p:spPr>
          <a:xfrm>
            <a:off x="0" y="1844824"/>
            <a:ext cx="8893175" cy="4536926"/>
          </a:xfrm>
        </p:spPr>
        <p:txBody>
          <a:bodyPr>
            <a:normAutofit lnSpcReduction="10000"/>
          </a:bodyPr>
          <a:lstStyle/>
          <a:p>
            <a:pPr eaLnBrk="1" hangingPunct="1">
              <a:lnSpc>
                <a:spcPct val="80000"/>
              </a:lnSpc>
              <a:buClr>
                <a:schemeClr val="tx1"/>
              </a:buClr>
              <a:buFont typeface="Wingdings" panose="05000000000000000000" pitchFamily="2" charset="2"/>
              <a:buChar char="q"/>
            </a:pPr>
            <a:r>
              <a:rPr lang="cs-CZ" altLang="cs-CZ" sz="2400" dirty="0" smtClean="0">
                <a:solidFill>
                  <a:srgbClr val="FFFF00"/>
                </a:solidFill>
                <a:effectLst/>
                <a:latin typeface="Arial Narrow" panose="020B0606020202030204" pitchFamily="34" charset="0"/>
              </a:rPr>
              <a:t> </a:t>
            </a:r>
            <a:r>
              <a:rPr lang="cs-CZ" altLang="cs-CZ" sz="2400" dirty="0" smtClean="0">
                <a:effectLst/>
                <a:latin typeface="Arial Narrow" panose="020B0606020202030204" pitchFamily="34" charset="0"/>
              </a:rPr>
              <a:t>Povstalci </a:t>
            </a:r>
            <a:r>
              <a:rPr lang="cs-CZ" altLang="cs-CZ" sz="2400" dirty="0">
                <a:effectLst/>
                <a:latin typeface="Arial Narrow" panose="020B0606020202030204" pitchFamily="34" charset="0"/>
              </a:rPr>
              <a:t>bojující proti vládní moci, pokud jim státy přiznaly status válčící strany;</a:t>
            </a:r>
          </a:p>
          <a:p>
            <a:pPr eaLnBrk="1" hangingPunct="1">
              <a:lnSpc>
                <a:spcPct val="80000"/>
              </a:lnSpc>
              <a:buClr>
                <a:schemeClr val="tx1"/>
              </a:buClr>
              <a:buFont typeface="Wingdings" panose="05000000000000000000" pitchFamily="2" charset="2"/>
              <a:buChar char="q"/>
            </a:pPr>
            <a:r>
              <a:rPr lang="cs-CZ" altLang="cs-CZ" sz="2400" dirty="0" smtClean="0">
                <a:effectLst/>
                <a:latin typeface="Arial Narrow" panose="020B0606020202030204" pitchFamily="34" charset="0"/>
              </a:rPr>
              <a:t> Národně </a:t>
            </a:r>
            <a:r>
              <a:rPr lang="cs-CZ" altLang="cs-CZ" sz="2400" dirty="0">
                <a:effectLst/>
                <a:latin typeface="Arial Narrow" panose="020B0606020202030204" pitchFamily="34" charset="0"/>
              </a:rPr>
              <a:t>osvobozenecká hnutí v období dekolonizace;</a:t>
            </a:r>
          </a:p>
          <a:p>
            <a:pPr eaLnBrk="1" hangingPunct="1">
              <a:lnSpc>
                <a:spcPct val="80000"/>
              </a:lnSpc>
              <a:buClr>
                <a:schemeClr val="tx1"/>
              </a:buClr>
              <a:buFont typeface="Wingdings" panose="05000000000000000000" pitchFamily="2" charset="2"/>
              <a:buChar char="q"/>
            </a:pPr>
            <a:r>
              <a:rPr lang="cs-CZ" altLang="cs-CZ" sz="2400" dirty="0" smtClean="0">
                <a:effectLst/>
                <a:latin typeface="Arial Narrow" panose="020B0606020202030204" pitchFamily="34" charset="0"/>
              </a:rPr>
              <a:t> Svatá </a:t>
            </a:r>
            <a:r>
              <a:rPr lang="cs-CZ" altLang="cs-CZ" sz="2400" dirty="0">
                <a:effectLst/>
                <a:latin typeface="Arial Narrow" panose="020B0606020202030204" pitchFamily="34" charset="0"/>
              </a:rPr>
              <a:t>stolice - od r. 1929 na základě </a:t>
            </a:r>
            <a:r>
              <a:rPr lang="cs-CZ" altLang="cs-CZ" sz="2400" b="1" dirty="0">
                <a:effectLst/>
                <a:latin typeface="Arial Narrow" panose="020B0606020202030204" pitchFamily="34" charset="0"/>
              </a:rPr>
              <a:t>Lateránské smlouvy</a:t>
            </a:r>
            <a:r>
              <a:rPr lang="cs-CZ" altLang="cs-CZ" sz="2400" dirty="0">
                <a:effectLst/>
                <a:latin typeface="Arial Narrow" panose="020B0606020202030204" pitchFamily="34" charset="0"/>
              </a:rPr>
              <a:t> </a:t>
            </a:r>
            <a:br>
              <a:rPr lang="cs-CZ" altLang="cs-CZ" sz="2400" dirty="0">
                <a:effectLst/>
                <a:latin typeface="Arial Narrow" panose="020B0606020202030204" pitchFamily="34" charset="0"/>
              </a:rPr>
            </a:br>
            <a:r>
              <a:rPr lang="cs-CZ" altLang="cs-CZ" sz="2400" dirty="0">
                <a:effectLst/>
                <a:latin typeface="Arial Narrow" panose="020B0606020202030204" pitchFamily="34" charset="0"/>
              </a:rPr>
              <a:t>s Itálií území 44 ha a má i legační právo; </a:t>
            </a:r>
            <a:r>
              <a:rPr lang="cs-CZ" altLang="cs-CZ" sz="2400" i="1" dirty="0">
                <a:effectLst/>
                <a:latin typeface="Arial Narrow" panose="020B0606020202030204" pitchFamily="34" charset="0"/>
              </a:rPr>
              <a:t>(subjektivita spočívá na historickém a duchovním základu)</a:t>
            </a:r>
          </a:p>
          <a:p>
            <a:pPr>
              <a:lnSpc>
                <a:spcPct val="80000"/>
              </a:lnSpc>
              <a:buClr>
                <a:schemeClr val="tx1"/>
              </a:buClr>
              <a:buFont typeface="Wingdings" panose="05000000000000000000" pitchFamily="2" charset="2"/>
              <a:buChar char="q"/>
            </a:pPr>
            <a:r>
              <a:rPr lang="cs-CZ" altLang="cs-CZ" sz="2400" dirty="0" smtClean="0">
                <a:effectLst/>
                <a:latin typeface="Arial Narrow" panose="020B0606020202030204" pitchFamily="34" charset="0"/>
              </a:rPr>
              <a:t> Svrchovaný </a:t>
            </a:r>
            <a:r>
              <a:rPr lang="cs-CZ" altLang="cs-CZ" sz="2400" dirty="0">
                <a:effectLst/>
                <a:latin typeface="Arial Narrow" panose="020B0606020202030204" pitchFamily="34" charset="0"/>
              </a:rPr>
              <a:t>řád maltézských rytířů - 1099 do 1798; </a:t>
            </a:r>
            <a:r>
              <a:rPr lang="cs-CZ" altLang="cs-CZ" sz="2400" i="1" dirty="0">
                <a:effectLst/>
                <a:latin typeface="Arial Narrow" panose="020B0606020202030204" pitchFamily="34" charset="0"/>
              </a:rPr>
              <a:t>(dnes se soustřeďuje na charitativně humanitární </a:t>
            </a:r>
            <a:r>
              <a:rPr lang="cs-CZ" altLang="cs-CZ" sz="2400" i="1" dirty="0" smtClean="0">
                <a:effectLst/>
                <a:latin typeface="Arial Narrow" panose="020B0606020202030204" pitchFamily="34" charset="0"/>
              </a:rPr>
              <a:t>činnost)</a:t>
            </a:r>
            <a:r>
              <a:rPr lang="cs-CZ" altLang="cs-CZ" sz="2400" dirty="0" smtClean="0">
                <a:latin typeface="Arial Narrow" panose="020B0606020202030204" pitchFamily="34" charset="0"/>
              </a:rPr>
              <a:t>;</a:t>
            </a:r>
            <a:r>
              <a:rPr lang="cs-CZ" altLang="cs-CZ" sz="2400" i="1" dirty="0" smtClean="0">
                <a:effectLst/>
                <a:latin typeface="Arial Narrow" panose="020B0606020202030204" pitchFamily="34" charset="0"/>
              </a:rPr>
              <a:t> </a:t>
            </a:r>
            <a:endParaRPr lang="cs-CZ" altLang="cs-CZ" sz="2400" i="1" dirty="0">
              <a:effectLst/>
              <a:latin typeface="Arial Narrow" panose="020B0606020202030204" pitchFamily="34" charset="0"/>
            </a:endParaRPr>
          </a:p>
          <a:p>
            <a:pPr eaLnBrk="1" hangingPunct="1">
              <a:lnSpc>
                <a:spcPct val="80000"/>
              </a:lnSpc>
              <a:buClr>
                <a:schemeClr val="tx1"/>
              </a:buClr>
              <a:buFont typeface="Wingdings" panose="05000000000000000000" pitchFamily="2" charset="2"/>
              <a:buChar char="q"/>
            </a:pPr>
            <a:r>
              <a:rPr lang="cs-CZ" altLang="cs-CZ" sz="2400" dirty="0" smtClean="0">
                <a:effectLst/>
                <a:latin typeface="Arial Narrow" panose="020B0606020202030204" pitchFamily="34" charset="0"/>
              </a:rPr>
              <a:t> města </a:t>
            </a:r>
            <a:r>
              <a:rPr lang="cs-CZ" altLang="cs-CZ" sz="2400" dirty="0">
                <a:effectLst/>
                <a:latin typeface="Arial Narrow" panose="020B0606020202030204" pitchFamily="34" charset="0"/>
              </a:rPr>
              <a:t>s mezinárodním statusem - Krakov, Gdaňsk, </a:t>
            </a:r>
            <a:r>
              <a:rPr lang="cs-CZ" altLang="cs-CZ" sz="2400" dirty="0" err="1">
                <a:effectLst/>
                <a:latin typeface="Arial Narrow" panose="020B0606020202030204" pitchFamily="34" charset="0"/>
              </a:rPr>
              <a:t>Tanger</a:t>
            </a:r>
            <a:r>
              <a:rPr lang="cs-CZ" altLang="cs-CZ" sz="2400" dirty="0">
                <a:effectLst/>
                <a:latin typeface="Arial Narrow" panose="020B0606020202030204" pitchFamily="34" charset="0"/>
              </a:rPr>
              <a:t>, Terst, Jerusalem, Západní Berlín a </a:t>
            </a:r>
            <a:r>
              <a:rPr lang="cs-CZ" altLang="cs-CZ" sz="2400" dirty="0" smtClean="0">
                <a:effectLst/>
                <a:latin typeface="Arial Narrow" panose="020B0606020202030204" pitchFamily="34" charset="0"/>
              </a:rPr>
              <a:t>Mostar;</a:t>
            </a:r>
            <a:endParaRPr lang="cs-CZ" altLang="cs-CZ" sz="2400" dirty="0">
              <a:effectLst/>
              <a:latin typeface="Arial Narrow" panose="020B0606020202030204" pitchFamily="34" charset="0"/>
            </a:endParaRPr>
          </a:p>
          <a:p>
            <a:pPr eaLnBrk="1" hangingPunct="1">
              <a:lnSpc>
                <a:spcPct val="80000"/>
              </a:lnSpc>
              <a:buClr>
                <a:schemeClr val="tx1"/>
              </a:buClr>
              <a:buFont typeface="Wingdings" panose="05000000000000000000" pitchFamily="2" charset="2"/>
              <a:buChar char="q"/>
            </a:pPr>
            <a:r>
              <a:rPr lang="cs-CZ" altLang="cs-CZ" sz="2400" dirty="0" smtClean="0">
                <a:effectLst/>
                <a:latin typeface="Arial Narrow" panose="020B0606020202030204" pitchFamily="34" charset="0"/>
              </a:rPr>
              <a:t> Mezinárodní </a:t>
            </a:r>
            <a:r>
              <a:rPr lang="cs-CZ" altLang="cs-CZ" sz="2400" dirty="0">
                <a:effectLst/>
                <a:latin typeface="Arial Narrow" panose="020B0606020202030204" pitchFamily="34" charset="0"/>
              </a:rPr>
              <a:t>výbor ČK mezinárodní organizace - způsobilost uzavírat mezinárodní smlouvy, k výsadám a imunitám, k majetkovým nárokům, procesní způsobilost, odpovědnost za protiprávní jednání, k </a:t>
            </a:r>
            <a:r>
              <a:rPr lang="cs-CZ" altLang="cs-CZ" sz="2400" dirty="0" err="1">
                <a:effectLst/>
                <a:latin typeface="Arial Narrow" panose="020B0606020202030204" pitchFamily="34" charset="0"/>
              </a:rPr>
              <a:t>vnitroorganizační</a:t>
            </a:r>
            <a:r>
              <a:rPr lang="cs-CZ" altLang="cs-CZ" sz="2400" dirty="0">
                <a:effectLst/>
                <a:latin typeface="Arial Narrow" panose="020B0606020202030204" pitchFamily="34" charset="0"/>
              </a:rPr>
              <a:t> normotvorbě, autonomie </a:t>
            </a:r>
            <a:r>
              <a:rPr lang="cs-CZ" altLang="cs-CZ" sz="2400" dirty="0" smtClean="0">
                <a:effectLst/>
                <a:latin typeface="Arial Narrow" panose="020B0606020202030204" pitchFamily="34" charset="0"/>
              </a:rPr>
              <a:t>finanční</a:t>
            </a:r>
            <a:r>
              <a:rPr lang="cs-CZ" altLang="cs-CZ" sz="2400" dirty="0">
                <a:latin typeface="Arial Narrow" panose="020B0606020202030204" pitchFamily="34" charset="0"/>
              </a:rPr>
              <a:t>.</a:t>
            </a:r>
            <a:r>
              <a:rPr lang="cs-CZ" altLang="cs-CZ" sz="2400" dirty="0" smtClean="0">
                <a:effectLst/>
                <a:latin typeface="Arial Narrow" panose="020B0606020202030204" pitchFamily="34" charset="0"/>
              </a:rPr>
              <a:t>  </a:t>
            </a:r>
            <a:endParaRPr lang="cs-CZ" altLang="cs-CZ" sz="2400" dirty="0">
              <a:effectLst/>
              <a:latin typeface="Arial Narrow" panose="020B0606020202030204" pitchFamily="34" charset="0"/>
            </a:endParaRPr>
          </a:p>
        </p:txBody>
      </p:sp>
      <p:sp>
        <p:nvSpPr>
          <p:cNvPr id="2" name="Zástupný symbol pro číslo snímku 5"/>
          <p:cNvSpPr>
            <a:spLocks noGrp="1"/>
          </p:cNvSpPr>
          <p:nvPr>
            <p:ph type="sldNum" sz="quarter" idx="4294967295"/>
          </p:nvPr>
        </p:nvSpPr>
        <p:spPr>
          <a:xfrm>
            <a:off x="7010400" y="6243638"/>
            <a:ext cx="2133600" cy="457200"/>
          </a:xfrm>
        </p:spPr>
        <p:txBody>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defRPr/>
            </a:pPr>
            <a:fld id="{86729E38-6672-4CBD-9107-B0091355F701}" type="slidenum">
              <a:rPr lang="cs-CZ" altLang="cs-CZ" smtClean="0"/>
              <a:pPr eaLnBrk="1" hangingPunct="1">
                <a:defRPr/>
              </a:pPr>
              <a:t>18</a:t>
            </a:fld>
            <a:endParaRPr lang="cs-CZ" altLang="cs-CZ"/>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a:xfrm>
            <a:off x="302704" y="1046473"/>
            <a:ext cx="7886700" cy="1212851"/>
          </a:xfrm>
        </p:spPr>
        <p:txBody>
          <a:bodyPr>
            <a:normAutofit/>
          </a:bodyPr>
          <a:lstStyle/>
          <a:p>
            <a:pPr eaLnBrk="1" hangingPunct="1"/>
            <a:r>
              <a:rPr lang="cs-CZ" altLang="cs-CZ" sz="3200" b="1" dirty="0">
                <a:effectLst/>
                <a:latin typeface="Arial Narrow" panose="020B0606020202030204" pitchFamily="34" charset="0"/>
              </a:rPr>
              <a:t>Prameny mezinárodního práva</a:t>
            </a:r>
          </a:p>
        </p:txBody>
      </p:sp>
      <p:sp>
        <p:nvSpPr>
          <p:cNvPr id="72707" name="Rectangle 3"/>
          <p:cNvSpPr>
            <a:spLocks noGrp="1" noChangeArrowheads="1"/>
          </p:cNvSpPr>
          <p:nvPr>
            <p:ph idx="1"/>
          </p:nvPr>
        </p:nvSpPr>
        <p:spPr>
          <a:xfrm>
            <a:off x="250825" y="2259324"/>
            <a:ext cx="8713788" cy="3871602"/>
          </a:xfrm>
        </p:spPr>
        <p:txBody>
          <a:bodyPr>
            <a:normAutofit/>
          </a:bodyPr>
          <a:lstStyle/>
          <a:p>
            <a:pPr eaLnBrk="1" hangingPunct="1">
              <a:buClr>
                <a:schemeClr val="tx1"/>
              </a:buClr>
              <a:buSzTx/>
              <a:buFont typeface="Wingdings" panose="05000000000000000000" pitchFamily="2" charset="2"/>
              <a:buChar char="q"/>
            </a:pPr>
            <a:r>
              <a:rPr lang="cs-CZ" altLang="cs-CZ" sz="2600" b="1" dirty="0" smtClean="0">
                <a:effectLst/>
                <a:latin typeface="Arial Narrow" panose="020B0606020202030204" pitchFamily="34" charset="0"/>
              </a:rPr>
              <a:t> Mezinárodní </a:t>
            </a:r>
            <a:r>
              <a:rPr lang="cs-CZ" altLang="cs-CZ" sz="2600" b="1" dirty="0">
                <a:effectLst/>
                <a:latin typeface="Arial Narrow" panose="020B0606020202030204" pitchFamily="34" charset="0"/>
              </a:rPr>
              <a:t>smlouvy</a:t>
            </a:r>
            <a:r>
              <a:rPr lang="cs-CZ" altLang="cs-CZ" sz="2600" dirty="0">
                <a:effectLst/>
                <a:latin typeface="Arial Narrow" panose="020B0606020202030204" pitchFamily="34" charset="0"/>
              </a:rPr>
              <a:t>, obecné či partikulární, stanovující pravidla výslovně uznaná státy ve sporu,</a:t>
            </a:r>
          </a:p>
          <a:p>
            <a:pPr eaLnBrk="1" hangingPunct="1">
              <a:buClr>
                <a:schemeClr val="tx1"/>
              </a:buClr>
              <a:buSzTx/>
              <a:buFont typeface="Wingdings" panose="05000000000000000000" pitchFamily="2" charset="2"/>
              <a:buChar char="q"/>
            </a:pPr>
            <a:r>
              <a:rPr lang="cs-CZ" altLang="cs-CZ" sz="2600" b="1" dirty="0" smtClean="0">
                <a:effectLst/>
                <a:latin typeface="Arial Narrow" panose="020B0606020202030204" pitchFamily="34" charset="0"/>
              </a:rPr>
              <a:t> Mezinárodní </a:t>
            </a:r>
            <a:r>
              <a:rPr lang="cs-CZ" altLang="cs-CZ" sz="2600" b="1" dirty="0">
                <a:effectLst/>
                <a:latin typeface="Arial Narrow" panose="020B0606020202030204" pitchFamily="34" charset="0"/>
              </a:rPr>
              <a:t>obyčej</a:t>
            </a:r>
            <a:r>
              <a:rPr lang="cs-CZ" altLang="cs-CZ" sz="2600" dirty="0">
                <a:effectLst/>
                <a:latin typeface="Arial Narrow" panose="020B0606020202030204" pitchFamily="34" charset="0"/>
              </a:rPr>
              <a:t> – důkaz dlouhodobé  praxe obecně uznané za zákon,</a:t>
            </a:r>
          </a:p>
          <a:p>
            <a:pPr eaLnBrk="1" hangingPunct="1">
              <a:buClr>
                <a:schemeClr val="tx1"/>
              </a:buClr>
              <a:buSzTx/>
              <a:buFont typeface="Wingdings" panose="05000000000000000000" pitchFamily="2" charset="2"/>
              <a:buChar char="q"/>
            </a:pPr>
            <a:r>
              <a:rPr lang="cs-CZ" altLang="cs-CZ" sz="2600" b="1" dirty="0" smtClean="0">
                <a:effectLst/>
                <a:latin typeface="Arial Narrow" panose="020B0606020202030204" pitchFamily="34" charset="0"/>
              </a:rPr>
              <a:t> Obecné </a:t>
            </a:r>
            <a:r>
              <a:rPr lang="cs-CZ" altLang="cs-CZ" sz="2600" b="1" dirty="0">
                <a:effectLst/>
                <a:latin typeface="Arial Narrow" panose="020B0606020202030204" pitchFamily="34" charset="0"/>
              </a:rPr>
              <a:t>zásady právní</a:t>
            </a:r>
            <a:r>
              <a:rPr lang="cs-CZ" altLang="cs-CZ" sz="2600" dirty="0">
                <a:effectLst/>
                <a:latin typeface="Arial Narrow" panose="020B0606020202030204" pitchFamily="34" charset="0"/>
              </a:rPr>
              <a:t> – uznané civilizovanými </a:t>
            </a:r>
            <a:r>
              <a:rPr lang="cs-CZ" altLang="cs-CZ" sz="2600" dirty="0" smtClean="0">
                <a:effectLst/>
                <a:latin typeface="Arial Narrow" panose="020B0606020202030204" pitchFamily="34" charset="0"/>
              </a:rPr>
              <a:t>národy </a:t>
            </a:r>
            <a:r>
              <a:rPr lang="cs-CZ" altLang="cs-CZ" sz="2600" dirty="0">
                <a:effectLst/>
                <a:latin typeface="Arial Narrow" panose="020B0606020202030204" pitchFamily="34" charset="0"/>
              </a:rPr>
              <a:t>(in </a:t>
            </a:r>
            <a:r>
              <a:rPr lang="cs-CZ" altLang="cs-CZ" sz="2600" dirty="0" err="1">
                <a:effectLst/>
                <a:latin typeface="Arial Narrow" panose="020B0606020202030204" pitchFamily="34" charset="0"/>
              </a:rPr>
              <a:t>foro</a:t>
            </a:r>
            <a:r>
              <a:rPr lang="cs-CZ" altLang="cs-CZ" sz="2600" dirty="0">
                <a:effectLst/>
                <a:latin typeface="Arial Narrow" panose="020B0606020202030204" pitchFamily="34" charset="0"/>
              </a:rPr>
              <a:t> </a:t>
            </a:r>
            <a:r>
              <a:rPr lang="cs-CZ" altLang="cs-CZ" sz="2600" dirty="0" err="1">
                <a:effectLst/>
                <a:latin typeface="Arial Narrow" panose="020B0606020202030204" pitchFamily="34" charset="0"/>
              </a:rPr>
              <a:t>domestico</a:t>
            </a:r>
            <a:r>
              <a:rPr lang="cs-CZ" altLang="cs-CZ" sz="2600" dirty="0" smtClean="0">
                <a:effectLst/>
                <a:latin typeface="Arial Narrow" panose="020B0606020202030204" pitchFamily="34" charset="0"/>
              </a:rPr>
              <a:t>),</a:t>
            </a:r>
            <a:endParaRPr lang="cs-CZ" altLang="cs-CZ" sz="2600" dirty="0">
              <a:effectLst/>
              <a:latin typeface="Arial Narrow" panose="020B0606020202030204" pitchFamily="34" charset="0"/>
            </a:endParaRPr>
          </a:p>
          <a:p>
            <a:pPr eaLnBrk="1" hangingPunct="1">
              <a:buClr>
                <a:schemeClr val="tx1"/>
              </a:buClr>
              <a:buSzTx/>
              <a:buFont typeface="Wingdings" panose="05000000000000000000" pitchFamily="2" charset="2"/>
              <a:buChar char="q"/>
            </a:pPr>
            <a:r>
              <a:rPr lang="cs-CZ" altLang="cs-CZ" sz="2600" b="1" dirty="0" smtClean="0">
                <a:effectLst/>
                <a:latin typeface="Arial Narrow" panose="020B0606020202030204" pitchFamily="34" charset="0"/>
              </a:rPr>
              <a:t> Soudní </a:t>
            </a:r>
            <a:r>
              <a:rPr lang="cs-CZ" altLang="cs-CZ" sz="2600" b="1" dirty="0">
                <a:effectLst/>
                <a:latin typeface="Arial Narrow" panose="020B0606020202030204" pitchFamily="34" charset="0"/>
              </a:rPr>
              <a:t>rozhodnutí</a:t>
            </a:r>
            <a:r>
              <a:rPr lang="cs-CZ" altLang="cs-CZ" sz="2600" dirty="0">
                <a:effectLst/>
                <a:latin typeface="Arial Narrow" panose="020B0606020202030204" pitchFamily="34" charset="0"/>
              </a:rPr>
              <a:t> a </a:t>
            </a:r>
            <a:r>
              <a:rPr lang="cs-CZ" altLang="cs-CZ" sz="2600" b="1" dirty="0">
                <a:effectLst/>
                <a:latin typeface="Arial Narrow" panose="020B0606020202030204" pitchFamily="34" charset="0"/>
              </a:rPr>
              <a:t>učení nejkvalifikovanějších znalců veřejného práva – </a:t>
            </a:r>
            <a:r>
              <a:rPr lang="cs-CZ" altLang="cs-CZ" sz="2600" dirty="0">
                <a:effectLst/>
                <a:latin typeface="Arial Narrow" panose="020B0606020202030204" pitchFamily="34" charset="0"/>
              </a:rPr>
              <a:t>podpůrný prostředek k určování právních pravidel</a:t>
            </a:r>
          </a:p>
        </p:txBody>
      </p:sp>
      <p:sp>
        <p:nvSpPr>
          <p:cNvPr id="43010" name="Zástupný symbol pro číslo snímku 5"/>
          <p:cNvSpPr>
            <a:spLocks noGrp="1"/>
          </p:cNvSpPr>
          <p:nvPr>
            <p:ph type="sldNum" sz="quarter" idx="4294967295"/>
          </p:nvPr>
        </p:nvSpPr>
        <p:spPr>
          <a:xfrm>
            <a:off x="7010400" y="6243638"/>
            <a:ext cx="2133600" cy="457200"/>
          </a:xfrm>
        </p:spPr>
        <p:txBody>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defRPr/>
            </a:pPr>
            <a:fld id="{DE41B846-594D-4F48-89D2-E14D8E917E79}" type="slidenum">
              <a:rPr lang="cs-CZ" altLang="cs-CZ" smtClean="0"/>
              <a:pPr eaLnBrk="1" hangingPunct="1">
                <a:defRPr/>
              </a:pPr>
              <a:t>19</a:t>
            </a:fld>
            <a:endParaRPr lang="cs-CZ" altLang="cs-CZ"/>
          </a:p>
        </p:txBody>
      </p:sp>
      <p:sp>
        <p:nvSpPr>
          <p:cNvPr id="72709" name="AutoShape 4">
            <a:hlinkClick r:id="" action="ppaction://noaction" highlightClick="1"/>
          </p:cNvPr>
          <p:cNvSpPr>
            <a:spLocks noChangeArrowheads="1"/>
          </p:cNvSpPr>
          <p:nvPr/>
        </p:nvSpPr>
        <p:spPr bwMode="auto">
          <a:xfrm>
            <a:off x="0" y="6597650"/>
            <a:ext cx="539750" cy="260350"/>
          </a:xfrm>
          <a:prstGeom prst="actionButtonInformation">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eaLnBrk="1" hangingPunct="1">
              <a:spcBef>
                <a:spcPct val="0"/>
              </a:spcBef>
              <a:buClrTx/>
              <a:buSzTx/>
              <a:buFontTx/>
              <a:buNone/>
            </a:pPr>
            <a:endParaRPr lang="cs-CZ" altLang="cs-CZ" sz="1800">
              <a:latin typeface="Tahoma" panose="020B0604030504040204" pitchFamily="34" charset="0"/>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657693" y="1052736"/>
            <a:ext cx="7886700" cy="1325563"/>
          </a:xfrm>
        </p:spPr>
        <p:txBody>
          <a:bodyPr>
            <a:normAutofit/>
          </a:bodyPr>
          <a:lstStyle/>
          <a:p>
            <a:pPr eaLnBrk="1" hangingPunct="1"/>
            <a:r>
              <a:rPr lang="cs-CZ" altLang="cs-CZ" sz="3200" b="1" dirty="0" smtClean="0">
                <a:latin typeface="Arial Narrow" panose="020B0606020202030204" pitchFamily="34" charset="0"/>
                <a:cs typeface="+mj-cs"/>
              </a:rPr>
              <a:t>Témata</a:t>
            </a:r>
            <a:endParaRPr lang="cs-CZ" altLang="cs-CZ" sz="3200" b="1" dirty="0">
              <a:latin typeface="Arial Narrow" panose="020B0606020202030204" pitchFamily="34" charset="0"/>
              <a:cs typeface="+mj-cs"/>
            </a:endParaRPr>
          </a:p>
        </p:txBody>
      </p:sp>
      <p:sp>
        <p:nvSpPr>
          <p:cNvPr id="4099" name="Rectangle 3"/>
          <p:cNvSpPr>
            <a:spLocks noGrp="1" noChangeArrowheads="1"/>
          </p:cNvSpPr>
          <p:nvPr>
            <p:ph idx="1"/>
          </p:nvPr>
        </p:nvSpPr>
        <p:spPr>
          <a:xfrm>
            <a:off x="628650" y="2378299"/>
            <a:ext cx="7886700" cy="3798664"/>
          </a:xfrm>
        </p:spPr>
        <p:txBody>
          <a:bodyPr/>
          <a:lstStyle/>
          <a:p>
            <a:pPr eaLnBrk="1" hangingPunct="1">
              <a:lnSpc>
                <a:spcPct val="150000"/>
              </a:lnSpc>
              <a:buClr>
                <a:schemeClr val="tx1"/>
              </a:buClr>
              <a:buFont typeface="Wingdings" panose="05000000000000000000" pitchFamily="2" charset="2"/>
              <a:buChar char="q"/>
              <a:defRPr/>
            </a:pPr>
            <a:r>
              <a:rPr lang="cs-CZ" altLang="cs-CZ" sz="2400" dirty="0" smtClean="0">
                <a:effectLst/>
                <a:latin typeface="Arial Narrow" pitchFamily="34" charset="0"/>
              </a:rPr>
              <a:t> </a:t>
            </a:r>
            <a:r>
              <a:rPr lang="cs-CZ" altLang="cs-CZ" sz="2600" dirty="0" smtClean="0">
                <a:effectLst/>
                <a:latin typeface="Arial Narrow" pitchFamily="34" charset="0"/>
              </a:rPr>
              <a:t>Název </a:t>
            </a:r>
            <a:r>
              <a:rPr lang="cs-CZ" altLang="cs-CZ" sz="2600" dirty="0">
                <a:effectLst/>
                <a:latin typeface="Arial Narrow" pitchFamily="34" charset="0"/>
              </a:rPr>
              <a:t>a pojem mezinárodního práva, postavení mezinárodního práva veřejného v právním řádu </a:t>
            </a:r>
            <a:r>
              <a:rPr lang="cs-CZ" altLang="cs-CZ" sz="2600" dirty="0" smtClean="0">
                <a:effectLst/>
                <a:latin typeface="Arial Narrow" pitchFamily="34" charset="0"/>
              </a:rPr>
              <a:t>ČR</a:t>
            </a:r>
            <a:endParaRPr lang="cs-CZ" altLang="cs-CZ" sz="2600" dirty="0">
              <a:effectLst/>
              <a:latin typeface="Arial Narrow" pitchFamily="34" charset="0"/>
            </a:endParaRPr>
          </a:p>
          <a:p>
            <a:pPr eaLnBrk="1" hangingPunct="1">
              <a:lnSpc>
                <a:spcPct val="150000"/>
              </a:lnSpc>
              <a:buClr>
                <a:schemeClr val="tx1"/>
              </a:buClr>
              <a:buFont typeface="Wingdings" panose="05000000000000000000" pitchFamily="2" charset="2"/>
              <a:buChar char="q"/>
              <a:defRPr/>
            </a:pPr>
            <a:r>
              <a:rPr lang="cs-CZ" altLang="cs-CZ" sz="2600" dirty="0" smtClean="0">
                <a:effectLst/>
                <a:latin typeface="Arial Narrow" pitchFamily="34" charset="0"/>
              </a:rPr>
              <a:t> Subjekty </a:t>
            </a:r>
            <a:r>
              <a:rPr lang="cs-CZ" altLang="cs-CZ" sz="2600" dirty="0">
                <a:effectLst/>
                <a:latin typeface="Arial Narrow" pitchFamily="34" charset="0"/>
              </a:rPr>
              <a:t>a znaky mezinárodního práva</a:t>
            </a:r>
          </a:p>
          <a:p>
            <a:pPr eaLnBrk="1" hangingPunct="1">
              <a:lnSpc>
                <a:spcPct val="150000"/>
              </a:lnSpc>
              <a:buClr>
                <a:schemeClr val="tx1"/>
              </a:buClr>
              <a:buFont typeface="Wingdings" panose="05000000000000000000" pitchFamily="2" charset="2"/>
              <a:buChar char="q"/>
              <a:defRPr/>
            </a:pPr>
            <a:r>
              <a:rPr lang="cs-CZ" altLang="cs-CZ" sz="2600" dirty="0" smtClean="0">
                <a:effectLst/>
                <a:latin typeface="Arial Narrow" pitchFamily="34" charset="0"/>
              </a:rPr>
              <a:t> Prameny </a:t>
            </a:r>
            <a:r>
              <a:rPr lang="cs-CZ" altLang="cs-CZ" sz="2600" dirty="0">
                <a:effectLst/>
                <a:latin typeface="Arial Narrow" pitchFamily="34" charset="0"/>
              </a:rPr>
              <a:t>mezinárodního </a:t>
            </a:r>
            <a:r>
              <a:rPr lang="cs-CZ" altLang="cs-CZ" sz="2600" dirty="0" smtClean="0">
                <a:effectLst/>
                <a:latin typeface="Arial Narrow" pitchFamily="34" charset="0"/>
              </a:rPr>
              <a:t>práva</a:t>
            </a:r>
            <a:endParaRPr lang="cs-CZ" altLang="cs-CZ" sz="2600" dirty="0">
              <a:effectLst/>
              <a:latin typeface="Arial Narrow" pitchFamily="34" charset="0"/>
            </a:endParaRPr>
          </a:p>
        </p:txBody>
      </p:sp>
      <p:sp>
        <p:nvSpPr>
          <p:cNvPr id="6146" name="Zástupný symbol pro číslo snímku 5"/>
          <p:cNvSpPr>
            <a:spLocks noGrp="1"/>
          </p:cNvSpPr>
          <p:nvPr>
            <p:ph type="sldNum" sz="quarter" idx="4294967295"/>
          </p:nvPr>
        </p:nvSpPr>
        <p:spPr>
          <a:xfrm>
            <a:off x="7010400" y="6243638"/>
            <a:ext cx="2133600" cy="457200"/>
          </a:xfrm>
        </p:spPr>
        <p:txBody>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defRPr/>
            </a:pPr>
            <a:fld id="{E6CE5632-C6A1-4E98-B922-CC07B19604B2}" type="slidenum">
              <a:rPr lang="cs-CZ" altLang="cs-CZ" smtClean="0"/>
              <a:pPr eaLnBrk="1" hangingPunct="1">
                <a:defRPr/>
              </a:pPr>
              <a:t>2</a:t>
            </a:fld>
            <a:endParaRPr lang="cs-CZ" altLang="cs-CZ"/>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Zástupný symbol pro obsah 2"/>
          <p:cNvSpPr>
            <a:spLocks noGrp="1"/>
          </p:cNvSpPr>
          <p:nvPr>
            <p:ph idx="1"/>
          </p:nvPr>
        </p:nvSpPr>
        <p:spPr>
          <a:xfrm>
            <a:off x="214313" y="1268760"/>
            <a:ext cx="8301038" cy="4646265"/>
          </a:xfrm>
        </p:spPr>
        <p:txBody>
          <a:bodyPr>
            <a:noAutofit/>
          </a:bodyPr>
          <a:lstStyle/>
          <a:p>
            <a:pPr marL="0" indent="0" eaLnBrk="1" hangingPunct="1">
              <a:buSzPct val="85000"/>
              <a:buNone/>
            </a:pPr>
            <a:r>
              <a:rPr lang="cs-CZ" altLang="cs-CZ" sz="2600" b="1" dirty="0">
                <a:latin typeface="Arial Narrow" panose="020B0606020202030204" pitchFamily="34" charset="0"/>
                <a:cs typeface="Times New Roman" panose="02020603050405020304" pitchFamily="18" charset="0"/>
              </a:rPr>
              <a:t>Formální prameny mezinárodního </a:t>
            </a:r>
            <a:r>
              <a:rPr lang="cs-CZ" altLang="cs-CZ" sz="2600" b="1" dirty="0" smtClean="0">
                <a:latin typeface="Arial Narrow" panose="020B0606020202030204" pitchFamily="34" charset="0"/>
                <a:cs typeface="Times New Roman" panose="02020603050405020304" pitchFamily="18" charset="0"/>
              </a:rPr>
              <a:t>práva: </a:t>
            </a:r>
          </a:p>
          <a:p>
            <a:pPr marL="0" indent="0" eaLnBrk="1" hangingPunct="1">
              <a:buSzPct val="85000"/>
              <a:buNone/>
            </a:pPr>
            <a:r>
              <a:rPr lang="cs-CZ" altLang="cs-CZ" sz="2400" b="1" dirty="0" smtClean="0">
                <a:latin typeface="Arial Narrow" panose="020B0606020202030204" pitchFamily="34" charset="0"/>
                <a:cs typeface="Times New Roman" panose="02020603050405020304" pitchFamily="18" charset="0"/>
              </a:rPr>
              <a:t>A) základní</a:t>
            </a:r>
            <a:r>
              <a:rPr lang="cs-CZ" altLang="cs-CZ" sz="2400" b="1" dirty="0">
                <a:latin typeface="Arial Narrow" panose="020B0606020202030204" pitchFamily="34" charset="0"/>
                <a:cs typeface="Times New Roman" panose="02020603050405020304" pitchFamily="18" charset="0"/>
              </a:rPr>
              <a:t>:</a:t>
            </a:r>
          </a:p>
          <a:p>
            <a:pPr marL="633413" lvl="1" indent="-176213" eaLnBrk="1" hangingPunct="1">
              <a:lnSpc>
                <a:spcPct val="100000"/>
              </a:lnSpc>
              <a:spcBef>
                <a:spcPts val="0"/>
              </a:spcBef>
              <a:buSzPct val="85000"/>
              <a:buFont typeface="Wingdings" panose="05000000000000000000" pitchFamily="2" charset="2"/>
              <a:buChar char="q"/>
            </a:pPr>
            <a:r>
              <a:rPr lang="cs-CZ" altLang="cs-CZ" u="sng" dirty="0" smtClean="0">
                <a:latin typeface="Arial Narrow" panose="020B0606020202030204" pitchFamily="34" charset="0"/>
                <a:cs typeface="Times New Roman" panose="02020603050405020304" pitchFamily="18" charset="0"/>
              </a:rPr>
              <a:t> mezinárodní smlouvy a </a:t>
            </a:r>
            <a:r>
              <a:rPr lang="cs-CZ" altLang="cs-CZ" dirty="0" smtClean="0">
                <a:latin typeface="Arial Narrow" panose="020B0606020202030204" pitchFamily="34" charset="0"/>
                <a:cs typeface="Times New Roman" panose="02020603050405020304" pitchFamily="18" charset="0"/>
              </a:rPr>
              <a:t>mezinárodní </a:t>
            </a:r>
            <a:r>
              <a:rPr lang="cs-CZ" altLang="cs-CZ" dirty="0" smtClean="0">
                <a:latin typeface="Arial Narrow" panose="020B0606020202030204" pitchFamily="34" charset="0"/>
                <a:cs typeface="Times New Roman" panose="02020603050405020304" pitchFamily="18" charset="0"/>
              </a:rPr>
              <a:t>obyčeje</a:t>
            </a:r>
          </a:p>
          <a:p>
            <a:pPr marL="176213" indent="-176213" eaLnBrk="1" hangingPunct="1">
              <a:lnSpc>
                <a:spcPct val="100000"/>
              </a:lnSpc>
              <a:spcBef>
                <a:spcPts val="0"/>
              </a:spcBef>
              <a:buSzPct val="85000"/>
              <a:buNone/>
            </a:pPr>
            <a:r>
              <a:rPr lang="cs-CZ" altLang="cs-CZ" sz="2000" b="1" dirty="0" smtClean="0">
                <a:latin typeface="Arial Narrow" panose="020B0606020202030204" pitchFamily="34" charset="0"/>
                <a:cs typeface="Times New Roman" panose="02020603050405020304" pitchFamily="18" charset="0"/>
              </a:rPr>
              <a:t>B) pomocné:</a:t>
            </a:r>
            <a:endParaRPr lang="cs-CZ" altLang="cs-CZ" sz="2000" dirty="0">
              <a:latin typeface="Arial Narrow" panose="020B0606020202030204" pitchFamily="34" charset="0"/>
              <a:cs typeface="Times New Roman" panose="02020603050405020304" pitchFamily="18" charset="0"/>
            </a:endParaRPr>
          </a:p>
          <a:p>
            <a:pPr marL="633413" lvl="1" indent="-176213" eaLnBrk="1" hangingPunct="1">
              <a:lnSpc>
                <a:spcPct val="100000"/>
              </a:lnSpc>
              <a:spcBef>
                <a:spcPts val="0"/>
              </a:spcBef>
              <a:buSzPct val="85000"/>
              <a:buFont typeface="Wingdings" panose="05000000000000000000" pitchFamily="2" charset="2"/>
              <a:buChar char="q"/>
            </a:pPr>
            <a:r>
              <a:rPr lang="cs-CZ" altLang="cs-CZ" sz="2000" dirty="0" smtClean="0">
                <a:latin typeface="Arial Narrow" panose="020B0606020202030204" pitchFamily="34" charset="0"/>
                <a:cs typeface="Times New Roman" panose="02020603050405020304" pitchFamily="18" charset="0"/>
              </a:rPr>
              <a:t> obecné </a:t>
            </a:r>
            <a:r>
              <a:rPr lang="cs-CZ" altLang="cs-CZ" sz="2000" dirty="0" smtClean="0">
                <a:latin typeface="Arial Narrow" panose="020B0606020202030204" pitchFamily="34" charset="0"/>
                <a:cs typeface="Times New Roman" panose="02020603050405020304" pitchFamily="18" charset="0"/>
              </a:rPr>
              <a:t>zásady právní</a:t>
            </a:r>
          </a:p>
          <a:p>
            <a:pPr marL="633413" lvl="1" indent="-176213" eaLnBrk="1" hangingPunct="1">
              <a:lnSpc>
                <a:spcPct val="100000"/>
              </a:lnSpc>
              <a:spcBef>
                <a:spcPts val="0"/>
              </a:spcBef>
              <a:buSzPct val="85000"/>
              <a:buFont typeface="Wingdings" panose="05000000000000000000" pitchFamily="2" charset="2"/>
              <a:buChar char="q"/>
            </a:pPr>
            <a:r>
              <a:rPr lang="cs-CZ" altLang="cs-CZ" sz="2000" dirty="0" smtClean="0">
                <a:latin typeface="Arial Narrow" panose="020B0606020202030204" pitchFamily="34" charset="0"/>
                <a:cs typeface="Times New Roman" panose="02020603050405020304" pitchFamily="18" charset="0"/>
              </a:rPr>
              <a:t> soudní </a:t>
            </a:r>
            <a:r>
              <a:rPr lang="cs-CZ" altLang="cs-CZ" sz="2000" dirty="0" smtClean="0">
                <a:latin typeface="Arial Narrow" panose="020B0606020202030204" pitchFamily="34" charset="0"/>
                <a:cs typeface="Times New Roman" panose="02020603050405020304" pitchFamily="18" charset="0"/>
              </a:rPr>
              <a:t>rozhodnutí (case </a:t>
            </a:r>
            <a:r>
              <a:rPr lang="cs-CZ" altLang="cs-CZ" sz="2000" dirty="0" err="1" smtClean="0">
                <a:latin typeface="Arial Narrow" panose="020B0606020202030204" pitchFamily="34" charset="0"/>
                <a:cs typeface="Times New Roman" panose="02020603050405020304" pitchFamily="18" charset="0"/>
              </a:rPr>
              <a:t>law</a:t>
            </a:r>
            <a:r>
              <a:rPr lang="cs-CZ" altLang="cs-CZ" sz="2000" dirty="0" smtClean="0">
                <a:latin typeface="Arial Narrow" panose="020B0606020202030204" pitchFamily="34" charset="0"/>
                <a:cs typeface="Times New Roman" panose="02020603050405020304" pitchFamily="18" charset="0"/>
              </a:rPr>
              <a:t>)</a:t>
            </a:r>
          </a:p>
          <a:p>
            <a:pPr marL="633413" lvl="1" indent="-176213" eaLnBrk="1" hangingPunct="1">
              <a:lnSpc>
                <a:spcPct val="100000"/>
              </a:lnSpc>
              <a:spcBef>
                <a:spcPts val="0"/>
              </a:spcBef>
              <a:buSzPct val="85000"/>
              <a:buFont typeface="Wingdings" panose="05000000000000000000" pitchFamily="2" charset="2"/>
              <a:buChar char="q"/>
            </a:pPr>
            <a:r>
              <a:rPr lang="cs-CZ" altLang="cs-CZ" sz="2000" dirty="0" smtClean="0">
                <a:latin typeface="Arial Narrow" panose="020B0606020202030204" pitchFamily="34" charset="0"/>
                <a:cs typeface="Times New Roman" panose="02020603050405020304" pitchFamily="18" charset="0"/>
              </a:rPr>
              <a:t> učení </a:t>
            </a:r>
            <a:r>
              <a:rPr lang="cs-CZ" altLang="cs-CZ" sz="2000" dirty="0" smtClean="0">
                <a:latin typeface="Arial Narrow" panose="020B0606020202030204" pitchFamily="34" charset="0"/>
                <a:cs typeface="Times New Roman" panose="02020603050405020304" pitchFamily="18" charset="0"/>
              </a:rPr>
              <a:t>nejkvalifikovanějších znalců mezinárodního práva (nauka (doktrína) mezinárodního práva)</a:t>
            </a:r>
          </a:p>
          <a:p>
            <a:pPr marL="633413" lvl="1" indent="-176213" eaLnBrk="1" hangingPunct="1">
              <a:lnSpc>
                <a:spcPct val="100000"/>
              </a:lnSpc>
              <a:spcBef>
                <a:spcPts val="0"/>
              </a:spcBef>
              <a:buSzPct val="85000"/>
              <a:buFont typeface="Wingdings" panose="05000000000000000000" pitchFamily="2" charset="2"/>
              <a:buChar char="q"/>
            </a:pPr>
            <a:r>
              <a:rPr lang="cs-CZ" altLang="cs-CZ" sz="2000" dirty="0" smtClean="0">
                <a:latin typeface="Arial Narrow" panose="020B0606020202030204" pitchFamily="34" charset="0"/>
                <a:cs typeface="Times New Roman" panose="02020603050405020304" pitchFamily="18" charset="0"/>
              </a:rPr>
              <a:t> vnitrostátní </a:t>
            </a:r>
            <a:r>
              <a:rPr lang="cs-CZ" altLang="cs-CZ" sz="2000" dirty="0" smtClean="0">
                <a:latin typeface="Arial Narrow" panose="020B0606020202030204" pitchFamily="34" charset="0"/>
                <a:cs typeface="Times New Roman" panose="02020603050405020304" pitchFamily="18" charset="0"/>
              </a:rPr>
              <a:t>akty státu</a:t>
            </a:r>
          </a:p>
          <a:p>
            <a:pPr marL="633413" lvl="1" indent="-176213" eaLnBrk="1" hangingPunct="1">
              <a:lnSpc>
                <a:spcPct val="100000"/>
              </a:lnSpc>
              <a:spcBef>
                <a:spcPts val="0"/>
              </a:spcBef>
              <a:buSzPct val="85000"/>
              <a:buFont typeface="Wingdings" panose="05000000000000000000" pitchFamily="2" charset="2"/>
              <a:buChar char="q"/>
            </a:pPr>
            <a:r>
              <a:rPr lang="cs-CZ" altLang="cs-CZ" sz="2000" dirty="0" smtClean="0">
                <a:latin typeface="Arial Narrow" panose="020B0606020202030204" pitchFamily="34" charset="0"/>
                <a:cs typeface="Times New Roman" panose="02020603050405020304" pitchFamily="18" charset="0"/>
              </a:rPr>
              <a:t> akty </a:t>
            </a:r>
            <a:r>
              <a:rPr lang="cs-CZ" altLang="cs-CZ" sz="2000" dirty="0" smtClean="0">
                <a:latin typeface="Arial Narrow" panose="020B0606020202030204" pitchFamily="34" charset="0"/>
                <a:cs typeface="Times New Roman" panose="02020603050405020304" pitchFamily="18" charset="0"/>
              </a:rPr>
              <a:t>mezinárodních organizací</a:t>
            </a:r>
          </a:p>
          <a:p>
            <a:pPr marL="633413" lvl="1" indent="-176213" eaLnBrk="1" hangingPunct="1">
              <a:lnSpc>
                <a:spcPct val="100000"/>
              </a:lnSpc>
              <a:spcBef>
                <a:spcPts val="0"/>
              </a:spcBef>
              <a:buSzPct val="85000"/>
              <a:buFont typeface="Wingdings" panose="05000000000000000000" pitchFamily="2" charset="2"/>
              <a:buChar char="q"/>
            </a:pPr>
            <a:r>
              <a:rPr lang="cs-CZ" altLang="cs-CZ" sz="2000" dirty="0" smtClean="0">
                <a:latin typeface="Arial Narrow" panose="020B0606020202030204" pitchFamily="34" charset="0"/>
                <a:cs typeface="Times New Roman" panose="02020603050405020304" pitchFamily="18" charset="0"/>
              </a:rPr>
              <a:t> akty </a:t>
            </a:r>
            <a:r>
              <a:rPr lang="cs-CZ" altLang="cs-CZ" sz="2000" dirty="0" smtClean="0">
                <a:latin typeface="Arial Narrow" panose="020B0606020202030204" pitchFamily="34" charset="0"/>
                <a:cs typeface="Times New Roman" panose="02020603050405020304" pitchFamily="18" charset="0"/>
              </a:rPr>
              <a:t>států</a:t>
            </a:r>
          </a:p>
          <a:p>
            <a:pPr marL="633413" lvl="1" indent="-176213" eaLnBrk="1" hangingPunct="1">
              <a:lnSpc>
                <a:spcPct val="100000"/>
              </a:lnSpc>
              <a:spcBef>
                <a:spcPts val="0"/>
              </a:spcBef>
              <a:buSzPct val="85000"/>
              <a:buFont typeface="Wingdings" panose="05000000000000000000" pitchFamily="2" charset="2"/>
              <a:buChar char="q"/>
            </a:pPr>
            <a:r>
              <a:rPr lang="cs-CZ" altLang="cs-CZ" sz="2000" dirty="0" smtClean="0">
                <a:latin typeface="Arial Narrow" panose="020B0606020202030204" pitchFamily="34" charset="0"/>
                <a:cs typeface="Times New Roman" panose="02020603050405020304" pitchFamily="18" charset="0"/>
              </a:rPr>
              <a:t> ekvita </a:t>
            </a:r>
            <a:r>
              <a:rPr lang="cs-CZ" altLang="cs-CZ" sz="2000" dirty="0" smtClean="0">
                <a:latin typeface="Arial Narrow" panose="020B0606020202030204" pitchFamily="34" charset="0"/>
                <a:cs typeface="Times New Roman" panose="02020603050405020304" pitchFamily="18" charset="0"/>
              </a:rPr>
              <a:t>(</a:t>
            </a:r>
            <a:r>
              <a:rPr lang="cs-CZ" altLang="cs-CZ" sz="2000" dirty="0" err="1" smtClean="0">
                <a:latin typeface="Arial Narrow" panose="020B0606020202030204" pitchFamily="34" charset="0"/>
                <a:cs typeface="Times New Roman" panose="02020603050405020304" pitchFamily="18" charset="0"/>
              </a:rPr>
              <a:t>equity</a:t>
            </a:r>
            <a:r>
              <a:rPr lang="cs-CZ" altLang="cs-CZ" sz="2000" dirty="0" smtClean="0">
                <a:latin typeface="Arial Narrow" panose="020B0606020202030204" pitchFamily="34" charset="0"/>
                <a:cs typeface="Times New Roman" panose="02020603050405020304" pitchFamily="18" charset="0"/>
              </a:rPr>
              <a:t>) – princip spravedlnosti</a:t>
            </a:r>
          </a:p>
          <a:p>
            <a:pPr marL="0" indent="0" eaLnBrk="1" hangingPunct="1">
              <a:lnSpc>
                <a:spcPct val="100000"/>
              </a:lnSpc>
              <a:spcBef>
                <a:spcPts val="0"/>
              </a:spcBef>
              <a:buSzPct val="85000"/>
              <a:buNone/>
            </a:pPr>
            <a:r>
              <a:rPr lang="cs-CZ" altLang="cs-CZ" sz="2000" b="1" dirty="0" smtClean="0">
                <a:latin typeface="Arial Narrow" panose="020B0606020202030204" pitchFamily="34" charset="0"/>
                <a:cs typeface="Times New Roman" panose="02020603050405020304" pitchFamily="18" charset="0"/>
              </a:rPr>
              <a:t>K ius </a:t>
            </a:r>
            <a:r>
              <a:rPr lang="cs-CZ" altLang="cs-CZ" sz="2000" b="1" dirty="0" err="1" smtClean="0">
                <a:latin typeface="Arial Narrow" panose="020B0606020202030204" pitchFamily="34" charset="0"/>
                <a:cs typeface="Times New Roman" panose="02020603050405020304" pitchFamily="18" charset="0"/>
              </a:rPr>
              <a:t>cogens</a:t>
            </a:r>
            <a:r>
              <a:rPr lang="cs-CZ" altLang="cs-CZ" sz="2000" b="1" dirty="0" smtClean="0">
                <a:latin typeface="Arial Narrow" panose="020B0606020202030204" pitchFamily="34" charset="0"/>
                <a:cs typeface="Times New Roman" panose="02020603050405020304" pitchFamily="18" charset="0"/>
              </a:rPr>
              <a:t> patří:</a:t>
            </a:r>
          </a:p>
          <a:p>
            <a:pPr marL="633413" lvl="1" indent="-176213" eaLnBrk="1" hangingPunct="1">
              <a:lnSpc>
                <a:spcPct val="100000"/>
              </a:lnSpc>
              <a:spcBef>
                <a:spcPts val="0"/>
              </a:spcBef>
              <a:buSzPct val="85000"/>
              <a:buFont typeface="Wingdings" panose="05000000000000000000" pitchFamily="2" charset="2"/>
              <a:buChar char="q"/>
            </a:pPr>
            <a:r>
              <a:rPr lang="cs-CZ" altLang="cs-CZ" sz="2000" dirty="0" smtClean="0">
                <a:latin typeface="Arial Narrow" panose="020B0606020202030204" pitchFamily="34" charset="0"/>
                <a:cs typeface="Times New Roman" panose="02020603050405020304" pitchFamily="18" charset="0"/>
              </a:rPr>
              <a:t> zákaz genocidy, pirátství</a:t>
            </a:r>
            <a:r>
              <a:rPr lang="cs-CZ" altLang="cs-CZ" sz="2000" dirty="0" smtClean="0">
                <a:latin typeface="Arial Narrow" panose="020B0606020202030204" pitchFamily="34" charset="0"/>
                <a:cs typeface="Times New Roman" panose="02020603050405020304" pitchFamily="18" charset="0"/>
              </a:rPr>
              <a:t>, </a:t>
            </a:r>
            <a:r>
              <a:rPr lang="cs-CZ" altLang="cs-CZ" sz="2000" dirty="0" smtClean="0">
                <a:latin typeface="Arial Narrow" panose="020B0606020202030204" pitchFamily="34" charset="0"/>
                <a:cs typeface="Times New Roman" panose="02020603050405020304" pitchFamily="18" charset="0"/>
              </a:rPr>
              <a:t>otrokářství</a:t>
            </a:r>
            <a:r>
              <a:rPr lang="cs-CZ" altLang="cs-CZ" sz="2000" dirty="0" smtClean="0">
                <a:latin typeface="Arial Narrow" panose="020B0606020202030204" pitchFamily="34" charset="0"/>
                <a:cs typeface="Times New Roman" panose="02020603050405020304" pitchFamily="18" charset="0"/>
              </a:rPr>
              <a:t>, </a:t>
            </a:r>
            <a:r>
              <a:rPr lang="cs-CZ" altLang="cs-CZ" sz="2000" dirty="0" smtClean="0">
                <a:latin typeface="Arial Narrow" panose="020B0606020202030204" pitchFamily="34" charset="0"/>
                <a:cs typeface="Times New Roman" panose="02020603050405020304" pitchFamily="18" charset="0"/>
              </a:rPr>
              <a:t>mučení</a:t>
            </a:r>
            <a:r>
              <a:rPr lang="cs-CZ" altLang="cs-CZ" sz="2000" dirty="0" smtClean="0">
                <a:latin typeface="Arial Narrow" panose="020B0606020202030204" pitchFamily="34" charset="0"/>
                <a:cs typeface="Times New Roman" panose="02020603050405020304" pitchFamily="18" charset="0"/>
              </a:rPr>
              <a:t>, </a:t>
            </a:r>
            <a:r>
              <a:rPr lang="cs-CZ" altLang="cs-CZ" sz="2000" dirty="0" smtClean="0">
                <a:latin typeface="Arial Narrow" panose="020B0606020202030204" pitchFamily="34" charset="0"/>
                <a:cs typeface="Times New Roman" panose="02020603050405020304" pitchFamily="18" charset="0"/>
              </a:rPr>
              <a:t>válečné </a:t>
            </a:r>
            <a:r>
              <a:rPr lang="cs-CZ" altLang="cs-CZ" sz="2000" dirty="0" err="1" smtClean="0">
                <a:latin typeface="Arial Narrow" panose="020B0606020202030204" pitchFamily="34" charset="0"/>
                <a:cs typeface="Times New Roman" panose="02020603050405020304" pitchFamily="18" charset="0"/>
              </a:rPr>
              <a:t>aggresse</a:t>
            </a:r>
            <a:endParaRPr lang="cs-CZ" altLang="cs-CZ" sz="2000" dirty="0" smtClean="0">
              <a:latin typeface="Arial Narrow" panose="020B0606020202030204" pitchFamily="34" charset="0"/>
              <a:cs typeface="Times New Roman" panose="02020603050405020304" pitchFamily="18" charset="0"/>
            </a:endParaRPr>
          </a:p>
        </p:txBody>
      </p:sp>
      <p:sp>
        <p:nvSpPr>
          <p:cNvPr id="23556" name="Zástupný symbol pro datum 1"/>
          <p:cNvSpPr>
            <a:spLocks noGrp="1"/>
          </p:cNvSpPr>
          <p:nvPr>
            <p:ph type="dt" sz="quarter" idx="429496729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nSpc>
                <a:spcPct val="90000"/>
              </a:lnSpc>
              <a:spcBef>
                <a:spcPts val="1000"/>
              </a:spcBef>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9pPr>
          </a:lstStyle>
          <a:p>
            <a:pPr fontAlgn="base">
              <a:lnSpc>
                <a:spcPct val="100000"/>
              </a:lnSpc>
              <a:spcBef>
                <a:spcPct val="0"/>
              </a:spcBef>
              <a:spcAft>
                <a:spcPct val="0"/>
              </a:spcAft>
              <a:buFontTx/>
              <a:buNone/>
            </a:pPr>
            <a:r>
              <a:rPr lang="cs-CZ" altLang="cs-CZ" sz="1200" smtClean="0">
                <a:solidFill>
                  <a:srgbClr val="FFFFFF"/>
                </a:solidFill>
              </a:rPr>
              <a:t>Katedra ekonomie | K102</a:t>
            </a:r>
          </a:p>
        </p:txBody>
      </p:sp>
      <p:sp>
        <p:nvSpPr>
          <p:cNvPr id="23557" name="Zástupný symbol pro číslo snímku 3"/>
          <p:cNvSpPr>
            <a:spLocks noGrp="1"/>
          </p:cNvSpPr>
          <p:nvPr>
            <p:ph type="sldNum" sz="quarter" idx="429496729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9pPr>
          </a:lstStyle>
          <a:p>
            <a:pPr>
              <a:lnSpc>
                <a:spcPct val="100000"/>
              </a:lnSpc>
              <a:spcBef>
                <a:spcPct val="0"/>
              </a:spcBef>
              <a:buFontTx/>
              <a:buNone/>
            </a:pPr>
            <a:fld id="{08C4633C-55FF-4912-AE99-D1CAF5C22491}" type="slidenum">
              <a:rPr lang="cs-CZ" altLang="cs-CZ" sz="1800">
                <a:solidFill>
                  <a:srgbClr val="000000"/>
                </a:solidFill>
                <a:latin typeface="Calibri" panose="020F0502020204030204" pitchFamily="34" charset="0"/>
              </a:rPr>
              <a:pPr>
                <a:lnSpc>
                  <a:spcPct val="100000"/>
                </a:lnSpc>
                <a:spcBef>
                  <a:spcPct val="0"/>
                </a:spcBef>
                <a:buFontTx/>
                <a:buNone/>
              </a:pPr>
              <a:t>20</a:t>
            </a:fld>
            <a:endParaRPr lang="cs-CZ" altLang="cs-CZ" sz="1800">
              <a:solidFill>
                <a:srgbClr val="000000"/>
              </a:solidFill>
              <a:latin typeface="Calibri" panose="020F0502020204030204" pitchFamily="34" charset="0"/>
            </a:endParaRPr>
          </a:p>
        </p:txBody>
      </p:sp>
      <p:sp>
        <p:nvSpPr>
          <p:cNvPr id="23558" name="Zástupný symbol pro zápatí 2"/>
          <p:cNvSpPr>
            <a:spLocks noGrp="1"/>
          </p:cNvSpPr>
          <p:nvPr>
            <p:ph type="ftr" sz="quarter" idx="4294967295"/>
          </p:nvPr>
        </p:nvSpPr>
        <p:spPr bwMode="auto">
          <a:xfrm>
            <a:off x="3028950" y="6356350"/>
            <a:ext cx="3127375"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nSpc>
                <a:spcPct val="90000"/>
              </a:lnSpc>
              <a:spcBef>
                <a:spcPts val="1000"/>
              </a:spcBef>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9pPr>
          </a:lstStyle>
          <a:p>
            <a:pPr algn="ctr" fontAlgn="base">
              <a:lnSpc>
                <a:spcPct val="100000"/>
              </a:lnSpc>
              <a:spcBef>
                <a:spcPct val="0"/>
              </a:spcBef>
              <a:spcAft>
                <a:spcPct val="0"/>
              </a:spcAft>
              <a:buFontTx/>
              <a:buNone/>
            </a:pPr>
            <a:r>
              <a:rPr lang="cs-CZ" altLang="cs-CZ" sz="1200" b="0" smtClean="0">
                <a:solidFill>
                  <a:srgbClr val="898989"/>
                </a:solidFill>
              </a:rPr>
              <a:t>              Leopold Skoruša, Ph.D.</a:t>
            </a:r>
          </a:p>
        </p:txBody>
      </p:sp>
    </p:spTree>
    <p:extLst>
      <p:ext uri="{BB962C8B-B14F-4D97-AF65-F5344CB8AC3E}">
        <p14:creationId xmlns:p14="http://schemas.microsoft.com/office/powerpoint/2010/main" val="290697049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Nadpis 1"/>
          <p:cNvSpPr>
            <a:spLocks noGrp="1"/>
          </p:cNvSpPr>
          <p:nvPr>
            <p:ph type="title"/>
          </p:nvPr>
        </p:nvSpPr>
        <p:spPr>
          <a:xfrm>
            <a:off x="194872" y="1373785"/>
            <a:ext cx="8949128" cy="491474"/>
          </a:xfrm>
        </p:spPr>
        <p:txBody>
          <a:bodyPr>
            <a:noAutofit/>
          </a:bodyPr>
          <a:lstStyle/>
          <a:p>
            <a:pPr eaLnBrk="1" hangingPunct="1"/>
            <a:r>
              <a:rPr lang="cs-CZ" altLang="cs-CZ" sz="3000" b="1" dirty="0" smtClean="0">
                <a:latin typeface="Arial Narrow" panose="020B0606020202030204" pitchFamily="34" charset="0"/>
                <a:cs typeface="Times New Roman" panose="02020603050405020304" pitchFamily="18" charset="0"/>
              </a:rPr>
              <a:t>Mezinárodní </a:t>
            </a:r>
            <a:r>
              <a:rPr lang="cs-CZ" altLang="cs-CZ" sz="3000" b="1" dirty="0" smtClean="0">
                <a:latin typeface="Arial Narrow" panose="020B0606020202030204" pitchFamily="34" charset="0"/>
                <a:cs typeface="Times New Roman" panose="02020603050405020304" pitchFamily="18" charset="0"/>
              </a:rPr>
              <a:t>smlouva</a:t>
            </a:r>
            <a:endParaRPr lang="cs-CZ" altLang="cs-CZ" sz="3000" b="1" dirty="0" smtClean="0">
              <a:latin typeface="Arial Narrow" panose="020B0606020202030204" pitchFamily="34" charset="0"/>
              <a:cs typeface="Times New Roman" panose="02020603050405020304" pitchFamily="18" charset="0"/>
            </a:endParaRPr>
          </a:p>
        </p:txBody>
      </p:sp>
      <p:sp>
        <p:nvSpPr>
          <p:cNvPr id="23555" name="Zástupný symbol pro obsah 2"/>
          <p:cNvSpPr>
            <a:spLocks noGrp="1"/>
          </p:cNvSpPr>
          <p:nvPr>
            <p:ph idx="1"/>
          </p:nvPr>
        </p:nvSpPr>
        <p:spPr>
          <a:xfrm>
            <a:off x="214313" y="2060848"/>
            <a:ext cx="8301038" cy="3854176"/>
          </a:xfrm>
        </p:spPr>
        <p:txBody>
          <a:bodyPr/>
          <a:lstStyle/>
          <a:p>
            <a:pPr eaLnBrk="1" hangingPunct="1">
              <a:lnSpc>
                <a:spcPct val="100000"/>
              </a:lnSpc>
              <a:spcBef>
                <a:spcPts val="0"/>
              </a:spcBef>
              <a:spcAft>
                <a:spcPts val="600"/>
              </a:spcAft>
              <a:buSzPct val="85000"/>
              <a:buFont typeface="Wingdings" panose="05000000000000000000" pitchFamily="2" charset="2"/>
              <a:buChar char="q"/>
            </a:pPr>
            <a:r>
              <a:rPr lang="cs-CZ" altLang="cs-CZ" sz="2600" dirty="0" smtClean="0">
                <a:latin typeface="Arial Narrow" panose="020B0606020202030204" pitchFamily="34" charset="0"/>
                <a:cs typeface="Times New Roman" panose="02020603050405020304" pitchFamily="18" charset="0"/>
              </a:rPr>
              <a:t> je dohoda mezi dvěma nebo více subjekty mezinárodního práva, </a:t>
            </a:r>
          </a:p>
          <a:p>
            <a:pPr lvl="1" eaLnBrk="1" hangingPunct="1">
              <a:lnSpc>
                <a:spcPct val="100000"/>
              </a:lnSpc>
              <a:spcBef>
                <a:spcPts val="0"/>
              </a:spcBef>
              <a:spcAft>
                <a:spcPts val="600"/>
              </a:spcAft>
              <a:buSzPct val="85000"/>
              <a:buFont typeface="Wingdings" panose="05000000000000000000" pitchFamily="2" charset="2"/>
              <a:buChar char="q"/>
            </a:pPr>
            <a:r>
              <a:rPr lang="cs-CZ" altLang="cs-CZ" sz="2600" dirty="0" smtClean="0">
                <a:latin typeface="Arial Narrow" panose="020B0606020202030204" pitchFamily="34" charset="0"/>
                <a:cs typeface="Times New Roman" panose="02020603050405020304" pitchFamily="18" charset="0"/>
              </a:rPr>
              <a:t> zejména </a:t>
            </a:r>
            <a:r>
              <a:rPr lang="cs-CZ" altLang="cs-CZ" sz="2600" dirty="0" smtClean="0">
                <a:latin typeface="Arial Narrow" panose="020B0606020202030204" pitchFamily="34" charset="0"/>
                <a:cs typeface="Times New Roman" panose="02020603050405020304" pitchFamily="18" charset="0"/>
              </a:rPr>
              <a:t>státy (právní subjektivita státu)</a:t>
            </a:r>
          </a:p>
          <a:p>
            <a:pPr eaLnBrk="1" hangingPunct="1">
              <a:lnSpc>
                <a:spcPct val="100000"/>
              </a:lnSpc>
              <a:spcBef>
                <a:spcPts val="0"/>
              </a:spcBef>
              <a:spcAft>
                <a:spcPts val="600"/>
              </a:spcAft>
              <a:buSzPct val="85000"/>
              <a:buFont typeface="Wingdings" panose="05000000000000000000" pitchFamily="2" charset="2"/>
              <a:buChar char="q"/>
            </a:pPr>
            <a:r>
              <a:rPr lang="cs-CZ" altLang="cs-CZ" sz="2600" dirty="0" smtClean="0">
                <a:latin typeface="Arial Narrow" panose="020B0606020202030204" pitchFamily="34" charset="0"/>
                <a:cs typeface="Times New Roman" panose="02020603050405020304" pitchFamily="18" charset="0"/>
              </a:rPr>
              <a:t> má mezinárodněprávní účinky a řídí se mezinárodním právem. </a:t>
            </a:r>
          </a:p>
          <a:p>
            <a:pPr eaLnBrk="1" hangingPunct="1">
              <a:lnSpc>
                <a:spcPct val="100000"/>
              </a:lnSpc>
              <a:spcBef>
                <a:spcPts val="0"/>
              </a:spcBef>
              <a:spcAft>
                <a:spcPts val="600"/>
              </a:spcAft>
              <a:buSzPct val="85000"/>
              <a:buFont typeface="Wingdings" panose="05000000000000000000" pitchFamily="2" charset="2"/>
              <a:buChar char="q"/>
            </a:pPr>
            <a:r>
              <a:rPr lang="cs-CZ" altLang="cs-CZ" sz="2600" dirty="0" smtClean="0">
                <a:latin typeface="Arial Narrow" panose="020B0606020202030204" pitchFamily="34" charset="0"/>
                <a:cs typeface="Times New Roman" panose="02020603050405020304" pitchFamily="18" charset="0"/>
              </a:rPr>
              <a:t> od roku 1969 jsou tyto smlouvy regulovány </a:t>
            </a:r>
          </a:p>
          <a:p>
            <a:pPr lvl="1" eaLnBrk="1" hangingPunct="1">
              <a:lnSpc>
                <a:spcPct val="100000"/>
              </a:lnSpc>
              <a:spcBef>
                <a:spcPts val="0"/>
              </a:spcBef>
              <a:spcAft>
                <a:spcPts val="600"/>
              </a:spcAft>
              <a:buSzPct val="85000"/>
              <a:buFont typeface="Wingdings" panose="05000000000000000000" pitchFamily="2" charset="2"/>
              <a:buChar char="q"/>
            </a:pPr>
            <a:r>
              <a:rPr lang="cs-CZ" altLang="cs-CZ" sz="2600" b="1" dirty="0" smtClean="0">
                <a:latin typeface="Arial Narrow" panose="020B0606020202030204" pitchFamily="34" charset="0"/>
                <a:cs typeface="Times New Roman" panose="02020603050405020304" pitchFamily="18" charset="0"/>
              </a:rPr>
              <a:t>Vídeňskou úmluvou o smluvním právu </a:t>
            </a:r>
            <a:r>
              <a:rPr lang="cs-CZ" altLang="cs-CZ" sz="2600" dirty="0" smtClean="0">
                <a:latin typeface="Arial Narrow" panose="020B0606020202030204" pitchFamily="34" charset="0"/>
                <a:cs typeface="Times New Roman" panose="02020603050405020304" pitchFamily="18" charset="0"/>
              </a:rPr>
              <a:t>(V MZV č. 15/1988Sb.)</a:t>
            </a:r>
          </a:p>
          <a:p>
            <a:pPr lvl="2" eaLnBrk="1" hangingPunct="1">
              <a:lnSpc>
                <a:spcPct val="100000"/>
              </a:lnSpc>
              <a:spcBef>
                <a:spcPts val="0"/>
              </a:spcBef>
              <a:spcAft>
                <a:spcPts val="600"/>
              </a:spcAft>
              <a:buSzPct val="85000"/>
              <a:buFont typeface="Wingdings" panose="05000000000000000000" pitchFamily="2" charset="2"/>
              <a:buChar char="q"/>
            </a:pPr>
            <a:r>
              <a:rPr lang="cs-CZ" altLang="cs-CZ" sz="2600" dirty="0" smtClean="0">
                <a:latin typeface="Arial Narrow" panose="020B0606020202030204" pitchFamily="34" charset="0"/>
                <a:cs typeface="Times New Roman" panose="02020603050405020304" pitchFamily="18" charset="0"/>
                <a:hlinkClick r:id="rId3"/>
              </a:rPr>
              <a:t>http://www.noveaspi.cz/products/lawText/1/37562/1/2</a:t>
            </a:r>
            <a:endParaRPr lang="cs-CZ" altLang="cs-CZ" sz="2600" dirty="0" smtClean="0">
              <a:latin typeface="Arial Narrow" panose="020B0606020202030204" pitchFamily="34" charset="0"/>
              <a:cs typeface="Times New Roman" panose="02020603050405020304" pitchFamily="18" charset="0"/>
            </a:endParaRPr>
          </a:p>
          <a:p>
            <a:pPr marL="914400" lvl="2" indent="0" eaLnBrk="1" hangingPunct="1">
              <a:lnSpc>
                <a:spcPct val="100000"/>
              </a:lnSpc>
              <a:spcBef>
                <a:spcPts val="0"/>
              </a:spcBef>
              <a:spcAft>
                <a:spcPts val="600"/>
              </a:spcAft>
              <a:buSzPct val="85000"/>
              <a:buNone/>
            </a:pPr>
            <a:endParaRPr lang="cs-CZ" altLang="cs-CZ" sz="1400" dirty="0" smtClean="0">
              <a:latin typeface="Arial Narrow" panose="020B0606020202030204" pitchFamily="34" charset="0"/>
              <a:cs typeface="Times New Roman" panose="02020603050405020304" pitchFamily="18" charset="0"/>
            </a:endParaRPr>
          </a:p>
          <a:p>
            <a:pPr marL="457200" lvl="1" indent="0" eaLnBrk="1" hangingPunct="1">
              <a:lnSpc>
                <a:spcPct val="100000"/>
              </a:lnSpc>
              <a:spcBef>
                <a:spcPts val="0"/>
              </a:spcBef>
              <a:buSzPct val="85000"/>
              <a:buNone/>
            </a:pPr>
            <a:endParaRPr lang="cs-CZ" altLang="cs-CZ" sz="1600" dirty="0" smtClean="0">
              <a:latin typeface="Arial Narrow" panose="020B0606020202030204" pitchFamily="34" charset="0"/>
              <a:cs typeface="Times New Roman" panose="02020603050405020304" pitchFamily="18" charset="0"/>
            </a:endParaRPr>
          </a:p>
        </p:txBody>
      </p:sp>
      <p:sp>
        <p:nvSpPr>
          <p:cNvPr id="23556" name="Zástupný symbol pro datum 1"/>
          <p:cNvSpPr>
            <a:spLocks noGrp="1"/>
          </p:cNvSpPr>
          <p:nvPr>
            <p:ph type="dt" sz="quarter" idx="429496729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nSpc>
                <a:spcPct val="90000"/>
              </a:lnSpc>
              <a:spcBef>
                <a:spcPts val="1000"/>
              </a:spcBef>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9pPr>
          </a:lstStyle>
          <a:p>
            <a:pPr fontAlgn="base">
              <a:lnSpc>
                <a:spcPct val="100000"/>
              </a:lnSpc>
              <a:spcBef>
                <a:spcPct val="0"/>
              </a:spcBef>
              <a:spcAft>
                <a:spcPct val="0"/>
              </a:spcAft>
              <a:buFontTx/>
              <a:buNone/>
            </a:pPr>
            <a:r>
              <a:rPr lang="cs-CZ" altLang="cs-CZ" sz="1200" smtClean="0">
                <a:solidFill>
                  <a:srgbClr val="FFFFFF"/>
                </a:solidFill>
              </a:rPr>
              <a:t>Katedra ekonomie | K102</a:t>
            </a:r>
          </a:p>
        </p:txBody>
      </p:sp>
      <p:sp>
        <p:nvSpPr>
          <p:cNvPr id="23557" name="Zástupný symbol pro číslo snímku 3"/>
          <p:cNvSpPr>
            <a:spLocks noGrp="1"/>
          </p:cNvSpPr>
          <p:nvPr>
            <p:ph type="sldNum" sz="quarter" idx="429496729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9pPr>
          </a:lstStyle>
          <a:p>
            <a:pPr>
              <a:lnSpc>
                <a:spcPct val="100000"/>
              </a:lnSpc>
              <a:spcBef>
                <a:spcPct val="0"/>
              </a:spcBef>
              <a:buFontTx/>
              <a:buNone/>
            </a:pPr>
            <a:fld id="{08C4633C-55FF-4912-AE99-D1CAF5C22491}" type="slidenum">
              <a:rPr lang="cs-CZ" altLang="cs-CZ" sz="1800">
                <a:solidFill>
                  <a:srgbClr val="000000"/>
                </a:solidFill>
                <a:latin typeface="Calibri" panose="020F0502020204030204" pitchFamily="34" charset="0"/>
              </a:rPr>
              <a:pPr>
                <a:lnSpc>
                  <a:spcPct val="100000"/>
                </a:lnSpc>
                <a:spcBef>
                  <a:spcPct val="0"/>
                </a:spcBef>
                <a:buFontTx/>
                <a:buNone/>
              </a:pPr>
              <a:t>21</a:t>
            </a:fld>
            <a:endParaRPr lang="cs-CZ" altLang="cs-CZ" sz="1800">
              <a:solidFill>
                <a:srgbClr val="000000"/>
              </a:solidFill>
              <a:latin typeface="Calibri" panose="020F0502020204030204" pitchFamily="34" charset="0"/>
            </a:endParaRPr>
          </a:p>
        </p:txBody>
      </p:sp>
      <p:sp>
        <p:nvSpPr>
          <p:cNvPr id="23558" name="Zástupný symbol pro zápatí 2"/>
          <p:cNvSpPr>
            <a:spLocks noGrp="1"/>
          </p:cNvSpPr>
          <p:nvPr>
            <p:ph type="ftr" sz="quarter" idx="4294967295"/>
          </p:nvPr>
        </p:nvSpPr>
        <p:spPr bwMode="auto">
          <a:xfrm>
            <a:off x="3028950" y="6356350"/>
            <a:ext cx="3127375"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nSpc>
                <a:spcPct val="90000"/>
              </a:lnSpc>
              <a:spcBef>
                <a:spcPts val="1000"/>
              </a:spcBef>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9pPr>
          </a:lstStyle>
          <a:p>
            <a:pPr algn="ctr" fontAlgn="base">
              <a:lnSpc>
                <a:spcPct val="100000"/>
              </a:lnSpc>
              <a:spcBef>
                <a:spcPct val="0"/>
              </a:spcBef>
              <a:spcAft>
                <a:spcPct val="0"/>
              </a:spcAft>
              <a:buFontTx/>
              <a:buNone/>
            </a:pPr>
            <a:r>
              <a:rPr lang="cs-CZ" altLang="cs-CZ" sz="1200" b="0" smtClean="0">
                <a:solidFill>
                  <a:srgbClr val="898989"/>
                </a:solidFill>
              </a:rPr>
              <a:t>              Leopold Skoruša, Ph.D.</a:t>
            </a:r>
          </a:p>
        </p:txBody>
      </p:sp>
    </p:spTree>
    <p:extLst>
      <p:ext uri="{BB962C8B-B14F-4D97-AF65-F5344CB8AC3E}">
        <p14:creationId xmlns:p14="http://schemas.microsoft.com/office/powerpoint/2010/main" val="348564986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ChangeArrowheads="1"/>
          </p:cNvSpPr>
          <p:nvPr>
            <p:ph type="title"/>
          </p:nvPr>
        </p:nvSpPr>
        <p:spPr>
          <a:xfrm>
            <a:off x="323528" y="840668"/>
            <a:ext cx="8229600" cy="1139825"/>
          </a:xfrm>
        </p:spPr>
        <p:txBody>
          <a:bodyPr>
            <a:normAutofit/>
          </a:bodyPr>
          <a:lstStyle/>
          <a:p>
            <a:pPr eaLnBrk="1" hangingPunct="1"/>
            <a:r>
              <a:rPr lang="cs-CZ" altLang="cs-CZ" sz="3200" b="1" dirty="0">
                <a:effectLst/>
                <a:latin typeface="Arial Narrow" panose="020B0606020202030204" pitchFamily="34" charset="0"/>
              </a:rPr>
              <a:t>Literatura</a:t>
            </a:r>
          </a:p>
        </p:txBody>
      </p:sp>
      <p:sp>
        <p:nvSpPr>
          <p:cNvPr id="119811" name="Rectangle 3"/>
          <p:cNvSpPr>
            <a:spLocks noGrp="1" noChangeArrowheads="1"/>
          </p:cNvSpPr>
          <p:nvPr>
            <p:ph idx="1"/>
          </p:nvPr>
        </p:nvSpPr>
        <p:spPr>
          <a:xfrm>
            <a:off x="179388" y="1988840"/>
            <a:ext cx="8507412" cy="4094460"/>
          </a:xfrm>
        </p:spPr>
        <p:txBody>
          <a:bodyPr>
            <a:normAutofit lnSpcReduction="10000"/>
          </a:bodyPr>
          <a:lstStyle/>
          <a:p>
            <a:pPr marL="609600" indent="-609600" eaLnBrk="1" hangingPunct="1">
              <a:spcBef>
                <a:spcPct val="0"/>
              </a:spcBef>
              <a:spcAft>
                <a:spcPts val="300"/>
              </a:spcAft>
              <a:buClr>
                <a:schemeClr val="tx1"/>
              </a:buClr>
              <a:buSzTx/>
              <a:buFontTx/>
              <a:buAutoNum type="arabicPeriod"/>
            </a:pPr>
            <a:r>
              <a:rPr lang="cs-CZ" altLang="cs-CZ" sz="2400" dirty="0">
                <a:effectLst/>
                <a:latin typeface="Arial Narrow" panose="020B0606020202030204" pitchFamily="34" charset="0"/>
              </a:rPr>
              <a:t>DAVID, Vladislav, Pavel SLADKÝ a František ZBOŘIL. </a:t>
            </a:r>
            <a:r>
              <a:rPr lang="cs-CZ" altLang="cs-CZ" sz="2400" i="1" dirty="0">
                <a:effectLst/>
                <a:latin typeface="Arial Narrow" panose="020B0606020202030204" pitchFamily="34" charset="0"/>
              </a:rPr>
              <a:t>Mezinárodní právo veřejné</a:t>
            </a:r>
            <a:r>
              <a:rPr lang="cs-CZ" altLang="cs-CZ" sz="2400" dirty="0">
                <a:effectLst/>
                <a:latin typeface="Arial Narrow" panose="020B0606020202030204" pitchFamily="34" charset="0"/>
              </a:rPr>
              <a:t>. 3. </a:t>
            </a:r>
            <a:r>
              <a:rPr lang="cs-CZ" altLang="cs-CZ" sz="2400" dirty="0" err="1">
                <a:effectLst/>
                <a:latin typeface="Arial Narrow" panose="020B0606020202030204" pitchFamily="34" charset="0"/>
              </a:rPr>
              <a:t>přeprac</a:t>
            </a:r>
            <a:r>
              <a:rPr lang="cs-CZ" altLang="cs-CZ" sz="2400" dirty="0">
                <a:effectLst/>
                <a:latin typeface="Arial Narrow" panose="020B0606020202030204" pitchFamily="34" charset="0"/>
              </a:rPr>
              <a:t>. a dopl. vyd. Praha: Linde, 2006, 447 s. Vysokoškolské právnické učebnice. ISBN 80-720-1628-8.</a:t>
            </a:r>
          </a:p>
          <a:p>
            <a:pPr marL="609600" indent="-609600" eaLnBrk="1" hangingPunct="1">
              <a:spcBef>
                <a:spcPct val="0"/>
              </a:spcBef>
              <a:spcAft>
                <a:spcPts val="300"/>
              </a:spcAft>
              <a:buClr>
                <a:schemeClr val="tx1"/>
              </a:buClr>
              <a:buSzTx/>
              <a:buFontTx/>
              <a:buAutoNum type="arabicPeriod"/>
            </a:pPr>
            <a:r>
              <a:rPr lang="cs-CZ" altLang="cs-CZ" sz="2400" dirty="0" smtClean="0">
                <a:effectLst/>
                <a:latin typeface="Arial Narrow" panose="020B0606020202030204" pitchFamily="34" charset="0"/>
              </a:rPr>
              <a:t>SEIDL-HOHENVELDERN, </a:t>
            </a:r>
            <a:r>
              <a:rPr lang="cs-CZ" altLang="cs-CZ" sz="2400" dirty="0" err="1">
                <a:effectLst/>
                <a:latin typeface="Arial Narrow" panose="020B0606020202030204" pitchFamily="34" charset="0"/>
              </a:rPr>
              <a:t>Ignaz</a:t>
            </a:r>
            <a:r>
              <a:rPr lang="cs-CZ" altLang="cs-CZ" sz="2400" dirty="0">
                <a:effectLst/>
                <a:latin typeface="Arial Narrow" panose="020B0606020202030204" pitchFamily="34" charset="0"/>
              </a:rPr>
              <a:t>. </a:t>
            </a:r>
            <a:r>
              <a:rPr lang="cs-CZ" altLang="cs-CZ" sz="2400" i="1" dirty="0">
                <a:effectLst/>
                <a:latin typeface="Arial Narrow" panose="020B0606020202030204" pitchFamily="34" charset="0"/>
              </a:rPr>
              <a:t>Mezinárodní právo veřejné</a:t>
            </a:r>
            <a:r>
              <a:rPr lang="cs-CZ" altLang="cs-CZ" sz="2400" dirty="0" smtClean="0">
                <a:effectLst/>
                <a:latin typeface="Arial Narrow" panose="020B0606020202030204" pitchFamily="34" charset="0"/>
              </a:rPr>
              <a:t>. </a:t>
            </a:r>
            <a:r>
              <a:rPr lang="cs-CZ" altLang="cs-CZ" sz="2400" dirty="0">
                <a:effectLst/>
                <a:latin typeface="Arial Narrow" panose="020B0606020202030204" pitchFamily="34" charset="0"/>
              </a:rPr>
              <a:t>Praha: CODEX Bohemia, 1999, 415 s. ISBN 80-859-6382-5.</a:t>
            </a:r>
          </a:p>
          <a:p>
            <a:pPr marL="609600" indent="-609600" eaLnBrk="1" hangingPunct="1">
              <a:spcBef>
                <a:spcPct val="0"/>
              </a:spcBef>
              <a:spcAft>
                <a:spcPts val="300"/>
              </a:spcAft>
              <a:buClr>
                <a:schemeClr val="tx1"/>
              </a:buClr>
              <a:buSzTx/>
              <a:buFontTx/>
              <a:buAutoNum type="arabicPeriod"/>
            </a:pPr>
            <a:r>
              <a:rPr lang="cs-CZ" altLang="cs-CZ" sz="2400" dirty="0">
                <a:effectLst/>
                <a:latin typeface="Arial Narrow" panose="020B0606020202030204" pitchFamily="34" charset="0"/>
              </a:rPr>
              <a:t>MALENOVSKÝ, </a:t>
            </a:r>
            <a:r>
              <a:rPr lang="cs-CZ" altLang="cs-CZ" sz="2400" dirty="0" smtClean="0">
                <a:effectLst/>
                <a:latin typeface="Arial Narrow" panose="020B0606020202030204" pitchFamily="34" charset="0"/>
              </a:rPr>
              <a:t>Jiří. </a:t>
            </a:r>
            <a:r>
              <a:rPr lang="cs-CZ" altLang="cs-CZ" sz="2400" i="1" dirty="0">
                <a:effectLst/>
                <a:latin typeface="Arial Narrow" panose="020B0606020202030204" pitchFamily="34" charset="0"/>
              </a:rPr>
              <a:t>Mezinárodní právo veřejné: jeho obecná část a poměr k jiným právním systémům, zvláště k právu českému</a:t>
            </a:r>
            <a:r>
              <a:rPr lang="cs-CZ" altLang="cs-CZ" sz="2400" dirty="0">
                <a:effectLst/>
                <a:latin typeface="Arial Narrow" panose="020B0606020202030204" pitchFamily="34" charset="0"/>
              </a:rPr>
              <a:t>. 5., podstatně </a:t>
            </a:r>
            <a:r>
              <a:rPr lang="cs-CZ" altLang="cs-CZ" sz="2400" dirty="0" err="1">
                <a:effectLst/>
                <a:latin typeface="Arial Narrow" panose="020B0606020202030204" pitchFamily="34" charset="0"/>
              </a:rPr>
              <a:t>upr</a:t>
            </a:r>
            <a:r>
              <a:rPr lang="cs-CZ" altLang="cs-CZ" sz="2400" dirty="0">
                <a:effectLst/>
                <a:latin typeface="Arial Narrow" panose="020B0606020202030204" pitchFamily="34" charset="0"/>
              </a:rPr>
              <a:t>. a dopl. vyd. Brno: Masarykova univerzita, 2008, 551 s. ISBN 978-80-210-4474-6.</a:t>
            </a:r>
          </a:p>
          <a:p>
            <a:pPr marL="609600" indent="-609600" eaLnBrk="1" hangingPunct="1">
              <a:spcBef>
                <a:spcPct val="0"/>
              </a:spcBef>
              <a:spcAft>
                <a:spcPts val="300"/>
              </a:spcAft>
              <a:buClr>
                <a:schemeClr val="tx1"/>
              </a:buClr>
              <a:buSzTx/>
              <a:buFontTx/>
              <a:buAutoNum type="arabicPeriod"/>
            </a:pPr>
            <a:r>
              <a:rPr lang="cs-CZ" altLang="cs-CZ" sz="2400" dirty="0">
                <a:effectLst/>
                <a:latin typeface="Arial Narrow" panose="020B0606020202030204" pitchFamily="34" charset="0"/>
              </a:rPr>
              <a:t>POTOČNÝ, Miroslav. </a:t>
            </a:r>
            <a:r>
              <a:rPr lang="cs-CZ" altLang="cs-CZ" sz="2400" i="1" dirty="0">
                <a:effectLst/>
                <a:latin typeface="Arial Narrow" panose="020B0606020202030204" pitchFamily="34" charset="0"/>
              </a:rPr>
              <a:t>Mezinárodní právo: zvláštní část</a:t>
            </a:r>
            <a:r>
              <a:rPr lang="cs-CZ" altLang="cs-CZ" sz="2400" dirty="0">
                <a:effectLst/>
                <a:latin typeface="Arial Narrow" panose="020B0606020202030204" pitchFamily="34" charset="0"/>
              </a:rPr>
              <a:t>. </a:t>
            </a:r>
            <a:r>
              <a:rPr lang="cs-CZ" altLang="cs-CZ" sz="2400" dirty="0" smtClean="0">
                <a:effectLst/>
                <a:latin typeface="Arial Narrow" panose="020B0606020202030204" pitchFamily="34" charset="0"/>
              </a:rPr>
              <a:t>Praha</a:t>
            </a:r>
            <a:r>
              <a:rPr lang="cs-CZ" altLang="cs-CZ" sz="2400" dirty="0">
                <a:effectLst/>
                <a:latin typeface="Arial Narrow" panose="020B0606020202030204" pitchFamily="34" charset="0"/>
              </a:rPr>
              <a:t>: C.H. Beck, 1996, </a:t>
            </a:r>
            <a:r>
              <a:rPr lang="cs-CZ" altLang="cs-CZ" sz="2400" dirty="0" err="1">
                <a:effectLst/>
                <a:latin typeface="Arial Narrow" panose="020B0606020202030204" pitchFamily="34" charset="0"/>
              </a:rPr>
              <a:t>xx</a:t>
            </a:r>
            <a:r>
              <a:rPr lang="cs-CZ" altLang="cs-CZ" sz="2400" dirty="0">
                <a:effectLst/>
                <a:latin typeface="Arial Narrow" panose="020B0606020202030204" pitchFamily="34" charset="0"/>
              </a:rPr>
              <a:t>, 323 s. Právnické učebnice (C.H. Beck). ISBN 34-064-1254-8.</a:t>
            </a:r>
          </a:p>
        </p:txBody>
      </p:sp>
      <p:sp>
        <p:nvSpPr>
          <p:cNvPr id="49154" name="Zástupný symbol pro číslo snímku 5"/>
          <p:cNvSpPr>
            <a:spLocks noGrp="1"/>
          </p:cNvSpPr>
          <p:nvPr>
            <p:ph type="sldNum" sz="quarter" idx="4294967295"/>
          </p:nvPr>
        </p:nvSpPr>
        <p:spPr>
          <a:xfrm>
            <a:off x="7010400" y="6243638"/>
            <a:ext cx="2133600" cy="457200"/>
          </a:xfrm>
        </p:spPr>
        <p:txBody>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defRPr/>
            </a:pPr>
            <a:fld id="{B62A53E0-36FD-46A8-B127-E1FAC1989ACC}" type="slidenum">
              <a:rPr lang="cs-CZ" altLang="cs-CZ" smtClean="0"/>
              <a:pPr eaLnBrk="1" hangingPunct="1">
                <a:defRPr/>
              </a:pPr>
              <a:t>22</a:t>
            </a:fld>
            <a:endParaRPr lang="cs-CZ" altLang="cs-CZ"/>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223454" y="1026072"/>
            <a:ext cx="8229600" cy="1139825"/>
          </a:xfrm>
        </p:spPr>
        <p:txBody>
          <a:bodyPr/>
          <a:lstStyle/>
          <a:p>
            <a:pPr eaLnBrk="1" hangingPunct="1"/>
            <a:r>
              <a:rPr lang="cs-CZ" altLang="cs-CZ" sz="3200" b="1" dirty="0">
                <a:effectLst/>
                <a:latin typeface="Arial Narrow" panose="020B0606020202030204" pitchFamily="34" charset="0"/>
              </a:rPr>
              <a:t>Název – mezinárodní právo veřejné</a:t>
            </a:r>
          </a:p>
        </p:txBody>
      </p:sp>
      <p:sp>
        <p:nvSpPr>
          <p:cNvPr id="5123" name="Rectangle 3"/>
          <p:cNvSpPr>
            <a:spLocks noGrp="1" noChangeArrowheads="1"/>
          </p:cNvSpPr>
          <p:nvPr>
            <p:ph idx="1"/>
          </p:nvPr>
        </p:nvSpPr>
        <p:spPr>
          <a:xfrm>
            <a:off x="222056" y="2061048"/>
            <a:ext cx="8784975" cy="4287439"/>
          </a:xfrm>
        </p:spPr>
        <p:txBody>
          <a:bodyPr>
            <a:normAutofit fontScale="92500"/>
          </a:bodyPr>
          <a:lstStyle/>
          <a:p>
            <a:pPr eaLnBrk="1" hangingPunct="1">
              <a:lnSpc>
                <a:spcPct val="150000"/>
              </a:lnSpc>
              <a:buClr>
                <a:schemeClr val="tx1"/>
              </a:buClr>
              <a:buFont typeface="Wingdings" panose="05000000000000000000" pitchFamily="2" charset="2"/>
              <a:buChar char="q"/>
              <a:defRPr/>
            </a:pPr>
            <a:r>
              <a:rPr lang="cs-CZ" altLang="cs-CZ" dirty="0">
                <a:latin typeface="Arial Narrow" pitchFamily="34" charset="0"/>
              </a:rPr>
              <a:t> je právem </a:t>
            </a:r>
            <a:r>
              <a:rPr lang="cs-CZ" altLang="cs-CZ" b="1" dirty="0">
                <a:latin typeface="Arial Narrow" pitchFamily="34" charset="0"/>
              </a:rPr>
              <a:t>mezi státy</a:t>
            </a:r>
            <a:r>
              <a:rPr lang="cs-CZ" altLang="cs-CZ" dirty="0">
                <a:latin typeface="Arial Narrow" pitchFamily="34" charset="0"/>
              </a:rPr>
              <a:t>, národům vyplývá pouze právo na sebeurčení; </a:t>
            </a:r>
          </a:p>
          <a:p>
            <a:pPr eaLnBrk="1" hangingPunct="1">
              <a:spcBef>
                <a:spcPts val="0"/>
              </a:spcBef>
              <a:buClr>
                <a:schemeClr val="tx1"/>
              </a:buClr>
              <a:buFont typeface="Wingdings" panose="05000000000000000000" pitchFamily="2" charset="2"/>
              <a:buChar char="q"/>
              <a:defRPr/>
            </a:pPr>
            <a:r>
              <a:rPr lang="cs-CZ" altLang="cs-CZ" dirty="0" smtClean="0">
                <a:effectLst/>
                <a:latin typeface="Arial Narrow" pitchFamily="34" charset="0"/>
              </a:rPr>
              <a:t> pochází </a:t>
            </a:r>
            <a:r>
              <a:rPr lang="cs-CZ" altLang="cs-CZ" dirty="0">
                <a:effectLst/>
                <a:latin typeface="Arial Narrow" pitchFamily="34" charset="0"/>
              </a:rPr>
              <a:t>z latinského </a:t>
            </a:r>
            <a:r>
              <a:rPr lang="cs-CZ" altLang="cs-CZ" b="1" dirty="0">
                <a:effectLst/>
                <a:latin typeface="Arial Narrow" pitchFamily="34" charset="0"/>
              </a:rPr>
              <a:t>ius gentium</a:t>
            </a:r>
            <a:r>
              <a:rPr lang="cs-CZ" altLang="cs-CZ" dirty="0">
                <a:effectLst/>
                <a:latin typeface="Arial Narrow" pitchFamily="34" charset="0"/>
              </a:rPr>
              <a:t>, které upravovalo poměry  mezi římskými občany a </a:t>
            </a:r>
            <a:r>
              <a:rPr lang="cs-CZ" altLang="cs-CZ" dirty="0" smtClean="0">
                <a:effectLst/>
                <a:latin typeface="Arial Narrow" pitchFamily="34" charset="0"/>
              </a:rPr>
              <a:t>cizinci </a:t>
            </a:r>
            <a:r>
              <a:rPr lang="cs-CZ" altLang="cs-CZ" dirty="0">
                <a:effectLst/>
                <a:latin typeface="Arial Narrow" pitchFamily="34" charset="0"/>
              </a:rPr>
              <a:t>na území </a:t>
            </a:r>
            <a:r>
              <a:rPr lang="cs-CZ" altLang="cs-CZ" dirty="0" smtClean="0">
                <a:effectLst/>
                <a:latin typeface="Arial Narrow" pitchFamily="34" charset="0"/>
              </a:rPr>
              <a:t>Římské </a:t>
            </a:r>
            <a:r>
              <a:rPr lang="cs-CZ" altLang="cs-CZ" dirty="0">
                <a:effectLst/>
                <a:latin typeface="Arial Narrow" pitchFamily="34" charset="0"/>
              </a:rPr>
              <a:t>říše; </a:t>
            </a:r>
          </a:p>
          <a:p>
            <a:pPr eaLnBrk="1" hangingPunct="1">
              <a:lnSpc>
                <a:spcPct val="150000"/>
              </a:lnSpc>
              <a:buClr>
                <a:schemeClr val="tx1"/>
              </a:buClr>
              <a:buFont typeface="Wingdings" panose="05000000000000000000" pitchFamily="2" charset="2"/>
              <a:buChar char="q"/>
              <a:defRPr/>
            </a:pPr>
            <a:r>
              <a:rPr lang="cs-CZ" altLang="cs-CZ" dirty="0" smtClean="0">
                <a:effectLst/>
                <a:latin typeface="Arial Narrow" pitchFamily="34" charset="0"/>
              </a:rPr>
              <a:t> v </a:t>
            </a:r>
            <a:r>
              <a:rPr lang="cs-CZ" altLang="cs-CZ" dirty="0">
                <a:effectLst/>
                <a:latin typeface="Arial Narrow" pitchFamily="34" charset="0"/>
              </a:rPr>
              <a:t>17. století upraveno na </a:t>
            </a:r>
            <a:r>
              <a:rPr lang="cs-CZ" altLang="cs-CZ" i="1" dirty="0">
                <a:effectLst/>
                <a:latin typeface="Arial Narrow" pitchFamily="34" charset="0"/>
              </a:rPr>
              <a:t>ius inter </a:t>
            </a:r>
            <a:r>
              <a:rPr lang="cs-CZ" altLang="cs-CZ" i="1" dirty="0" err="1">
                <a:effectLst/>
                <a:latin typeface="Arial Narrow" pitchFamily="34" charset="0"/>
              </a:rPr>
              <a:t>gentes</a:t>
            </a:r>
            <a:r>
              <a:rPr lang="cs-CZ" altLang="cs-CZ" dirty="0">
                <a:effectLst/>
                <a:latin typeface="Arial Narrow" pitchFamily="34" charset="0"/>
              </a:rPr>
              <a:t>, tzn. právo mezi národy, </a:t>
            </a:r>
          </a:p>
          <a:p>
            <a:pPr eaLnBrk="1" hangingPunct="1">
              <a:spcBef>
                <a:spcPts val="0"/>
              </a:spcBef>
              <a:buClr>
                <a:schemeClr val="tx1"/>
              </a:buClr>
              <a:buFont typeface="Wingdings" panose="05000000000000000000" pitchFamily="2" charset="2"/>
              <a:buChar char="q"/>
              <a:defRPr/>
            </a:pPr>
            <a:r>
              <a:rPr lang="cs-CZ" altLang="cs-CZ" dirty="0" smtClean="0">
                <a:effectLst/>
                <a:latin typeface="Arial Narrow" pitchFamily="34" charset="0"/>
              </a:rPr>
              <a:t> v  </a:t>
            </a:r>
            <a:r>
              <a:rPr lang="cs-CZ" altLang="cs-CZ" dirty="0">
                <a:effectLst/>
                <a:latin typeface="Arial Narrow" pitchFamily="34" charset="0"/>
              </a:rPr>
              <a:t>r. 1780 jej Angličan </a:t>
            </a:r>
            <a:r>
              <a:rPr lang="cs-CZ" altLang="cs-CZ" dirty="0" err="1" smtClean="0">
                <a:effectLst/>
                <a:latin typeface="Arial Narrow" pitchFamily="34" charset="0"/>
              </a:rPr>
              <a:t>Jeremy</a:t>
            </a:r>
            <a:r>
              <a:rPr lang="cs-CZ" altLang="cs-CZ" dirty="0" smtClean="0">
                <a:effectLst/>
                <a:latin typeface="Arial Narrow" pitchFamily="34" charset="0"/>
              </a:rPr>
              <a:t> </a:t>
            </a:r>
            <a:r>
              <a:rPr lang="cs-CZ" altLang="cs-CZ" dirty="0" err="1" smtClean="0">
                <a:effectLst/>
                <a:latin typeface="Arial Narrow" pitchFamily="34" charset="0"/>
              </a:rPr>
              <a:t>Bentham</a:t>
            </a:r>
            <a:r>
              <a:rPr lang="cs-CZ" altLang="cs-CZ" dirty="0" smtClean="0">
                <a:effectLst/>
                <a:latin typeface="Arial Narrow" pitchFamily="34" charset="0"/>
              </a:rPr>
              <a:t> </a:t>
            </a:r>
            <a:r>
              <a:rPr lang="cs-CZ" altLang="cs-CZ" dirty="0">
                <a:effectLst/>
                <a:latin typeface="Arial Narrow" pitchFamily="34" charset="0"/>
              </a:rPr>
              <a:t>přeložil na </a:t>
            </a:r>
            <a:r>
              <a:rPr lang="cs-CZ" altLang="cs-CZ" i="1" dirty="0" err="1">
                <a:effectLst/>
                <a:latin typeface="Arial Narrow" pitchFamily="34" charset="0"/>
              </a:rPr>
              <a:t>international</a:t>
            </a:r>
            <a:r>
              <a:rPr lang="cs-CZ" altLang="cs-CZ" i="1" dirty="0">
                <a:effectLst/>
                <a:latin typeface="Arial Narrow" pitchFamily="34" charset="0"/>
              </a:rPr>
              <a:t> </a:t>
            </a:r>
            <a:r>
              <a:rPr lang="cs-CZ" altLang="cs-CZ" i="1" dirty="0" err="1">
                <a:effectLst/>
                <a:latin typeface="Arial Narrow" pitchFamily="34" charset="0"/>
              </a:rPr>
              <a:t>law</a:t>
            </a:r>
            <a:r>
              <a:rPr lang="cs-CZ" altLang="cs-CZ" dirty="0">
                <a:effectLst/>
                <a:latin typeface="Arial Narrow" pitchFamily="34" charset="0"/>
              </a:rPr>
              <a:t> jako protiklad k </a:t>
            </a:r>
            <a:r>
              <a:rPr lang="cs-CZ" altLang="cs-CZ" dirty="0" err="1">
                <a:effectLst/>
                <a:latin typeface="Arial Narrow" pitchFamily="34" charset="0"/>
              </a:rPr>
              <a:t>national</a:t>
            </a:r>
            <a:r>
              <a:rPr lang="cs-CZ" altLang="cs-CZ" dirty="0">
                <a:effectLst/>
                <a:latin typeface="Arial Narrow" pitchFamily="34" charset="0"/>
              </a:rPr>
              <a:t> </a:t>
            </a:r>
            <a:r>
              <a:rPr lang="cs-CZ" altLang="cs-CZ" dirty="0" err="1">
                <a:effectLst/>
                <a:latin typeface="Arial Narrow" pitchFamily="34" charset="0"/>
              </a:rPr>
              <a:t>law</a:t>
            </a:r>
            <a:r>
              <a:rPr lang="cs-CZ" altLang="cs-CZ" dirty="0">
                <a:effectLst/>
                <a:latin typeface="Arial Narrow" pitchFamily="34" charset="0"/>
              </a:rPr>
              <a:t>, tzn. vnitrostátní právo;</a:t>
            </a:r>
          </a:p>
          <a:p>
            <a:pPr eaLnBrk="1" hangingPunct="1">
              <a:buClr>
                <a:schemeClr val="tx1"/>
              </a:buClr>
              <a:buFont typeface="Wingdings" panose="05000000000000000000" pitchFamily="2" charset="2"/>
              <a:buChar char="q"/>
              <a:defRPr/>
            </a:pPr>
            <a:r>
              <a:rPr lang="cs-CZ" altLang="cs-CZ" dirty="0" smtClean="0">
                <a:effectLst/>
                <a:latin typeface="Arial Narrow" pitchFamily="34" charset="0"/>
              </a:rPr>
              <a:t> v </a:t>
            </a:r>
            <a:r>
              <a:rPr lang="cs-CZ" altLang="cs-CZ" dirty="0">
                <a:effectLst/>
                <a:latin typeface="Arial Narrow" pitchFamily="34" charset="0"/>
              </a:rPr>
              <a:t>19. století nauka přidala veřejné a až poté soukromé mezinárodní </a:t>
            </a:r>
            <a:r>
              <a:rPr lang="cs-CZ" altLang="cs-CZ" dirty="0" smtClean="0">
                <a:effectLst/>
                <a:latin typeface="Arial Narrow" pitchFamily="34" charset="0"/>
              </a:rPr>
              <a:t>právo;</a:t>
            </a:r>
            <a:endParaRPr lang="cs-CZ" altLang="cs-CZ" dirty="0">
              <a:effectLst/>
              <a:latin typeface="Arial Narrow" pitchFamily="34" charset="0"/>
            </a:endParaRPr>
          </a:p>
          <a:p>
            <a:pPr marL="273050" indent="-273050" eaLnBrk="1" hangingPunct="1">
              <a:lnSpc>
                <a:spcPct val="90000"/>
              </a:lnSpc>
              <a:buSzTx/>
              <a:buFont typeface="Wingdings" panose="05000000000000000000" pitchFamily="2" charset="2"/>
              <a:buNone/>
              <a:defRPr/>
            </a:pPr>
            <a:endParaRPr lang="cs-CZ" altLang="cs-CZ" sz="2700" dirty="0">
              <a:effectLst/>
              <a:latin typeface="Arial Narrow" pitchFamily="34" charset="0"/>
            </a:endParaRPr>
          </a:p>
        </p:txBody>
      </p:sp>
      <p:sp>
        <p:nvSpPr>
          <p:cNvPr id="7170" name="Zástupný symbol pro číslo snímku 5"/>
          <p:cNvSpPr>
            <a:spLocks noGrp="1"/>
          </p:cNvSpPr>
          <p:nvPr>
            <p:ph type="sldNum" sz="quarter" idx="4294967295"/>
          </p:nvPr>
        </p:nvSpPr>
        <p:spPr>
          <a:xfrm>
            <a:off x="7010400" y="6243638"/>
            <a:ext cx="2133600" cy="457200"/>
          </a:xfrm>
        </p:spPr>
        <p:txBody>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defRPr/>
            </a:pPr>
            <a:fld id="{FDA637D1-FF4C-4B2D-ADE5-F652728E4206}" type="slidenum">
              <a:rPr lang="cs-CZ" altLang="cs-CZ" smtClean="0"/>
              <a:pPr eaLnBrk="1" hangingPunct="1">
                <a:defRPr/>
              </a:pPr>
              <a:t>3</a:t>
            </a:fld>
            <a:endParaRPr lang="cs-CZ" altLang="cs-CZ"/>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90500" y="1268760"/>
            <a:ext cx="7886700" cy="1325563"/>
          </a:xfrm>
        </p:spPr>
        <p:txBody>
          <a:bodyPr/>
          <a:lstStyle/>
          <a:p>
            <a:pPr eaLnBrk="1" hangingPunct="1">
              <a:defRPr/>
            </a:pPr>
            <a:r>
              <a:rPr lang="cs-CZ" sz="3200" b="1" dirty="0">
                <a:latin typeface="Arial Narrow" panose="020B0606020202030204" pitchFamily="34" charset="0"/>
              </a:rPr>
              <a:t>Pojem – mezinárodní právo veřejné</a:t>
            </a:r>
            <a:br>
              <a:rPr lang="cs-CZ" sz="3200" b="1" dirty="0">
                <a:latin typeface="Arial Narrow" panose="020B0606020202030204" pitchFamily="34" charset="0"/>
              </a:rPr>
            </a:br>
            <a:endParaRPr lang="cs-CZ" sz="3200" b="1" dirty="0">
              <a:latin typeface="Arial Narrow" panose="020B0606020202030204" pitchFamily="34" charset="0"/>
            </a:endParaRPr>
          </a:p>
        </p:txBody>
      </p:sp>
      <p:sp>
        <p:nvSpPr>
          <p:cNvPr id="13315" name="Rectangle 3"/>
          <p:cNvSpPr>
            <a:spLocks noGrp="1" noChangeArrowheads="1"/>
          </p:cNvSpPr>
          <p:nvPr>
            <p:ph idx="1"/>
          </p:nvPr>
        </p:nvSpPr>
        <p:spPr>
          <a:xfrm>
            <a:off x="539552" y="2276872"/>
            <a:ext cx="8604448" cy="3816424"/>
          </a:xfrm>
        </p:spPr>
        <p:txBody>
          <a:bodyPr>
            <a:normAutofit/>
          </a:bodyPr>
          <a:lstStyle/>
          <a:p>
            <a:pPr eaLnBrk="1" hangingPunct="1">
              <a:buClr>
                <a:schemeClr val="tx1"/>
              </a:buClr>
              <a:buFont typeface="Wingdings" panose="05000000000000000000" pitchFamily="2" charset="2"/>
              <a:buChar char="q"/>
            </a:pPr>
            <a:r>
              <a:rPr lang="cs-CZ" altLang="cs-CZ" sz="2400" dirty="0" smtClean="0">
                <a:effectLst/>
                <a:latin typeface="Arial Narrow" panose="020B0606020202030204" pitchFamily="34" charset="0"/>
              </a:rPr>
              <a:t> </a:t>
            </a:r>
            <a:r>
              <a:rPr lang="cs-CZ" altLang="cs-CZ" sz="2600" dirty="0">
                <a:latin typeface="Arial Narrow" panose="020B0606020202030204" pitchFamily="34" charset="0"/>
              </a:rPr>
              <a:t>s</a:t>
            </a:r>
            <a:r>
              <a:rPr lang="cs-CZ" altLang="cs-CZ" sz="2600" dirty="0" smtClean="0">
                <a:effectLst/>
                <a:latin typeface="Arial Narrow" panose="020B0606020202030204" pitchFamily="34" charset="0"/>
              </a:rPr>
              <a:t>ouhrn </a:t>
            </a:r>
            <a:r>
              <a:rPr lang="cs-CZ" altLang="cs-CZ" sz="2600" dirty="0">
                <a:effectLst/>
                <a:latin typeface="Arial Narrow" panose="020B0606020202030204" pitchFamily="34" charset="0"/>
              </a:rPr>
              <a:t>právních norem, které upravují vztahy mezi subjekty mezinárodního práva,</a:t>
            </a:r>
          </a:p>
          <a:p>
            <a:pPr eaLnBrk="1" hangingPunct="1">
              <a:buClr>
                <a:schemeClr val="tx1"/>
              </a:buClr>
              <a:buFont typeface="Wingdings" panose="05000000000000000000" pitchFamily="2" charset="2"/>
              <a:buChar char="q"/>
            </a:pPr>
            <a:r>
              <a:rPr lang="cs-CZ" altLang="cs-CZ" sz="2600" dirty="0">
                <a:latin typeface="Arial Narrow" panose="020B0606020202030204" pitchFamily="34" charset="0"/>
              </a:rPr>
              <a:t> </a:t>
            </a:r>
            <a:r>
              <a:rPr lang="cs-CZ" altLang="cs-CZ" sz="2600" dirty="0" smtClean="0">
                <a:effectLst/>
                <a:latin typeface="Arial Narrow" panose="020B0606020202030204" pitchFamily="34" charset="0"/>
              </a:rPr>
              <a:t>soubor </a:t>
            </a:r>
            <a:r>
              <a:rPr lang="cs-CZ" altLang="cs-CZ" sz="2600" dirty="0">
                <a:effectLst/>
                <a:latin typeface="Arial Narrow" panose="020B0606020202030204" pitchFamily="34" charset="0"/>
              </a:rPr>
              <a:t>právních pravidel, která upravují chování států a jiných subjektů veřejného práva v mezinárodních vztazích, </a:t>
            </a:r>
          </a:p>
          <a:p>
            <a:pPr eaLnBrk="1" hangingPunct="1">
              <a:buClr>
                <a:schemeClr val="tx1"/>
              </a:buClr>
              <a:buFont typeface="Wingdings" panose="05000000000000000000" pitchFamily="2" charset="2"/>
              <a:buChar char="q"/>
            </a:pPr>
            <a:r>
              <a:rPr lang="cs-CZ" altLang="cs-CZ" sz="2600" dirty="0" smtClean="0">
                <a:effectLst/>
                <a:latin typeface="Arial Narrow" panose="020B0606020202030204" pitchFamily="34" charset="0"/>
              </a:rPr>
              <a:t> soubor </a:t>
            </a:r>
            <a:r>
              <a:rPr lang="cs-CZ" altLang="cs-CZ" sz="2600" dirty="0">
                <a:effectLst/>
                <a:latin typeface="Arial Narrow" panose="020B0606020202030204" pitchFamily="34" charset="0"/>
              </a:rPr>
              <a:t>právních norem, které zajišťují mírovou existenci a plynulý vývoj mezinárodního společenství (geograficky i početně determinované) </a:t>
            </a:r>
          </a:p>
          <a:p>
            <a:pPr eaLnBrk="1" hangingPunct="1">
              <a:buClr>
                <a:schemeClr val="tx1"/>
              </a:buClr>
              <a:buFont typeface="Wingdings" panose="05000000000000000000" pitchFamily="2" charset="2"/>
              <a:buChar char="q"/>
            </a:pPr>
            <a:r>
              <a:rPr lang="cs-CZ" altLang="cs-CZ" sz="2600" dirty="0" smtClean="0">
                <a:effectLst/>
                <a:latin typeface="Arial Narrow" panose="020B0606020202030204" pitchFamily="34" charset="0"/>
              </a:rPr>
              <a:t> vysvětlit </a:t>
            </a:r>
            <a:r>
              <a:rPr lang="cs-CZ" altLang="cs-CZ" sz="2600" dirty="0">
                <a:effectLst/>
                <a:latin typeface="Arial Narrow" panose="020B0606020202030204" pitchFamily="34" charset="0"/>
              </a:rPr>
              <a:t>obsah pojmu „Mezinárodní právo soukromé“</a:t>
            </a:r>
          </a:p>
          <a:p>
            <a:pPr eaLnBrk="1" hangingPunct="1">
              <a:buClr>
                <a:schemeClr val="tx1"/>
              </a:buClr>
              <a:buFont typeface="Wingdings" panose="05000000000000000000" pitchFamily="2" charset="2"/>
              <a:buChar char="ü"/>
            </a:pPr>
            <a:endParaRPr lang="cs-CZ" altLang="cs-CZ" sz="2600" b="1" u="sng" dirty="0">
              <a:effectLst/>
              <a:latin typeface="Arial Narrow" panose="020B0606020202030204" pitchFamily="34" charset="0"/>
            </a:endParaRPr>
          </a:p>
          <a:p>
            <a:pPr eaLnBrk="1" hangingPunct="1">
              <a:buFont typeface="Wingdings" panose="05000000000000000000" pitchFamily="2" charset="2"/>
              <a:buNone/>
            </a:pPr>
            <a:endParaRPr lang="cs-CZ" altLang="cs-CZ" sz="2400" b="1" u="sng" dirty="0">
              <a:effectLst/>
              <a:latin typeface="Times New Roman" panose="02020603050405020304" pitchFamily="18" charset="0"/>
            </a:endParaRPr>
          </a:p>
        </p:txBody>
      </p:sp>
      <p:sp>
        <p:nvSpPr>
          <p:cNvPr id="9218" name="Zástupný symbol pro číslo snímku 5"/>
          <p:cNvSpPr>
            <a:spLocks noGrp="1"/>
          </p:cNvSpPr>
          <p:nvPr>
            <p:ph type="sldNum" sz="quarter" idx="4294967295"/>
          </p:nvPr>
        </p:nvSpPr>
        <p:spPr>
          <a:xfrm>
            <a:off x="7010400" y="6243638"/>
            <a:ext cx="2133600" cy="457200"/>
          </a:xfrm>
        </p:spPr>
        <p:txBody>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defRPr/>
            </a:pPr>
            <a:fld id="{C834D7A9-F268-4D52-A0ED-8656F339C97B}" type="slidenum">
              <a:rPr lang="cs-CZ" altLang="cs-CZ" smtClean="0"/>
              <a:pPr eaLnBrk="1" hangingPunct="1">
                <a:defRPr/>
              </a:pPr>
              <a:t>4</a:t>
            </a:fld>
            <a:endParaRPr lang="cs-CZ" altLang="cs-CZ"/>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858604" y="683549"/>
            <a:ext cx="7886700" cy="1325563"/>
          </a:xfrm>
        </p:spPr>
        <p:txBody>
          <a:bodyPr/>
          <a:lstStyle/>
          <a:p>
            <a:pPr eaLnBrk="1" hangingPunct="1">
              <a:defRPr/>
            </a:pPr>
            <a:r>
              <a:rPr lang="cs-CZ" sz="3200" b="1" dirty="0">
                <a:solidFill>
                  <a:srgbClr val="FF3300"/>
                </a:solidFill>
                <a:latin typeface="Arial Narrow" pitchFamily="34" charset="0"/>
              </a:rPr>
              <a:t> </a:t>
            </a:r>
            <a:r>
              <a:rPr lang="cs-CZ" sz="3200" b="1" dirty="0">
                <a:effectLst/>
                <a:latin typeface="Arial Narrow" pitchFamily="34" charset="0"/>
              </a:rPr>
              <a:t>Oblasti úpravy v mezinárodním právu veřejném</a:t>
            </a:r>
          </a:p>
        </p:txBody>
      </p:sp>
      <p:sp>
        <p:nvSpPr>
          <p:cNvPr id="10242" name="Zástupný symbol pro číslo snímku 4"/>
          <p:cNvSpPr>
            <a:spLocks noGrp="1"/>
          </p:cNvSpPr>
          <p:nvPr>
            <p:ph type="sldNum" sz="quarter" idx="12"/>
          </p:nvPr>
        </p:nvSpPr>
        <p:spPr/>
        <p:txBody>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defRPr/>
            </a:pPr>
            <a:fld id="{50857E0C-F23D-426E-8141-DF3AA15E2028}" type="slidenum">
              <a:rPr lang="cs-CZ" altLang="cs-CZ" smtClean="0"/>
              <a:pPr eaLnBrk="1" hangingPunct="1">
                <a:defRPr/>
              </a:pPr>
              <a:t>5</a:t>
            </a:fld>
            <a:endParaRPr lang="cs-CZ" altLang="cs-CZ"/>
          </a:p>
        </p:txBody>
      </p:sp>
      <p:sp>
        <p:nvSpPr>
          <p:cNvPr id="19460" name="Rectangle 3"/>
          <p:cNvSpPr>
            <a:spLocks noChangeArrowheads="1"/>
          </p:cNvSpPr>
          <p:nvPr/>
        </p:nvSpPr>
        <p:spPr bwMode="auto">
          <a:xfrm>
            <a:off x="596104" y="3689350"/>
            <a:ext cx="2208212" cy="8509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0"/>
              </a:spcBef>
              <a:buClrTx/>
              <a:buSzTx/>
              <a:buFontTx/>
              <a:buNone/>
            </a:pPr>
            <a:r>
              <a:rPr lang="cs-CZ" altLang="cs-CZ" sz="2400" b="1" dirty="0">
                <a:solidFill>
                  <a:schemeClr val="hlink"/>
                </a:solidFill>
                <a:latin typeface="Arial Narrow" panose="020B0606020202030204" pitchFamily="34" charset="0"/>
              </a:rPr>
              <a:t>Mezinárodní</a:t>
            </a:r>
            <a:br>
              <a:rPr lang="cs-CZ" altLang="cs-CZ" sz="2400" b="1" dirty="0">
                <a:solidFill>
                  <a:schemeClr val="hlink"/>
                </a:solidFill>
                <a:latin typeface="Arial Narrow" panose="020B0606020202030204" pitchFamily="34" charset="0"/>
              </a:rPr>
            </a:br>
            <a:r>
              <a:rPr lang="cs-CZ" altLang="cs-CZ" sz="2400" b="1" dirty="0">
                <a:solidFill>
                  <a:schemeClr val="hlink"/>
                </a:solidFill>
                <a:latin typeface="Arial Narrow" panose="020B0606020202030204" pitchFamily="34" charset="0"/>
              </a:rPr>
              <a:t>právo veřejné</a:t>
            </a:r>
          </a:p>
        </p:txBody>
      </p:sp>
      <p:sp>
        <p:nvSpPr>
          <p:cNvPr id="19461" name="Rectangle 4"/>
          <p:cNvSpPr>
            <a:spLocks noChangeArrowheads="1"/>
          </p:cNvSpPr>
          <p:nvPr/>
        </p:nvSpPr>
        <p:spPr bwMode="auto">
          <a:xfrm>
            <a:off x="3505200" y="1676400"/>
            <a:ext cx="4800600" cy="4572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eaLnBrk="1" hangingPunct="1">
              <a:spcBef>
                <a:spcPct val="0"/>
              </a:spcBef>
              <a:buClrTx/>
              <a:buSzTx/>
              <a:buFontTx/>
              <a:buNone/>
            </a:pPr>
            <a:r>
              <a:rPr lang="cs-CZ" altLang="cs-CZ" sz="2400" dirty="0">
                <a:latin typeface="Arial Narrow" panose="020B0606020202030204" pitchFamily="34" charset="0"/>
              </a:rPr>
              <a:t>Postavení států</a:t>
            </a:r>
          </a:p>
        </p:txBody>
      </p:sp>
      <p:sp>
        <p:nvSpPr>
          <p:cNvPr id="19462" name="Rectangle 5"/>
          <p:cNvSpPr>
            <a:spLocks noChangeArrowheads="1"/>
          </p:cNvSpPr>
          <p:nvPr/>
        </p:nvSpPr>
        <p:spPr bwMode="auto">
          <a:xfrm>
            <a:off x="3505200" y="2286000"/>
            <a:ext cx="4800600" cy="4572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eaLnBrk="1" hangingPunct="1">
              <a:spcBef>
                <a:spcPct val="0"/>
              </a:spcBef>
              <a:buClrTx/>
              <a:buSzTx/>
              <a:buFontTx/>
              <a:buNone/>
            </a:pPr>
            <a:r>
              <a:rPr lang="cs-CZ" altLang="cs-CZ" sz="2400">
                <a:latin typeface="Arial Narrow" panose="020B0606020202030204" pitchFamily="34" charset="0"/>
              </a:rPr>
              <a:t>Postavení obyvatelstva, lidská práva</a:t>
            </a:r>
          </a:p>
        </p:txBody>
      </p:sp>
      <p:sp>
        <p:nvSpPr>
          <p:cNvPr id="19463" name="Rectangle 6"/>
          <p:cNvSpPr>
            <a:spLocks noChangeArrowheads="1"/>
          </p:cNvSpPr>
          <p:nvPr/>
        </p:nvSpPr>
        <p:spPr bwMode="auto">
          <a:xfrm>
            <a:off x="3505200" y="2924175"/>
            <a:ext cx="5638800" cy="4286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eaLnBrk="1" hangingPunct="1">
              <a:spcBef>
                <a:spcPct val="0"/>
              </a:spcBef>
              <a:buClrTx/>
              <a:buSzTx/>
              <a:buFontTx/>
              <a:buNone/>
            </a:pPr>
            <a:r>
              <a:rPr lang="cs-CZ" altLang="cs-CZ" sz="2400">
                <a:latin typeface="Arial Narrow" panose="020B0606020202030204" pitchFamily="34" charset="0"/>
              </a:rPr>
              <a:t>Režimy st. území, moře, Antarktidy a kosmu</a:t>
            </a:r>
          </a:p>
        </p:txBody>
      </p:sp>
      <p:sp>
        <p:nvSpPr>
          <p:cNvPr id="19464" name="Rectangle 7"/>
          <p:cNvSpPr>
            <a:spLocks noChangeArrowheads="1"/>
          </p:cNvSpPr>
          <p:nvPr/>
        </p:nvSpPr>
        <p:spPr bwMode="auto">
          <a:xfrm>
            <a:off x="3505200" y="3505200"/>
            <a:ext cx="4800600" cy="4572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eaLnBrk="1" hangingPunct="1">
              <a:spcBef>
                <a:spcPct val="0"/>
              </a:spcBef>
              <a:buClrTx/>
              <a:buSzTx/>
              <a:buFontTx/>
              <a:buNone/>
            </a:pPr>
            <a:r>
              <a:rPr lang="cs-CZ" altLang="cs-CZ" sz="2400">
                <a:latin typeface="Arial Narrow" panose="020B0606020202030204" pitchFamily="34" charset="0"/>
              </a:rPr>
              <a:t>Postavení st. orgánů pro mez. styky</a:t>
            </a:r>
          </a:p>
        </p:txBody>
      </p:sp>
      <p:sp>
        <p:nvSpPr>
          <p:cNvPr id="19465" name="Rectangle 8"/>
          <p:cNvSpPr>
            <a:spLocks noChangeArrowheads="1"/>
          </p:cNvSpPr>
          <p:nvPr/>
        </p:nvSpPr>
        <p:spPr bwMode="auto">
          <a:xfrm>
            <a:off x="3538675" y="4152900"/>
            <a:ext cx="4800600" cy="4572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eaLnBrk="1" hangingPunct="1">
              <a:spcBef>
                <a:spcPct val="0"/>
              </a:spcBef>
              <a:buClrTx/>
              <a:buSzTx/>
              <a:buFontTx/>
              <a:buNone/>
            </a:pPr>
            <a:r>
              <a:rPr lang="cs-CZ" altLang="cs-CZ" sz="2400">
                <a:latin typeface="Arial Narrow" panose="020B0606020202030204" pitchFamily="34" charset="0"/>
              </a:rPr>
              <a:t>Smluvní právo</a:t>
            </a:r>
          </a:p>
        </p:txBody>
      </p:sp>
      <p:sp>
        <p:nvSpPr>
          <p:cNvPr id="19466" name="Rectangle 9"/>
          <p:cNvSpPr>
            <a:spLocks noChangeArrowheads="1"/>
          </p:cNvSpPr>
          <p:nvPr/>
        </p:nvSpPr>
        <p:spPr bwMode="auto">
          <a:xfrm>
            <a:off x="3505200" y="4797425"/>
            <a:ext cx="5314950" cy="46037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eaLnBrk="1" hangingPunct="1">
              <a:spcBef>
                <a:spcPct val="0"/>
              </a:spcBef>
              <a:buClrTx/>
              <a:buSzTx/>
              <a:buFontTx/>
              <a:buNone/>
            </a:pPr>
            <a:r>
              <a:rPr lang="cs-CZ" altLang="cs-CZ" sz="2400">
                <a:latin typeface="Arial Narrow" panose="020B0606020202030204" pitchFamily="34" charset="0"/>
              </a:rPr>
              <a:t>Právo mezinárodních orgánů a organizací</a:t>
            </a:r>
          </a:p>
        </p:txBody>
      </p:sp>
      <p:sp>
        <p:nvSpPr>
          <p:cNvPr id="19467" name="Rectangle 10"/>
          <p:cNvSpPr>
            <a:spLocks noChangeArrowheads="1"/>
          </p:cNvSpPr>
          <p:nvPr/>
        </p:nvSpPr>
        <p:spPr bwMode="auto">
          <a:xfrm>
            <a:off x="3505200" y="5445125"/>
            <a:ext cx="5243513" cy="42227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eaLnBrk="1" hangingPunct="1">
              <a:spcBef>
                <a:spcPct val="0"/>
              </a:spcBef>
              <a:buClrTx/>
              <a:buSzTx/>
              <a:buFontTx/>
              <a:buNone/>
            </a:pPr>
            <a:r>
              <a:rPr lang="cs-CZ" altLang="cs-CZ" sz="2400">
                <a:latin typeface="Arial Narrow" panose="020B0606020202030204" pitchFamily="34" charset="0"/>
              </a:rPr>
              <a:t>Právo mírového urovnávání mez. sporů</a:t>
            </a:r>
          </a:p>
        </p:txBody>
      </p:sp>
      <p:sp>
        <p:nvSpPr>
          <p:cNvPr id="19468" name="Rectangle 11"/>
          <p:cNvSpPr>
            <a:spLocks noChangeArrowheads="1"/>
          </p:cNvSpPr>
          <p:nvPr/>
        </p:nvSpPr>
        <p:spPr bwMode="auto">
          <a:xfrm>
            <a:off x="3505200" y="6019800"/>
            <a:ext cx="4800600" cy="4572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eaLnBrk="1" hangingPunct="1">
              <a:spcBef>
                <a:spcPct val="0"/>
              </a:spcBef>
              <a:buClrTx/>
              <a:buSzTx/>
              <a:buFontTx/>
              <a:buNone/>
            </a:pPr>
            <a:r>
              <a:rPr lang="cs-CZ" altLang="cs-CZ" sz="2400" b="1">
                <a:solidFill>
                  <a:schemeClr val="hlink"/>
                </a:solidFill>
                <a:latin typeface="Arial Narrow" panose="020B0606020202030204" pitchFamily="34" charset="0"/>
              </a:rPr>
              <a:t>Právo ozbrojených konfliktů</a:t>
            </a:r>
          </a:p>
        </p:txBody>
      </p:sp>
      <p:sp>
        <p:nvSpPr>
          <p:cNvPr id="19469" name="Line 12"/>
          <p:cNvSpPr>
            <a:spLocks noChangeShapeType="1"/>
          </p:cNvSpPr>
          <p:nvPr/>
        </p:nvSpPr>
        <p:spPr bwMode="auto">
          <a:xfrm flipV="1">
            <a:off x="2819400" y="1905000"/>
            <a:ext cx="685800" cy="2209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cs-CZ"/>
          </a:p>
        </p:txBody>
      </p:sp>
      <p:sp>
        <p:nvSpPr>
          <p:cNvPr id="19470" name="Line 13"/>
          <p:cNvSpPr>
            <a:spLocks noChangeShapeType="1"/>
          </p:cNvSpPr>
          <p:nvPr/>
        </p:nvSpPr>
        <p:spPr bwMode="auto">
          <a:xfrm flipV="1">
            <a:off x="2819400" y="2590800"/>
            <a:ext cx="685800" cy="1524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cs-CZ"/>
          </a:p>
        </p:txBody>
      </p:sp>
      <p:sp>
        <p:nvSpPr>
          <p:cNvPr id="19471" name="Line 14"/>
          <p:cNvSpPr>
            <a:spLocks noChangeShapeType="1"/>
          </p:cNvSpPr>
          <p:nvPr/>
        </p:nvSpPr>
        <p:spPr bwMode="auto">
          <a:xfrm flipV="1">
            <a:off x="2819400" y="3124200"/>
            <a:ext cx="685800" cy="990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cs-CZ"/>
          </a:p>
        </p:txBody>
      </p:sp>
      <p:sp>
        <p:nvSpPr>
          <p:cNvPr id="19472" name="Line 15"/>
          <p:cNvSpPr>
            <a:spLocks noChangeShapeType="1"/>
          </p:cNvSpPr>
          <p:nvPr/>
        </p:nvSpPr>
        <p:spPr bwMode="auto">
          <a:xfrm flipV="1">
            <a:off x="2819400" y="3733800"/>
            <a:ext cx="68580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cs-CZ"/>
          </a:p>
        </p:txBody>
      </p:sp>
      <p:sp>
        <p:nvSpPr>
          <p:cNvPr id="19473" name="Line 16"/>
          <p:cNvSpPr>
            <a:spLocks noChangeShapeType="1"/>
          </p:cNvSpPr>
          <p:nvPr/>
        </p:nvSpPr>
        <p:spPr bwMode="auto">
          <a:xfrm>
            <a:off x="2819400" y="4114800"/>
            <a:ext cx="68580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cs-CZ"/>
          </a:p>
        </p:txBody>
      </p:sp>
      <p:sp>
        <p:nvSpPr>
          <p:cNvPr id="19474" name="Line 17"/>
          <p:cNvSpPr>
            <a:spLocks noChangeShapeType="1"/>
          </p:cNvSpPr>
          <p:nvPr/>
        </p:nvSpPr>
        <p:spPr bwMode="auto">
          <a:xfrm>
            <a:off x="2819400" y="4114800"/>
            <a:ext cx="685800" cy="914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cs-CZ"/>
          </a:p>
        </p:txBody>
      </p:sp>
      <p:sp>
        <p:nvSpPr>
          <p:cNvPr id="19475" name="Line 18"/>
          <p:cNvSpPr>
            <a:spLocks noChangeShapeType="1"/>
          </p:cNvSpPr>
          <p:nvPr/>
        </p:nvSpPr>
        <p:spPr bwMode="auto">
          <a:xfrm>
            <a:off x="2819400" y="4114800"/>
            <a:ext cx="685800" cy="1524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cs-CZ"/>
          </a:p>
        </p:txBody>
      </p:sp>
      <p:sp>
        <p:nvSpPr>
          <p:cNvPr id="19476" name="Line 19"/>
          <p:cNvSpPr>
            <a:spLocks noChangeShapeType="1"/>
          </p:cNvSpPr>
          <p:nvPr/>
        </p:nvSpPr>
        <p:spPr bwMode="auto">
          <a:xfrm>
            <a:off x="2819400" y="4114800"/>
            <a:ext cx="685800" cy="2133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cs-CZ"/>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215106" y="1124744"/>
            <a:ext cx="8713787" cy="1139825"/>
          </a:xfrm>
          <a:noFill/>
          <a:extLst>
            <a:ext uri="{909E8E84-426E-40DD-AFC4-6F175D3DCCD1}">
              <a14:hiddenFill xmlns:a14="http://schemas.microsoft.com/office/drawing/2010/main">
                <a:solidFill>
                  <a:srgbClr val="FFFFFF"/>
                </a:solidFill>
              </a14:hiddenFill>
            </a:ext>
          </a:extLst>
        </p:spPr>
        <p:txBody>
          <a:bodyPr/>
          <a:lstStyle/>
          <a:p>
            <a:pPr eaLnBrk="1" hangingPunct="1"/>
            <a:r>
              <a:rPr lang="cs-CZ" altLang="cs-CZ" sz="3200" b="1" dirty="0">
                <a:effectLst/>
                <a:latin typeface="Arial Narrow" panose="020B0606020202030204" pitchFamily="34" charset="0"/>
              </a:rPr>
              <a:t>Poměr mezinárodního a vnitrostátního práva</a:t>
            </a:r>
          </a:p>
        </p:txBody>
      </p:sp>
      <p:sp>
        <p:nvSpPr>
          <p:cNvPr id="8195" name="Rectangle 3"/>
          <p:cNvSpPr>
            <a:spLocks noGrp="1" noChangeArrowheads="1"/>
          </p:cNvSpPr>
          <p:nvPr>
            <p:ph idx="1"/>
          </p:nvPr>
        </p:nvSpPr>
        <p:spPr/>
        <p:txBody>
          <a:bodyPr/>
          <a:lstStyle/>
          <a:p>
            <a:pPr eaLnBrk="1" hangingPunct="1">
              <a:buClrTx/>
              <a:buFont typeface="Wingdings" panose="05000000000000000000" pitchFamily="2" charset="2"/>
              <a:buChar char="q"/>
              <a:defRPr/>
            </a:pPr>
            <a:r>
              <a:rPr lang="cs-CZ" sz="2600" dirty="0" smtClean="0">
                <a:effectLst/>
                <a:latin typeface="Arial Narrow" pitchFamily="34" charset="0"/>
              </a:rPr>
              <a:t> monistická </a:t>
            </a:r>
            <a:r>
              <a:rPr lang="cs-CZ" sz="2600" dirty="0">
                <a:effectLst/>
                <a:latin typeface="Arial Narrow" pitchFamily="34" charset="0"/>
              </a:rPr>
              <a:t>teorie</a:t>
            </a:r>
          </a:p>
          <a:p>
            <a:pPr marL="742950" lvl="2" indent="-342900" eaLnBrk="1" hangingPunct="1">
              <a:buClrTx/>
              <a:buFont typeface="Wingdings" panose="05000000000000000000" pitchFamily="2" charset="2"/>
              <a:buChar char="q"/>
              <a:defRPr/>
            </a:pPr>
            <a:r>
              <a:rPr lang="cs-CZ" sz="2600" dirty="0" smtClean="0">
                <a:effectLst/>
                <a:latin typeface="Arial Narrow" pitchFamily="34" charset="0"/>
                <a:cs typeface="+mn-cs"/>
              </a:rPr>
              <a:t> s </a:t>
            </a:r>
            <a:r>
              <a:rPr lang="cs-CZ" sz="2600" dirty="0">
                <a:effectLst/>
                <a:latin typeface="Arial Narrow" pitchFamily="34" charset="0"/>
                <a:cs typeface="+mn-cs"/>
              </a:rPr>
              <a:t>primátem vnitrostátního práva</a:t>
            </a:r>
          </a:p>
          <a:p>
            <a:pPr eaLnBrk="1" hangingPunct="1">
              <a:buClrTx/>
              <a:buFont typeface="Wingdings" panose="05000000000000000000" pitchFamily="2" charset="2"/>
              <a:buChar char="q"/>
              <a:defRPr/>
            </a:pPr>
            <a:r>
              <a:rPr lang="cs-CZ" sz="2600" dirty="0" smtClean="0">
                <a:effectLst/>
                <a:latin typeface="Arial Narrow" pitchFamily="34" charset="0"/>
              </a:rPr>
              <a:t> dualistická </a:t>
            </a:r>
            <a:r>
              <a:rPr lang="cs-CZ" sz="2600" dirty="0">
                <a:effectLst/>
                <a:latin typeface="Arial Narrow" pitchFamily="34" charset="0"/>
              </a:rPr>
              <a:t>teorie (rozdílnost)</a:t>
            </a:r>
          </a:p>
          <a:p>
            <a:pPr eaLnBrk="1" hangingPunct="1">
              <a:buClrTx/>
              <a:buFont typeface="Wingdings" panose="05000000000000000000" pitchFamily="2" charset="2"/>
              <a:buChar char="q"/>
              <a:defRPr/>
            </a:pPr>
            <a:r>
              <a:rPr lang="cs-CZ" sz="2600" dirty="0" smtClean="0">
                <a:effectLst/>
                <a:latin typeface="Arial Narrow" pitchFamily="34" charset="0"/>
              </a:rPr>
              <a:t> monistická </a:t>
            </a:r>
            <a:r>
              <a:rPr lang="cs-CZ" sz="2600" dirty="0">
                <a:effectLst/>
                <a:latin typeface="Arial Narrow" pitchFamily="34" charset="0"/>
              </a:rPr>
              <a:t>teorie</a:t>
            </a:r>
          </a:p>
          <a:p>
            <a:pPr marL="742950" lvl="2" indent="-342900" eaLnBrk="1" hangingPunct="1">
              <a:buClrTx/>
              <a:buFont typeface="Wingdings" panose="05000000000000000000" pitchFamily="2" charset="2"/>
              <a:buChar char="q"/>
              <a:defRPr/>
            </a:pPr>
            <a:r>
              <a:rPr lang="cs-CZ" sz="2600" dirty="0">
                <a:effectLst/>
                <a:latin typeface="Arial Narrow" pitchFamily="34" charset="0"/>
                <a:cs typeface="+mn-cs"/>
              </a:rPr>
              <a:t>s primátem mezinárodního práva </a:t>
            </a:r>
            <a:br>
              <a:rPr lang="cs-CZ" sz="2600" dirty="0">
                <a:effectLst/>
                <a:latin typeface="Arial Narrow" pitchFamily="34" charset="0"/>
                <a:cs typeface="+mn-cs"/>
              </a:rPr>
            </a:br>
            <a:r>
              <a:rPr lang="cs-CZ" sz="2600" dirty="0">
                <a:effectLst/>
                <a:latin typeface="Arial Narrow" pitchFamily="34" charset="0"/>
                <a:cs typeface="+mn-cs"/>
              </a:rPr>
              <a:t>(např. normativní teorie, </a:t>
            </a:r>
            <a:r>
              <a:rPr lang="cs-CZ" sz="2600" dirty="0" err="1">
                <a:effectLst/>
                <a:latin typeface="Arial Narrow" pitchFamily="34" charset="0"/>
                <a:cs typeface="+mn-cs"/>
              </a:rPr>
              <a:t>Kelsen</a:t>
            </a:r>
            <a:r>
              <a:rPr lang="cs-CZ" sz="2600" dirty="0">
                <a:effectLst/>
                <a:latin typeface="Arial Narrow" pitchFamily="34" charset="0"/>
                <a:cs typeface="+mn-cs"/>
              </a:rPr>
              <a:t>-</a:t>
            </a:r>
            <a:r>
              <a:rPr lang="cs-CZ" sz="2600" dirty="0" err="1">
                <a:effectLst/>
                <a:latin typeface="Arial Narrow" pitchFamily="34" charset="0"/>
                <a:cs typeface="+mn-cs"/>
              </a:rPr>
              <a:t>Weyr</a:t>
            </a:r>
            <a:r>
              <a:rPr lang="cs-CZ" sz="2600" dirty="0">
                <a:effectLst/>
                <a:latin typeface="Arial Narrow" pitchFamily="34" charset="0"/>
                <a:cs typeface="+mn-cs"/>
              </a:rPr>
              <a:t>) </a:t>
            </a:r>
          </a:p>
          <a:p>
            <a:pPr eaLnBrk="1" hangingPunct="1">
              <a:buClrTx/>
              <a:buFont typeface="Wingdings" panose="05000000000000000000" pitchFamily="2" charset="2"/>
              <a:buChar char="q"/>
              <a:defRPr/>
            </a:pPr>
            <a:endParaRPr lang="cs-CZ" dirty="0">
              <a:effectLst/>
              <a:latin typeface="Arial Narrow" pitchFamily="34" charset="0"/>
            </a:endParaRPr>
          </a:p>
          <a:p>
            <a:pPr marL="609600" indent="-609600" eaLnBrk="1" hangingPunct="1">
              <a:buClr>
                <a:schemeClr val="tx1"/>
              </a:buClr>
              <a:buFont typeface="Wingdings" panose="05000000000000000000" pitchFamily="2" charset="2"/>
              <a:buChar char="ü"/>
              <a:defRPr/>
            </a:pPr>
            <a:endParaRPr lang="cs-CZ" sz="4000" dirty="0">
              <a:effectLst/>
              <a:latin typeface="Arial Narrow" pitchFamily="34" charset="0"/>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251520" y="836712"/>
            <a:ext cx="8229600" cy="1139825"/>
          </a:xfrm>
          <a:noFill/>
          <a:extLst>
            <a:ext uri="{909E8E84-426E-40DD-AFC4-6F175D3DCCD1}">
              <a14:hiddenFill xmlns:a14="http://schemas.microsoft.com/office/drawing/2010/main">
                <a:solidFill>
                  <a:srgbClr val="FFFFFF"/>
                </a:solidFill>
              </a14:hiddenFill>
            </a:ext>
          </a:extLst>
        </p:spPr>
        <p:txBody>
          <a:bodyPr/>
          <a:lstStyle/>
          <a:p>
            <a:pPr eaLnBrk="1" hangingPunct="1"/>
            <a:r>
              <a:rPr lang="cs-CZ" altLang="cs-CZ" sz="3200" b="1" dirty="0">
                <a:effectLst/>
                <a:latin typeface="Arial Narrow" panose="020B0606020202030204" pitchFamily="34" charset="0"/>
              </a:rPr>
              <a:t>Formy recepce MP</a:t>
            </a:r>
          </a:p>
        </p:txBody>
      </p:sp>
      <p:sp>
        <p:nvSpPr>
          <p:cNvPr id="23555" name="Rectangle 3"/>
          <p:cNvSpPr>
            <a:spLocks noGrp="1" noChangeArrowheads="1"/>
          </p:cNvSpPr>
          <p:nvPr>
            <p:ph idx="1"/>
          </p:nvPr>
        </p:nvSpPr>
        <p:spPr>
          <a:xfrm>
            <a:off x="107950" y="1844824"/>
            <a:ext cx="8928100" cy="4248472"/>
          </a:xfrm>
          <a:noFill/>
          <a:extLst>
            <a:ext uri="{909E8E84-426E-40DD-AFC4-6F175D3DCCD1}">
              <a14:hiddenFill xmlns:a14="http://schemas.microsoft.com/office/drawing/2010/main">
                <a:solidFill>
                  <a:srgbClr val="FFFFFF"/>
                </a:solidFill>
              </a14:hiddenFill>
            </a:ext>
          </a:extLst>
        </p:spPr>
        <p:txBody>
          <a:bodyPr/>
          <a:lstStyle/>
          <a:p>
            <a:pPr eaLnBrk="1" hangingPunct="1">
              <a:buClrTx/>
              <a:buFont typeface="Wingdings" panose="05000000000000000000" pitchFamily="2" charset="2"/>
              <a:buChar char="q"/>
            </a:pPr>
            <a:r>
              <a:rPr lang="cs-CZ" altLang="cs-CZ" sz="2700" b="1" i="1" dirty="0" smtClean="0">
                <a:effectLst/>
                <a:latin typeface="Arial Narrow" panose="020B0606020202030204" pitchFamily="34" charset="0"/>
              </a:rPr>
              <a:t> </a:t>
            </a:r>
            <a:r>
              <a:rPr lang="cs-CZ" altLang="cs-CZ" sz="2600" b="1" i="1" dirty="0" smtClean="0">
                <a:effectLst/>
                <a:latin typeface="Arial Narrow" panose="020B0606020202030204" pitchFamily="34" charset="0"/>
              </a:rPr>
              <a:t>Transformace</a:t>
            </a:r>
            <a:r>
              <a:rPr lang="cs-CZ" altLang="cs-CZ" sz="2600" dirty="0" smtClean="0">
                <a:effectLst/>
                <a:latin typeface="Arial Narrow" panose="020B0606020202030204" pitchFamily="34" charset="0"/>
              </a:rPr>
              <a:t> </a:t>
            </a:r>
            <a:r>
              <a:rPr lang="cs-CZ" altLang="cs-CZ" sz="2600" dirty="0">
                <a:effectLst/>
                <a:latin typeface="Arial Narrow" panose="020B0606020202030204" pitchFamily="34" charset="0"/>
              </a:rPr>
              <a:t>– přebírá se doslovné znění mezinárodní smlouvy </a:t>
            </a:r>
            <a:br>
              <a:rPr lang="cs-CZ" altLang="cs-CZ" sz="2600" dirty="0">
                <a:effectLst/>
                <a:latin typeface="Arial Narrow" panose="020B0606020202030204" pitchFamily="34" charset="0"/>
              </a:rPr>
            </a:br>
            <a:r>
              <a:rPr lang="cs-CZ" altLang="cs-CZ" sz="2600" dirty="0">
                <a:effectLst/>
                <a:latin typeface="Arial Narrow" panose="020B0606020202030204" pitchFamily="34" charset="0"/>
              </a:rPr>
              <a:t>a uveřejněn ve formě vnitrostátního právního aktu</a:t>
            </a:r>
          </a:p>
          <a:p>
            <a:pPr eaLnBrk="1" hangingPunct="1">
              <a:buClrTx/>
              <a:buFont typeface="Wingdings" panose="05000000000000000000" pitchFamily="2" charset="2"/>
              <a:buChar char="q"/>
            </a:pPr>
            <a:r>
              <a:rPr lang="cs-CZ" altLang="cs-CZ" sz="2600" b="1" i="1" dirty="0" smtClean="0">
                <a:effectLst/>
                <a:latin typeface="Arial Narrow" panose="020B0606020202030204" pitchFamily="34" charset="0"/>
              </a:rPr>
              <a:t> Adaptace</a:t>
            </a:r>
            <a:r>
              <a:rPr lang="cs-CZ" altLang="cs-CZ" sz="2600" dirty="0" smtClean="0">
                <a:effectLst/>
                <a:latin typeface="Arial Narrow" panose="020B0606020202030204" pitchFamily="34" charset="0"/>
              </a:rPr>
              <a:t> </a:t>
            </a:r>
            <a:r>
              <a:rPr lang="cs-CZ" altLang="cs-CZ" sz="2600" dirty="0">
                <a:effectLst/>
                <a:latin typeface="Arial Narrow" panose="020B0606020202030204" pitchFamily="34" charset="0"/>
              </a:rPr>
              <a:t>- obsahově přibližný (nikoli doslovný) přenos mezinárodněprávních závazků a oprávnění do forem vnitrostátního práva </a:t>
            </a:r>
          </a:p>
          <a:p>
            <a:pPr eaLnBrk="1" hangingPunct="1">
              <a:buClrTx/>
              <a:buFont typeface="Wingdings" panose="05000000000000000000" pitchFamily="2" charset="2"/>
              <a:buChar char="q"/>
            </a:pPr>
            <a:r>
              <a:rPr lang="cs-CZ" altLang="cs-CZ" sz="2600" b="1" i="1" dirty="0" smtClean="0">
                <a:effectLst/>
                <a:latin typeface="Arial Narrow" panose="020B0606020202030204" pitchFamily="34" charset="0"/>
              </a:rPr>
              <a:t> Inkorporace</a:t>
            </a:r>
            <a:r>
              <a:rPr lang="cs-CZ" altLang="cs-CZ" sz="2600" dirty="0" smtClean="0">
                <a:effectLst/>
                <a:latin typeface="Arial Narrow" panose="020B0606020202030204" pitchFamily="34" charset="0"/>
              </a:rPr>
              <a:t> </a:t>
            </a:r>
            <a:r>
              <a:rPr lang="cs-CZ" altLang="cs-CZ" sz="2600" dirty="0">
                <a:effectLst/>
                <a:latin typeface="Arial Narrow" panose="020B0606020202030204" pitchFamily="34" charset="0"/>
              </a:rPr>
              <a:t>- vtažení normy mezinárodního práva do vnitrostátní právní sféry, aniž by ztrácela formu mezinárodního práva (formou odkazu v zákoně)</a:t>
            </a:r>
          </a:p>
          <a:p>
            <a:pPr eaLnBrk="1" hangingPunct="1">
              <a:buClrTx/>
              <a:buFont typeface="Wingdings" panose="05000000000000000000" pitchFamily="2" charset="2"/>
              <a:buChar char="q"/>
            </a:pPr>
            <a:r>
              <a:rPr lang="cs-CZ" altLang="cs-CZ" sz="2600" dirty="0" smtClean="0">
                <a:effectLst/>
                <a:latin typeface="Arial Narrow" panose="020B0606020202030204" pitchFamily="34" charset="0"/>
              </a:rPr>
              <a:t> ČR </a:t>
            </a:r>
            <a:r>
              <a:rPr lang="cs-CZ" altLang="cs-CZ" sz="2600" dirty="0">
                <a:effectLst/>
                <a:latin typeface="Arial Narrow" panose="020B0606020202030204" pitchFamily="34" charset="0"/>
              </a:rPr>
              <a:t>– generální recepční klausule (čl. 10 Ústavy), aplikační přednost, neřeší otázku právní síly </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3"/>
          <p:cNvSpPr>
            <a:spLocks noGrp="1" noChangeArrowheads="1"/>
          </p:cNvSpPr>
          <p:nvPr>
            <p:ph type="title"/>
          </p:nvPr>
        </p:nvSpPr>
        <p:spPr>
          <a:xfrm>
            <a:off x="251520" y="1027907"/>
            <a:ext cx="7886700" cy="1325563"/>
          </a:xfrm>
        </p:spPr>
        <p:txBody>
          <a:bodyPr/>
          <a:lstStyle/>
          <a:p>
            <a:pPr eaLnBrk="1" hangingPunct="1"/>
            <a:r>
              <a:rPr lang="cs-CZ" altLang="cs-CZ" sz="3200" b="1" dirty="0">
                <a:effectLst/>
                <a:latin typeface="Arial Narrow" panose="020B0606020202030204" pitchFamily="34" charset="0"/>
              </a:rPr>
              <a:t>Základní zásady mezinárodního práva</a:t>
            </a:r>
            <a:r>
              <a:rPr lang="cs-CZ" altLang="cs-CZ" sz="3200" dirty="0">
                <a:solidFill>
                  <a:srgbClr val="FFFF00"/>
                </a:solidFill>
                <a:effectLst/>
                <a:latin typeface="Arial Narrow" panose="020B0606020202030204" pitchFamily="34" charset="0"/>
              </a:rPr>
              <a:t/>
            </a:r>
            <a:br>
              <a:rPr lang="cs-CZ" altLang="cs-CZ" sz="3200" dirty="0">
                <a:solidFill>
                  <a:srgbClr val="FFFF00"/>
                </a:solidFill>
                <a:effectLst/>
                <a:latin typeface="Arial Narrow" panose="020B0606020202030204" pitchFamily="34" charset="0"/>
              </a:rPr>
            </a:br>
            <a:r>
              <a:rPr lang="cs-CZ" altLang="cs-CZ" sz="2400" b="1" dirty="0">
                <a:solidFill>
                  <a:schemeClr val="tx1"/>
                </a:solidFill>
                <a:effectLst/>
                <a:latin typeface="Arial Narrow" panose="020B0606020202030204" pitchFamily="34" charset="0"/>
              </a:rPr>
              <a:t>Valné shromáždění OSN</a:t>
            </a:r>
            <a:r>
              <a:rPr lang="cs-CZ" altLang="cs-CZ" sz="2400" dirty="0">
                <a:solidFill>
                  <a:schemeClr val="tx1"/>
                </a:solidFill>
                <a:effectLst/>
                <a:latin typeface="Arial Narrow" panose="020B0606020202030204" pitchFamily="34" charset="0"/>
              </a:rPr>
              <a:t> v</a:t>
            </a:r>
            <a:r>
              <a:rPr lang="cs-CZ" altLang="cs-CZ" sz="2400" b="1" dirty="0">
                <a:solidFill>
                  <a:schemeClr val="tx1"/>
                </a:solidFill>
                <a:effectLst/>
                <a:latin typeface="Arial Narrow" panose="020B0606020202030204" pitchFamily="34" charset="0"/>
              </a:rPr>
              <a:t> </a:t>
            </a:r>
            <a:r>
              <a:rPr lang="cs-CZ" altLang="cs-CZ" sz="2400" b="1" i="1" dirty="0">
                <a:solidFill>
                  <a:schemeClr val="tx1"/>
                </a:solidFill>
                <a:effectLst/>
                <a:latin typeface="Arial Narrow" panose="020B0606020202030204" pitchFamily="34" charset="0"/>
              </a:rPr>
              <a:t>Deklarací zásad přátelských vztahů a spolupráce mezi státy (1970)</a:t>
            </a:r>
            <a:endParaRPr lang="cs-CZ" altLang="cs-CZ" sz="3200" b="1" dirty="0">
              <a:solidFill>
                <a:schemeClr val="tx1"/>
              </a:solidFill>
              <a:effectLst/>
              <a:latin typeface="Arial Narrow" panose="020B0606020202030204" pitchFamily="34" charset="0"/>
            </a:endParaRPr>
          </a:p>
        </p:txBody>
      </p:sp>
      <p:sp>
        <p:nvSpPr>
          <p:cNvPr id="2" name="Zástupný symbol pro číslo snímku 4"/>
          <p:cNvSpPr>
            <a:spLocks noGrp="1"/>
          </p:cNvSpPr>
          <p:nvPr>
            <p:ph type="sldNum" sz="quarter" idx="12"/>
          </p:nvPr>
        </p:nvSpPr>
        <p:spPr/>
        <p:txBody>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defRPr/>
            </a:pPr>
            <a:fld id="{2E674D7B-023E-418C-8DD3-C7DA1C08EB43}" type="slidenum">
              <a:rPr lang="cs-CZ" altLang="cs-CZ" smtClean="0"/>
              <a:pPr eaLnBrk="1" hangingPunct="1">
                <a:defRPr/>
              </a:pPr>
              <a:t>8</a:t>
            </a:fld>
            <a:endParaRPr lang="cs-CZ" altLang="cs-CZ"/>
          </a:p>
        </p:txBody>
      </p:sp>
      <p:sp>
        <p:nvSpPr>
          <p:cNvPr id="25604" name="Rectangle 2"/>
          <p:cNvSpPr>
            <a:spLocks noChangeArrowheads="1"/>
          </p:cNvSpPr>
          <p:nvPr/>
        </p:nvSpPr>
        <p:spPr bwMode="auto">
          <a:xfrm>
            <a:off x="0" y="2379077"/>
            <a:ext cx="9144000" cy="35394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marL="534988" indent="-357188">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eaLnBrk="1" hangingPunct="1">
              <a:spcBef>
                <a:spcPct val="0"/>
              </a:spcBef>
              <a:buClrTx/>
              <a:buSzTx/>
              <a:buFontTx/>
              <a:buNone/>
            </a:pPr>
            <a:r>
              <a:rPr lang="cs-CZ" altLang="cs-CZ" sz="2800" dirty="0" smtClean="0">
                <a:latin typeface="Arial Narrow" panose="020B0606020202030204" pitchFamily="34" charset="0"/>
              </a:rPr>
              <a:t>Současné </a:t>
            </a:r>
            <a:r>
              <a:rPr lang="cs-CZ" altLang="cs-CZ" sz="2800" dirty="0">
                <a:latin typeface="Arial Narrow" panose="020B0606020202030204" pitchFamily="34" charset="0"/>
              </a:rPr>
              <a:t>MP je </a:t>
            </a:r>
            <a:r>
              <a:rPr lang="cs-CZ" altLang="cs-CZ" sz="2800" dirty="0" smtClean="0">
                <a:latin typeface="Arial Narrow" panose="020B0606020202030204" pitchFamily="34" charset="0"/>
              </a:rPr>
              <a:t>charakterizováno:</a:t>
            </a:r>
            <a:endParaRPr lang="cs-CZ" altLang="cs-CZ" sz="2800" dirty="0">
              <a:latin typeface="Arial Narrow" panose="020B0606020202030204" pitchFamily="34" charset="0"/>
            </a:endParaRPr>
          </a:p>
          <a:p>
            <a:pPr lvl="1" eaLnBrk="1" hangingPunct="1">
              <a:spcBef>
                <a:spcPct val="0"/>
              </a:spcBef>
              <a:buClrTx/>
              <a:buSzPct val="60000"/>
              <a:buFont typeface="Wingdings" panose="05000000000000000000" pitchFamily="2" charset="2"/>
              <a:buChar char="q"/>
            </a:pPr>
            <a:r>
              <a:rPr lang="cs-CZ" altLang="cs-CZ" dirty="0">
                <a:latin typeface="Arial Narrow" panose="020B0606020202030204" pitchFamily="34" charset="0"/>
              </a:rPr>
              <a:t>zákazem hrozby nebo použití síly;</a:t>
            </a:r>
          </a:p>
          <a:p>
            <a:pPr lvl="1" eaLnBrk="1" hangingPunct="1">
              <a:spcBef>
                <a:spcPct val="0"/>
              </a:spcBef>
              <a:buClrTx/>
              <a:buSzPct val="60000"/>
              <a:buFont typeface="Wingdings" panose="05000000000000000000" pitchFamily="2" charset="2"/>
              <a:buChar char="q"/>
            </a:pPr>
            <a:r>
              <a:rPr lang="cs-CZ" altLang="cs-CZ" dirty="0">
                <a:latin typeface="Arial Narrow" panose="020B0606020202030204" pitchFamily="34" charset="0"/>
              </a:rPr>
              <a:t>prosazování mírového urovnání mezinárodních sporů</a:t>
            </a:r>
            <a:r>
              <a:rPr lang="en-US" altLang="cs-CZ" dirty="0">
                <a:latin typeface="Arial Narrow" panose="020B0606020202030204" pitchFamily="34" charset="0"/>
              </a:rPr>
              <a:t>;</a:t>
            </a:r>
            <a:endParaRPr lang="cs-CZ" altLang="cs-CZ" dirty="0">
              <a:latin typeface="Arial Narrow" panose="020B0606020202030204" pitchFamily="34" charset="0"/>
            </a:endParaRPr>
          </a:p>
          <a:p>
            <a:pPr lvl="1" eaLnBrk="1" hangingPunct="1">
              <a:spcBef>
                <a:spcPct val="0"/>
              </a:spcBef>
              <a:buClrTx/>
              <a:buSzPct val="60000"/>
              <a:buFont typeface="Wingdings" panose="05000000000000000000" pitchFamily="2" charset="2"/>
              <a:buChar char="q"/>
            </a:pPr>
            <a:r>
              <a:rPr lang="cs-CZ" altLang="cs-CZ" dirty="0">
                <a:latin typeface="Arial Narrow" panose="020B0606020202030204" pitchFamily="34" charset="0"/>
              </a:rPr>
              <a:t>právem národů na sebeurčení;</a:t>
            </a:r>
          </a:p>
          <a:p>
            <a:pPr lvl="1" eaLnBrk="1" hangingPunct="1">
              <a:spcBef>
                <a:spcPct val="0"/>
              </a:spcBef>
              <a:buClrTx/>
              <a:buSzPct val="60000"/>
              <a:buFont typeface="Wingdings" panose="05000000000000000000" pitchFamily="2" charset="2"/>
              <a:buChar char="q"/>
            </a:pPr>
            <a:r>
              <a:rPr lang="cs-CZ" altLang="cs-CZ" dirty="0">
                <a:latin typeface="Arial Narrow" panose="020B0606020202030204" pitchFamily="34" charset="0"/>
              </a:rPr>
              <a:t>povinnou spolupráci mezi státy</a:t>
            </a:r>
            <a:r>
              <a:rPr lang="en-US" altLang="cs-CZ" dirty="0">
                <a:latin typeface="Arial Narrow" panose="020B0606020202030204" pitchFamily="34" charset="0"/>
              </a:rPr>
              <a:t>;</a:t>
            </a:r>
            <a:endParaRPr lang="cs-CZ" altLang="cs-CZ" dirty="0">
              <a:latin typeface="Arial Narrow" panose="020B0606020202030204" pitchFamily="34" charset="0"/>
            </a:endParaRPr>
          </a:p>
          <a:p>
            <a:pPr lvl="1" eaLnBrk="1" hangingPunct="1">
              <a:spcBef>
                <a:spcPct val="0"/>
              </a:spcBef>
              <a:buClrTx/>
              <a:buSzPct val="60000"/>
              <a:buFont typeface="Wingdings" panose="05000000000000000000" pitchFamily="2" charset="2"/>
              <a:buChar char="q"/>
            </a:pPr>
            <a:r>
              <a:rPr lang="cs-CZ" altLang="cs-CZ" dirty="0">
                <a:latin typeface="Arial Narrow" panose="020B0606020202030204" pitchFamily="34" charset="0"/>
              </a:rPr>
              <a:t>zásadou nevměšování do vnitřních záležitostí;</a:t>
            </a:r>
          </a:p>
          <a:p>
            <a:pPr lvl="1" eaLnBrk="1" hangingPunct="1">
              <a:spcBef>
                <a:spcPct val="0"/>
              </a:spcBef>
              <a:buClrTx/>
              <a:buSzPct val="60000"/>
              <a:buFont typeface="Wingdings" panose="05000000000000000000" pitchFamily="2" charset="2"/>
              <a:buChar char="q"/>
            </a:pPr>
            <a:r>
              <a:rPr lang="cs-CZ" altLang="cs-CZ" dirty="0">
                <a:latin typeface="Arial Narrow" panose="020B0606020202030204" pitchFamily="34" charset="0"/>
              </a:rPr>
              <a:t>svrchované rovnosti států;</a:t>
            </a:r>
          </a:p>
          <a:p>
            <a:pPr lvl="1" eaLnBrk="1" hangingPunct="1">
              <a:spcBef>
                <a:spcPct val="0"/>
              </a:spcBef>
              <a:buClrTx/>
              <a:buSzPct val="60000"/>
              <a:buFont typeface="Wingdings" panose="05000000000000000000" pitchFamily="2" charset="2"/>
              <a:buChar char="q"/>
            </a:pPr>
            <a:r>
              <a:rPr lang="cs-CZ" altLang="cs-CZ" dirty="0">
                <a:latin typeface="Arial Narrow" panose="020B0606020202030204" pitchFamily="34" charset="0"/>
              </a:rPr>
              <a:t>snahou o poctivé dodržování mezinárodních závazků;</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179512" y="1052736"/>
            <a:ext cx="7886700" cy="1325563"/>
          </a:xfrm>
        </p:spPr>
        <p:txBody>
          <a:bodyPr/>
          <a:lstStyle/>
          <a:p>
            <a:pPr eaLnBrk="1" hangingPunct="1"/>
            <a:r>
              <a:rPr lang="cs-CZ" altLang="cs-CZ" sz="3200" b="1" dirty="0">
                <a:effectLst/>
                <a:latin typeface="Arial Narrow" panose="020B0606020202030204" pitchFamily="34" charset="0"/>
              </a:rPr>
              <a:t>Subjekty mezinárodního práva </a:t>
            </a:r>
            <a:r>
              <a:rPr lang="cs-CZ" altLang="cs-CZ" sz="3600" dirty="0">
                <a:solidFill>
                  <a:srgbClr val="FFFF00"/>
                </a:solidFill>
                <a:effectLst/>
                <a:latin typeface="Arial Narrow" panose="020B0606020202030204" pitchFamily="34" charset="0"/>
              </a:rPr>
              <a:t/>
            </a:r>
            <a:br>
              <a:rPr lang="cs-CZ" altLang="cs-CZ" sz="3600" dirty="0">
                <a:solidFill>
                  <a:srgbClr val="FFFF00"/>
                </a:solidFill>
                <a:effectLst/>
                <a:latin typeface="Arial Narrow" panose="020B0606020202030204" pitchFamily="34" charset="0"/>
              </a:rPr>
            </a:br>
            <a:endParaRPr lang="cs-CZ" altLang="cs-CZ" sz="3600" dirty="0">
              <a:solidFill>
                <a:srgbClr val="FFFF00"/>
              </a:solidFill>
              <a:effectLst/>
              <a:latin typeface="Arial Narrow" panose="020B0606020202030204" pitchFamily="34" charset="0"/>
            </a:endParaRPr>
          </a:p>
        </p:txBody>
      </p:sp>
      <p:sp>
        <p:nvSpPr>
          <p:cNvPr id="2" name="Zástupný symbol pro číslo snímku 4"/>
          <p:cNvSpPr>
            <a:spLocks noGrp="1"/>
          </p:cNvSpPr>
          <p:nvPr>
            <p:ph type="sldNum" sz="quarter" idx="12"/>
          </p:nvPr>
        </p:nvSpPr>
        <p:spPr/>
        <p:txBody>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defRPr/>
            </a:pPr>
            <a:fld id="{47E10C8A-D976-4CCD-9F60-FE7C4B3C049D}" type="slidenum">
              <a:rPr lang="cs-CZ" altLang="cs-CZ" smtClean="0"/>
              <a:pPr eaLnBrk="1" hangingPunct="1">
                <a:defRPr/>
              </a:pPr>
              <a:t>9</a:t>
            </a:fld>
            <a:endParaRPr lang="cs-CZ" altLang="cs-CZ"/>
          </a:p>
        </p:txBody>
      </p:sp>
      <p:sp>
        <p:nvSpPr>
          <p:cNvPr id="10243" name="Rectangle 3"/>
          <p:cNvSpPr>
            <a:spLocks noGrp="1" noChangeArrowheads="1"/>
          </p:cNvSpPr>
          <p:nvPr>
            <p:ph type="body" idx="4294967295"/>
          </p:nvPr>
        </p:nvSpPr>
        <p:spPr>
          <a:xfrm>
            <a:off x="14990" y="1916832"/>
            <a:ext cx="8893175" cy="4263181"/>
          </a:xfrm>
        </p:spPr>
        <p:txBody>
          <a:bodyPr>
            <a:normAutofit lnSpcReduction="10000"/>
          </a:bodyPr>
          <a:lstStyle/>
          <a:p>
            <a:pPr>
              <a:buClr>
                <a:schemeClr val="tx1"/>
              </a:buClr>
              <a:buFont typeface="Wingdings" panose="05000000000000000000" pitchFamily="2" charset="2"/>
              <a:buChar char="q"/>
              <a:defRPr/>
            </a:pPr>
            <a:r>
              <a:rPr lang="cs-CZ" sz="2400" dirty="0">
                <a:latin typeface="Arial Narrow" pitchFamily="34" charset="0"/>
              </a:rPr>
              <a:t> </a:t>
            </a:r>
            <a:r>
              <a:rPr lang="cs-CZ" sz="2400" dirty="0" smtClean="0">
                <a:latin typeface="Arial Narrow" pitchFamily="34" charset="0"/>
              </a:rPr>
              <a:t>a</a:t>
            </a:r>
            <a:r>
              <a:rPr lang="cs-CZ" sz="2600" dirty="0" smtClean="0">
                <a:effectLst/>
                <a:latin typeface="Arial Narrow" pitchFamily="34" charset="0"/>
              </a:rPr>
              <a:t>ktivní </a:t>
            </a:r>
            <a:r>
              <a:rPr lang="cs-CZ" sz="2600" dirty="0">
                <a:effectLst/>
                <a:latin typeface="Arial Narrow" pitchFamily="34" charset="0"/>
              </a:rPr>
              <a:t>účastníci mezinárodních vztahů,</a:t>
            </a:r>
          </a:p>
          <a:p>
            <a:pPr eaLnBrk="1" hangingPunct="1">
              <a:buClr>
                <a:schemeClr val="tx1"/>
              </a:buClr>
              <a:buFont typeface="Wingdings" panose="05000000000000000000" pitchFamily="2" charset="2"/>
              <a:buChar char="q"/>
              <a:defRPr/>
            </a:pPr>
            <a:r>
              <a:rPr lang="cs-CZ" sz="2600" dirty="0" smtClean="0">
                <a:effectLst/>
                <a:latin typeface="Arial Narrow" pitchFamily="34" charset="0"/>
              </a:rPr>
              <a:t> nositelé </a:t>
            </a:r>
            <a:r>
              <a:rPr lang="cs-CZ" sz="2600" dirty="0">
                <a:effectLst/>
                <a:latin typeface="Arial Narrow" pitchFamily="34" charset="0"/>
              </a:rPr>
              <a:t>práv a povinností vyplývajících z norem mezinárodního práva a aktivně vystupující v rozvoji mezinárodního práva,</a:t>
            </a:r>
          </a:p>
          <a:p>
            <a:pPr eaLnBrk="1" hangingPunct="1">
              <a:buClr>
                <a:schemeClr val="tx1"/>
              </a:buClr>
              <a:buFont typeface="Wingdings" panose="05000000000000000000" pitchFamily="2" charset="2"/>
              <a:buChar char="q"/>
              <a:defRPr/>
            </a:pPr>
            <a:r>
              <a:rPr lang="cs-CZ" sz="2600" dirty="0" smtClean="0">
                <a:effectLst/>
                <a:latin typeface="Arial Narrow" pitchFamily="34" charset="0"/>
              </a:rPr>
              <a:t> musí </a:t>
            </a:r>
            <a:r>
              <a:rPr lang="cs-CZ" sz="2600" dirty="0">
                <a:effectLst/>
                <a:latin typeface="Arial Narrow" pitchFamily="34" charset="0"/>
              </a:rPr>
              <a:t>mít </a:t>
            </a:r>
            <a:r>
              <a:rPr lang="cs-CZ" sz="2600" b="1" dirty="0">
                <a:effectLst/>
                <a:latin typeface="Arial Narrow" pitchFamily="34" charset="0"/>
              </a:rPr>
              <a:t>způsobilost k právům a </a:t>
            </a:r>
            <a:r>
              <a:rPr lang="cs-CZ" sz="2600" b="1" dirty="0" smtClean="0">
                <a:effectLst/>
                <a:latin typeface="Arial Narrow" pitchFamily="34" charset="0"/>
              </a:rPr>
              <a:t>způsobilost k </a:t>
            </a:r>
            <a:r>
              <a:rPr lang="cs-CZ" sz="2600" b="1" dirty="0">
                <a:effectLst/>
                <a:latin typeface="Arial Narrow" pitchFamily="34" charset="0"/>
              </a:rPr>
              <a:t>právním úkonům</a:t>
            </a:r>
            <a:r>
              <a:rPr lang="cs-CZ" sz="2600" dirty="0">
                <a:effectLst/>
                <a:latin typeface="Arial Narrow" pitchFamily="34" charset="0"/>
              </a:rPr>
              <a:t> =&gt; mají různý rozsah, kvalifikaci v tomto smyslu nabývá jednotka, která splňuje zejména tyto podmínky:</a:t>
            </a:r>
          </a:p>
          <a:p>
            <a:pPr lvl="1" eaLnBrk="1" hangingPunct="1">
              <a:buSzPct val="60000"/>
              <a:buFont typeface="Wingdings" panose="05000000000000000000" pitchFamily="2" charset="2"/>
              <a:buChar char="q"/>
              <a:defRPr/>
            </a:pPr>
            <a:r>
              <a:rPr lang="cs-CZ" sz="2600" dirty="0" smtClean="0">
                <a:effectLst/>
                <a:latin typeface="Arial Narrow" pitchFamily="34" charset="0"/>
              </a:rPr>
              <a:t> práva </a:t>
            </a:r>
            <a:r>
              <a:rPr lang="cs-CZ" sz="2600" dirty="0">
                <a:effectLst/>
                <a:latin typeface="Arial Narrow" pitchFamily="34" charset="0"/>
              </a:rPr>
              <a:t>a povinnosti jsou adresovány přímo jí,</a:t>
            </a:r>
          </a:p>
          <a:p>
            <a:pPr lvl="1" eaLnBrk="1" hangingPunct="1">
              <a:buSzPct val="60000"/>
              <a:buFont typeface="Wingdings" panose="05000000000000000000" pitchFamily="2" charset="2"/>
              <a:buChar char="q"/>
              <a:defRPr/>
            </a:pPr>
            <a:r>
              <a:rPr lang="cs-CZ" sz="2600" dirty="0" smtClean="0">
                <a:effectLst/>
                <a:latin typeface="Arial Narrow" pitchFamily="34" charset="0"/>
              </a:rPr>
              <a:t> práva </a:t>
            </a:r>
            <a:r>
              <a:rPr lang="cs-CZ" sz="2600" dirty="0">
                <a:effectLst/>
                <a:latin typeface="Arial Narrow" pitchFamily="34" charset="0"/>
              </a:rPr>
              <a:t>a povinnosti jí uděluje přímo mezinárodní, </a:t>
            </a:r>
          </a:p>
          <a:p>
            <a:pPr lvl="1" eaLnBrk="1" hangingPunct="1">
              <a:buSzPct val="60000"/>
              <a:buFont typeface="Wingdings" panose="05000000000000000000" pitchFamily="2" charset="2"/>
              <a:buChar char="q"/>
              <a:defRPr/>
            </a:pPr>
            <a:r>
              <a:rPr lang="cs-CZ" sz="2600" b="1" dirty="0" smtClean="0">
                <a:effectLst/>
                <a:latin typeface="Arial Narrow" pitchFamily="34" charset="0"/>
              </a:rPr>
              <a:t> MP </a:t>
            </a:r>
            <a:r>
              <a:rPr lang="cs-CZ" sz="2600" b="1" dirty="0">
                <a:effectLst/>
                <a:latin typeface="Arial Narrow" pitchFamily="34" charset="0"/>
              </a:rPr>
              <a:t>upravuje společenské vztahy</a:t>
            </a:r>
            <a:r>
              <a:rPr lang="cs-CZ" sz="2600" dirty="0">
                <a:effectLst/>
                <a:latin typeface="Arial Narrow" pitchFamily="34" charset="0"/>
              </a:rPr>
              <a:t>, tj. mezi lidmi či mezi jejích společenstvími. (věc smí vystupovat toliko jako objekt, ne jako subjekt MP- např. průjezd lodí</a:t>
            </a:r>
            <a:r>
              <a:rPr lang="cs-CZ" sz="2600" dirty="0" smtClean="0">
                <a:effectLst/>
                <a:latin typeface="Arial Narrow" pitchFamily="34" charset="0"/>
              </a:rPr>
              <a:t>)</a:t>
            </a:r>
            <a:endParaRPr lang="cs-CZ" sz="2600" dirty="0">
              <a:effectLst/>
              <a:latin typeface="Arial Narrow" pitchFamily="34" charset="0"/>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Prezentace2">
  <a:themeElements>
    <a:clrScheme name="Motiv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Motiv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tiv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VL-CJ.potx [jen pro čtení]" id="{7A353DE0-7B06-4628-B469-85256371F51E}" vid="{5219372D-2BD7-4DCF-B91F-222681E0160F}"/>
    </a:ext>
  </a:extLst>
</a:theme>
</file>

<file path=ppt/theme/theme2.xml><?xml version="1.0" encoding="utf-8"?>
<a:theme xmlns:a="http://schemas.openxmlformats.org/drawingml/2006/main" name="Motiv sady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ady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Prezentace2</Template>
  <TotalTime>6636</TotalTime>
  <Words>1429</Words>
  <Application>Microsoft Office PowerPoint</Application>
  <PresentationFormat>Předvádění na obrazovce (4:3)</PresentationFormat>
  <Paragraphs>326</Paragraphs>
  <Slides>22</Slides>
  <Notes>22</Notes>
  <HiddenSlides>0</HiddenSlides>
  <MMClips>0</MMClips>
  <ScaleCrop>false</ScaleCrop>
  <HeadingPairs>
    <vt:vector size="6" baseType="variant">
      <vt:variant>
        <vt:lpstr>Použitá písma</vt:lpstr>
      </vt:variant>
      <vt:variant>
        <vt:i4>10</vt:i4>
      </vt:variant>
      <vt:variant>
        <vt:lpstr>Motiv</vt:lpstr>
      </vt:variant>
      <vt:variant>
        <vt:i4>1</vt:i4>
      </vt:variant>
      <vt:variant>
        <vt:lpstr>Nadpisy snímků</vt:lpstr>
      </vt:variant>
      <vt:variant>
        <vt:i4>22</vt:i4>
      </vt:variant>
    </vt:vector>
  </HeadingPairs>
  <TitlesOfParts>
    <vt:vector size="33" baseType="lpstr">
      <vt:lpstr>Arial</vt:lpstr>
      <vt:lpstr>Arial Narrow</vt:lpstr>
      <vt:lpstr>Calibri</vt:lpstr>
      <vt:lpstr>Calibri Light</vt:lpstr>
      <vt:lpstr>Courier New</vt:lpstr>
      <vt:lpstr>Symbol</vt:lpstr>
      <vt:lpstr>Tahoma</vt:lpstr>
      <vt:lpstr>Times New Roman</vt:lpstr>
      <vt:lpstr>Verdana</vt:lpstr>
      <vt:lpstr>Wingdings</vt:lpstr>
      <vt:lpstr>Prezentace2</vt:lpstr>
      <vt:lpstr>Prezentace aplikace PowerPoint</vt:lpstr>
      <vt:lpstr>Témata</vt:lpstr>
      <vt:lpstr>Název – mezinárodní právo veřejné</vt:lpstr>
      <vt:lpstr>Pojem – mezinárodní právo veřejné </vt:lpstr>
      <vt:lpstr> Oblasti úpravy v mezinárodním právu veřejném</vt:lpstr>
      <vt:lpstr>Poměr mezinárodního a vnitrostátního práva</vt:lpstr>
      <vt:lpstr>Formy recepce MP</vt:lpstr>
      <vt:lpstr>Základní zásady mezinárodního práva Valné shromáždění OSN v Deklarací zásad přátelských vztahů a spolupráce mezi státy (1970)</vt:lpstr>
      <vt:lpstr>Subjekty mezinárodního práva  </vt:lpstr>
      <vt:lpstr>Prezentace aplikace PowerPoint</vt:lpstr>
      <vt:lpstr>Subjekty mezinárodního práva</vt:lpstr>
      <vt:lpstr>Subjekty mezinárodního práva - pokračování</vt:lpstr>
      <vt:lpstr>1) Státy</vt:lpstr>
      <vt:lpstr>Prezentace aplikace PowerPoint</vt:lpstr>
      <vt:lpstr>Prezentace aplikace PowerPoint</vt:lpstr>
      <vt:lpstr>Prezentace aplikace PowerPoint</vt:lpstr>
      <vt:lpstr>Prezentace aplikace PowerPoint</vt:lpstr>
      <vt:lpstr>Další subjekty mezinárodního práva  </vt:lpstr>
      <vt:lpstr>Prameny mezinárodního práva</vt:lpstr>
      <vt:lpstr>Prezentace aplikace PowerPoint</vt:lpstr>
      <vt:lpstr>Mezinárodní smlouva</vt:lpstr>
      <vt:lpstr>Literatura</vt:lpstr>
    </vt:vector>
  </TitlesOfParts>
  <Company>UOTS UO V Brně</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Mezinárodní právo</dc:title>
  <dc:creator>Skoruša Leopold</dc:creator>
  <cp:lastModifiedBy>Horák Ondřej</cp:lastModifiedBy>
  <cp:revision>195</cp:revision>
  <cp:lastPrinted>2012-11-22T09:47:13Z</cp:lastPrinted>
  <dcterms:created xsi:type="dcterms:W3CDTF">2004-09-03T06:36:00Z</dcterms:created>
  <dcterms:modified xsi:type="dcterms:W3CDTF">2018-07-24T09:02:36Z</dcterms:modified>
</cp:coreProperties>
</file>