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8"/>
  </p:notesMasterIdLst>
  <p:sldIdLst>
    <p:sldId id="256" r:id="rId2"/>
    <p:sldId id="271" r:id="rId3"/>
    <p:sldId id="275" r:id="rId4"/>
    <p:sldId id="273" r:id="rId5"/>
    <p:sldId id="272" r:id="rId6"/>
    <p:sldId id="274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3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4AFA935-E074-4D88-91FE-7E9EB1BBF9D0}" type="datetimeFigureOut">
              <a:rPr lang="cs-CZ"/>
              <a:pPr>
                <a:defRPr/>
              </a:pPr>
              <a:t>1.2.2012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4177456-C155-48AD-A2C0-2A0FFC9CC6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986D8-C15D-4320-B9E4-B8C7AB6D5330}" type="datetimeFigureOut">
              <a:rPr lang="cs-CZ"/>
              <a:pPr>
                <a:defRPr/>
              </a:pPr>
              <a:t>1.2.2012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209DD-9774-4E58-A143-87098479BD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CE663-444E-42F2-A505-3E95A304C69A}" type="datetimeFigureOut">
              <a:rPr lang="cs-CZ"/>
              <a:pPr>
                <a:defRPr/>
              </a:pPr>
              <a:t>1.2.2012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362F4-997C-4771-899C-032EDA3A9B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81CA1-34A0-4AD5-B3DF-A5910D17AFB9}" type="datetimeFigureOut">
              <a:rPr lang="cs-CZ"/>
              <a:pPr>
                <a:defRPr/>
              </a:pPr>
              <a:t>1.2.2012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EF915-41D3-4CF4-8F6F-140EED9B62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21F57-552C-4F11-A1BF-73776C11B836}" type="datetimeFigureOut">
              <a:rPr lang="cs-CZ"/>
              <a:pPr>
                <a:defRPr/>
              </a:pPr>
              <a:t>1.2.2012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A4552-0604-46D9-AF58-403F5E27AD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62915-5C99-4548-8503-EC9C968E435D}" type="datetimeFigureOut">
              <a:rPr lang="cs-CZ"/>
              <a:pPr>
                <a:defRPr/>
              </a:pPr>
              <a:t>1.2.2012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64172-8714-4388-A745-E374110DE3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A280E-AA2F-43BB-9C83-A6B871D63C5A}" type="datetimeFigureOut">
              <a:rPr lang="cs-CZ"/>
              <a:pPr>
                <a:defRPr/>
              </a:pPr>
              <a:t>1.2.2012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52BA4-09E5-42B3-BA78-2DA64F4881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34EAC-E34C-49CC-8293-29AB01EB9C57}" type="datetimeFigureOut">
              <a:rPr lang="cs-CZ"/>
              <a:pPr>
                <a:defRPr/>
              </a:pPr>
              <a:t>1.2.2012</a:t>
            </a:fld>
            <a:endParaRPr lang="cs-CZ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7C631-1005-440A-8B20-D18D68574A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D7048-E60C-4858-8CF2-5704D55B7492}" type="datetimeFigureOut">
              <a:rPr lang="cs-CZ"/>
              <a:pPr>
                <a:defRPr/>
              </a:pPr>
              <a:t>1.2.2012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90BA5-9539-4572-8B49-BAB70095BB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42855-6557-4CE2-9697-FFB48708AE21}" type="datetimeFigureOut">
              <a:rPr lang="cs-CZ"/>
              <a:pPr>
                <a:defRPr/>
              </a:pPr>
              <a:t>1.2.2012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C01CB-A14C-4D7E-9784-48E29ACC5D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0CF28-E51F-4C94-8A72-4E7C1E9B0237}" type="datetimeFigureOut">
              <a:rPr lang="cs-CZ"/>
              <a:pPr>
                <a:defRPr/>
              </a:pPr>
              <a:t>1.2.2012</a:t>
            </a:fld>
            <a:endParaRPr lang="cs-CZ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EBC40-7A4D-44FA-91DD-421E1B1BB9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AC085-B3FB-4160-AB9B-F71668A43499}" type="datetimeFigureOut">
              <a:rPr lang="cs-CZ"/>
              <a:pPr>
                <a:defRPr/>
              </a:pPr>
              <a:t>1.2.2012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14D9D-9ECC-4FFA-AAF0-1C7678E2B0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DCC6113B-6D22-4699-B52E-B4DD4CD2A188}" type="datetimeFigureOut">
              <a:rPr lang="cs-CZ"/>
              <a:pPr>
                <a:defRPr/>
              </a:pPr>
              <a:t>1.2.2012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31E58B0D-A9BD-43B1-852E-75192BB6BF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1" r:id="rId2"/>
    <p:sldLayoutId id="2147483913" r:id="rId3"/>
    <p:sldLayoutId id="2147483910" r:id="rId4"/>
    <p:sldLayoutId id="2147483914" r:id="rId5"/>
    <p:sldLayoutId id="2147483909" r:id="rId6"/>
    <p:sldLayoutId id="2147483908" r:id="rId7"/>
    <p:sldLayoutId id="2147483915" r:id="rId8"/>
    <p:sldLayoutId id="2147483907" r:id="rId9"/>
    <p:sldLayoutId id="2147483906" r:id="rId10"/>
    <p:sldLayoutId id="214748390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2313" y="2205038"/>
            <a:ext cx="7772400" cy="15843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Psychologie   komunikace   pro management   bezpečnostních   služeb</a:t>
            </a:r>
            <a:r>
              <a:rPr lang="cs-CZ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Téma  6.   Psychologické aspekty krizové komunikace při řízení změny a krize </a:t>
            </a:r>
            <a:r>
              <a:rPr lang="cs-CZ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bezpečnostními systémy</a:t>
            </a:r>
            <a:br>
              <a:rPr lang="cs-CZ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Vratislav   </a:t>
            </a:r>
            <a:r>
              <a:rPr lang="cs-C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Pokorný</a:t>
            </a:r>
            <a:endParaRPr lang="cs-CZ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2313" y="4868863"/>
            <a:ext cx="7772400" cy="1152525"/>
          </a:xfrm>
        </p:spPr>
        <p:txBody>
          <a:bodyPr rtlCol="0">
            <a:noAutofit/>
          </a:bodyPr>
          <a:lstStyle/>
          <a:p>
            <a:pPr algn="ctr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Operační program Vzdělávání pro konkurenceschopnost</a:t>
            </a:r>
          </a:p>
          <a:p>
            <a:pPr algn="ctr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600" dirty="0" smtClean="0"/>
              <a:t>Projekt: </a:t>
            </a:r>
            <a:r>
              <a:rPr lang="cs-CZ" sz="1600" b="1" i="1" dirty="0" smtClean="0"/>
              <a:t>Vzdělávání pro bezpečnostní systém státu</a:t>
            </a:r>
          </a:p>
          <a:p>
            <a:pPr algn="ctr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100" dirty="0"/>
              <a:t>(</a:t>
            </a:r>
            <a:r>
              <a:rPr lang="cs-CZ" sz="1100" dirty="0" err="1" smtClean="0"/>
              <a:t>reg</a:t>
            </a:r>
            <a:r>
              <a:rPr lang="cs-CZ" sz="1100" dirty="0"/>
              <a:t>. č.: </a:t>
            </a:r>
            <a:r>
              <a:rPr lang="cs-CZ" sz="1100" dirty="0" smtClean="0"/>
              <a:t>CZ.1.01/2.2.00/15.0070)</a:t>
            </a:r>
            <a:endParaRPr lang="cs-CZ" sz="1100" dirty="0"/>
          </a:p>
          <a:p>
            <a:pPr algn="ctr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1100" dirty="0"/>
          </a:p>
        </p:txBody>
      </p:sp>
      <p:pic>
        <p:nvPicPr>
          <p:cNvPr id="14339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5938838"/>
            <a:ext cx="4875212" cy="91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cs-CZ" b="1" smtClean="0">
                <a:solidFill>
                  <a:schemeClr val="tx1"/>
                </a:solidFill>
                <a:latin typeface="Times New Roman" pitchFamily="18" charset="0"/>
              </a:rPr>
              <a:t>Obsahové zaměření tématu</a:t>
            </a:r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Arial" charset="0"/>
              <a:buAutoNum type="arabicPeriod"/>
            </a:pPr>
            <a:r>
              <a:rPr lang="cs-CZ" smtClean="0"/>
              <a:t>Proměna, změna a krize systému.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smtClean="0"/>
              <a:t>Krizový a změnový management – psychologické a komunikační aspekty. 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smtClean="0"/>
              <a:t>Potřeby lidí zasažených mimořádnou událostí.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smtClean="0"/>
              <a:t>Pravidla pro krizovou komunikaci.</a:t>
            </a:r>
          </a:p>
          <a:p>
            <a:pPr marL="457200" indent="-457200" eaLnBrk="1" hangingPunct="1">
              <a:buFont typeface="Arial" charset="0"/>
              <a:buAutoNum type="arabicPeriod"/>
            </a:pPr>
            <a:endParaRPr lang="cs-CZ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3600" b="1" smtClean="0">
                <a:solidFill>
                  <a:schemeClr val="tx1"/>
                </a:solidFill>
                <a:latin typeface="Times New Roman" pitchFamily="18" charset="0"/>
              </a:rPr>
              <a:t>Tři úrovně kontextu krize</a:t>
            </a:r>
            <a:br>
              <a:rPr lang="cs-CZ" sz="3600" b="1" smtClean="0">
                <a:solidFill>
                  <a:schemeClr val="tx1"/>
                </a:solidFill>
                <a:latin typeface="Times New Roman" pitchFamily="18" charset="0"/>
              </a:rPr>
            </a:br>
            <a:endParaRPr lang="cs-CZ" sz="3600" b="1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  <a:p>
            <a:pPr lvl="1"/>
            <a:r>
              <a:rPr lang="cs-CZ" smtClean="0">
                <a:latin typeface="Times New Roman" pitchFamily="18" charset="0"/>
              </a:rPr>
              <a:t>Já + situační kontext.</a:t>
            </a:r>
          </a:p>
          <a:p>
            <a:pPr lvl="1"/>
            <a:r>
              <a:rPr lang="cs-CZ" smtClean="0">
                <a:latin typeface="Times New Roman" pitchFamily="18" charset="0"/>
              </a:rPr>
              <a:t>Systém, tým + situační kontext.</a:t>
            </a:r>
          </a:p>
          <a:p>
            <a:pPr lvl="1"/>
            <a:r>
              <a:rPr lang="cs-CZ" smtClean="0">
                <a:latin typeface="Times New Roman" pitchFamily="18" charset="0"/>
              </a:rPr>
              <a:t>Situační celek (prostředí, firma, projekt - vztah k charakteru krize).</a:t>
            </a:r>
          </a:p>
          <a:p>
            <a:pPr lvl="1"/>
            <a:endParaRPr lang="cs-CZ" smtClean="0">
              <a:latin typeface="Times New Roman" pitchFamily="18" charset="0"/>
            </a:endParaRPr>
          </a:p>
          <a:p>
            <a:pPr lvl="1"/>
            <a:endParaRPr lang="cs-CZ" smtClean="0">
              <a:latin typeface="Times New Roman" pitchFamily="18" charset="0"/>
            </a:endParaRPr>
          </a:p>
          <a:p>
            <a:pPr lvl="1"/>
            <a:r>
              <a:rPr lang="cs-CZ" smtClean="0">
                <a:latin typeface="Times New Roman" pitchFamily="18" charset="0"/>
              </a:rPr>
              <a:t>Principy – přežít x užitečně být</a:t>
            </a:r>
          </a:p>
          <a:p>
            <a:pPr lvl="1"/>
            <a:r>
              <a:rPr lang="cs-CZ" smtClean="0">
                <a:latin typeface="Times New Roman" pitchFamily="18" charset="0"/>
              </a:rPr>
              <a:t>Strategie – stabilizace x proměna</a:t>
            </a:r>
          </a:p>
          <a:p>
            <a:pPr lvl="1"/>
            <a:r>
              <a:rPr lang="cs-CZ" smtClean="0">
                <a:latin typeface="Times New Roman" pitchFamily="18" charset="0"/>
              </a:rPr>
              <a:t>Kognitivní styly – analýza x intuice</a:t>
            </a:r>
          </a:p>
          <a:p>
            <a:pPr lvl="1"/>
            <a:r>
              <a:rPr lang="cs-CZ" smtClean="0">
                <a:latin typeface="Times New Roman" pitchFamily="18" charset="0"/>
              </a:rPr>
              <a:t>Styly řízení – řád x volnost (cíle x procesy)</a:t>
            </a:r>
          </a:p>
          <a:p>
            <a:pPr lvl="1"/>
            <a:r>
              <a:rPr lang="cs-CZ" smtClean="0">
                <a:latin typeface="Times New Roman" pitchFamily="18" charset="0"/>
              </a:rPr>
              <a:t>Vztah k proměně a změně</a:t>
            </a:r>
          </a:p>
          <a:p>
            <a:pPr lvl="1"/>
            <a:endParaRPr lang="cs-CZ" smtClean="0">
              <a:latin typeface="Times New Roman" pitchFamily="18" charset="0"/>
            </a:endParaRPr>
          </a:p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cs-CZ" smtClean="0">
                <a:solidFill>
                  <a:schemeClr val="tx1"/>
                </a:solidFill>
                <a:latin typeface="Times New Roman" pitchFamily="18" charset="0"/>
              </a:rPr>
              <a:t>Krize a management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cs-CZ" sz="1600" smtClean="0"/>
              <a:t>vybrané aspekty krizové komunikace při řízení změny a krize v bezpečnostním prostředí</a:t>
            </a:r>
          </a:p>
          <a:p>
            <a:pPr algn="ctr" eaLnBrk="1" hangingPunct="1">
              <a:buFont typeface="Arial" charset="0"/>
              <a:buNone/>
            </a:pPr>
            <a:endParaRPr lang="cs-CZ" sz="1600" smtClean="0"/>
          </a:p>
          <a:p>
            <a:pPr algn="ctr" eaLnBrk="1" hangingPunct="1">
              <a:buFont typeface="Arial" charset="0"/>
              <a:buNone/>
            </a:pPr>
            <a:endParaRPr lang="cs-CZ" smtClean="0"/>
          </a:p>
          <a:p>
            <a:pPr algn="ctr" eaLnBrk="1" hangingPunct="1">
              <a:buFont typeface="Arial" charset="0"/>
              <a:buNone/>
            </a:pPr>
            <a:r>
              <a:rPr lang="cs-CZ" smtClean="0"/>
              <a:t>Motto:</a:t>
            </a:r>
          </a:p>
          <a:p>
            <a:pPr algn="ctr" eaLnBrk="1" hangingPunct="1">
              <a:buFont typeface="Arial" charset="0"/>
              <a:buNone/>
            </a:pPr>
            <a:r>
              <a:rPr lang="cs-CZ" smtClean="0"/>
              <a:t>Člověk, manažer, systém - oběť nebo správce procesů?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 bwMode="auto">
          <a:xfrm>
            <a:off x="457200" y="533400"/>
            <a:ext cx="8229600" cy="67468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cs-CZ" sz="3200" b="1" smtClean="0">
                <a:solidFill>
                  <a:schemeClr val="tx1"/>
                </a:solidFill>
                <a:latin typeface="Times New Roman" pitchFamily="18" charset="0"/>
              </a:rPr>
              <a:t>Proměna, změna a krize</a:t>
            </a:r>
            <a:endParaRPr lang="cs-CZ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>
          <a:xfrm>
            <a:off x="179388" y="1484313"/>
            <a:ext cx="8785225" cy="504031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cs-CZ" sz="2000" b="1" smtClean="0">
                <a:latin typeface="Times New Roman" pitchFamily="18" charset="0"/>
              </a:rPr>
              <a:t>Proměna 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cs-CZ" sz="2000" smtClean="0">
                <a:latin typeface="Times New Roman" pitchFamily="18" charset="0"/>
              </a:rPr>
              <a:t>procesní charakteristika - žitá skutečnost</a:t>
            </a:r>
            <a:r>
              <a:rPr lang="cs-CZ" smtClean="0">
                <a:latin typeface="Times New Roman" pitchFamily="18" charset="0"/>
              </a:rPr>
              <a:t> </a:t>
            </a:r>
            <a:endParaRPr lang="cs-CZ" sz="2000" b="1" smtClean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cs-CZ" sz="2000" b="1" smtClean="0">
                <a:latin typeface="Times New Roman" pitchFamily="18" charset="0"/>
              </a:rPr>
              <a:t>Změna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cs-CZ" sz="2000" smtClean="0">
                <a:latin typeface="Times New Roman" pitchFamily="18" charset="0"/>
              </a:rPr>
              <a:t>stavová charakteristika - identifikované rozlišení kvalitativních stavů „systému“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cs-CZ" sz="2000" b="1" smtClean="0">
                <a:latin typeface="Times New Roman" pitchFamily="18" charset="0"/>
              </a:rPr>
              <a:t>Každá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cs-CZ" sz="2000" smtClean="0">
                <a:latin typeface="Times New Roman" pitchFamily="18" charset="0"/>
              </a:rPr>
              <a:t>. proměna disponuje fází „krize“.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cs-CZ" sz="2000" smtClean="0">
                <a:latin typeface="Times New Roman" pitchFamily="18" charset="0"/>
              </a:rPr>
              <a:t>. změna je důsledkem „krize“.</a:t>
            </a:r>
            <a:endParaRPr lang="cs-CZ" sz="2000" b="1" smtClean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cs-CZ" sz="2000" b="1" smtClean="0">
                <a:latin typeface="Times New Roman" pitchFamily="18" charset="0"/>
              </a:rPr>
              <a:t>Krize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cs-CZ" sz="2000" smtClean="0">
                <a:latin typeface="Times New Roman" pitchFamily="18" charset="0"/>
              </a:rPr>
              <a:t> </a:t>
            </a:r>
            <a:r>
              <a:rPr lang="cs-CZ" sz="1800" smtClean="0">
                <a:latin typeface="Times New Roman" pitchFamily="18" charset="0"/>
              </a:rPr>
              <a:t>je procesov</a:t>
            </a:r>
            <a:r>
              <a:rPr lang="cs-CZ" sz="1800" smtClean="0"/>
              <a:t>á</a:t>
            </a:r>
            <a:r>
              <a:rPr lang="cs-CZ" sz="1800" smtClean="0">
                <a:latin typeface="Times New Roman" pitchFamily="18" charset="0"/>
              </a:rPr>
              <a:t> a stavov</a:t>
            </a:r>
            <a:r>
              <a:rPr lang="cs-CZ" sz="1800" smtClean="0"/>
              <a:t>á</a:t>
            </a:r>
            <a:r>
              <a:rPr lang="cs-CZ" sz="1800" smtClean="0">
                <a:latin typeface="Times New Roman" pitchFamily="18" charset="0"/>
              </a:rPr>
              <a:t> </a:t>
            </a:r>
            <a:r>
              <a:rPr lang="cs-CZ" sz="1800" smtClean="0"/>
              <a:t>„</a:t>
            </a:r>
            <a:r>
              <a:rPr lang="cs-CZ" sz="1800" smtClean="0">
                <a:latin typeface="Times New Roman" pitchFamily="18" charset="0"/>
              </a:rPr>
              <a:t>veličina</a:t>
            </a:r>
            <a:r>
              <a:rPr lang="cs-CZ" sz="1800" smtClean="0"/>
              <a:t>“</a:t>
            </a:r>
            <a:r>
              <a:rPr lang="cs-CZ" sz="1800" smtClean="0">
                <a:latin typeface="Times New Roman" pitchFamily="18" charset="0"/>
              </a:rPr>
              <a:t> a představuje f</a:t>
            </a:r>
            <a:r>
              <a:rPr lang="cs-CZ" sz="1800" smtClean="0"/>
              <a:t>á</a:t>
            </a:r>
            <a:r>
              <a:rPr lang="cs-CZ" sz="1800" smtClean="0">
                <a:latin typeface="Times New Roman" pitchFamily="18" charset="0"/>
              </a:rPr>
              <a:t>zi v n</a:t>
            </a:r>
            <a:r>
              <a:rPr lang="cs-CZ" sz="1800" smtClean="0"/>
              <a:t>í</a:t>
            </a:r>
            <a:r>
              <a:rPr lang="cs-CZ" sz="1800" smtClean="0">
                <a:latin typeface="Times New Roman" pitchFamily="18" charset="0"/>
              </a:rPr>
              <a:t>ž prob</a:t>
            </a:r>
            <a:r>
              <a:rPr lang="cs-CZ" sz="1800" smtClean="0"/>
              <a:t>í</a:t>
            </a:r>
            <a:r>
              <a:rPr lang="cs-CZ" sz="1800" smtClean="0">
                <a:latin typeface="Times New Roman" pitchFamily="18" charset="0"/>
              </a:rPr>
              <a:t>h</a:t>
            </a:r>
            <a:r>
              <a:rPr lang="cs-CZ" sz="1800" smtClean="0"/>
              <a:t>á</a:t>
            </a:r>
            <a:r>
              <a:rPr lang="cs-CZ" sz="1800" smtClean="0">
                <a:latin typeface="Times New Roman" pitchFamily="18" charset="0"/>
              </a:rPr>
              <a:t> kvalitativn</a:t>
            </a:r>
            <a:r>
              <a:rPr lang="cs-CZ" sz="1800" smtClean="0"/>
              <a:t>í</a:t>
            </a:r>
            <a:r>
              <a:rPr lang="cs-CZ" sz="1800" smtClean="0">
                <a:latin typeface="Times New Roman" pitchFamily="18" charset="0"/>
              </a:rPr>
              <a:t> změna vztahů a  charakteristik syst</a:t>
            </a:r>
            <a:r>
              <a:rPr lang="cs-CZ" sz="1800" smtClean="0"/>
              <a:t>é</a:t>
            </a:r>
            <a:r>
              <a:rPr lang="cs-CZ" sz="1800" smtClean="0">
                <a:latin typeface="Times New Roman" pitchFamily="18" charset="0"/>
              </a:rPr>
              <a:t>mu. 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cs-CZ" sz="1600" smtClean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cs-CZ" sz="1600" smtClean="0">
                <a:latin typeface="Times New Roman" pitchFamily="18" charset="0"/>
              </a:rPr>
              <a:t>„Syst</a:t>
            </a:r>
            <a:r>
              <a:rPr lang="cs-CZ" sz="1600" smtClean="0"/>
              <a:t>é</a:t>
            </a:r>
            <a:r>
              <a:rPr lang="cs-CZ" sz="1600" smtClean="0">
                <a:latin typeface="Times New Roman" pitchFamily="18" charset="0"/>
              </a:rPr>
              <a:t>m po projit</a:t>
            </a:r>
            <a:r>
              <a:rPr lang="cs-CZ" sz="1600" smtClean="0"/>
              <a:t>í</a:t>
            </a:r>
            <a:r>
              <a:rPr lang="cs-CZ" sz="1600" smtClean="0">
                <a:latin typeface="Times New Roman" pitchFamily="18" charset="0"/>
              </a:rPr>
              <a:t> f</a:t>
            </a:r>
            <a:r>
              <a:rPr lang="cs-CZ" sz="1600" smtClean="0"/>
              <a:t>á</a:t>
            </a:r>
            <a:r>
              <a:rPr lang="cs-CZ" sz="1600" smtClean="0">
                <a:latin typeface="Times New Roman" pitchFamily="18" charset="0"/>
              </a:rPr>
              <a:t>z</a:t>
            </a:r>
            <a:r>
              <a:rPr lang="cs-CZ" sz="1600" smtClean="0"/>
              <a:t>í</a:t>
            </a:r>
            <a:r>
              <a:rPr lang="cs-CZ" sz="1600" smtClean="0">
                <a:latin typeface="Times New Roman" pitchFamily="18" charset="0"/>
              </a:rPr>
              <a:t> krize nelze identifikovat s jeho předchoz</a:t>
            </a:r>
            <a:r>
              <a:rPr lang="cs-CZ" sz="1600" smtClean="0"/>
              <a:t>í</a:t>
            </a:r>
            <a:r>
              <a:rPr lang="cs-CZ" sz="1600" smtClean="0">
                <a:latin typeface="Times New Roman" pitchFamily="18" charset="0"/>
              </a:rPr>
              <a:t>m stavem po kvalitativn</a:t>
            </a:r>
            <a:r>
              <a:rPr lang="cs-CZ" sz="1600" smtClean="0"/>
              <a:t>í</a:t>
            </a:r>
            <a:r>
              <a:rPr lang="cs-CZ" sz="1600" smtClean="0">
                <a:latin typeface="Times New Roman" pitchFamily="18" charset="0"/>
              </a:rPr>
              <a:t> str</a:t>
            </a:r>
            <a:r>
              <a:rPr lang="cs-CZ" sz="1600" smtClean="0"/>
              <a:t>á</a:t>
            </a:r>
            <a:r>
              <a:rPr lang="cs-CZ" sz="1600" smtClean="0">
                <a:latin typeface="Times New Roman" pitchFamily="18" charset="0"/>
              </a:rPr>
              <a:t>nce.“</a:t>
            </a:r>
          </a:p>
        </p:txBody>
      </p:sp>
      <p:sp>
        <p:nvSpPr>
          <p:cNvPr id="17411" name="Rectangle 4"/>
          <p:cNvSpPr>
            <a:spLocks/>
          </p:cNvSpPr>
          <p:nvPr/>
        </p:nvSpPr>
        <p:spPr bwMode="auto">
          <a:xfrm>
            <a:off x="468313" y="5949950"/>
            <a:ext cx="8229600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b="1">
                <a:latin typeface="Times New Roman" pitchFamily="18" charset="0"/>
              </a:rPr>
              <a:t>(kognitivní management, collaborative management)</a:t>
            </a:r>
            <a:endParaRPr lang="cs-CZ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 bwMode="auto">
          <a:xfrm>
            <a:off x="539750" y="476250"/>
            <a:ext cx="8291513" cy="7778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cs-CZ" sz="2800" b="1" smtClean="0">
                <a:solidFill>
                  <a:schemeClr val="tx1"/>
                </a:solidFill>
                <a:latin typeface="Times New Roman" pitchFamily="18" charset="0"/>
              </a:rPr>
              <a:t>Poznámky k pojmu krize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>
          <a:xfrm>
            <a:off x="457200" y="1916113"/>
            <a:ext cx="8686800" cy="46815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600" smtClean="0">
                <a:latin typeface="Times New Roman" pitchFamily="18" charset="0"/>
              </a:rPr>
              <a:t>Pojem krize se významově vztahuje na rozhodující fázi, například v průběhu nemoci, odkud byl tento výraz převzat.</a:t>
            </a:r>
          </a:p>
          <a:p>
            <a:pPr eaLnBrk="1" hangingPunct="1">
              <a:lnSpc>
                <a:spcPct val="80000"/>
              </a:lnSpc>
            </a:pPr>
            <a:endParaRPr lang="cs-CZ" sz="1600" smtClean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cs-CZ" sz="1600" b="1" smtClean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cs-CZ" sz="1600" b="1" smtClean="0">
                <a:latin typeface="Times New Roman" pitchFamily="18" charset="0"/>
              </a:rPr>
              <a:t>Ve struktuře dramatu je pozice fáze krize následující: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>
                <a:latin typeface="Times New Roman" pitchFamily="18" charset="0"/>
              </a:rPr>
              <a:t>Expozice - popis kontextu.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>
                <a:latin typeface="Times New Roman" pitchFamily="18" charset="0"/>
              </a:rPr>
              <a:t>Kolize - střet protichůdných tendencí, případně neslučitelných faktorů (+) a (-).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>
                <a:latin typeface="Times New Roman" pitchFamily="18" charset="0"/>
              </a:rPr>
              <a:t>Krize - rozhodná chvíle, vyvrcholení děje – dramatu.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>
                <a:latin typeface="Times New Roman" pitchFamily="18" charset="0"/>
              </a:rPr>
              <a:t>Peripetie - náhlý obrat.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>
                <a:latin typeface="Times New Roman" pitchFamily="18" charset="0"/>
              </a:rPr>
              <a:t>Katastrofa - rozuzlení děje v dramatu.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>
                <a:latin typeface="Times New Roman" pitchFamily="18" charset="0"/>
              </a:rPr>
              <a:t>Katarze.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600" smtClean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cs-CZ" sz="1600" b="1" smtClean="0">
                <a:latin typeface="Times New Roman" pitchFamily="18" charset="0"/>
              </a:rPr>
              <a:t>Jiné termíny vztahující se k termínu krize 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>
                <a:latin typeface="Times New Roman" pitchFamily="18" charset="0"/>
              </a:rPr>
              <a:t>Komplikace - plica = záhyb, smyčka.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>
                <a:latin typeface="Times New Roman" pitchFamily="18" charset="0"/>
              </a:rPr>
              <a:t>Krisis - soud, rozhodnutí.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>
                <a:latin typeface="Times New Roman" pitchFamily="18" charset="0"/>
              </a:rPr>
              <a:t>Krinó - soudím, rozuzluji, rozhoduji. Proto </a:t>
            </a:r>
            <a:r>
              <a:rPr lang="cs-CZ" sz="1600" b="1" smtClean="0">
                <a:latin typeface="Times New Roman" pitchFamily="18" charset="0"/>
              </a:rPr>
              <a:t>kritérium</a:t>
            </a:r>
            <a:r>
              <a:rPr lang="cs-CZ" sz="1600" smtClean="0">
                <a:latin typeface="Times New Roman" pitchFamily="18" charset="0"/>
              </a:rPr>
              <a:t>, tedy měřítko posuzování, „sudidlo“.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řehlednost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70</TotalTime>
  <Words>271</Words>
  <Application>Microsoft Office PowerPoint</Application>
  <PresentationFormat>Předvádění na obrazovce (4:3)</PresentationFormat>
  <Paragraphs>56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Šablona návrhu</vt:lpstr>
      </vt:variant>
      <vt:variant>
        <vt:i4>5</vt:i4>
      </vt:variant>
      <vt:variant>
        <vt:lpstr>Nadpisy snímků</vt:lpstr>
      </vt:variant>
      <vt:variant>
        <vt:i4>6</vt:i4>
      </vt:variant>
    </vt:vector>
  </HeadingPairs>
  <TitlesOfParts>
    <vt:vector size="14" baseType="lpstr">
      <vt:lpstr>Arial</vt:lpstr>
      <vt:lpstr>Calibri</vt:lpstr>
      <vt:lpstr>Times New Roman</vt:lpstr>
      <vt:lpstr>Přehlednost</vt:lpstr>
      <vt:lpstr>Přehlednost</vt:lpstr>
      <vt:lpstr>Přehlednost</vt:lpstr>
      <vt:lpstr>Přehlednost</vt:lpstr>
      <vt:lpstr>Přehlednost</vt:lpstr>
      <vt:lpstr>PSYCHOLOGIE   KOMUNIKACE   PRO MANAGEMENT   BEZPEČNOSTNÍCH   SLUŽEB TÉMA  6.   PSYCHOLOGICKÉ ASPEKTY KRIZOVÉ KOMUNIKACE PŘI ŘÍZENÍ ZMĚNY A KRIZE BEZPEČNOSTNÍMI SYSTÉMY VRATISLAV   POKORNÝ</vt:lpstr>
      <vt:lpstr>Obsahové zaměření tématu</vt:lpstr>
      <vt:lpstr>Tři úrovně kontextu krize </vt:lpstr>
      <vt:lpstr>Krize a management</vt:lpstr>
      <vt:lpstr>Proměna, změna a krize</vt:lpstr>
      <vt:lpstr>Poznámky k pojmu krize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kognitivní management</dc:title>
  <dc:subject>psychologie komunikace</dc:subject>
  <dc:creator>pokorný</dc:creator>
  <cp:lastModifiedBy>pokornyv</cp:lastModifiedBy>
  <cp:revision>21</cp:revision>
  <dcterms:created xsi:type="dcterms:W3CDTF">2011-12-13T10:02:35Z</dcterms:created>
  <dcterms:modified xsi:type="dcterms:W3CDTF">2012-02-01T10:16:49Z</dcterms:modified>
</cp:coreProperties>
</file>