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6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5" r:id="rId16"/>
    <p:sldId id="29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63" autoAdjust="0"/>
  </p:normalViewPr>
  <p:slideViewPr>
    <p:cSldViewPr>
      <p:cViewPr>
        <p:scale>
          <a:sx n="66" d="100"/>
          <a:sy n="66" d="100"/>
        </p:scale>
        <p:origin x="-4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9DFA6-C72F-447C-9498-F4ED4A6B610B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495A3-10E3-4B3E-BDEF-46FC3ABBC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35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none" dirty="0" smtClean="0">
                <a:solidFill>
                  <a:schemeClr val="tx1"/>
                </a:solidFill>
              </a:rPr>
              <a:t>Opakování základních pojmů. </a:t>
            </a:r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Mimořádnou událostí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rozumí škodlivé působení sil a jevů vyvolaných činností člověka, přírodními vlivy, a také havárie, které ohrožují život, zdraví, majetek nebo životní prostředí a vyžadují provedení záchranných a likvidačních prací. </a:t>
            </a:r>
            <a:r>
              <a:rPr lang="cs-CZ" sz="120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Obecně lze za mimořádnou událost považovat náhlou závažnou událost, která způsobila narušení stability systému s možným ohrožením jeho bezpečnosti nebo existence. Mohou být například požár, záplava, porucha, nehoda, výpadek surovinových zdrojů, energie, dodavatelů apod.</a:t>
            </a:r>
            <a:endParaRPr lang="cs-CZ" u="none" noProof="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495A3-10E3-4B3E-BDEF-46FC3ABBC4A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28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Riskan</a:t>
            </a:r>
            <a:r>
              <a:rPr lang="cs-CZ" baseline="0" dirty="0" smtClean="0"/>
              <a:t> – seznámení se v předmětu zabývajícím se analýzou rizik.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495A3-10E3-4B3E-BDEF-46FC3ABBC4AF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441B089-7AD5-44AD-A365-88B8E8C59232}" type="datetimeFigureOut">
              <a:rPr lang="cs-CZ" smtClean="0"/>
              <a:t>31.1.2012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548060D-5443-4778-AF30-4C533D3C81C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2204864"/>
            <a:ext cx="77724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INFORMAČNÍ </a:t>
            </a: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>SYSTÉMY PRO KRIZOVÉ </a:t>
            </a: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>ŘÍZENÍ</a:t>
            </a:r>
            <a:r>
              <a:rPr lang="cs-CZ" dirty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Použití </a:t>
            </a:r>
            <a:r>
              <a:rPr lang="cs-CZ" sz="2400" dirty="0">
                <a:solidFill>
                  <a:schemeClr val="tx1"/>
                </a:solidFill>
                <a:latin typeface="Cambria" pitchFamily="18" charset="0"/>
              </a:rPr>
              <a:t>informačních systémů pro modelování a simulace krizových </a:t>
            </a: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situací  -  T3</a:t>
            </a:r>
            <a:b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Ing. Jiří Barta</a:t>
            </a:r>
            <a:endParaRPr lang="cs-CZ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869160"/>
            <a:ext cx="7772400" cy="1152128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cs-CZ" sz="1400" dirty="0" smtClean="0"/>
              <a:t>Operační program Vzdělávání pro konkurenceschopnost</a:t>
            </a:r>
          </a:p>
          <a:p>
            <a:pPr algn="ctr">
              <a:lnSpc>
                <a:spcPct val="120000"/>
              </a:lnSpc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>
              <a:lnSpc>
                <a:spcPct val="120000"/>
              </a:lnSpc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/>
              <a:t>. č.: </a:t>
            </a:r>
            <a:r>
              <a:rPr lang="cs-CZ" sz="1100" smtClean="0"/>
              <a:t>CZ.1.01/2.2.00/15.0070)</a:t>
            </a:r>
            <a:endParaRPr lang="cs-CZ" sz="1100"/>
          </a:p>
          <a:p>
            <a:pPr algn="ctr">
              <a:lnSpc>
                <a:spcPct val="120000"/>
              </a:lnSpc>
            </a:pPr>
            <a:endParaRPr lang="cs-CZ" sz="110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692" y="5955204"/>
            <a:ext cx="4875862" cy="9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1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449560"/>
            <a:ext cx="80010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ŘÍZENÍ (ROZHODOVÁNÍ)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533400" y="906760"/>
            <a:ext cx="228600" cy="457200"/>
            <a:chOff x="576" y="528"/>
            <a:chExt cx="144" cy="19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62000" y="982960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 dirty="0">
                <a:latin typeface="Arial" charset="0"/>
              </a:rPr>
              <a:t>EMOFF</a:t>
            </a:r>
          </a:p>
          <a:p>
            <a:r>
              <a:rPr lang="cs-CZ" sz="1800" b="1" dirty="0" err="1">
                <a:latin typeface="Arial" charset="0"/>
              </a:rPr>
              <a:t>Emergency</a:t>
            </a:r>
            <a:r>
              <a:rPr lang="cs-CZ" sz="1800" b="1" dirty="0">
                <a:latin typeface="Arial" charset="0"/>
              </a:rPr>
              <a:t> Office (T-Soft s.r.o., ČR)</a:t>
            </a:r>
          </a:p>
        </p:txBody>
      </p: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533400" y="1363960"/>
            <a:ext cx="228600" cy="685800"/>
            <a:chOff x="576" y="528"/>
            <a:chExt cx="144" cy="192"/>
          </a:xfrm>
        </p:grpSpPr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2000" y="1825923"/>
            <a:ext cx="8229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 dirty="0">
                <a:latin typeface="Arial" charset="0"/>
              </a:rPr>
              <a:t>EIS/</a:t>
            </a:r>
            <a:r>
              <a:rPr lang="cs-CZ" sz="1800" b="1" dirty="0" err="1">
                <a:latin typeface="Arial" charset="0"/>
              </a:rPr>
              <a:t>InfoBook</a:t>
            </a:r>
            <a:r>
              <a:rPr lang="cs-CZ" sz="1800" b="1" dirty="0">
                <a:latin typeface="Arial" charset="0"/>
              </a:rPr>
              <a:t> (USA, lokalizace na podmínky ČR T-Soft s.r.o.)</a:t>
            </a:r>
          </a:p>
        </p:txBody>
      </p:sp>
      <p:grpSp>
        <p:nvGrpSpPr>
          <p:cNvPr id="10251" name="Group 11"/>
          <p:cNvGrpSpPr>
            <a:grpSpLocks/>
          </p:cNvGrpSpPr>
          <p:nvPr/>
        </p:nvGrpSpPr>
        <p:grpSpPr bwMode="auto">
          <a:xfrm>
            <a:off x="533400" y="2049760"/>
            <a:ext cx="228600" cy="685800"/>
            <a:chOff x="576" y="528"/>
            <a:chExt cx="144" cy="192"/>
          </a:xfrm>
        </p:grpSpPr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" y="2511723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ARGIS - Informační systém pro plánování civilních zdrojů</a:t>
            </a:r>
          </a:p>
          <a:p>
            <a:r>
              <a:rPr lang="cs-CZ" sz="1800" b="1">
                <a:latin typeface="Arial" charset="0"/>
              </a:rPr>
              <a:t>(SSHR ČR a T-Soft s.r.o.)</a:t>
            </a:r>
          </a:p>
        </p:txBody>
      </p: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533400" y="2735560"/>
            <a:ext cx="228600" cy="914400"/>
            <a:chOff x="576" y="528"/>
            <a:chExt cx="144" cy="192"/>
          </a:xfrm>
        </p:grpSpPr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762000" y="3380085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IS pro tvorbu Havarijních a Krizových plánů</a:t>
            </a:r>
          </a:p>
          <a:p>
            <a:r>
              <a:rPr lang="cs-CZ" sz="1800" b="1">
                <a:latin typeface="Arial" charset="0"/>
              </a:rPr>
              <a:t>(MEDIUM SOFT a.s., ČR)</a:t>
            </a:r>
          </a:p>
        </p:txBody>
      </p: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533400" y="3649960"/>
            <a:ext cx="228600" cy="914400"/>
            <a:chOff x="576" y="528"/>
            <a:chExt cx="144" cy="192"/>
          </a:xfrm>
        </p:grpSpPr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62000" y="4218285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EPOZ</a:t>
            </a:r>
            <a:r>
              <a:rPr lang="cs-CZ" sz="1800">
                <a:latin typeface="Arial" charset="0"/>
              </a:rPr>
              <a:t> (Nástroj pro sběr informací a požadavků na zdroje v krizových situacích)</a:t>
            </a:r>
          </a:p>
          <a:p>
            <a:r>
              <a:rPr lang="cs-CZ" sz="1800" b="1">
                <a:latin typeface="Arial" charset="0"/>
              </a:rPr>
              <a:t>(SSHR a T-Soft s.r.o., ČR)</a:t>
            </a:r>
          </a:p>
        </p:txBody>
      </p:sp>
      <p:pic>
        <p:nvPicPr>
          <p:cNvPr id="23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762000" y="5104358"/>
            <a:ext cx="8229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b="1" dirty="0" smtClean="0"/>
              <a:t>WAK </a:t>
            </a:r>
            <a:r>
              <a:rPr lang="cs-CZ" b="1" dirty="0"/>
              <a:t>KIS - řešení krizových situací</a:t>
            </a:r>
          </a:p>
          <a:p>
            <a:r>
              <a:rPr lang="cs-CZ" sz="1800" b="1" dirty="0" smtClean="0">
                <a:latin typeface="Arial" charset="0"/>
              </a:rPr>
              <a:t>(WAK </a:t>
            </a:r>
            <a:r>
              <a:rPr lang="cs-CZ" sz="1800" b="1" dirty="0" err="1" smtClean="0">
                <a:latin typeface="Arial" charset="0"/>
              </a:rPr>
              <a:t>System</a:t>
            </a:r>
            <a:r>
              <a:rPr lang="cs-CZ" sz="1800" b="1" dirty="0" smtClean="0">
                <a:latin typeface="Arial" charset="0"/>
              </a:rPr>
              <a:t>, </a:t>
            </a:r>
            <a:r>
              <a:rPr lang="cs-CZ" sz="1800" b="1" dirty="0">
                <a:latin typeface="Arial" charset="0"/>
              </a:rPr>
              <a:t>ČR)</a:t>
            </a:r>
          </a:p>
        </p:txBody>
      </p:sp>
      <p:grpSp>
        <p:nvGrpSpPr>
          <p:cNvPr id="25" name="Group 15"/>
          <p:cNvGrpSpPr>
            <a:grpSpLocks/>
          </p:cNvGrpSpPr>
          <p:nvPr/>
        </p:nvGrpSpPr>
        <p:grpSpPr bwMode="auto">
          <a:xfrm>
            <a:off x="533400" y="4509120"/>
            <a:ext cx="228600" cy="914400"/>
            <a:chOff x="576" y="528"/>
            <a:chExt cx="144" cy="192"/>
          </a:xfrm>
        </p:grpSpPr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1321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6" grpId="0" animBg="1" autoUpdateAnimBg="0"/>
      <p:bldP spid="10250" grpId="0" animBg="1" autoUpdateAnimBg="0"/>
      <p:bldP spid="10254" grpId="0" animBg="1" autoUpdateAnimBg="0"/>
      <p:bldP spid="10258" grpId="0" animBg="1" autoUpdateAnimBg="0"/>
      <p:bldP spid="10262" grpId="0" animBg="1" autoUpdateAnimBg="0"/>
      <p:bldP spid="2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537592"/>
            <a:ext cx="80010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MONITOROVÁNÍ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533400" y="994792"/>
            <a:ext cx="228600" cy="457200"/>
            <a:chOff x="576" y="528"/>
            <a:chExt cx="144" cy="192"/>
          </a:xfrm>
        </p:grpSpPr>
        <p:sp>
          <p:nvSpPr>
            <p:cNvPr id="12292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62000" y="1147192"/>
            <a:ext cx="6934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PREMIS </a:t>
            </a:r>
            <a:r>
              <a:rPr lang="cs-CZ" sz="1800">
                <a:latin typeface="Arial" charset="0"/>
              </a:rPr>
              <a:t>(PRažský Ekologický Monitorovací a Informační Systém)</a:t>
            </a:r>
          </a:p>
          <a:p>
            <a:r>
              <a:rPr lang="cs-CZ" sz="1800" b="1">
                <a:latin typeface="Arial" charset="0"/>
              </a:rPr>
              <a:t>(T-Soft s.r.o., ČR)</a:t>
            </a:r>
          </a:p>
        </p:txBody>
      </p:sp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533400" y="1451992"/>
            <a:ext cx="228600" cy="685800"/>
            <a:chOff x="576" y="528"/>
            <a:chExt cx="144" cy="192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62000" y="1913955"/>
            <a:ext cx="6934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MONIS (systém pro MONitorování InfraStruktury)</a:t>
            </a:r>
          </a:p>
          <a:p>
            <a:r>
              <a:rPr lang="cs-CZ" sz="1800" b="1">
                <a:latin typeface="Arial" charset="0"/>
              </a:rPr>
              <a:t>(T-Soft s.r.o., ČR)</a:t>
            </a:r>
          </a:p>
        </p:txBody>
      </p:sp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533400" y="2137792"/>
            <a:ext cx="228600" cy="990600"/>
            <a:chOff x="576" y="528"/>
            <a:chExt cx="144" cy="192"/>
          </a:xfrm>
        </p:grpSpPr>
        <p:sp>
          <p:nvSpPr>
            <p:cNvPr id="12300" name="Line 12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1" name="Line 13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62000" y="2706117"/>
            <a:ext cx="6934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AIM (Automatizovaný Imisní Monitoring</a:t>
            </a:r>
          </a:p>
          <a:p>
            <a:r>
              <a:rPr lang="cs-CZ" sz="1800" b="1">
                <a:latin typeface="Arial" charset="0"/>
              </a:rPr>
              <a:t>(Český hydrometeorologický ústav)</a:t>
            </a:r>
          </a:p>
        </p:txBody>
      </p:sp>
      <p:pic>
        <p:nvPicPr>
          <p:cNvPr id="15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4" grpId="0" animBg="1" autoUpdateAnimBg="0"/>
      <p:bldP spid="12298" grpId="0" animBg="1" autoUpdateAnimBg="0"/>
      <p:bldP spid="1230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417984"/>
            <a:ext cx="80010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INTEROPERABILITU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33400" y="875184"/>
            <a:ext cx="228600" cy="457200"/>
            <a:chOff x="576" y="528"/>
            <a:chExt cx="144" cy="192"/>
          </a:xfrm>
        </p:grpSpPr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62000" y="1108547"/>
            <a:ext cx="6934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IRIS</a:t>
            </a:r>
          </a:p>
        </p:txBody>
      </p:sp>
      <p:pic>
        <p:nvPicPr>
          <p:cNvPr id="7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4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  <p:bldP spid="1331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436602"/>
            <a:ext cx="80010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SIMULACI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33400" y="850032"/>
            <a:ext cx="228600" cy="457200"/>
            <a:chOff x="576" y="528"/>
            <a:chExt cx="144" cy="192"/>
          </a:xfrm>
          <a:noFill/>
        </p:grpSpPr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1083395"/>
            <a:ext cx="6934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 dirty="0">
                <a:latin typeface="Arial" charset="0"/>
              </a:rPr>
              <a:t>EIS/SIM (VVŠ PV ve Vyškově a T-Soft </a:t>
            </a:r>
            <a:r>
              <a:rPr lang="cs-CZ" sz="1800" b="1" dirty="0" err="1">
                <a:latin typeface="Arial" charset="0"/>
              </a:rPr>
              <a:t>s.r.o</a:t>
            </a:r>
            <a:r>
              <a:rPr lang="cs-CZ" sz="1800" b="1" dirty="0">
                <a:latin typeface="Arial" charset="0"/>
              </a:rPr>
              <a:t>, ČR)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533400" y="1307232"/>
            <a:ext cx="228600" cy="457200"/>
            <a:chOff x="576" y="528"/>
            <a:chExt cx="144" cy="192"/>
          </a:xfrm>
          <a:noFill/>
        </p:grpSpPr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762000" y="1540595"/>
            <a:ext cx="6934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ESIM2000 (VVŠ PV ve Vyškově a T-Soft s.r.o, ČR)</a:t>
            </a:r>
          </a:p>
        </p:txBody>
      </p:sp>
      <p:pic>
        <p:nvPicPr>
          <p:cNvPr id="11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165304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50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42" grpId="0" animBg="1" autoUpdateAnimBg="0"/>
      <p:bldP spid="1434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81000" y="414536"/>
            <a:ext cx="8001000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PRÁCI S MAPAMI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533400" y="871736"/>
            <a:ext cx="228600" cy="457200"/>
            <a:chOff x="576" y="528"/>
            <a:chExt cx="144" cy="192"/>
          </a:xfrm>
          <a:noFill/>
        </p:grpSpPr>
        <p:sp>
          <p:nvSpPr>
            <p:cNvPr id="15364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5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762000" y="1105099"/>
            <a:ext cx="6934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EIS/MaGIS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533400" y="1328936"/>
            <a:ext cx="228600" cy="457200"/>
            <a:chOff x="576" y="528"/>
            <a:chExt cx="144" cy="192"/>
          </a:xfrm>
          <a:noFill/>
        </p:grpSpPr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62000" y="1562299"/>
            <a:ext cx="6934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Státní mapové centrum (SMC)</a:t>
            </a:r>
          </a:p>
        </p:txBody>
      </p: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533400" y="1786136"/>
            <a:ext cx="228600" cy="457200"/>
            <a:chOff x="576" y="528"/>
            <a:chExt cx="144" cy="192"/>
          </a:xfrm>
          <a:noFill/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62000" y="2014736"/>
            <a:ext cx="6934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ArcView</a:t>
            </a: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533400" y="2248099"/>
            <a:ext cx="228600" cy="457200"/>
            <a:chOff x="576" y="528"/>
            <a:chExt cx="144" cy="192"/>
          </a:xfrm>
          <a:noFill/>
        </p:grpSpPr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762000" y="2476699"/>
            <a:ext cx="6934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ArcGIS</a:t>
            </a:r>
          </a:p>
        </p:txBody>
      </p:sp>
      <p:pic>
        <p:nvPicPr>
          <p:cNvPr id="1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79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6" grpId="0" animBg="1" autoUpdateAnimBg="0"/>
      <p:bldP spid="15370" grpId="0" animBg="1" autoUpdateAnimBg="0"/>
      <p:bldP spid="15374" grpId="0" animBg="1" autoUpdateAnimBg="0"/>
      <p:bldP spid="1537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Úkoly na samostudium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176464"/>
          </a:xfrm>
        </p:spPr>
        <p:txBody>
          <a:bodyPr/>
          <a:lstStyle/>
          <a:p>
            <a:r>
              <a:rPr lang="cs-CZ" dirty="0" smtClean="0"/>
              <a:t>Zjistěte, jakou počítačovou podporu využívá krizové oddělení krajského úřadu vašeho kraje dle vašeho bydliště.</a:t>
            </a:r>
          </a:p>
          <a:p>
            <a:endParaRPr lang="cs-CZ" dirty="0" smtClean="0"/>
          </a:p>
          <a:p>
            <a:r>
              <a:rPr lang="cs-CZ" dirty="0" smtClean="0"/>
              <a:t>Vypracujte </a:t>
            </a:r>
            <a:r>
              <a:rPr lang="cs-CZ" dirty="0" smtClean="0"/>
              <a:t>krátkou informativní zprávu o zjištěných informacích (formát hodný studenta vysoké školy). </a:t>
            </a: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990600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31200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000" dirty="0">
                <a:latin typeface="Arial" charset="0"/>
              </a:rPr>
              <a:t>Ing. Jiří </a:t>
            </a:r>
            <a:r>
              <a:rPr lang="cs-CZ" sz="3000" dirty="0" smtClean="0">
                <a:latin typeface="Arial" charset="0"/>
              </a:rPr>
              <a:t>BARTA</a:t>
            </a:r>
            <a:endParaRPr lang="cs-CZ" sz="3000" dirty="0">
              <a:latin typeface="Arial" charset="0"/>
            </a:endParaRPr>
          </a:p>
          <a:p>
            <a:pPr algn="just"/>
            <a:endParaRPr lang="cs-CZ" b="1" dirty="0" smtClean="0">
              <a:latin typeface="Arial" charset="0"/>
            </a:endParaRPr>
          </a:p>
          <a:p>
            <a:pPr algn="just"/>
            <a:endParaRPr lang="cs-CZ" b="1" dirty="0" smtClean="0">
              <a:latin typeface="Arial" charset="0"/>
            </a:endParaRPr>
          </a:p>
          <a:p>
            <a:pPr algn="just"/>
            <a:r>
              <a:rPr lang="cs-CZ" dirty="0" smtClean="0">
                <a:latin typeface="Arial" charset="0"/>
              </a:rPr>
              <a:t>Katedra ochrany obyvatelstva</a:t>
            </a:r>
          </a:p>
          <a:p>
            <a:pPr algn="just"/>
            <a:r>
              <a:rPr lang="cs-CZ" dirty="0" smtClean="0">
                <a:latin typeface="Arial" charset="0"/>
              </a:rPr>
              <a:t>Univerzita obrany</a:t>
            </a:r>
          </a:p>
          <a:p>
            <a:pPr algn="just"/>
            <a:r>
              <a:rPr lang="cs-CZ" dirty="0" smtClean="0">
                <a:latin typeface="Arial" charset="0"/>
              </a:rPr>
              <a:t>Kounicova 65</a:t>
            </a:r>
          </a:p>
          <a:p>
            <a:pPr algn="just"/>
            <a:r>
              <a:rPr lang="cs-CZ" dirty="0" smtClean="0">
                <a:latin typeface="Arial" charset="0"/>
              </a:rPr>
              <a:t>662 10 Brno</a:t>
            </a:r>
          </a:p>
          <a:p>
            <a:pPr algn="just"/>
            <a:r>
              <a:rPr lang="cs-CZ" dirty="0" smtClean="0">
                <a:latin typeface="Arial" charset="0"/>
              </a:rPr>
              <a:t>e-mail: jiri.barta@unob.cz</a:t>
            </a:r>
          </a:p>
          <a:p>
            <a:pPr algn="just"/>
            <a:r>
              <a:rPr lang="cs-CZ" dirty="0" smtClean="0">
                <a:latin typeface="Arial" charset="0"/>
              </a:rPr>
              <a:t>tel.: +420 973 443 435</a:t>
            </a:r>
          </a:p>
          <a:p>
            <a:pPr algn="just"/>
            <a:endParaRPr lang="cs-CZ" b="1" dirty="0">
              <a:latin typeface="Arial" charset="0"/>
            </a:endParaRP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3838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604797" y="4681538"/>
            <a:ext cx="1847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endParaRPr lang="cs-CZ" sz="3200" b="1" i="1" u="sng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42203" y="5157788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endParaRPr lang="cs-CZ" sz="28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81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>
                <a:solidFill>
                  <a:schemeClr val="tx1"/>
                </a:solidFill>
              </a:rPr>
              <a:t>Použití informačních systémů pro modelování a simulace krizových situací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4456"/>
          </a:xfrm>
        </p:spPr>
        <p:txBody>
          <a:bodyPr/>
          <a:lstStyle/>
          <a:p>
            <a:r>
              <a:rPr lang="cs-CZ" dirty="0" smtClean="0"/>
              <a:t>Úvod.</a:t>
            </a:r>
          </a:p>
          <a:p>
            <a:r>
              <a:rPr lang="cs-CZ" dirty="0" smtClean="0"/>
              <a:t>Krizový management.</a:t>
            </a:r>
          </a:p>
          <a:p>
            <a:r>
              <a:rPr lang="cs-CZ" dirty="0" smtClean="0"/>
              <a:t>Využití počítačů </a:t>
            </a:r>
            <a:r>
              <a:rPr lang="cs-CZ" dirty="0" smtClean="0"/>
              <a:t>v rámci krizového managementu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Možnosti dalšího rozvoje počítačové podpory.</a:t>
            </a:r>
            <a:endParaRPr lang="cs-CZ" dirty="0" smtClean="0"/>
          </a:p>
          <a:p>
            <a:r>
              <a:rPr lang="cs-CZ" dirty="0" smtClean="0"/>
              <a:t>Úkoly </a:t>
            </a:r>
            <a:r>
              <a:rPr lang="cs-CZ" dirty="0" smtClean="0"/>
              <a:t>na samostudium.</a:t>
            </a: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79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Úvod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cs-CZ" dirty="0" smtClean="0"/>
              <a:t>Cílem </a:t>
            </a:r>
            <a:r>
              <a:rPr lang="cs-CZ" dirty="0" smtClean="0"/>
              <a:t>je, aby jste </a:t>
            </a:r>
            <a:r>
              <a:rPr lang="cs-CZ" dirty="0" smtClean="0"/>
              <a:t>získaly přehled o možnostech využití počítačové </a:t>
            </a:r>
            <a:r>
              <a:rPr lang="cs-CZ" dirty="0" smtClean="0"/>
              <a:t>které </a:t>
            </a:r>
            <a:r>
              <a:rPr lang="cs-CZ" dirty="0" smtClean="0"/>
              <a:t>jsou na trhu k dispozici. Nácvik </a:t>
            </a:r>
            <a:r>
              <a:rPr lang="cs-CZ" dirty="0" smtClean="0"/>
              <a:t>všeobecných postupů </a:t>
            </a:r>
            <a:r>
              <a:rPr lang="cs-CZ" dirty="0"/>
              <a:t>při řešení dopadů i následků mimořádných událostí a </a:t>
            </a:r>
            <a:r>
              <a:rPr lang="cs-CZ" dirty="0" smtClean="0"/>
              <a:t>získat širší nadhled o možnostech a informacích k danému tématu relevantních. </a:t>
            </a:r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90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Základní pojmy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/>
          <a:lstStyle/>
          <a:p>
            <a:r>
              <a:rPr lang="cs-CZ" dirty="0" smtClean="0"/>
              <a:t>Mimořádná událost</a:t>
            </a:r>
          </a:p>
          <a:p>
            <a:r>
              <a:rPr lang="cs-CZ" dirty="0" smtClean="0"/>
              <a:t>Druhy mimořádných událostí - příklady</a:t>
            </a:r>
          </a:p>
          <a:p>
            <a:r>
              <a:rPr lang="cs-CZ" dirty="0" smtClean="0"/>
              <a:t>Krizová situace</a:t>
            </a:r>
          </a:p>
          <a:p>
            <a:r>
              <a:rPr lang="cs-CZ" dirty="0" smtClean="0"/>
              <a:t>Krizové stavy</a:t>
            </a:r>
          </a:p>
          <a:p>
            <a:r>
              <a:rPr lang="cs-CZ" dirty="0" smtClean="0"/>
              <a:t>HW, SW</a:t>
            </a:r>
          </a:p>
          <a:p>
            <a:r>
              <a:rPr lang="cs-CZ" dirty="0" smtClean="0"/>
              <a:t>Informační systémy</a:t>
            </a:r>
          </a:p>
          <a:p>
            <a:r>
              <a:rPr lang="cs-CZ" dirty="0" smtClean="0"/>
              <a:t>Modelování procesů</a:t>
            </a:r>
          </a:p>
          <a:p>
            <a:r>
              <a:rPr lang="cs-CZ" dirty="0" smtClean="0"/>
              <a:t>Kritická infrastruktura</a:t>
            </a:r>
          </a:p>
          <a:p>
            <a:r>
              <a:rPr lang="cs-CZ" dirty="0" smtClean="0"/>
              <a:t>Objekty a subjekty kritické infrastruktury</a:t>
            </a:r>
          </a:p>
          <a:p>
            <a:r>
              <a:rPr lang="cs-CZ" dirty="0" smtClean="0"/>
              <a:t>. . . </a:t>
            </a:r>
          </a:p>
          <a:p>
            <a:endParaRPr lang="cs-CZ" dirty="0"/>
          </a:p>
        </p:txBody>
      </p:sp>
      <p:pic>
        <p:nvPicPr>
          <p:cNvPr id="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7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528" y="332656"/>
            <a:ext cx="8568952" cy="40011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cs-CZ" sz="2000" b="1" dirty="0">
                <a:latin typeface="Arial" charset="0"/>
              </a:rPr>
              <a:t>SOFTWAROVÁ </a:t>
            </a:r>
            <a:r>
              <a:rPr lang="cs-CZ" sz="2000" b="1" dirty="0" smtClean="0">
                <a:latin typeface="Arial" charset="0"/>
              </a:rPr>
              <a:t>PODPORA PROCESŮ KRIZOVÉHO MANAGEMENTU</a:t>
            </a:r>
            <a:endParaRPr lang="cs-CZ" sz="2000" b="1" dirty="0"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757488" y="1018456"/>
            <a:ext cx="56245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ANALÝZU RIZIK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757488" y="1675681"/>
            <a:ext cx="5624512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MODELOVÁNÍ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743200" y="2361481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PLÁNOVÁNÍ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743200" y="29996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ŘÍZENÍ (ROZHODOVÁNÍ)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743200" y="36854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MONITOROVÁNÍ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743200" y="43712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INTEROPERABILITU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743200" y="50570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 dirty="0">
                <a:latin typeface="Arial" charset="0"/>
              </a:rPr>
              <a:t>NÁSTROJE PRO </a:t>
            </a:r>
            <a:r>
              <a:rPr lang="cs-CZ" sz="2000" b="1" dirty="0" smtClean="0">
                <a:latin typeface="Arial" charset="0"/>
              </a:rPr>
              <a:t>SIMULACI (TRÉNOVÁNÍ)</a:t>
            </a:r>
            <a:endParaRPr lang="cs-CZ" sz="2000" b="1" dirty="0">
              <a:latin typeface="Arial" charset="0"/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43200" y="5742856"/>
            <a:ext cx="5624513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NÁSTROJE PRO PRÁCI S MAPAMI</a:t>
            </a:r>
          </a:p>
        </p:txBody>
      </p:sp>
      <p:grpSp>
        <p:nvGrpSpPr>
          <p:cNvPr id="6167" name="Group 23"/>
          <p:cNvGrpSpPr>
            <a:grpSpLocks/>
          </p:cNvGrpSpPr>
          <p:nvPr/>
        </p:nvGrpSpPr>
        <p:grpSpPr bwMode="auto">
          <a:xfrm>
            <a:off x="533400" y="713656"/>
            <a:ext cx="2209800" cy="457200"/>
            <a:chOff x="336" y="384"/>
            <a:chExt cx="1392" cy="288"/>
          </a:xfrm>
        </p:grpSpPr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336" y="384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336" y="672"/>
              <a:ext cx="13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685800" y="713656"/>
            <a:ext cx="2057400" cy="1143000"/>
            <a:chOff x="432" y="384"/>
            <a:chExt cx="1296" cy="720"/>
          </a:xfrm>
        </p:grpSpPr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432" y="384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432" y="1104"/>
              <a:ext cx="12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0" name="Group 26"/>
          <p:cNvGrpSpPr>
            <a:grpSpLocks/>
          </p:cNvGrpSpPr>
          <p:nvPr/>
        </p:nvGrpSpPr>
        <p:grpSpPr bwMode="auto">
          <a:xfrm>
            <a:off x="838200" y="713656"/>
            <a:ext cx="1905000" cy="1828800"/>
            <a:chOff x="528" y="384"/>
            <a:chExt cx="1200" cy="1152"/>
          </a:xfrm>
        </p:grpSpPr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528" y="384"/>
              <a:ext cx="0" cy="1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528" y="153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3" name="Group 29"/>
          <p:cNvGrpSpPr>
            <a:grpSpLocks/>
          </p:cNvGrpSpPr>
          <p:nvPr/>
        </p:nvGrpSpPr>
        <p:grpSpPr bwMode="auto">
          <a:xfrm>
            <a:off x="990600" y="713656"/>
            <a:ext cx="1752600" cy="2514600"/>
            <a:chOff x="624" y="384"/>
            <a:chExt cx="1104" cy="1584"/>
          </a:xfrm>
        </p:grpSpPr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>
              <a:off x="624" y="384"/>
              <a:ext cx="0" cy="15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624" y="1968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6" name="Group 32"/>
          <p:cNvGrpSpPr>
            <a:grpSpLocks/>
          </p:cNvGrpSpPr>
          <p:nvPr/>
        </p:nvGrpSpPr>
        <p:grpSpPr bwMode="auto">
          <a:xfrm>
            <a:off x="1143000" y="713656"/>
            <a:ext cx="1600200" cy="3200400"/>
            <a:chOff x="720" y="384"/>
            <a:chExt cx="1008" cy="2016"/>
          </a:xfrm>
        </p:grpSpPr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720" y="384"/>
              <a:ext cx="0" cy="20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720" y="2400"/>
              <a:ext cx="100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1295400" y="713656"/>
            <a:ext cx="1447800" cy="3886200"/>
            <a:chOff x="816" y="384"/>
            <a:chExt cx="912" cy="2448"/>
          </a:xfrm>
        </p:grpSpPr>
        <p:sp>
          <p:nvSpPr>
            <p:cNvPr id="6177" name="Line 33"/>
            <p:cNvSpPr>
              <a:spLocks noChangeShapeType="1"/>
            </p:cNvSpPr>
            <p:nvPr/>
          </p:nvSpPr>
          <p:spPr bwMode="auto">
            <a:xfrm>
              <a:off x="816" y="384"/>
              <a:ext cx="0" cy="24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78" name="Line 34"/>
            <p:cNvSpPr>
              <a:spLocks noChangeShapeType="1"/>
            </p:cNvSpPr>
            <p:nvPr/>
          </p:nvSpPr>
          <p:spPr bwMode="auto">
            <a:xfrm>
              <a:off x="816" y="2832"/>
              <a:ext cx="9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82" name="Group 38"/>
          <p:cNvGrpSpPr>
            <a:grpSpLocks/>
          </p:cNvGrpSpPr>
          <p:nvPr/>
        </p:nvGrpSpPr>
        <p:grpSpPr bwMode="auto">
          <a:xfrm>
            <a:off x="1447800" y="713656"/>
            <a:ext cx="1295400" cy="4572000"/>
            <a:chOff x="912" y="384"/>
            <a:chExt cx="816" cy="2880"/>
          </a:xfrm>
        </p:grpSpPr>
        <p:sp>
          <p:nvSpPr>
            <p:cNvPr id="6180" name="Line 36"/>
            <p:cNvSpPr>
              <a:spLocks noChangeShapeType="1"/>
            </p:cNvSpPr>
            <p:nvPr/>
          </p:nvSpPr>
          <p:spPr bwMode="auto">
            <a:xfrm>
              <a:off x="912" y="384"/>
              <a:ext cx="0" cy="28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>
              <a:off x="912" y="3264"/>
              <a:ext cx="8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85" name="Group 41"/>
          <p:cNvGrpSpPr>
            <a:grpSpLocks/>
          </p:cNvGrpSpPr>
          <p:nvPr/>
        </p:nvGrpSpPr>
        <p:grpSpPr bwMode="auto">
          <a:xfrm>
            <a:off x="1600200" y="713656"/>
            <a:ext cx="1143000" cy="5257800"/>
            <a:chOff x="1008" y="384"/>
            <a:chExt cx="720" cy="3312"/>
          </a:xfrm>
        </p:grpSpPr>
        <p:sp>
          <p:nvSpPr>
            <p:cNvPr id="6183" name="Line 39"/>
            <p:cNvSpPr>
              <a:spLocks noChangeShapeType="1"/>
            </p:cNvSpPr>
            <p:nvPr/>
          </p:nvSpPr>
          <p:spPr bwMode="auto">
            <a:xfrm>
              <a:off x="1008" y="384"/>
              <a:ext cx="0" cy="33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84" name="Line 40"/>
            <p:cNvSpPr>
              <a:spLocks noChangeShapeType="1"/>
            </p:cNvSpPr>
            <p:nvPr/>
          </p:nvSpPr>
          <p:spPr bwMode="auto">
            <a:xfrm>
              <a:off x="1008" y="3696"/>
              <a:ext cx="72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pic>
        <p:nvPicPr>
          <p:cNvPr id="35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2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animBg="1" autoUpdateAnimBg="0"/>
      <p:bldP spid="6153" grpId="0" animBg="1" autoUpdateAnimBg="0"/>
      <p:bldP spid="6154" grpId="0" animBg="1" autoUpdateAnimBg="0"/>
      <p:bldP spid="6156" grpId="0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57200" y="332656"/>
            <a:ext cx="75438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ANALÝZU RIZIK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942256"/>
            <a:ext cx="4419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DEERS (Jaycor Inc.)</a:t>
            </a:r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533400" y="789856"/>
            <a:ext cx="228600" cy="304800"/>
            <a:chOff x="576" y="528"/>
            <a:chExt cx="144" cy="192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533400" y="1094656"/>
            <a:ext cx="228600" cy="609600"/>
            <a:chOff x="576" y="528"/>
            <a:chExt cx="144" cy="192"/>
          </a:xfrm>
        </p:grpSpPr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62000" y="1480419"/>
            <a:ext cx="4397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800" b="1">
                <a:latin typeface="Arial" charset="0"/>
              </a:rPr>
              <a:t>PIPEPHASE (Simulation Sciences Inc.)</a:t>
            </a:r>
          </a:p>
        </p:txBody>
      </p:sp>
      <p:grpSp>
        <p:nvGrpSpPr>
          <p:cNvPr id="7184" name="Group 16"/>
          <p:cNvGrpSpPr>
            <a:grpSpLocks/>
          </p:cNvGrpSpPr>
          <p:nvPr/>
        </p:nvGrpSpPr>
        <p:grpSpPr bwMode="auto">
          <a:xfrm>
            <a:off x="5181600" y="1094656"/>
            <a:ext cx="838200" cy="609600"/>
            <a:chOff x="3264" y="576"/>
            <a:chExt cx="528" cy="384"/>
          </a:xfrm>
        </p:grpSpPr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3264" y="576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V="1">
              <a:off x="3264" y="816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3552" y="8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003925" y="1258169"/>
            <a:ext cx="200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>
                <a:latin typeface="Arial" charset="0"/>
              </a:rPr>
              <a:t>výtoky dvou fází</a:t>
            </a:r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533400" y="1704256"/>
            <a:ext cx="228600" cy="609600"/>
            <a:chOff x="576" y="528"/>
            <a:chExt cx="144" cy="192"/>
          </a:xfrm>
        </p:grpSpPr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533400" y="2313856"/>
            <a:ext cx="228600" cy="609600"/>
            <a:chOff x="576" y="528"/>
            <a:chExt cx="144" cy="192"/>
          </a:xfrm>
        </p:grpSpPr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533400" y="2923456"/>
            <a:ext cx="228600" cy="609600"/>
            <a:chOff x="576" y="528"/>
            <a:chExt cx="144" cy="192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533400" y="3533056"/>
            <a:ext cx="228600" cy="609600"/>
            <a:chOff x="576" y="528"/>
            <a:chExt cx="144" cy="192"/>
          </a:xfrm>
        </p:grpSpPr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762000" y="2090019"/>
            <a:ext cx="2898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800" b="1">
                <a:latin typeface="Arial" charset="0"/>
              </a:rPr>
              <a:t>DENZ/CRUNCH (UKAEA)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762000" y="2699619"/>
            <a:ext cx="2644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800" b="1">
                <a:latin typeface="Arial" charset="0"/>
              </a:rPr>
              <a:t>CHARM (Radian corp.)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762000" y="3309219"/>
            <a:ext cx="5476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800" b="1">
                <a:latin typeface="Arial" charset="0"/>
              </a:rPr>
              <a:t>SLAB (Lawrence Livermore National Laboratory)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762000" y="3918819"/>
            <a:ext cx="4384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800" b="1">
                <a:latin typeface="Arial" charset="0"/>
              </a:rPr>
              <a:t>HEGADAS/DEGASIS (US Coast Board)</a:t>
            </a:r>
          </a:p>
        </p:txBody>
      </p:sp>
      <p:sp>
        <p:nvSpPr>
          <p:cNvPr id="7201" name="AutoShape 33"/>
          <p:cNvSpPr>
            <a:spLocks/>
          </p:cNvSpPr>
          <p:nvPr/>
        </p:nvSpPr>
        <p:spPr bwMode="auto">
          <a:xfrm>
            <a:off x="6400800" y="2085256"/>
            <a:ext cx="228600" cy="2209800"/>
          </a:xfrm>
          <a:prstGeom prst="rightBrace">
            <a:avLst>
              <a:gd name="adj1" fmla="val 8055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6689725" y="2755181"/>
            <a:ext cx="1960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>
                <a:latin typeface="Arial" charset="0"/>
              </a:rPr>
              <a:t>rozptyl těžkého </a:t>
            </a:r>
          </a:p>
          <a:p>
            <a:r>
              <a:rPr lang="cs-CZ" sz="2000">
                <a:latin typeface="Arial" charset="0"/>
              </a:rPr>
              <a:t>plynu</a:t>
            </a:r>
          </a:p>
        </p:txBody>
      </p:sp>
      <p:grpSp>
        <p:nvGrpSpPr>
          <p:cNvPr id="7205" name="Group 37"/>
          <p:cNvGrpSpPr>
            <a:grpSpLocks/>
          </p:cNvGrpSpPr>
          <p:nvPr/>
        </p:nvGrpSpPr>
        <p:grpSpPr bwMode="auto">
          <a:xfrm>
            <a:off x="533400" y="4142656"/>
            <a:ext cx="228600" cy="609600"/>
            <a:chOff x="336" y="2496"/>
            <a:chExt cx="144" cy="432"/>
          </a:xfrm>
        </p:grpSpPr>
        <p:sp>
          <p:nvSpPr>
            <p:cNvPr id="7203" name="Line 35"/>
            <p:cNvSpPr>
              <a:spLocks noChangeShapeType="1"/>
            </p:cNvSpPr>
            <p:nvPr/>
          </p:nvSpPr>
          <p:spPr bwMode="auto">
            <a:xfrm>
              <a:off x="336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336" y="29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762000" y="4523656"/>
            <a:ext cx="30464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b="1">
                <a:latin typeface="Arial" charset="0"/>
              </a:rPr>
              <a:t>SAFETI (DNV Technica)</a:t>
            </a:r>
          </a:p>
        </p:txBody>
      </p:sp>
      <p:grpSp>
        <p:nvGrpSpPr>
          <p:cNvPr id="7207" name="Group 39"/>
          <p:cNvGrpSpPr>
            <a:grpSpLocks/>
          </p:cNvGrpSpPr>
          <p:nvPr/>
        </p:nvGrpSpPr>
        <p:grpSpPr bwMode="auto">
          <a:xfrm>
            <a:off x="533400" y="4752256"/>
            <a:ext cx="228600" cy="533400"/>
            <a:chOff x="336" y="2496"/>
            <a:chExt cx="144" cy="432"/>
          </a:xfrm>
        </p:grpSpPr>
        <p:sp>
          <p:nvSpPr>
            <p:cNvPr id="7208" name="Line 40"/>
            <p:cNvSpPr>
              <a:spLocks noChangeShapeType="1"/>
            </p:cNvSpPr>
            <p:nvPr/>
          </p:nvSpPr>
          <p:spPr bwMode="auto">
            <a:xfrm>
              <a:off x="336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>
              <a:off x="336" y="29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762000" y="5133256"/>
            <a:ext cx="43926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b="1">
                <a:latin typeface="Arial" charset="0"/>
              </a:rPr>
              <a:t>RiskPlot II (Four Elements Limited)</a:t>
            </a:r>
          </a:p>
        </p:txBody>
      </p:sp>
      <p:grpSp>
        <p:nvGrpSpPr>
          <p:cNvPr id="7211" name="Group 43"/>
          <p:cNvGrpSpPr>
            <a:grpSpLocks/>
          </p:cNvGrpSpPr>
          <p:nvPr/>
        </p:nvGrpSpPr>
        <p:grpSpPr bwMode="auto">
          <a:xfrm>
            <a:off x="533400" y="5285656"/>
            <a:ext cx="228600" cy="609600"/>
            <a:chOff x="336" y="2496"/>
            <a:chExt cx="144" cy="432"/>
          </a:xfrm>
        </p:grpSpPr>
        <p:sp>
          <p:nvSpPr>
            <p:cNvPr id="7212" name="Line 44"/>
            <p:cNvSpPr>
              <a:spLocks noChangeShapeType="1"/>
            </p:cNvSpPr>
            <p:nvPr/>
          </p:nvSpPr>
          <p:spPr bwMode="auto">
            <a:xfrm>
              <a:off x="336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13" name="Line 45"/>
            <p:cNvSpPr>
              <a:spLocks noChangeShapeType="1"/>
            </p:cNvSpPr>
            <p:nvPr/>
          </p:nvSpPr>
          <p:spPr bwMode="auto">
            <a:xfrm>
              <a:off x="336" y="29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762000" y="5717456"/>
            <a:ext cx="37369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b="1">
                <a:latin typeface="Arial" charset="0"/>
              </a:rPr>
              <a:t>RiskCurves (TNO Holandsko)</a:t>
            </a:r>
          </a:p>
        </p:txBody>
      </p:sp>
      <p:grpSp>
        <p:nvGrpSpPr>
          <p:cNvPr id="7215" name="Group 47"/>
          <p:cNvGrpSpPr>
            <a:grpSpLocks/>
          </p:cNvGrpSpPr>
          <p:nvPr/>
        </p:nvGrpSpPr>
        <p:grpSpPr bwMode="auto">
          <a:xfrm>
            <a:off x="533400" y="5895256"/>
            <a:ext cx="228600" cy="609600"/>
            <a:chOff x="336" y="2496"/>
            <a:chExt cx="144" cy="432"/>
          </a:xfrm>
        </p:grpSpPr>
        <p:sp>
          <p:nvSpPr>
            <p:cNvPr id="7216" name="Line 48"/>
            <p:cNvSpPr>
              <a:spLocks noChangeShapeType="1"/>
            </p:cNvSpPr>
            <p:nvPr/>
          </p:nvSpPr>
          <p:spPr bwMode="auto">
            <a:xfrm>
              <a:off x="336" y="249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217" name="Line 49"/>
            <p:cNvSpPr>
              <a:spLocks noChangeShapeType="1"/>
            </p:cNvSpPr>
            <p:nvPr/>
          </p:nvSpPr>
          <p:spPr bwMode="auto">
            <a:xfrm>
              <a:off x="336" y="29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762000" y="6327056"/>
            <a:ext cx="51323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 b="1">
                <a:latin typeface="Arial" charset="0"/>
              </a:rPr>
              <a:t>RiskAT (UK Health and Safety Executive)</a:t>
            </a:r>
          </a:p>
        </p:txBody>
      </p:sp>
      <p:sp>
        <p:nvSpPr>
          <p:cNvPr id="7219" name="AutoShape 51"/>
          <p:cNvSpPr>
            <a:spLocks/>
          </p:cNvSpPr>
          <p:nvPr/>
        </p:nvSpPr>
        <p:spPr bwMode="auto">
          <a:xfrm>
            <a:off x="6096000" y="4523656"/>
            <a:ext cx="304800" cy="2209800"/>
          </a:xfrm>
          <a:prstGeom prst="rightBrace">
            <a:avLst>
              <a:gd name="adj1" fmla="val 6041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6434138" y="5041181"/>
            <a:ext cx="24812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>
                <a:latin typeface="Arial" charset="0"/>
              </a:rPr>
              <a:t>výpočetní programy </a:t>
            </a:r>
          </a:p>
          <a:p>
            <a:r>
              <a:rPr lang="cs-CZ" sz="2000">
                <a:latin typeface="Arial" charset="0"/>
              </a:rPr>
              <a:t>známé jako</a:t>
            </a:r>
          </a:p>
          <a:p>
            <a:r>
              <a:rPr lang="cs-CZ" sz="2000">
                <a:latin typeface="Arial" charset="0"/>
              </a:rPr>
              <a:t>„Integrátory rizika“</a:t>
            </a:r>
          </a:p>
        </p:txBody>
      </p:sp>
      <p:pic>
        <p:nvPicPr>
          <p:cNvPr id="52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5711" y="6327057"/>
            <a:ext cx="2634888" cy="49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68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animBg="1" autoUpdateAnimBg="0"/>
      <p:bldP spid="7178" grpId="0" animBg="1" autoUpdateAnimBg="0"/>
      <p:bldP spid="7183" grpId="0" autoUpdateAnimBg="0"/>
      <p:bldP spid="7197" grpId="0" animBg="1" autoUpdateAnimBg="0"/>
      <p:bldP spid="7198" grpId="0" animBg="1" autoUpdateAnimBg="0"/>
      <p:bldP spid="7199" grpId="0" animBg="1" autoUpdateAnimBg="0"/>
      <p:bldP spid="7200" grpId="0" animBg="1" autoUpdateAnimBg="0"/>
      <p:bldP spid="7201" grpId="0" animBg="1"/>
      <p:bldP spid="7202" grpId="0" autoUpdateAnimBg="0"/>
      <p:bldP spid="7206" grpId="0" animBg="1" autoUpdateAnimBg="0"/>
      <p:bldP spid="7210" grpId="0" animBg="1" autoUpdateAnimBg="0"/>
      <p:bldP spid="7214" grpId="0" animBg="1" autoUpdateAnimBg="0"/>
      <p:bldP spid="7218" grpId="0" animBg="1" autoUpdateAnimBg="0"/>
      <p:bldP spid="7219" grpId="0" animBg="1"/>
      <p:bldP spid="72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430559"/>
            <a:ext cx="75438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ANALÝZU RIZIK </a:t>
            </a:r>
            <a:r>
              <a:rPr lang="cs-CZ" sz="2000" b="1" i="1">
                <a:latin typeface="Arial" charset="0"/>
              </a:rPr>
              <a:t>(pokračování)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066800" y="1040159"/>
            <a:ext cx="5181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VHAZAN (Technika Int´t)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66800" y="1502122"/>
            <a:ext cx="518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PHAST (Technika Int´t)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066800" y="1959322"/>
            <a:ext cx="5181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SAFETI (Technika Int´t)</a:t>
            </a:r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609600" y="887759"/>
            <a:ext cx="457200" cy="1295400"/>
            <a:chOff x="384" y="384"/>
            <a:chExt cx="288" cy="816"/>
          </a:xfrm>
        </p:grpSpPr>
        <p:grpSp>
          <p:nvGrpSpPr>
            <p:cNvPr id="8195" name="Group 3"/>
            <p:cNvGrpSpPr>
              <a:grpSpLocks/>
            </p:cNvGrpSpPr>
            <p:nvPr/>
          </p:nvGrpSpPr>
          <p:grpSpPr bwMode="auto">
            <a:xfrm>
              <a:off x="384" y="384"/>
              <a:ext cx="96" cy="336"/>
              <a:chOff x="576" y="528"/>
              <a:chExt cx="144" cy="192"/>
            </a:xfrm>
          </p:grpSpPr>
          <p:sp>
            <p:nvSpPr>
              <p:cNvPr id="8196" name="Line 4"/>
              <p:cNvSpPr>
                <a:spLocks noChangeShapeType="1"/>
              </p:cNvSpPr>
              <p:nvPr/>
            </p:nvSpPr>
            <p:spPr bwMode="auto">
              <a:xfrm>
                <a:off x="576" y="52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197" name="Line 5"/>
              <p:cNvSpPr>
                <a:spLocks noChangeShapeType="1"/>
              </p:cNvSpPr>
              <p:nvPr/>
            </p:nvSpPr>
            <p:spPr bwMode="auto">
              <a:xfrm>
                <a:off x="576" y="72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480" y="57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480" y="57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480" y="91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480" y="120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609600" y="1421159"/>
            <a:ext cx="457200" cy="1371600"/>
            <a:chOff x="384" y="720"/>
            <a:chExt cx="288" cy="864"/>
          </a:xfrm>
        </p:grpSpPr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384" y="72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384" y="158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1066800" y="2564159"/>
            <a:ext cx="518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RiskAT (UK Health and Safety Executive)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066800" y="3148359"/>
            <a:ext cx="518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EFFECTS/DAMAGE (TNO, Holandsko)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1066800" y="3783359"/>
            <a:ext cx="518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RiskCurves (TNO Holandsko)</a:t>
            </a:r>
          </a:p>
        </p:txBody>
      </p:sp>
      <p:grpSp>
        <p:nvGrpSpPr>
          <p:cNvPr id="8223" name="Group 31"/>
          <p:cNvGrpSpPr>
            <a:grpSpLocks/>
          </p:cNvGrpSpPr>
          <p:nvPr/>
        </p:nvGrpSpPr>
        <p:grpSpPr bwMode="auto">
          <a:xfrm>
            <a:off x="609600" y="2792759"/>
            <a:ext cx="457200" cy="1219200"/>
            <a:chOff x="384" y="1584"/>
            <a:chExt cx="288" cy="768"/>
          </a:xfrm>
        </p:grpSpPr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>
              <a:off x="384" y="1584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>
              <a:off x="384" y="21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>
              <a:off x="480" y="192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auto">
            <a:xfrm>
              <a:off x="480" y="192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auto">
            <a:xfrm>
              <a:off x="480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8224" name="Group 32"/>
          <p:cNvGrpSpPr>
            <a:grpSpLocks/>
          </p:cNvGrpSpPr>
          <p:nvPr/>
        </p:nvGrpSpPr>
        <p:grpSpPr bwMode="auto">
          <a:xfrm>
            <a:off x="609600" y="3707159"/>
            <a:ext cx="457200" cy="838200"/>
            <a:chOff x="384" y="720"/>
            <a:chExt cx="288" cy="864"/>
          </a:xfrm>
        </p:grpSpPr>
        <p:sp>
          <p:nvSpPr>
            <p:cNvPr id="8225" name="Line 33"/>
            <p:cNvSpPr>
              <a:spLocks noChangeShapeType="1"/>
            </p:cNvSpPr>
            <p:nvPr/>
          </p:nvSpPr>
          <p:spPr bwMode="auto">
            <a:xfrm>
              <a:off x="384" y="720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26" name="Line 34"/>
            <p:cNvSpPr>
              <a:spLocks noChangeShapeType="1"/>
            </p:cNvSpPr>
            <p:nvPr/>
          </p:nvSpPr>
          <p:spPr bwMode="auto">
            <a:xfrm>
              <a:off x="384" y="158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066800" y="4367559"/>
            <a:ext cx="518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000" b="1">
                <a:latin typeface="Arial" charset="0"/>
              </a:rPr>
              <a:t>SOCRATES (NCSR Demokritos, Řecko)</a:t>
            </a:r>
          </a:p>
        </p:txBody>
      </p:sp>
      <p:sp>
        <p:nvSpPr>
          <p:cNvPr id="8228" name="AutoShape 36"/>
          <p:cNvSpPr>
            <a:spLocks/>
          </p:cNvSpPr>
          <p:nvPr/>
        </p:nvSpPr>
        <p:spPr bwMode="auto">
          <a:xfrm>
            <a:off x="6324600" y="1040159"/>
            <a:ext cx="152400" cy="3733800"/>
          </a:xfrm>
          <a:prstGeom prst="rightBrace">
            <a:avLst>
              <a:gd name="adj1" fmla="val 2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9" name="Text Box 37"/>
          <p:cNvSpPr txBox="1">
            <a:spLocks noChangeArrowheads="1"/>
          </p:cNvSpPr>
          <p:nvPr/>
        </p:nvSpPr>
        <p:spPr bwMode="auto">
          <a:xfrm>
            <a:off x="6461125" y="1889125"/>
            <a:ext cx="27908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000">
                <a:latin typeface="Arial" charset="0"/>
              </a:rPr>
              <a:t>celková analýza </a:t>
            </a:r>
          </a:p>
          <a:p>
            <a:r>
              <a:rPr lang="cs-CZ" sz="2000">
                <a:latin typeface="Arial" charset="0"/>
              </a:rPr>
              <a:t>dopadů</a:t>
            </a:r>
          </a:p>
          <a:p>
            <a:r>
              <a:rPr lang="cs-CZ" sz="2000">
                <a:latin typeface="Arial" charset="0"/>
              </a:rPr>
              <a:t>(únik, vypařování,</a:t>
            </a:r>
          </a:p>
          <a:p>
            <a:r>
              <a:rPr lang="cs-CZ" sz="2000">
                <a:latin typeface="Arial" charset="0"/>
              </a:rPr>
              <a:t> rozptyl, požár, výbuch,</a:t>
            </a:r>
          </a:p>
          <a:p>
            <a:r>
              <a:rPr lang="cs-CZ" sz="2000">
                <a:latin typeface="Arial" charset="0"/>
              </a:rPr>
              <a:t> zranitelnost)</a:t>
            </a:r>
          </a:p>
        </p:txBody>
      </p: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533400" y="887759"/>
            <a:ext cx="533400" cy="4800600"/>
            <a:chOff x="336" y="384"/>
            <a:chExt cx="336" cy="3024"/>
          </a:xfrm>
        </p:grpSpPr>
        <p:sp>
          <p:nvSpPr>
            <p:cNvPr id="8230" name="Line 38"/>
            <p:cNvSpPr>
              <a:spLocks noChangeShapeType="1"/>
            </p:cNvSpPr>
            <p:nvPr/>
          </p:nvSpPr>
          <p:spPr bwMode="auto">
            <a:xfrm>
              <a:off x="336" y="384"/>
              <a:ext cx="0" cy="3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33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1050925" y="5470872"/>
            <a:ext cx="33242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RISKAN (T-Soft s.r.o., ČR)</a:t>
            </a:r>
          </a:p>
        </p:txBody>
      </p:sp>
      <p:pic>
        <p:nvPicPr>
          <p:cNvPr id="36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08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8" grpId="0" animBg="1" autoUpdateAnimBg="0"/>
      <p:bldP spid="8199" grpId="0" animBg="1" autoUpdateAnimBg="0"/>
      <p:bldP spid="8200" grpId="0" animBg="1" autoUpdateAnimBg="0"/>
      <p:bldP spid="8211" grpId="0" animBg="1" autoUpdateAnimBg="0"/>
      <p:bldP spid="8219" grpId="0" animBg="1" autoUpdateAnimBg="0"/>
      <p:bldP spid="8220" grpId="0" animBg="1" autoUpdateAnimBg="0"/>
      <p:bldP spid="8227" grpId="0" animBg="1" autoUpdateAnimBg="0"/>
      <p:bldP spid="8228" grpId="0" animBg="1"/>
      <p:bldP spid="8229" grpId="0" autoUpdateAnimBg="0"/>
      <p:bldP spid="823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473745"/>
            <a:ext cx="80010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MODELOVÁNÍ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533400" y="950168"/>
            <a:ext cx="228600" cy="457200"/>
            <a:chOff x="576" y="528"/>
            <a:chExt cx="144" cy="19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62000" y="1026368"/>
            <a:ext cx="6705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ALOHA</a:t>
            </a:r>
          </a:p>
          <a:p>
            <a:r>
              <a:rPr lang="cs-CZ" sz="1800" b="1">
                <a:latin typeface="Arial" charset="0"/>
              </a:rPr>
              <a:t>(Areal Locations of Hazardous Atmospheres)</a:t>
            </a: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533400" y="1407368"/>
            <a:ext cx="228600" cy="762000"/>
            <a:chOff x="576" y="528"/>
            <a:chExt cx="144" cy="192"/>
          </a:xfrm>
        </p:grpSpPr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62000" y="1823293"/>
            <a:ext cx="6705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CAMEO</a:t>
            </a:r>
          </a:p>
          <a:p>
            <a:r>
              <a:rPr lang="cs-CZ" sz="1800" b="1">
                <a:latin typeface="Arial" charset="0"/>
              </a:rPr>
              <a:t>(Computer-Aided Management of Emergency Operations)</a:t>
            </a:r>
          </a:p>
        </p:txBody>
      </p:sp>
      <p:grpSp>
        <p:nvGrpSpPr>
          <p:cNvPr id="9227" name="Group 11"/>
          <p:cNvGrpSpPr>
            <a:grpSpLocks/>
          </p:cNvGrpSpPr>
          <p:nvPr/>
        </p:nvGrpSpPr>
        <p:grpSpPr bwMode="auto">
          <a:xfrm>
            <a:off x="533400" y="2169368"/>
            <a:ext cx="228600" cy="762000"/>
            <a:chOff x="576" y="528"/>
            <a:chExt cx="144" cy="192"/>
          </a:xfrm>
        </p:grpSpPr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62000" y="2707531"/>
            <a:ext cx="6705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DEGADIS</a:t>
            </a:r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533400" y="2931368"/>
            <a:ext cx="228600" cy="533400"/>
            <a:chOff x="576" y="528"/>
            <a:chExt cx="144" cy="192"/>
          </a:xfrm>
        </p:grpSpPr>
        <p:sp>
          <p:nvSpPr>
            <p:cNvPr id="9232" name="Line 16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3" name="Line 17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62000" y="3236168"/>
            <a:ext cx="6705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EFFECT2</a:t>
            </a:r>
          </a:p>
        </p:txBody>
      </p:sp>
      <p:grpSp>
        <p:nvGrpSpPr>
          <p:cNvPr id="9235" name="Group 19"/>
          <p:cNvGrpSpPr>
            <a:grpSpLocks/>
          </p:cNvGrpSpPr>
          <p:nvPr/>
        </p:nvGrpSpPr>
        <p:grpSpPr bwMode="auto">
          <a:xfrm>
            <a:off x="533400" y="3464768"/>
            <a:ext cx="228600" cy="457200"/>
            <a:chOff x="576" y="528"/>
            <a:chExt cx="144" cy="192"/>
          </a:xfrm>
        </p:grpSpPr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62000" y="3769568"/>
            <a:ext cx="67056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ROZEX (</a:t>
            </a:r>
            <a:r>
              <a:rPr lang="cs-CZ" sz="1800" b="1">
                <a:latin typeface="Arial" charset="0"/>
                <a:cs typeface="Arial" charset="0"/>
              </a:rPr>
              <a:t>TLP, spol. s r. o.</a:t>
            </a:r>
            <a:r>
              <a:rPr lang="cs-CZ" sz="1800" b="1">
                <a:latin typeface="Arial" charset="0"/>
              </a:rPr>
              <a:t>, ČR)</a:t>
            </a:r>
          </a:p>
        </p:txBody>
      </p:sp>
      <p:grpSp>
        <p:nvGrpSpPr>
          <p:cNvPr id="9239" name="Group 23"/>
          <p:cNvGrpSpPr>
            <a:grpSpLocks/>
          </p:cNvGrpSpPr>
          <p:nvPr/>
        </p:nvGrpSpPr>
        <p:grpSpPr bwMode="auto">
          <a:xfrm>
            <a:off x="533400" y="3921968"/>
            <a:ext cx="228600" cy="609600"/>
            <a:chOff x="576" y="528"/>
            <a:chExt cx="144" cy="192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62000" y="4307731"/>
            <a:ext cx="6705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VLNA (VVŠ PV ve Vyškově a T-Soft s.r.o., ČR)</a:t>
            </a:r>
          </a:p>
        </p:txBody>
      </p: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533400" y="4531568"/>
            <a:ext cx="228600" cy="609600"/>
            <a:chOff x="576" y="528"/>
            <a:chExt cx="144" cy="192"/>
          </a:xfrm>
        </p:grpSpPr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762000" y="4917331"/>
            <a:ext cx="6705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TerEx (T-Soft s.r.o., ČR)</a:t>
            </a:r>
          </a:p>
        </p:txBody>
      </p:sp>
      <p:grpSp>
        <p:nvGrpSpPr>
          <p:cNvPr id="9247" name="Group 31"/>
          <p:cNvGrpSpPr>
            <a:grpSpLocks/>
          </p:cNvGrpSpPr>
          <p:nvPr/>
        </p:nvGrpSpPr>
        <p:grpSpPr bwMode="auto">
          <a:xfrm>
            <a:off x="533400" y="5141168"/>
            <a:ext cx="228600" cy="762000"/>
            <a:chOff x="576" y="528"/>
            <a:chExt cx="144" cy="192"/>
          </a:xfrm>
        </p:grpSpPr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49" name="Line 33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762000" y="5526931"/>
            <a:ext cx="6705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 dirty="0">
                <a:latin typeface="Arial" charset="0"/>
              </a:rPr>
              <a:t>NBC </a:t>
            </a:r>
            <a:r>
              <a:rPr lang="cs-CZ" sz="1800" b="1" dirty="0" err="1">
                <a:latin typeface="Arial" charset="0"/>
              </a:rPr>
              <a:t>Warning</a:t>
            </a:r>
            <a:r>
              <a:rPr lang="cs-CZ" sz="1800" b="1" dirty="0">
                <a:latin typeface="Arial" charset="0"/>
              </a:rPr>
              <a:t>!</a:t>
            </a:r>
          </a:p>
          <a:p>
            <a:r>
              <a:rPr lang="cs-CZ" sz="1800" b="1" dirty="0">
                <a:latin typeface="Arial" charset="0"/>
              </a:rPr>
              <a:t>(</a:t>
            </a:r>
            <a:r>
              <a:rPr lang="cs-CZ" sz="1800" b="1" dirty="0" err="1">
                <a:latin typeface="Arial" charset="0"/>
              </a:rPr>
              <a:t>Nuclear</a:t>
            </a:r>
            <a:r>
              <a:rPr lang="cs-CZ" sz="1800" b="1" dirty="0">
                <a:latin typeface="Arial" charset="0"/>
              </a:rPr>
              <a:t>, </a:t>
            </a:r>
            <a:r>
              <a:rPr lang="cs-CZ" sz="1800" b="1" dirty="0" err="1">
                <a:latin typeface="Arial" charset="0"/>
              </a:rPr>
              <a:t>Biological</a:t>
            </a:r>
            <a:r>
              <a:rPr lang="cs-CZ" sz="1800" b="1" dirty="0">
                <a:latin typeface="Arial" charset="0"/>
              </a:rPr>
              <a:t> and </a:t>
            </a:r>
            <a:r>
              <a:rPr lang="cs-CZ" sz="1800" b="1" dirty="0" err="1">
                <a:latin typeface="Arial" charset="0"/>
              </a:rPr>
              <a:t>Chemical</a:t>
            </a:r>
            <a:r>
              <a:rPr lang="cs-CZ" sz="1800" b="1" dirty="0">
                <a:latin typeface="Arial" charset="0"/>
              </a:rPr>
              <a:t> </a:t>
            </a:r>
            <a:r>
              <a:rPr lang="cs-CZ" sz="1800" b="1" dirty="0" err="1">
                <a:latin typeface="Arial" charset="0"/>
              </a:rPr>
              <a:t>Warning</a:t>
            </a:r>
            <a:r>
              <a:rPr lang="cs-CZ" sz="1800" b="1" dirty="0">
                <a:latin typeface="Arial" charset="0"/>
              </a:rPr>
              <a:t>)</a:t>
            </a:r>
          </a:p>
        </p:txBody>
      </p: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533400" y="5903168"/>
            <a:ext cx="228600" cy="762000"/>
            <a:chOff x="576" y="528"/>
            <a:chExt cx="144" cy="192"/>
          </a:xfrm>
        </p:grpSpPr>
        <p:sp>
          <p:nvSpPr>
            <p:cNvPr id="9252" name="Line 36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53" name="Line 37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762000" y="6365131"/>
            <a:ext cx="4962128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sz="1800" b="1">
                <a:latin typeface="Arial" charset="0"/>
              </a:rPr>
              <a:t>NBC Analysis</a:t>
            </a:r>
          </a:p>
        </p:txBody>
      </p:sp>
      <p:pic>
        <p:nvPicPr>
          <p:cNvPr id="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8307" y="6284168"/>
            <a:ext cx="2862292" cy="539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2" grpId="0" animBg="1" autoUpdateAnimBg="0"/>
      <p:bldP spid="9226" grpId="0" animBg="1" autoUpdateAnimBg="0"/>
      <p:bldP spid="9230" grpId="0" animBg="1" autoUpdateAnimBg="0"/>
      <p:bldP spid="9234" grpId="0" animBg="1" autoUpdateAnimBg="0"/>
      <p:bldP spid="9238" grpId="0" animBg="1" autoUpdateAnimBg="0"/>
      <p:bldP spid="9242" grpId="0" animBg="1" autoUpdateAnimBg="0"/>
      <p:bldP spid="9246" grpId="0" animBg="1" autoUpdateAnimBg="0"/>
      <p:bldP spid="9250" grpId="0" animBg="1" autoUpdateAnimBg="0"/>
      <p:bldP spid="9254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487288"/>
            <a:ext cx="800100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sz="2000" b="1">
                <a:latin typeface="Arial" charset="0"/>
              </a:rPr>
              <a:t>NÁSTROJE PRO PLÁNOVÁNÍ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533400" y="944488"/>
            <a:ext cx="228600" cy="457200"/>
            <a:chOff x="576" y="528"/>
            <a:chExt cx="144" cy="19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62000" y="1096888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 dirty="0">
                <a:latin typeface="Arial" charset="0"/>
              </a:rPr>
              <a:t>ARGIS - Informační systém pro plánování civilních zdrojů</a:t>
            </a:r>
          </a:p>
          <a:p>
            <a:r>
              <a:rPr lang="cs-CZ" sz="1800" b="1" dirty="0">
                <a:latin typeface="Arial" charset="0"/>
              </a:rPr>
              <a:t>(SSHR ČR a T-Soft s.r.o.)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62000" y="1817613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800" b="1" dirty="0">
                <a:latin typeface="Arial" charset="0"/>
              </a:rPr>
              <a:t>EMOFF</a:t>
            </a:r>
          </a:p>
          <a:p>
            <a:r>
              <a:rPr lang="cs-CZ" sz="1800" b="1" dirty="0" err="1">
                <a:latin typeface="Arial" charset="0"/>
              </a:rPr>
              <a:t>Emergency</a:t>
            </a:r>
            <a:r>
              <a:rPr lang="cs-CZ" sz="1800" b="1" dirty="0">
                <a:latin typeface="Arial" charset="0"/>
              </a:rPr>
              <a:t> Office (T-Soft s.r.o., ČR)</a:t>
            </a:r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33400" y="1401688"/>
            <a:ext cx="228600" cy="685800"/>
            <a:chOff x="576" y="528"/>
            <a:chExt cx="144" cy="192"/>
          </a:xfrm>
        </p:grpSpPr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533400" y="2087488"/>
            <a:ext cx="228600" cy="914400"/>
            <a:chOff x="576" y="528"/>
            <a:chExt cx="144" cy="192"/>
          </a:xfrm>
        </p:grpSpPr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62000" y="2732013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 dirty="0">
                <a:latin typeface="Arial" charset="0"/>
              </a:rPr>
              <a:t>IS pro tvorbu Havarijních a Krizových plánů</a:t>
            </a:r>
          </a:p>
          <a:p>
            <a:r>
              <a:rPr lang="cs-CZ" sz="1800" b="1" dirty="0">
                <a:latin typeface="Arial" charset="0"/>
              </a:rPr>
              <a:t>(MEDIUM SOFT a.s., ČR)</a:t>
            </a:r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533400" y="3001888"/>
            <a:ext cx="228600" cy="914400"/>
            <a:chOff x="576" y="528"/>
            <a:chExt cx="144" cy="192"/>
          </a:xfrm>
        </p:grpSpPr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762000" y="3570213"/>
            <a:ext cx="82296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800" b="1">
                <a:latin typeface="Arial" charset="0"/>
              </a:rPr>
              <a:t>EPOZ </a:t>
            </a:r>
            <a:r>
              <a:rPr lang="cs-CZ" sz="1800">
                <a:latin typeface="Arial" charset="0"/>
              </a:rPr>
              <a:t>(Nástroj pro sběr informací a požadavků na zdroje v krizových situacích)</a:t>
            </a:r>
          </a:p>
          <a:p>
            <a:r>
              <a:rPr lang="cs-CZ" sz="1800" b="1">
                <a:latin typeface="Arial" charset="0"/>
              </a:rPr>
              <a:t>(SSHR a T-Soft s.r.o., ČR)</a:t>
            </a:r>
          </a:p>
        </p:txBody>
      </p:sp>
      <p:pic>
        <p:nvPicPr>
          <p:cNvPr id="1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6223245"/>
            <a:ext cx="3454666" cy="65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762000" y="4490888"/>
            <a:ext cx="82296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b="1" dirty="0" smtClean="0"/>
              <a:t>WAK </a:t>
            </a:r>
            <a:r>
              <a:rPr lang="cs-CZ" b="1" dirty="0"/>
              <a:t>KIS - řešení krizových situací</a:t>
            </a:r>
          </a:p>
          <a:p>
            <a:r>
              <a:rPr lang="cs-CZ" sz="1800" b="1" dirty="0" smtClean="0">
                <a:latin typeface="Arial" charset="0"/>
              </a:rPr>
              <a:t>(WAK </a:t>
            </a:r>
            <a:r>
              <a:rPr lang="cs-CZ" sz="1800" b="1" dirty="0" err="1" smtClean="0">
                <a:latin typeface="Arial" charset="0"/>
              </a:rPr>
              <a:t>System</a:t>
            </a:r>
            <a:r>
              <a:rPr lang="cs-CZ" sz="1800" b="1" dirty="0" smtClean="0">
                <a:latin typeface="Arial" charset="0"/>
              </a:rPr>
              <a:t>, </a:t>
            </a:r>
            <a:r>
              <a:rPr lang="cs-CZ" sz="1800" b="1" dirty="0">
                <a:latin typeface="Arial" charset="0"/>
              </a:rPr>
              <a:t>ČR)</a:t>
            </a:r>
          </a:p>
        </p:txBody>
      </p: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533400" y="3895650"/>
            <a:ext cx="228600" cy="914400"/>
            <a:chOff x="576" y="528"/>
            <a:chExt cx="144" cy="192"/>
          </a:xfrm>
        </p:grpSpPr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576" y="5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576" y="7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24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70" grpId="0" animBg="1" autoUpdateAnimBg="0"/>
      <p:bldP spid="11271" grpId="0" animBg="1" autoUpdateAnimBg="0"/>
      <p:bldP spid="11278" grpId="0" animBg="1" autoUpdateAnimBg="0"/>
      <p:bldP spid="11282" grpId="0" animBg="1" autoUpdateAnimBg="0"/>
      <p:bldP spid="20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454</TotalTime>
  <Words>789</Words>
  <Application>Microsoft Office PowerPoint</Application>
  <PresentationFormat>Předvádění na obrazovce (4:3)</PresentationFormat>
  <Paragraphs>134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Přehlednost</vt:lpstr>
      <vt:lpstr>INFORMAČNÍ SYSTÉMY PRO KRIZOVÉ ŘÍZENÍ Použití informačních systémů pro modelování a simulace krizových situací  -  T3 Ing. Jiří Barta</vt:lpstr>
      <vt:lpstr>Použití informačních systémů pro modelování a simulace krizových situací</vt:lpstr>
      <vt:lpstr>Úvod</vt:lpstr>
      <vt:lpstr>Základní 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Úkoly na samostudium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kurzu předmětu: XXXXXXXXXXXXXXXX</dc:title>
  <dc:creator>jiri.barta@unob.cz</dc:creator>
  <cp:lastModifiedBy>Barta Jiří</cp:lastModifiedBy>
  <cp:revision>35</cp:revision>
  <dcterms:created xsi:type="dcterms:W3CDTF">2011-12-13T10:02:35Z</dcterms:created>
  <dcterms:modified xsi:type="dcterms:W3CDTF">2012-01-31T08:22:31Z</dcterms:modified>
</cp:coreProperties>
</file>