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57" r:id="rId4"/>
    <p:sldId id="258"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0" autoAdjust="0"/>
    <p:restoredTop sz="94660"/>
  </p:normalViewPr>
  <p:slideViewPr>
    <p:cSldViewPr snapToGrid="0">
      <p:cViewPr varScale="1">
        <p:scale>
          <a:sx n="105" d="100"/>
          <a:sy n="105" d="100"/>
        </p:scale>
        <p:origin x="33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8/13/20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8/13/20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8/13/20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8/13/20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8/13/20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8/13/20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8/13/20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8/13/20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8/13/20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8/13/20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8/13/20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8/13/20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589212" y="3442252"/>
            <a:ext cx="8915399" cy="2262781"/>
          </a:xfrm>
        </p:spPr>
        <p:txBody>
          <a:bodyPr/>
          <a:lstStyle/>
          <a:p>
            <a:pPr algn="ctr"/>
            <a:r>
              <a:rPr lang="en-GB" dirty="0"/>
              <a:t>Military Leadership</a:t>
            </a:r>
            <a:endParaRPr lang="cs-CZ" dirty="0"/>
          </a:p>
        </p:txBody>
      </p:sp>
      <p:sp>
        <p:nvSpPr>
          <p:cNvPr id="3" name="Podnadpis 2"/>
          <p:cNvSpPr>
            <a:spLocks noGrp="1"/>
          </p:cNvSpPr>
          <p:nvPr>
            <p:ph type="subTitle" idx="1"/>
          </p:nvPr>
        </p:nvSpPr>
        <p:spPr>
          <a:xfrm>
            <a:off x="2589212" y="5943571"/>
            <a:ext cx="8915399" cy="510238"/>
          </a:xfrm>
        </p:spPr>
        <p:txBody>
          <a:bodyPr/>
          <a:lstStyle/>
          <a:p>
            <a:pPr algn="ctr"/>
            <a:r>
              <a:rPr lang="en-GB" dirty="0"/>
              <a:t>On the physiology and psychology of stress</a:t>
            </a:r>
            <a:endParaRPr lang="cs-CZ" dirty="0"/>
          </a:p>
        </p:txBody>
      </p:sp>
    </p:spTree>
    <p:extLst>
      <p:ext uri="{BB962C8B-B14F-4D97-AF65-F5344CB8AC3E}">
        <p14:creationId xmlns:p14="http://schemas.microsoft.com/office/powerpoint/2010/main" val="1857707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79650-A356-C74B-B24C-1B59E7366DBF}"/>
              </a:ext>
            </a:extLst>
          </p:cNvPr>
          <p:cNvSpPr>
            <a:spLocks noGrp="1"/>
          </p:cNvSpPr>
          <p:nvPr>
            <p:ph type="title"/>
          </p:nvPr>
        </p:nvSpPr>
        <p:spPr/>
        <p:txBody>
          <a:bodyPr/>
          <a:lstStyle/>
          <a:p>
            <a:r>
              <a:rPr lang="en-GB" dirty="0"/>
              <a:t>Today’s program </a:t>
            </a:r>
          </a:p>
        </p:txBody>
      </p:sp>
      <p:sp>
        <p:nvSpPr>
          <p:cNvPr id="3" name="Content Placeholder 2">
            <a:extLst>
              <a:ext uri="{FF2B5EF4-FFF2-40B4-BE49-F238E27FC236}">
                <a16:creationId xmlns:a16="http://schemas.microsoft.com/office/drawing/2014/main" id="{D5C3446F-4B95-2647-A151-5A643600431F}"/>
              </a:ext>
            </a:extLst>
          </p:cNvPr>
          <p:cNvSpPr>
            <a:spLocks noGrp="1"/>
          </p:cNvSpPr>
          <p:nvPr>
            <p:ph idx="1"/>
          </p:nvPr>
        </p:nvSpPr>
        <p:spPr/>
        <p:txBody>
          <a:bodyPr/>
          <a:lstStyle/>
          <a:p>
            <a:r>
              <a:rPr lang="en-GB" dirty="0"/>
              <a:t>What is stress</a:t>
            </a:r>
          </a:p>
          <a:p>
            <a:r>
              <a:rPr lang="en-GB" dirty="0"/>
              <a:t>How does the body react to acute stress</a:t>
            </a:r>
          </a:p>
          <a:p>
            <a:r>
              <a:rPr lang="en-GB" dirty="0"/>
              <a:t>When do you become conscious of stress</a:t>
            </a:r>
          </a:p>
          <a:p>
            <a:r>
              <a:rPr lang="en-GB" dirty="0"/>
              <a:t>Long-term stress and its effects</a:t>
            </a:r>
          </a:p>
          <a:p>
            <a:endParaRPr lang="en-GB" dirty="0"/>
          </a:p>
          <a:p>
            <a:endParaRPr lang="en-GB" dirty="0"/>
          </a:p>
        </p:txBody>
      </p:sp>
    </p:spTree>
    <p:extLst>
      <p:ext uri="{BB962C8B-B14F-4D97-AF65-F5344CB8AC3E}">
        <p14:creationId xmlns:p14="http://schemas.microsoft.com/office/powerpoint/2010/main" val="3628594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The function and functioning of stress</a:t>
            </a:r>
            <a:endParaRPr lang="cs-CZ" dirty="0"/>
          </a:p>
        </p:txBody>
      </p:sp>
      <p:sp>
        <p:nvSpPr>
          <p:cNvPr id="3" name="Zástupný symbol pro obsah 2"/>
          <p:cNvSpPr>
            <a:spLocks noGrp="1"/>
          </p:cNvSpPr>
          <p:nvPr>
            <p:ph idx="1"/>
          </p:nvPr>
        </p:nvSpPr>
        <p:spPr/>
        <p:txBody>
          <a:bodyPr/>
          <a:lstStyle/>
          <a:p>
            <a:r>
              <a:rPr lang="en-GB" dirty="0"/>
              <a:t>Fight of flight response</a:t>
            </a:r>
          </a:p>
          <a:p>
            <a:pPr lvl="1"/>
            <a:r>
              <a:rPr lang="en-GB" dirty="0"/>
              <a:t>Confronted with a stressor (anything that takes an organism out of homeostasis) there is a strong incentive to escape from the stressor as soon as possible through either confronting it or avoiding it. </a:t>
            </a:r>
          </a:p>
          <a:p>
            <a:r>
              <a:rPr lang="en-GB" dirty="0"/>
              <a:t>Speed over accuracy</a:t>
            </a:r>
          </a:p>
          <a:p>
            <a:pPr lvl="1"/>
            <a:r>
              <a:rPr lang="en-GB" dirty="0"/>
              <a:t>Most threats in nature require immediate and decisive reactions. The accuracy of that reaction is less important (think of gazelle being attacked by a lion. It does not matter in what direction she runs, it matters that she runs). </a:t>
            </a:r>
          </a:p>
          <a:p>
            <a:r>
              <a:rPr lang="en-GB" dirty="0"/>
              <a:t>In modern human interactions, including war, these quick individual solutions do not suffice and survival depends, to a large extent on </a:t>
            </a:r>
            <a:r>
              <a:rPr lang="en-GB" dirty="0" err="1"/>
              <a:t>oour</a:t>
            </a:r>
            <a:r>
              <a:rPr lang="en-GB" dirty="0"/>
              <a:t> ability to supress these natural inclinations</a:t>
            </a:r>
          </a:p>
        </p:txBody>
      </p:sp>
    </p:spTree>
    <p:extLst>
      <p:ext uri="{BB962C8B-B14F-4D97-AF65-F5344CB8AC3E}">
        <p14:creationId xmlns:p14="http://schemas.microsoft.com/office/powerpoint/2010/main" val="436642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The stress response</a:t>
            </a:r>
            <a:endParaRPr lang="cs-CZ" dirty="0"/>
          </a:p>
        </p:txBody>
      </p:sp>
      <p:sp>
        <p:nvSpPr>
          <p:cNvPr id="3" name="Zástupný symbol pro obsah 2"/>
          <p:cNvSpPr>
            <a:spLocks noGrp="1"/>
          </p:cNvSpPr>
          <p:nvPr>
            <p:ph idx="1"/>
          </p:nvPr>
        </p:nvSpPr>
        <p:spPr/>
        <p:txBody>
          <a:bodyPr/>
          <a:lstStyle/>
          <a:p>
            <a:r>
              <a:rPr lang="en-GB" sz="1600" dirty="0"/>
              <a:t>A disconcerting stimulus is observed by one or more of the senses and depending on which one makes its way directly or indirectly to the amygdala. There the stress response is initiated leading to activation of the hypothalamic-pituitary-adrenal axis and the locus </a:t>
            </a:r>
            <a:r>
              <a:rPr lang="en-GB" sz="1600" dirty="0" err="1"/>
              <a:t>coeruleus</a:t>
            </a:r>
            <a:r>
              <a:rPr lang="en-GB" sz="1600" dirty="0"/>
              <a:t>-norepinephrine system. Together these systems prepare the organism for direct action.</a:t>
            </a:r>
          </a:p>
          <a:p>
            <a:pPr lvl="1"/>
            <a:r>
              <a:rPr lang="en-GB" dirty="0"/>
              <a:t>Cortisol – raises blood-sugar, blood pressure and heart-rate.</a:t>
            </a:r>
          </a:p>
          <a:p>
            <a:pPr lvl="1"/>
            <a:r>
              <a:rPr lang="en-GB" dirty="0"/>
              <a:t>Norepinephrine – Raises heart-rate, breathing rates and alertness (the peptide involved in movement)</a:t>
            </a:r>
          </a:p>
          <a:p>
            <a:r>
              <a:rPr lang="en-GB" sz="1600" dirty="0"/>
              <a:t>Only after the stress-response is activated do we consciously come aware of it, when the message reaches the prefrontal cortex. Here, the situation is evaluated and the stress response modulated if necessary. </a:t>
            </a:r>
          </a:p>
          <a:p>
            <a:pPr lvl="1"/>
            <a:r>
              <a:rPr lang="en-GB" dirty="0"/>
              <a:t>Dopamine</a:t>
            </a:r>
            <a:endParaRPr lang="cs-CZ" dirty="0"/>
          </a:p>
        </p:txBody>
      </p:sp>
    </p:spTree>
    <p:extLst>
      <p:ext uri="{BB962C8B-B14F-4D97-AF65-F5344CB8AC3E}">
        <p14:creationId xmlns:p14="http://schemas.microsoft.com/office/powerpoint/2010/main" val="969862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The stress response</a:t>
            </a:r>
            <a:endParaRPr lang="cs-CZ" dirty="0"/>
          </a:p>
        </p:txBody>
      </p:sp>
      <p:pic>
        <p:nvPicPr>
          <p:cNvPr id="4" name="Picture 1"/>
          <p:cNvPicPr/>
          <p:nvPr/>
        </p:nvPicPr>
        <p:blipFill>
          <a:blip r:embed="rId2"/>
          <a:stretch>
            <a:fillRect/>
          </a:stretch>
        </p:blipFill>
        <p:spPr>
          <a:xfrm>
            <a:off x="2340997" y="2810026"/>
            <a:ext cx="8366760" cy="3802810"/>
          </a:xfrm>
          <a:prstGeom prst="rect">
            <a:avLst/>
          </a:prstGeom>
        </p:spPr>
      </p:pic>
      <p:sp>
        <p:nvSpPr>
          <p:cNvPr id="5" name="Textové pole 2"/>
          <p:cNvSpPr txBox="1">
            <a:spLocks noChangeArrowheads="1"/>
          </p:cNvSpPr>
          <p:nvPr/>
        </p:nvSpPr>
        <p:spPr bwMode="auto">
          <a:xfrm>
            <a:off x="2340997" y="1529135"/>
            <a:ext cx="8366760" cy="1146211"/>
          </a:xfrm>
          <a:prstGeom prst="rect">
            <a:avLst/>
          </a:prstGeom>
          <a:ln>
            <a:prstDash val="sysDot"/>
            <a:headEnd/>
            <a:tailEnd/>
          </a:ln>
        </p:spPr>
        <p:style>
          <a:lnRef idx="2">
            <a:schemeClr val="dk1"/>
          </a:lnRef>
          <a:fillRef idx="1">
            <a:schemeClr val="lt1"/>
          </a:fillRef>
          <a:effectRef idx="0">
            <a:schemeClr val="dk1"/>
          </a:effectRef>
          <a:fontRef idx="minor">
            <a:schemeClr val="dk1"/>
          </a:fontRef>
        </p:style>
        <p:txBody>
          <a:bodyPr rot="0" vert="horz" wrap="square" lIns="91440" tIns="45720" rIns="91440" bIns="45720" anchor="t" anchorCtr="0">
            <a:spAutoFit/>
          </a:bodyPr>
          <a:lstStyle/>
          <a:p>
            <a:pPr>
              <a:lnSpc>
                <a:spcPct val="107000"/>
              </a:lnSpc>
              <a:spcAft>
                <a:spcPts val="800"/>
              </a:spcAft>
            </a:pPr>
            <a:r>
              <a:rPr lang="en-GB" sz="1600" dirty="0">
                <a:effectLst/>
                <a:ea typeface="Calibri" panose="020F0502020204030204" pitchFamily="34" charset="0"/>
                <a:cs typeface="Times New Roman" panose="02020603050405020304" pitchFamily="18" charset="0"/>
              </a:rPr>
              <a:t>A schematic overview of the stress response (taken from: </a:t>
            </a:r>
            <a:r>
              <a:rPr lang="en-GB" sz="1600" dirty="0" err="1">
                <a:effectLst/>
                <a:ea typeface="Calibri" panose="020F0502020204030204" pitchFamily="34" charset="0"/>
                <a:cs typeface="Times New Roman" panose="02020603050405020304" pitchFamily="18" charset="0"/>
              </a:rPr>
              <a:t>Ullrich</a:t>
            </a:r>
            <a:r>
              <a:rPr lang="en-GB" sz="1600" dirty="0">
                <a:effectLst/>
                <a:ea typeface="Calibri" panose="020F0502020204030204" pitchFamily="34" charset="0"/>
                <a:cs typeface="Times New Roman" panose="02020603050405020304" pitchFamily="18" charset="0"/>
              </a:rPr>
              <a:t> &amp; Mac Gillavry; under review). Sensory stimuli trigger the amygdala, which sets in motion the stress response (the hypothalamic-pituitary-adrenal axis and the LC-NC system) which is then controlled by the interplay between the </a:t>
            </a:r>
            <a:r>
              <a:rPr lang="en-GB" sz="1600" dirty="0" err="1">
                <a:effectLst/>
                <a:ea typeface="Calibri" panose="020F0502020204030204" pitchFamily="34" charset="0"/>
                <a:cs typeface="Times New Roman" panose="02020603050405020304" pitchFamily="18" charset="0"/>
              </a:rPr>
              <a:t>mPFC</a:t>
            </a:r>
            <a:r>
              <a:rPr lang="en-GB" sz="1600" dirty="0">
                <a:effectLst/>
                <a:ea typeface="Calibri" panose="020F0502020204030204" pitchFamily="34" charset="0"/>
                <a:cs typeface="Times New Roman" panose="02020603050405020304" pitchFamily="18" charset="0"/>
              </a:rPr>
              <a:t> and the amygdala.</a:t>
            </a:r>
            <a:endParaRPr lang="cs-CZ"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4230449"/>
      </p:ext>
    </p:extLst>
  </p:cSld>
  <p:clrMapOvr>
    <a:masterClrMapping/>
  </p:clrMapOvr>
</p:sld>
</file>

<file path=ppt/theme/theme1.xml><?xml version="1.0" encoding="utf-8"?>
<a:theme xmlns:a="http://schemas.openxmlformats.org/drawingml/2006/main" name="Stébla">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48</TotalTime>
  <Words>338</Words>
  <Application>Microsoft Macintosh PowerPoint</Application>
  <PresentationFormat>Widescreen</PresentationFormat>
  <Paragraphs>21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Stébla</vt:lpstr>
      <vt:lpstr>Military Leadership</vt:lpstr>
      <vt:lpstr>Today’s program </vt:lpstr>
      <vt:lpstr>The function and functioning of stress</vt:lpstr>
      <vt:lpstr>The stress response</vt:lpstr>
      <vt:lpstr>The stress response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Military Leadership</dc:title>
  <dc:creator>Mac Gillavry David William</dc:creator>
  <cp:lastModifiedBy>macgillz@gmail.com</cp:lastModifiedBy>
  <cp:revision>5</cp:revision>
  <dcterms:created xsi:type="dcterms:W3CDTF">2020-08-07T10:45:39Z</dcterms:created>
  <dcterms:modified xsi:type="dcterms:W3CDTF">2020-08-13T21:34:29Z</dcterms:modified>
</cp:coreProperties>
</file>