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8"/>
  </p:notesMasterIdLst>
  <p:handoutMasterIdLst>
    <p:handoutMasterId r:id="rId49"/>
  </p:handoutMasterIdLst>
  <p:sldIdLst>
    <p:sldId id="314" r:id="rId6"/>
    <p:sldId id="327" r:id="rId7"/>
    <p:sldId id="394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45" autoAdjust="0"/>
    <p:restoredTop sz="98492" autoAdjust="0"/>
  </p:normalViewPr>
  <p:slideViewPr>
    <p:cSldViewPr>
      <p:cViewPr varScale="1">
        <p:scale>
          <a:sx n="108" d="100"/>
          <a:sy n="108" d="100"/>
        </p:scale>
        <p:origin x="6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D8F4-F9DD-427C-9B7B-07F90F2875F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5236E-7C0B-4D7D-A803-ACF506D4C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3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31BB-3512-4C9B-B8CB-2EC275A2765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05B-6BA1-423C-BA1B-4CB345BA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78823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3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46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07699"/>
            <a:ext cx="7886700" cy="335477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93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9297"/>
            <a:ext cx="3886200" cy="359766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9297"/>
            <a:ext cx="3886200" cy="359766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74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096168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050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2331"/>
            <a:ext cx="3868340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050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2331"/>
            <a:ext cx="3887391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326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657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0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319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73192"/>
            <a:ext cx="4629150" cy="4687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55342"/>
            <a:ext cx="2949178" cy="3013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266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103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71036"/>
            <a:ext cx="4629150" cy="469001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1236"/>
            <a:ext cx="2949178" cy="30977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70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352" y="6372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white"/>
                </a:solidFill>
              </a:rPr>
              <a:t>Volitelná poznámka uživatele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my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5688632" cy="3240360"/>
          </a:xfrm>
        </p:spPr>
        <p:txBody>
          <a:bodyPr>
            <a:noAutofit/>
          </a:bodyPr>
          <a:lstStyle/>
          <a:p>
            <a:pPr algn="ctr"/>
            <a:r>
              <a:rPr lang="cs-CZ" sz="4000" b="1" i="1" dirty="0" smtClean="0"/>
              <a:t>Pozemní </a:t>
            </a:r>
            <a:r>
              <a:rPr lang="cs-CZ" sz="4000" b="1" i="1" dirty="0" smtClean="0"/>
              <a:t>síly Armády České republiky (struktura, výstavba, rozvoj)</a:t>
            </a:r>
            <a:r>
              <a:rPr lang="cs-CZ" sz="6000" i="1" dirty="0" smtClean="0"/>
              <a:t/>
            </a:r>
            <a:br>
              <a:rPr lang="cs-CZ" sz="6000" i="1" dirty="0" smtClean="0"/>
            </a:br>
            <a:endParaRPr lang="cs-CZ" sz="6000" i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915816" y="6356351"/>
            <a:ext cx="3456384" cy="365125"/>
          </a:xfrm>
        </p:spPr>
        <p:txBody>
          <a:bodyPr/>
          <a:lstStyle/>
          <a:p>
            <a:pPr algn="ctr"/>
            <a:r>
              <a:rPr lang="cs-CZ" sz="1100" dirty="0" smtClean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sz="11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6004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Struktura – bojové síly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7886700" cy="3580412"/>
          </a:xfrm>
        </p:spPr>
        <p:txBody>
          <a:bodyPr/>
          <a:lstStyle/>
          <a:p>
            <a:r>
              <a:rPr lang="cs-CZ" b="1" dirty="0" smtClean="0"/>
              <a:t>7. mechanizovaná brigáda Hranice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71. mechanizovaný prapor Hranice</a:t>
            </a:r>
          </a:p>
          <a:p>
            <a:r>
              <a:rPr lang="cs-CZ" dirty="0" smtClean="0"/>
              <a:t>72. mechanizovaný prapor Přáslavice</a:t>
            </a:r>
          </a:p>
          <a:p>
            <a:r>
              <a:rPr lang="cs-CZ" dirty="0" smtClean="0"/>
              <a:t>73. tankový prapor Přáslavice</a:t>
            </a:r>
          </a:p>
          <a:p>
            <a:r>
              <a:rPr lang="cs-CZ" dirty="0" smtClean="0"/>
              <a:t>74. mechanizovaný prapor Bučovice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16832"/>
            <a:ext cx="1665074" cy="26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Struktura – bojové síly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0212" y="2488406"/>
            <a:ext cx="5536084" cy="3580412"/>
          </a:xfrm>
        </p:spPr>
        <p:txBody>
          <a:bodyPr/>
          <a:lstStyle/>
          <a:p>
            <a:r>
              <a:rPr lang="cs-CZ" b="1" dirty="0" smtClean="0"/>
              <a:t>43. výsadkový pluk Chrudim</a:t>
            </a:r>
          </a:p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283919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Struktura – </a:t>
            </a:r>
            <a:r>
              <a:rPr lang="cs-CZ" sz="3600" b="1" dirty="0" smtClean="0"/>
              <a:t>síly bojové podpory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624205"/>
            <a:ext cx="7128792" cy="3580412"/>
          </a:xfrm>
        </p:spPr>
        <p:txBody>
          <a:bodyPr/>
          <a:lstStyle/>
          <a:p>
            <a:r>
              <a:rPr lang="cs-CZ" b="1" dirty="0" smtClean="0"/>
              <a:t>13. dělostřelecký pluk Jince 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dirty="0" smtClean="0"/>
              <a:t>131. dělostřelecký oddíl Jince</a:t>
            </a:r>
          </a:p>
          <a:p>
            <a:r>
              <a:rPr lang="cs-CZ" dirty="0" smtClean="0"/>
              <a:t>132. dělostřelecký oddíl Jince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68960"/>
            <a:ext cx="79757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7468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Struktura – síly bojové podpory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37532"/>
            <a:ext cx="7886700" cy="4239431"/>
          </a:xfrm>
        </p:spPr>
        <p:txBody>
          <a:bodyPr>
            <a:normAutofit/>
          </a:bodyPr>
          <a:lstStyle/>
          <a:p>
            <a:r>
              <a:rPr lang="cs-CZ" b="1" dirty="0" smtClean="0"/>
              <a:t>15. ženijní pluk Bechyně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dirty="0" smtClean="0"/>
              <a:t>151. ženijní prapor Bechyně</a:t>
            </a:r>
          </a:p>
          <a:p>
            <a:r>
              <a:rPr lang="cs-CZ" dirty="0" smtClean="0"/>
              <a:t>152. ženijní prapor Bechyně</a:t>
            </a:r>
          </a:p>
          <a:p>
            <a:r>
              <a:rPr lang="cs-CZ" dirty="0" smtClean="0"/>
              <a:t>153. ženijní prapor Olomouc</a:t>
            </a:r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48883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11402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Struktura – síly bojové podpory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76872"/>
            <a:ext cx="8191822" cy="3900091"/>
          </a:xfrm>
        </p:spPr>
        <p:txBody>
          <a:bodyPr/>
          <a:lstStyle/>
          <a:p>
            <a:r>
              <a:rPr lang="cs-CZ" b="1" dirty="0" smtClean="0"/>
              <a:t>31. pluk radiační, chemické a biologické ochrany Liberec</a:t>
            </a:r>
          </a:p>
          <a:p>
            <a:endParaRPr lang="cs-CZ" b="1" dirty="0" smtClean="0"/>
          </a:p>
          <a:p>
            <a:r>
              <a:rPr lang="cs-CZ" dirty="0" smtClean="0"/>
              <a:t>311. prapor radiační, chemické a biologické ochrany</a:t>
            </a:r>
          </a:p>
          <a:p>
            <a:r>
              <a:rPr lang="cs-CZ" dirty="0" smtClean="0"/>
              <a:t>312. prapor radiační, chemické a biologické ochrany</a:t>
            </a:r>
          </a:p>
          <a:p>
            <a:r>
              <a:rPr lang="cs-CZ" dirty="0" smtClean="0"/>
              <a:t>314. centrum výstrahy zbraní hromadného ničení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564904"/>
            <a:ext cx="1187624" cy="11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5398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Struktura – síly bojové podpory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6832"/>
            <a:ext cx="8335838" cy="4260131"/>
          </a:xfrm>
        </p:spPr>
        <p:txBody>
          <a:bodyPr/>
          <a:lstStyle/>
          <a:p>
            <a:pPr algn="just"/>
            <a:r>
              <a:rPr lang="cs-CZ" b="1" dirty="0" smtClean="0"/>
              <a:t>53. pluk průzkumu a elektronické boje </a:t>
            </a:r>
            <a:r>
              <a:rPr lang="cs-CZ" b="1" dirty="0" err="1" smtClean="0"/>
              <a:t>Heliodora</a:t>
            </a:r>
            <a:r>
              <a:rPr lang="cs-CZ" b="1" dirty="0" smtClean="0"/>
              <a:t> Píky Opava</a:t>
            </a:r>
          </a:p>
          <a:p>
            <a:pPr algn="just"/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r>
              <a:rPr lang="cs-CZ" dirty="0" smtClean="0"/>
              <a:t>532. prapor elektronického boje(Opava a Tábor)</a:t>
            </a:r>
          </a:p>
          <a:p>
            <a:pPr algn="just"/>
            <a:r>
              <a:rPr lang="cs-CZ" dirty="0" smtClean="0"/>
              <a:t>102. průzkumný prapor Prostějov</a:t>
            </a:r>
          </a:p>
          <a:p>
            <a:pPr algn="just"/>
            <a:r>
              <a:rPr lang="cs-CZ" dirty="0" smtClean="0"/>
              <a:t>533. prapor bezpilotních prostředků Prostějov</a:t>
            </a:r>
          </a:p>
          <a:p>
            <a:pPr algn="just"/>
            <a:r>
              <a:rPr lang="cs-CZ" dirty="0" smtClean="0"/>
              <a:t>Centrum ISR</a:t>
            </a:r>
          </a:p>
          <a:p>
            <a:pPr marL="0" indent="0" algn="just">
              <a:buNone/>
            </a:pP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348881"/>
            <a:ext cx="1368152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0268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Struktura – síly </a:t>
            </a:r>
            <a:r>
              <a:rPr lang="cs-CZ" sz="3600" b="1" dirty="0" smtClean="0"/>
              <a:t>bojového zabezpečení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404147"/>
          </a:xfrm>
        </p:spPr>
        <p:txBody>
          <a:bodyPr/>
          <a:lstStyle/>
          <a:p>
            <a:r>
              <a:rPr lang="cs-CZ" b="1" dirty="0" smtClean="0"/>
              <a:t>14. pluk logistické podpory Pardubice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dirty="0" smtClean="0"/>
              <a:t>141. zásobovací prapor Pardubice </a:t>
            </a:r>
          </a:p>
          <a:p>
            <a:r>
              <a:rPr lang="cs-CZ" dirty="0" smtClean="0"/>
              <a:t>142. prapor oprav Klatovy</a:t>
            </a:r>
          </a:p>
          <a:p>
            <a:r>
              <a:rPr lang="cs-CZ" dirty="0" smtClean="0"/>
              <a:t>143. zásobovací prapor Lipník nad Bečvou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55272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970013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Obranná strategie České republiky 2017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492896"/>
            <a:ext cx="7886700" cy="3684067"/>
          </a:xfrm>
        </p:spPr>
        <p:txBody>
          <a:bodyPr/>
          <a:lstStyle/>
          <a:p>
            <a:pPr algn="just"/>
            <a:r>
              <a:rPr lang="cs-CZ" dirty="0"/>
              <a:t>Pro kolektivní obranu spojenců podle článku 5 Severoatlantické smlouvy poskytne Česká</a:t>
            </a:r>
            <a:br>
              <a:rPr lang="cs-CZ" dirty="0"/>
            </a:br>
            <a:r>
              <a:rPr lang="cs-CZ" dirty="0"/>
              <a:t>republika </a:t>
            </a:r>
            <a:r>
              <a:rPr lang="cs-CZ" b="1" dirty="0"/>
              <a:t>pozemní</a:t>
            </a:r>
            <a:r>
              <a:rPr lang="cs-CZ" dirty="0"/>
              <a:t> a vzdušné </a:t>
            </a:r>
            <a:r>
              <a:rPr lang="cs-CZ" b="1" dirty="0"/>
              <a:t>síly</a:t>
            </a:r>
            <a:r>
              <a:rPr lang="cs-CZ" dirty="0"/>
              <a:t> předurčené k tomuto účelu v rámci obranného plánování </a:t>
            </a:r>
            <a:r>
              <a:rPr lang="cs-CZ" dirty="0" smtClean="0"/>
              <a:t>NATO, jejichž </a:t>
            </a:r>
            <a:r>
              <a:rPr lang="cs-CZ" dirty="0"/>
              <a:t>základ tvoří </a:t>
            </a:r>
            <a:r>
              <a:rPr lang="cs-CZ" b="1" dirty="0"/>
              <a:t>brigádní úkolové uskupení</a:t>
            </a:r>
            <a:r>
              <a:rPr lang="cs-CZ" dirty="0"/>
              <a:t> na bázi mechanizované </a:t>
            </a:r>
            <a:r>
              <a:rPr lang="cs-CZ" dirty="0" smtClean="0"/>
              <a:t>brigády, perspektivně těžkého typu.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Obranná strategie České republiky 2017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Pro mezinárodní operace ke zvládání krizí poskytne Česká republika v závislosti na </a:t>
            </a:r>
            <a:r>
              <a:rPr lang="cs-CZ" dirty="0" smtClean="0"/>
              <a:t>charakteru situace </a:t>
            </a:r>
            <a:r>
              <a:rPr lang="cs-CZ" b="1" dirty="0"/>
              <a:t>brigádní úkolové uskupení pozemních sil bez rotace po dobu šesti měsíců</a:t>
            </a:r>
            <a:r>
              <a:rPr lang="cs-CZ" dirty="0"/>
              <a:t>. V případě, </a:t>
            </a:r>
            <a:r>
              <a:rPr lang="cs-CZ" dirty="0" smtClean="0"/>
              <a:t>že toto </a:t>
            </a:r>
            <a:r>
              <a:rPr lang="cs-CZ" dirty="0"/>
              <a:t>uskupení nebude nasazeno, bude Česká republika pro mezinárodní operace ke </a:t>
            </a:r>
            <a:r>
              <a:rPr lang="cs-CZ" dirty="0" smtClean="0"/>
              <a:t>zvládání krizí </a:t>
            </a:r>
            <a:r>
              <a:rPr lang="cs-CZ" dirty="0"/>
              <a:t>schopna souběžně nasadit dlouhodobě udržitelné </a:t>
            </a:r>
            <a:r>
              <a:rPr lang="cs-CZ" b="1" dirty="0"/>
              <a:t>praporní a rotní úkolové </a:t>
            </a:r>
            <a:r>
              <a:rPr lang="cs-CZ" b="1" dirty="0" smtClean="0"/>
              <a:t>uskupení pozemních </a:t>
            </a:r>
            <a:r>
              <a:rPr lang="cs-CZ" b="1" dirty="0"/>
              <a:t>sil</a:t>
            </a:r>
            <a:r>
              <a:rPr lang="cs-CZ" dirty="0"/>
              <a:t>, </a:t>
            </a:r>
            <a:r>
              <a:rPr lang="cs-CZ" dirty="0" smtClean="0"/>
              <a:t>nebo komponent </a:t>
            </a:r>
            <a:r>
              <a:rPr lang="cs-CZ" dirty="0"/>
              <a:t>vzdušných sil s rotací.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Obranná strategie České republiky 2017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76873"/>
            <a:ext cx="7886700" cy="37444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dirty="0" smtClean="0"/>
              <a:t>Na </a:t>
            </a:r>
            <a:r>
              <a:rPr lang="cs-CZ" sz="2400" dirty="0"/>
              <a:t>základě hodnocení </a:t>
            </a:r>
            <a:r>
              <a:rPr lang="cs-CZ" sz="2400" dirty="0" smtClean="0"/>
              <a:t>bezpečnostních hrozeb </a:t>
            </a:r>
            <a:r>
              <a:rPr lang="cs-CZ" sz="2400" dirty="0"/>
              <a:t>a z nich vyplývajících rizik je v dlouhodobém horizontu nutné počítat s výstavbou </a:t>
            </a:r>
            <a:r>
              <a:rPr lang="cs-CZ" sz="2400" dirty="0" smtClean="0"/>
              <a:t>nových jednotek </a:t>
            </a:r>
            <a:r>
              <a:rPr lang="cs-CZ" sz="2400" dirty="0"/>
              <a:t>a útvarů </a:t>
            </a:r>
            <a:r>
              <a:rPr lang="cs-CZ" sz="2400" b="1" dirty="0"/>
              <a:t>k navýšení zejména bojových schopností u pozemních sil a navýšit tak AČR o </a:t>
            </a:r>
            <a:r>
              <a:rPr lang="cs-CZ" sz="2400" b="1" dirty="0" smtClean="0"/>
              <a:t>dalších 5 </a:t>
            </a:r>
            <a:r>
              <a:rPr lang="cs-CZ" sz="2400" b="1" dirty="0"/>
              <a:t>000 </a:t>
            </a:r>
            <a:r>
              <a:rPr lang="cs-CZ" sz="2400" b="1" dirty="0" smtClean="0"/>
              <a:t>osob</a:t>
            </a:r>
            <a:r>
              <a:rPr lang="cs-CZ" sz="2400" dirty="0" smtClean="0"/>
              <a:t>, </a:t>
            </a:r>
            <a:r>
              <a:rPr lang="cs-CZ" sz="2400" dirty="0"/>
              <a:t>při zachování priority pro plnou personální naplněnost, </a:t>
            </a:r>
            <a:r>
              <a:rPr lang="cs-CZ" sz="2400" dirty="0" smtClean="0"/>
              <a:t>vybavení, vyzbrojení</a:t>
            </a:r>
            <a:r>
              <a:rPr lang="cs-CZ" sz="2400" dirty="0"/>
              <a:t>, </a:t>
            </a:r>
            <a:r>
              <a:rPr lang="cs-CZ" sz="2400" dirty="0" smtClean="0"/>
              <a:t>vycvičení a </a:t>
            </a:r>
            <a:r>
              <a:rPr lang="cs-CZ" sz="2400" dirty="0"/>
              <a:t>dosažení plných operačních schopností u dvou stávajících brigád, z toho jedné těžkého typu. </a:t>
            </a:r>
            <a:r>
              <a:rPr lang="cs-CZ" sz="2400" dirty="0" smtClean="0"/>
              <a:t>Při přezbrojování </a:t>
            </a:r>
            <a:r>
              <a:rPr lang="cs-CZ" sz="2400" dirty="0"/>
              <a:t>útvarů bude stávající vojenská technika využita pro vyzbrojení mobilizačně </a:t>
            </a:r>
            <a:r>
              <a:rPr lang="cs-CZ" sz="2400" dirty="0" smtClean="0"/>
              <a:t>rozvinované armády. 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53989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Struktura přednášky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404147"/>
          </a:xfrm>
        </p:spPr>
        <p:txBody>
          <a:bodyPr/>
          <a:lstStyle/>
          <a:p>
            <a:pPr algn="just"/>
            <a:r>
              <a:rPr lang="cs-CZ" dirty="0" smtClean="0"/>
              <a:t>Charakteristika a struktura PS </a:t>
            </a:r>
            <a:r>
              <a:rPr lang="cs-CZ" dirty="0" smtClean="0"/>
              <a:t>AČR</a:t>
            </a:r>
          </a:p>
          <a:p>
            <a:pPr algn="just"/>
            <a:r>
              <a:rPr lang="cs-CZ" dirty="0" smtClean="0"/>
              <a:t>Obranná strategie České republiky 2017</a:t>
            </a:r>
            <a:endParaRPr lang="cs-CZ" dirty="0" smtClean="0"/>
          </a:p>
          <a:p>
            <a:pPr algn="just"/>
            <a:r>
              <a:rPr lang="cs-CZ" dirty="0" smtClean="0"/>
              <a:t>Dlouhodobý výhled pro obranu 2035</a:t>
            </a:r>
          </a:p>
          <a:p>
            <a:pPr algn="just"/>
            <a:r>
              <a:rPr lang="cs-CZ" dirty="0" smtClean="0"/>
              <a:t>Koncepce výstavby Armády České republiky 2030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Dlouhodobý výhled pro obranu 2035.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96551"/>
            <a:ext cx="7886700" cy="306469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Jádrem ozbrojených sil budou </a:t>
            </a:r>
            <a:r>
              <a:rPr lang="cs-CZ" b="1" dirty="0"/>
              <a:t>pozemní síly</a:t>
            </a:r>
            <a:br>
              <a:rPr lang="cs-CZ" b="1" dirty="0"/>
            </a:br>
            <a:r>
              <a:rPr lang="cs-CZ" b="1" dirty="0"/>
              <a:t>s vysokou mírou akceschopnosti a víceúčelovosti s různými druhy schopností a jednotek (těžké, střední, </a:t>
            </a:r>
            <a:r>
              <a:rPr lang="cs-CZ" b="1" dirty="0" smtClean="0"/>
              <a:t>lehké</a:t>
            </a:r>
            <a:r>
              <a:rPr lang="cs-CZ" b="1" dirty="0"/>
              <a:t>)</a:t>
            </a:r>
            <a:r>
              <a:rPr lang="cs-CZ" dirty="0"/>
              <a:t>, doplněné vzdušnými a speciálními silami a odpovídajícími schopnostmi bojové podpory a </a:t>
            </a:r>
            <a:r>
              <a:rPr lang="cs-CZ" dirty="0" smtClean="0"/>
              <a:t>bojového zabezpečení.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Dlouhodobý výhled pro obranu 2035.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420889"/>
            <a:ext cx="7886700" cy="3312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Ke klíčovým </a:t>
            </a:r>
            <a:r>
              <a:rPr lang="cs-CZ" dirty="0" smtClean="0"/>
              <a:t>schopnostem obranného </a:t>
            </a:r>
            <a:r>
              <a:rPr lang="cs-CZ" dirty="0"/>
              <a:t>průmyslu ČR patří zajištění výzbroje a výstroje vojáka, </a:t>
            </a:r>
            <a:r>
              <a:rPr lang="cs-CZ" b="1" dirty="0"/>
              <a:t>klíčových systémů pozemního vojska, </a:t>
            </a:r>
            <a:r>
              <a:rPr lang="cs-CZ" b="1" dirty="0" smtClean="0"/>
              <a:t>klíčových </a:t>
            </a:r>
            <a:r>
              <a:rPr lang="cs-CZ" b="1" dirty="0"/>
              <a:t>druhů munice pro pozemní síly </a:t>
            </a:r>
            <a:r>
              <a:rPr lang="cs-CZ" dirty="0"/>
              <a:t>a vzdušné síly, radarových a monitorovacích systémů a dále </a:t>
            </a:r>
            <a:r>
              <a:rPr lang="cs-CZ" dirty="0" smtClean="0"/>
              <a:t>zajištění minimálně </a:t>
            </a:r>
            <a:r>
              <a:rPr lang="cs-CZ" dirty="0"/>
              <a:t>základní provozuschopnosti letecké techniky z domácích zdrojů, komunikační a informační </a:t>
            </a:r>
            <a:r>
              <a:rPr lang="cs-CZ" dirty="0" smtClean="0"/>
              <a:t>infrastruktura a její ochrana.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72286"/>
            <a:ext cx="3086100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Koncepce výstavby Armády České republiky 2030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Výstavba AČR bude realizována ve vztahu</a:t>
            </a:r>
            <a:br>
              <a:rPr lang="cs-CZ" dirty="0"/>
            </a:br>
            <a:r>
              <a:rPr lang="cs-CZ" dirty="0"/>
              <a:t>k vyvážené struktuře sil, </a:t>
            </a:r>
            <a:r>
              <a:rPr lang="cs-CZ" b="1" dirty="0"/>
              <a:t>jejichž jádrem budou</a:t>
            </a:r>
            <a:br>
              <a:rPr lang="cs-CZ" b="1" dirty="0"/>
            </a:br>
            <a:r>
              <a:rPr lang="cs-CZ" b="1" dirty="0"/>
              <a:t>pozemní síly s vysokou </a:t>
            </a:r>
            <a:r>
              <a:rPr lang="cs-CZ" b="1" dirty="0" smtClean="0"/>
              <a:t>mírou akceschopnosti a </a:t>
            </a:r>
            <a:r>
              <a:rPr lang="cs-CZ" b="1" dirty="0"/>
              <a:t>víceúčelovosti s různými druhy </a:t>
            </a:r>
            <a:r>
              <a:rPr lang="cs-CZ" b="1" dirty="0" smtClean="0"/>
              <a:t>schopností a </a:t>
            </a:r>
            <a:r>
              <a:rPr lang="cs-CZ" b="1" dirty="0"/>
              <a:t>jednotek (těžké, střední, lehké), </a:t>
            </a:r>
            <a:r>
              <a:rPr lang="cs-CZ" dirty="0" smtClean="0"/>
              <a:t>doplněné vzdušnými</a:t>
            </a:r>
            <a:r>
              <a:rPr lang="cs-CZ" dirty="0"/>
              <a:t>, speciálními, kybernetickými a </a:t>
            </a:r>
            <a:r>
              <a:rPr lang="cs-CZ" dirty="0" smtClean="0"/>
              <a:t>teritoriálními </a:t>
            </a:r>
            <a:r>
              <a:rPr lang="cs-CZ" dirty="0"/>
              <a:t>silami a odpovídajícími </a:t>
            </a:r>
            <a:r>
              <a:rPr lang="cs-CZ" dirty="0" smtClean="0"/>
              <a:t>schopnostmi </a:t>
            </a:r>
            <a:r>
              <a:rPr lang="cs-CZ" dirty="0"/>
              <a:t>bojové podpory a bojového </a:t>
            </a:r>
            <a:r>
              <a:rPr lang="cs-CZ" dirty="0" smtClean="0"/>
              <a:t>zabezpečení.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96551"/>
            <a:ext cx="7886700" cy="328072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Pozemní síly (</a:t>
            </a:r>
            <a:r>
              <a:rPr lang="cs-CZ" dirty="0" err="1"/>
              <a:t>PozS</a:t>
            </a:r>
            <a:r>
              <a:rPr lang="cs-CZ" dirty="0"/>
              <a:t>) budou tvořeny </a:t>
            </a:r>
            <a:r>
              <a:rPr lang="cs-CZ" b="1" dirty="0" err="1"/>
              <a:t>mechanizo</a:t>
            </a:r>
            <a:r>
              <a:rPr lang="cs-CZ" b="1" dirty="0"/>
              <a:t>-</a:t>
            </a:r>
            <a:br>
              <a:rPr lang="cs-CZ" b="1" dirty="0"/>
            </a:br>
            <a:r>
              <a:rPr lang="cs-CZ" b="1" dirty="0" err="1" smtClean="0"/>
              <a:t>vaným</a:t>
            </a:r>
            <a:r>
              <a:rPr lang="cs-CZ" b="1" dirty="0" smtClean="0"/>
              <a:t>, </a:t>
            </a:r>
            <a:r>
              <a:rPr lang="cs-CZ" b="1" dirty="0"/>
              <a:t>výsadkovým, ženijním a chemickým</a:t>
            </a:r>
            <a:br>
              <a:rPr lang="cs-CZ" b="1" dirty="0"/>
            </a:br>
            <a:r>
              <a:rPr lang="cs-CZ" b="1" dirty="0"/>
              <a:t>vojskem, dělostřelectvem, logistikou a silami</a:t>
            </a:r>
            <a:br>
              <a:rPr lang="cs-CZ" b="1" dirty="0"/>
            </a:br>
            <a:r>
              <a:rPr lang="cs-CZ" b="1" dirty="0"/>
              <a:t>a prostředky zpravodajského zabezpečení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Hlavním úkolem </a:t>
            </a:r>
            <a:r>
              <a:rPr lang="cs-CZ" dirty="0" err="1"/>
              <a:t>PozS</a:t>
            </a:r>
            <a:r>
              <a:rPr lang="cs-CZ" dirty="0"/>
              <a:t> bude příprava sil a pro-</a:t>
            </a:r>
            <a:br>
              <a:rPr lang="cs-CZ" dirty="0"/>
            </a:br>
            <a:r>
              <a:rPr lang="cs-CZ" dirty="0" err="1"/>
              <a:t>středků</a:t>
            </a:r>
            <a:r>
              <a:rPr lang="cs-CZ" dirty="0"/>
              <a:t> k zajištění obrany ČR a k plnění </a:t>
            </a:r>
            <a:r>
              <a:rPr lang="cs-CZ" dirty="0" err="1"/>
              <a:t>meziná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rodních</a:t>
            </a:r>
            <a:r>
              <a:rPr lang="cs-CZ" dirty="0"/>
              <a:t> </a:t>
            </a:r>
            <a:r>
              <a:rPr lang="cs-CZ" dirty="0" smtClean="0"/>
              <a:t>závazků.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Mechanizované vojsko </a:t>
            </a:r>
            <a:r>
              <a:rPr lang="cs-CZ" dirty="0"/>
              <a:t>bude vysoce mobilní</a:t>
            </a:r>
            <a:br>
              <a:rPr lang="cs-CZ" dirty="0"/>
            </a:br>
            <a:r>
              <a:rPr lang="cs-CZ" dirty="0"/>
              <a:t>s účinnou palebnou silou, odolností a </a:t>
            </a:r>
            <a:r>
              <a:rPr lang="cs-CZ" dirty="0" err="1"/>
              <a:t>manév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rem</a:t>
            </a:r>
            <a:r>
              <a:rPr lang="cs-CZ" dirty="0"/>
              <a:t>, schopné účinně působit proti lehce a těž-</a:t>
            </a:r>
            <a:br>
              <a:rPr lang="cs-CZ" dirty="0"/>
            </a:br>
            <a:r>
              <a:rPr lang="cs-CZ" dirty="0" err="1"/>
              <a:t>ce</a:t>
            </a:r>
            <a:r>
              <a:rPr lang="cs-CZ" dirty="0"/>
              <a:t> obrněným cílům ve dne i v noci v plném</a:t>
            </a:r>
            <a:br>
              <a:rPr lang="cs-CZ" dirty="0"/>
            </a:br>
            <a:r>
              <a:rPr lang="cs-CZ" dirty="0"/>
              <a:t>spektru operací. Bude udržovat schopnost</a:t>
            </a:r>
            <a:br>
              <a:rPr lang="cs-CZ" dirty="0"/>
            </a:br>
            <a:r>
              <a:rPr lang="cs-CZ" dirty="0"/>
              <a:t>zasazovat úkolové uskupení (ÚU) do velikosti</a:t>
            </a:r>
            <a:br>
              <a:rPr lang="cs-CZ" dirty="0"/>
            </a:br>
            <a:r>
              <a:rPr lang="cs-CZ" dirty="0"/>
              <a:t>brigádního úkolového uskupení (</a:t>
            </a:r>
            <a:r>
              <a:rPr lang="cs-CZ" dirty="0" err="1"/>
              <a:t>bÚU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Základem mechanizovaného vojska budou </a:t>
            </a:r>
            <a:r>
              <a:rPr lang="cs-CZ" b="1" dirty="0"/>
              <a:t>dvě</a:t>
            </a:r>
            <a:br>
              <a:rPr lang="cs-CZ" b="1" dirty="0"/>
            </a:br>
            <a:r>
              <a:rPr lang="cs-CZ" b="1" dirty="0"/>
              <a:t>mechanizované brigády,</a:t>
            </a:r>
            <a:r>
              <a:rPr lang="cs-CZ" dirty="0"/>
              <a:t> odpovídající </a:t>
            </a:r>
            <a:r>
              <a:rPr lang="cs-CZ" dirty="0" err="1"/>
              <a:t>struktu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/>
              <a:t>rou a schopnostmi standardům NATO. Jedna</a:t>
            </a:r>
            <a:br>
              <a:rPr lang="cs-CZ" dirty="0"/>
            </a:br>
            <a:r>
              <a:rPr lang="cs-CZ" dirty="0"/>
              <a:t>z brigád bude </a:t>
            </a:r>
            <a:r>
              <a:rPr lang="cs-CZ" b="1" dirty="0"/>
              <a:t>těžkého </a:t>
            </a:r>
            <a:r>
              <a:rPr lang="cs-CZ" b="1" dirty="0" smtClean="0"/>
              <a:t>typu </a:t>
            </a:r>
            <a:r>
              <a:rPr lang="cs-CZ" dirty="0" smtClean="0"/>
              <a:t>připravena </a:t>
            </a:r>
            <a:r>
              <a:rPr lang="cs-CZ" dirty="0"/>
              <a:t>k na-</a:t>
            </a:r>
            <a:br>
              <a:rPr lang="cs-CZ" dirty="0"/>
            </a:br>
            <a:r>
              <a:rPr lang="cs-CZ" dirty="0"/>
              <a:t>sazení do operací kolektivní obrany v souladu</a:t>
            </a:r>
            <a:br>
              <a:rPr lang="cs-CZ" dirty="0"/>
            </a:br>
            <a:r>
              <a:rPr lang="cs-CZ" dirty="0"/>
              <a:t>s požadavky obranného plánování NATO. </a:t>
            </a:r>
            <a:r>
              <a:rPr lang="cs-CZ" dirty="0" err="1"/>
              <a:t>Dru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há</a:t>
            </a:r>
            <a:r>
              <a:rPr lang="cs-CZ" dirty="0"/>
              <a:t> brigáda bude budována s výhledem </a:t>
            </a:r>
            <a:r>
              <a:rPr lang="cs-CZ" dirty="0" smtClean="0"/>
              <a:t>přechodu </a:t>
            </a:r>
            <a:r>
              <a:rPr lang="cs-CZ" dirty="0"/>
              <a:t>na brigádu </a:t>
            </a:r>
            <a:r>
              <a:rPr lang="cs-CZ" b="1" dirty="0"/>
              <a:t>středního </a:t>
            </a:r>
            <a:r>
              <a:rPr lang="cs-CZ" b="1" dirty="0" smtClean="0"/>
              <a:t>typu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005064"/>
            <a:ext cx="7886700" cy="21602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Výsadkové vojsko </a:t>
            </a:r>
            <a:r>
              <a:rPr lang="cs-CZ" dirty="0"/>
              <a:t>bude disponovat </a:t>
            </a:r>
            <a:r>
              <a:rPr lang="cs-CZ" dirty="0" err="1"/>
              <a:t>schop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ností</a:t>
            </a:r>
            <a:r>
              <a:rPr lang="cs-CZ" dirty="0"/>
              <a:t> zasazení osob, techniky a materiálu</a:t>
            </a:r>
            <a:br>
              <a:rPr lang="cs-CZ" dirty="0"/>
            </a:br>
            <a:r>
              <a:rPr lang="cs-CZ" dirty="0"/>
              <a:t>vzdušným výsadkem a schopností účinného</a:t>
            </a:r>
            <a:br>
              <a:rPr lang="cs-CZ" dirty="0"/>
            </a:br>
            <a:r>
              <a:rPr lang="cs-CZ" dirty="0"/>
              <a:t>působení proti těžce a lehce obrněným cílům</a:t>
            </a:r>
            <a:br>
              <a:rPr lang="cs-CZ" dirty="0"/>
            </a:br>
            <a:r>
              <a:rPr lang="cs-CZ" dirty="0"/>
              <a:t>ve dne i v noci. Bude udržovat schopnost </a:t>
            </a:r>
            <a:r>
              <a:rPr lang="cs-CZ" dirty="0" err="1"/>
              <a:t>zasa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zovat</a:t>
            </a:r>
            <a:r>
              <a:rPr lang="cs-CZ" dirty="0"/>
              <a:t> výsadková ÚU. Výsadkové vojsko bude</a:t>
            </a:r>
            <a:br>
              <a:rPr lang="cs-CZ" dirty="0"/>
            </a:br>
            <a:r>
              <a:rPr lang="cs-CZ" dirty="0"/>
              <a:t>tvořeno </a:t>
            </a:r>
            <a:r>
              <a:rPr lang="cs-CZ" b="1" dirty="0"/>
              <a:t>výsadkovým plukem.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16185"/>
            <a:ext cx="403244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80729"/>
            <a:ext cx="7886700" cy="96108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356992"/>
            <a:ext cx="7886700" cy="28083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b="1" dirty="0"/>
              <a:t>Dělostřelectvo</a:t>
            </a:r>
            <a:r>
              <a:rPr lang="cs-CZ" dirty="0"/>
              <a:t> bude mít schopnost </a:t>
            </a:r>
            <a:r>
              <a:rPr lang="cs-CZ" dirty="0" err="1"/>
              <a:t>posky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tovat</a:t>
            </a:r>
            <a:r>
              <a:rPr lang="cs-CZ" dirty="0"/>
              <a:t> palebnou podporu uskupením </a:t>
            </a:r>
            <a:r>
              <a:rPr lang="cs-CZ" dirty="0" err="1"/>
              <a:t>PozS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samohybnými dělostřeleckými a minomet-</a:t>
            </a:r>
            <a:br>
              <a:rPr lang="cs-CZ" dirty="0"/>
            </a:br>
            <a:r>
              <a:rPr lang="cs-CZ" dirty="0" err="1"/>
              <a:t>nými</a:t>
            </a:r>
            <a:r>
              <a:rPr lang="cs-CZ" dirty="0"/>
              <a:t> zbraňovými systémy standardu NATO</a:t>
            </a:r>
            <a:br>
              <a:rPr lang="cs-CZ" dirty="0"/>
            </a:br>
            <a:r>
              <a:rPr lang="cs-CZ" b="1" dirty="0"/>
              <a:t>s použitím širokého spektra smrtící, </a:t>
            </a:r>
            <a:r>
              <a:rPr lang="cs-CZ" b="1" dirty="0" smtClean="0"/>
              <a:t>nesmrtící </a:t>
            </a:r>
            <a:r>
              <a:rPr lang="cs-CZ" b="1" dirty="0"/>
              <a:t>a přesně naváděné dělostřelecké munice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Dělostřelectvo bude mít schopnost přepravy</a:t>
            </a:r>
            <a:br>
              <a:rPr lang="cs-CZ" dirty="0"/>
            </a:br>
            <a:r>
              <a:rPr lang="cs-CZ" dirty="0"/>
              <a:t>a doplnění munice v poli. Palebné čety do-</a:t>
            </a:r>
            <a:br>
              <a:rPr lang="cs-CZ" dirty="0"/>
            </a:br>
            <a:r>
              <a:rPr lang="cs-CZ" dirty="0"/>
              <a:t>sáhnou schopnosti samostatně </a:t>
            </a:r>
            <a:r>
              <a:rPr lang="cs-CZ" dirty="0" err="1"/>
              <a:t>nasaditelných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modulů.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57836"/>
            <a:ext cx="2304256" cy="12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Budou rozvíjeny schopnosti </a:t>
            </a:r>
            <a:r>
              <a:rPr lang="cs-CZ" b="1" dirty="0"/>
              <a:t>přesného </a:t>
            </a:r>
            <a:r>
              <a:rPr lang="cs-CZ" b="1" dirty="0" err="1"/>
              <a:t>zjišťo</a:t>
            </a:r>
            <a:r>
              <a:rPr lang="cs-CZ" b="1" dirty="0"/>
              <a:t>-</a:t>
            </a:r>
            <a:br>
              <a:rPr lang="cs-CZ" b="1" dirty="0"/>
            </a:br>
            <a:r>
              <a:rPr lang="cs-CZ" b="1" dirty="0"/>
              <a:t>vání cílů a hodnocení výsledků dělostřelecké</a:t>
            </a:r>
            <a:br>
              <a:rPr lang="cs-CZ" b="1" dirty="0"/>
            </a:br>
            <a:r>
              <a:rPr lang="cs-CZ" b="1" dirty="0"/>
              <a:t>palby</a:t>
            </a:r>
            <a:r>
              <a:rPr lang="cs-CZ" dirty="0"/>
              <a:t> k pokrytí prostoru palebného </a:t>
            </a:r>
            <a:r>
              <a:rPr lang="cs-CZ" dirty="0" err="1"/>
              <a:t>působe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/>
              <a:t>ní dělostřelectva, zjišťování nových typů cílů</a:t>
            </a:r>
            <a:br>
              <a:rPr lang="cs-CZ" dirty="0"/>
            </a:br>
            <a:r>
              <a:rPr lang="cs-CZ" dirty="0"/>
              <a:t>a použití technicky pokročilých prostředků</a:t>
            </a:r>
            <a:br>
              <a:rPr lang="cs-CZ" dirty="0"/>
            </a:br>
            <a:r>
              <a:rPr lang="cs-CZ" dirty="0"/>
              <a:t>dělostřeleckého průzkumu. Dělostřelectvo se</a:t>
            </a:r>
            <a:br>
              <a:rPr lang="cs-CZ" dirty="0"/>
            </a:br>
            <a:r>
              <a:rPr lang="cs-CZ" dirty="0"/>
              <a:t>bude podílet na navádění vzdušných </a:t>
            </a:r>
            <a:r>
              <a:rPr lang="cs-CZ" dirty="0" err="1"/>
              <a:t>prostřed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ků</a:t>
            </a:r>
            <a:r>
              <a:rPr lang="cs-CZ" dirty="0"/>
              <a:t> palebné podpory.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Bude vybudován </a:t>
            </a:r>
            <a:r>
              <a:rPr lang="cs-CZ" b="1" dirty="0"/>
              <a:t>jednotný systém </a:t>
            </a:r>
            <a:r>
              <a:rPr lang="cs-CZ" b="1" dirty="0" smtClean="0"/>
              <a:t>automatizace </a:t>
            </a:r>
            <a:r>
              <a:rPr lang="cs-CZ" b="1" dirty="0"/>
              <a:t>řízení palby dělostřeleckých a </a:t>
            </a:r>
            <a:r>
              <a:rPr lang="cs-CZ" b="1" dirty="0" smtClean="0"/>
              <a:t>minometných </a:t>
            </a:r>
            <a:r>
              <a:rPr lang="cs-CZ" b="1" dirty="0"/>
              <a:t>jednotek</a:t>
            </a:r>
            <a:r>
              <a:rPr lang="cs-CZ" dirty="0"/>
              <a:t>, který bude </a:t>
            </a:r>
            <a:r>
              <a:rPr lang="cs-CZ" dirty="0" smtClean="0"/>
              <a:t>interoperabilní s </a:t>
            </a:r>
            <a:r>
              <a:rPr lang="cs-CZ" dirty="0"/>
              <a:t>dělostřeleckými jednotkami NATO a </a:t>
            </a:r>
            <a:r>
              <a:rPr lang="cs-CZ" dirty="0" smtClean="0"/>
              <a:t>kompatibilní </a:t>
            </a:r>
            <a:r>
              <a:rPr lang="cs-CZ" dirty="0"/>
              <a:t>se systémy velení, řízení, </a:t>
            </a:r>
            <a:r>
              <a:rPr lang="cs-CZ" dirty="0" smtClean="0"/>
              <a:t>komunikace, zpracování </a:t>
            </a:r>
            <a:r>
              <a:rPr lang="cs-CZ" dirty="0"/>
              <a:t>dat, zpravodajství, zjišťování a </a:t>
            </a:r>
            <a:r>
              <a:rPr lang="cs-CZ" dirty="0" smtClean="0"/>
              <a:t>sledování </a:t>
            </a:r>
            <a:r>
              <a:rPr lang="cs-CZ" dirty="0"/>
              <a:t>cílů a průzkumu AČR.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Velitelství pozemních sil AČR</a:t>
            </a:r>
            <a:endParaRPr lang="cs-CZ" sz="36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40" y="2597150"/>
            <a:ext cx="5369719" cy="357981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</p:spTree>
    <p:extLst>
      <p:ext uri="{BB962C8B-B14F-4D97-AF65-F5344CB8AC3E}">
        <p14:creationId xmlns:p14="http://schemas.microsoft.com/office/powerpoint/2010/main" val="9205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9800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705042"/>
            <a:ext cx="7886700" cy="25322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/>
              <a:t>Ženijní vojsko </a:t>
            </a:r>
            <a:r>
              <a:rPr lang="cs-CZ" dirty="0"/>
              <a:t>bude poskytovat bojovou </a:t>
            </a:r>
            <a:r>
              <a:rPr lang="cs-CZ" dirty="0" smtClean="0"/>
              <a:t>ženijní </a:t>
            </a:r>
            <a:r>
              <a:rPr lang="cs-CZ" dirty="0"/>
              <a:t>podporu vytvářením podmínek k zajištění</a:t>
            </a:r>
            <a:br>
              <a:rPr lang="cs-CZ" dirty="0"/>
            </a:br>
            <a:r>
              <a:rPr lang="cs-CZ" dirty="0"/>
              <a:t>pohybu a ochrany vlastních jednotek, k </a:t>
            </a:r>
            <a:r>
              <a:rPr lang="cs-CZ" dirty="0" smtClean="0"/>
              <a:t>omezení </a:t>
            </a:r>
            <a:r>
              <a:rPr lang="cs-CZ" dirty="0"/>
              <a:t>pohybu protivníka a zajištění všeobecné</a:t>
            </a:r>
            <a:br>
              <a:rPr lang="cs-CZ" dirty="0"/>
            </a:br>
            <a:r>
              <a:rPr lang="cs-CZ" dirty="0"/>
              <a:t>ženijní podpory. Ženijní podpora bude </a:t>
            </a:r>
            <a:r>
              <a:rPr lang="cs-CZ" dirty="0" smtClean="0"/>
              <a:t>poskytována </a:t>
            </a:r>
            <a:r>
              <a:rPr lang="cs-CZ" dirty="0"/>
              <a:t>organickými ženijními </a:t>
            </a:r>
            <a:r>
              <a:rPr lang="cs-CZ" dirty="0" smtClean="0"/>
              <a:t>jednotkami a vytvářenými ženijními úkolovými uskupeními.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060848"/>
            <a:ext cx="2619375" cy="16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4"/>
            <a:ext cx="7886700" cy="86263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645024"/>
            <a:ext cx="7886700" cy="25319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b="1" dirty="0"/>
              <a:t>Ženijní vojsko </a:t>
            </a:r>
            <a:r>
              <a:rPr lang="cs-CZ" dirty="0"/>
              <a:t>bude disponovat </a:t>
            </a:r>
            <a:r>
              <a:rPr lang="cs-CZ" dirty="0" smtClean="0"/>
              <a:t>moderními ženijními </a:t>
            </a:r>
            <a:r>
              <a:rPr lang="cs-CZ" dirty="0"/>
              <a:t>prostředky a materiálem k </a:t>
            </a:r>
            <a:r>
              <a:rPr lang="cs-CZ" dirty="0" smtClean="0"/>
              <a:t>úpravě a </a:t>
            </a:r>
            <a:r>
              <a:rPr lang="cs-CZ" dirty="0"/>
              <a:t>údržbě cest a letišť, zřizování průchodů v </a:t>
            </a:r>
            <a:r>
              <a:rPr lang="cs-CZ" dirty="0" smtClean="0"/>
              <a:t>zátarasech</a:t>
            </a:r>
            <a:r>
              <a:rPr lang="cs-CZ" dirty="0"/>
              <a:t>, uvolňování cest od výbušných </a:t>
            </a:r>
            <a:r>
              <a:rPr lang="cs-CZ" dirty="0" smtClean="0"/>
              <a:t>hrozeb</a:t>
            </a:r>
            <a:r>
              <a:rPr lang="cs-CZ" dirty="0"/>
              <a:t>, překonávání vodních překážek, </a:t>
            </a:r>
            <a:r>
              <a:rPr lang="cs-CZ" dirty="0" smtClean="0"/>
              <a:t>zřizování výbušných </a:t>
            </a:r>
            <a:r>
              <a:rPr lang="cs-CZ" dirty="0"/>
              <a:t>a nevýbušných zátarasů, </a:t>
            </a:r>
            <a:r>
              <a:rPr lang="cs-CZ" dirty="0" smtClean="0"/>
              <a:t>budování ochranných </a:t>
            </a:r>
            <a:r>
              <a:rPr lang="cs-CZ" dirty="0"/>
              <a:t>staveb, těžbě a úpravě vody, </a:t>
            </a:r>
            <a:r>
              <a:rPr lang="cs-CZ" dirty="0" smtClean="0"/>
              <a:t>záchranným </a:t>
            </a:r>
            <a:r>
              <a:rPr lang="cs-CZ" dirty="0"/>
              <a:t>pracím a likvidaci </a:t>
            </a:r>
            <a:r>
              <a:rPr lang="cs-CZ" dirty="0" smtClean="0"/>
              <a:t>improvizovaných výbušných </a:t>
            </a:r>
            <a:r>
              <a:rPr lang="cs-CZ" dirty="0"/>
              <a:t>zařízení.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59832" y="6356351"/>
            <a:ext cx="3055218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025476"/>
            <a:ext cx="2619375" cy="15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4"/>
            <a:ext cx="7886700" cy="5746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429000"/>
            <a:ext cx="7886700" cy="274796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b="1" dirty="0"/>
              <a:t>Chemické vojsko </a:t>
            </a:r>
            <a:r>
              <a:rPr lang="cs-CZ" dirty="0"/>
              <a:t>bude poskytovat ochranu</a:t>
            </a:r>
            <a:br>
              <a:rPr lang="cs-CZ" dirty="0"/>
            </a:br>
            <a:r>
              <a:rPr lang="cs-CZ" dirty="0"/>
              <a:t>proti ZHN a chemické zabezpečení vojsk se</a:t>
            </a:r>
            <a:br>
              <a:rPr lang="cs-CZ" dirty="0"/>
            </a:br>
            <a:r>
              <a:rPr lang="cs-CZ" dirty="0"/>
              <a:t>schopností podílet se na zabezpečení </a:t>
            </a:r>
            <a:r>
              <a:rPr lang="cs-CZ" dirty="0" err="1"/>
              <a:t>bojo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vé</a:t>
            </a:r>
            <a:r>
              <a:rPr lang="cs-CZ" dirty="0"/>
              <a:t> podpory jednotek ÚU v operacích. Bude</a:t>
            </a:r>
            <a:br>
              <a:rPr lang="cs-CZ" dirty="0"/>
            </a:br>
            <a:r>
              <a:rPr lang="cs-CZ" dirty="0"/>
              <a:t>poskytovat pravidelný příspěvek do NRF </a:t>
            </a:r>
            <a:r>
              <a:rPr lang="cs-CZ" dirty="0" smtClean="0"/>
              <a:t>formou </a:t>
            </a:r>
            <a:r>
              <a:rPr lang="cs-CZ" dirty="0"/>
              <a:t>mnohonárodního ÚU radiační, chemické</a:t>
            </a:r>
            <a:br>
              <a:rPr lang="cs-CZ" dirty="0"/>
            </a:br>
            <a:r>
              <a:rPr lang="cs-CZ" dirty="0"/>
              <a:t>a biologické ochrany a v rámci iniciativy </a:t>
            </a:r>
            <a:r>
              <a:rPr lang="cs-CZ" dirty="0" smtClean="0"/>
              <a:t>FNC plnit </a:t>
            </a:r>
            <a:r>
              <a:rPr lang="cs-CZ" dirty="0"/>
              <a:t>významnou úlohu vedoucího </a:t>
            </a:r>
            <a:r>
              <a:rPr lang="cs-CZ" dirty="0" smtClean="0"/>
              <a:t>národa v </a:t>
            </a:r>
            <a:r>
              <a:rPr lang="cs-CZ" dirty="0"/>
              <a:t>oblasti přípravy.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916832"/>
            <a:ext cx="28575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11402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848497"/>
            <a:ext cx="7886700" cy="2328465"/>
          </a:xfrm>
        </p:spPr>
        <p:txBody>
          <a:bodyPr/>
          <a:lstStyle/>
          <a:p>
            <a:r>
              <a:rPr lang="cs-CZ" b="1" dirty="0"/>
              <a:t>Chemické vojsko </a:t>
            </a:r>
            <a:r>
              <a:rPr lang="cs-CZ" dirty="0"/>
              <a:t>bude i nadále koordinovat</a:t>
            </a:r>
            <a:br>
              <a:rPr lang="cs-CZ" dirty="0"/>
            </a:br>
            <a:r>
              <a:rPr lang="cs-CZ" dirty="0"/>
              <a:t>monitorovací činnost v rámci civilně-vojenské</a:t>
            </a:r>
            <a:br>
              <a:rPr lang="cs-CZ" dirty="0"/>
            </a:br>
            <a:r>
              <a:rPr lang="cs-CZ" dirty="0"/>
              <a:t>spolupráce se Státním úřadem pro jadernou</a:t>
            </a:r>
            <a:br>
              <a:rPr lang="cs-CZ" dirty="0"/>
            </a:br>
            <a:r>
              <a:rPr lang="cs-CZ" dirty="0"/>
              <a:t>bezpečnost v návaznosti na armádní radiační</a:t>
            </a:r>
            <a:br>
              <a:rPr lang="cs-CZ" dirty="0"/>
            </a:br>
            <a:r>
              <a:rPr lang="cs-CZ" dirty="0"/>
              <a:t>monitorovací </a:t>
            </a:r>
            <a:r>
              <a:rPr lang="cs-CZ" dirty="0" smtClean="0"/>
              <a:t>síť.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74" y="2276872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9800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211912"/>
            <a:ext cx="7886700" cy="18838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Zpravodajské zabezpečení</a:t>
            </a:r>
            <a:r>
              <a:rPr lang="cs-CZ" dirty="0"/>
              <a:t> v AČR bude </a:t>
            </a:r>
            <a:r>
              <a:rPr lang="cs-CZ" dirty="0" smtClean="0"/>
              <a:t>poskytovat </a:t>
            </a:r>
            <a:r>
              <a:rPr lang="cs-CZ" dirty="0"/>
              <a:t>schopnosti v oblastech zpravodajství,</a:t>
            </a:r>
            <a:br>
              <a:rPr lang="cs-CZ" dirty="0"/>
            </a:br>
            <a:r>
              <a:rPr lang="cs-CZ" b="1" dirty="0"/>
              <a:t>průzkumu, elektronického boje (EB), </a:t>
            </a:r>
            <a:r>
              <a:rPr lang="cs-CZ" dirty="0" smtClean="0"/>
              <a:t>geografického </a:t>
            </a:r>
            <a:r>
              <a:rPr lang="cs-CZ" dirty="0"/>
              <a:t>a hydrometeorologického </a:t>
            </a:r>
            <a:r>
              <a:rPr lang="cs-CZ" dirty="0" smtClean="0"/>
              <a:t>zabezpečení </a:t>
            </a:r>
            <a:r>
              <a:rPr lang="cs-CZ" dirty="0"/>
              <a:t>k podpoře rozhodovacího procesu.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3600400" cy="21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52737"/>
            <a:ext cx="788670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501008"/>
            <a:ext cx="7886700" cy="2520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Průzkum </a:t>
            </a:r>
            <a:r>
              <a:rPr lang="cs-CZ" dirty="0"/>
              <a:t>a jeho síly a prostředky budou </a:t>
            </a:r>
            <a:r>
              <a:rPr lang="cs-CZ" dirty="0" smtClean="0"/>
              <a:t>integrovány </a:t>
            </a:r>
            <a:r>
              <a:rPr lang="cs-CZ" dirty="0"/>
              <a:t>do jednotného informačního </a:t>
            </a:r>
            <a:r>
              <a:rPr lang="cs-CZ" dirty="0" smtClean="0"/>
              <a:t>prostředí k </a:t>
            </a:r>
            <a:r>
              <a:rPr lang="cs-CZ" dirty="0"/>
              <a:t>zabezpečení poskytování dat a informací o </a:t>
            </a:r>
            <a:r>
              <a:rPr lang="cs-CZ" dirty="0" smtClean="0"/>
              <a:t>cílech</a:t>
            </a:r>
            <a:r>
              <a:rPr lang="cs-CZ" dirty="0"/>
              <a:t>. Budou pořízeny </a:t>
            </a:r>
            <a:r>
              <a:rPr lang="cs-CZ" b="1" dirty="0"/>
              <a:t>bezpilotní a </a:t>
            </a:r>
            <a:r>
              <a:rPr lang="cs-CZ" b="1" dirty="0" err="1" smtClean="0"/>
              <a:t>bezosádkové</a:t>
            </a:r>
            <a:r>
              <a:rPr lang="cs-CZ" b="1" dirty="0" smtClean="0"/>
              <a:t> průzkumné </a:t>
            </a:r>
            <a:r>
              <a:rPr lang="cs-CZ" b="1" dirty="0"/>
              <a:t>systémy s vysokým stupněm </a:t>
            </a:r>
            <a:r>
              <a:rPr lang="cs-CZ" b="1" dirty="0" smtClean="0"/>
              <a:t>autonomního </a:t>
            </a:r>
            <a:r>
              <a:rPr lang="cs-CZ" b="1" dirty="0"/>
              <a:t>řízení</a:t>
            </a:r>
            <a:r>
              <a:rPr lang="cs-CZ" dirty="0"/>
              <a:t>. Pro podporu taktické a </a:t>
            </a:r>
            <a:r>
              <a:rPr lang="cs-CZ" dirty="0" smtClean="0"/>
              <a:t>operační </a:t>
            </a:r>
            <a:r>
              <a:rPr lang="cs-CZ" dirty="0"/>
              <a:t>úrovně velení a řízení se využijí </a:t>
            </a:r>
            <a:r>
              <a:rPr lang="cs-CZ" dirty="0" smtClean="0"/>
              <a:t>víceúčelové </a:t>
            </a:r>
            <a:r>
              <a:rPr lang="cs-CZ" dirty="0"/>
              <a:t>bezpilotní prostředky.</a:t>
            </a:r>
            <a:r>
              <a:rPr lang="cs-CZ" b="1" dirty="0" smtClean="0"/>
              <a:t>                                                                                                                                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3123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Bude </a:t>
            </a:r>
            <a:r>
              <a:rPr lang="cs-CZ" dirty="0" smtClean="0"/>
              <a:t>pokračovat rozvoj </a:t>
            </a:r>
            <a:r>
              <a:rPr lang="cs-CZ" dirty="0"/>
              <a:t>schopností a implementace </a:t>
            </a:r>
            <a:r>
              <a:rPr lang="cs-CZ" dirty="0" smtClean="0"/>
              <a:t>víceúčelových </a:t>
            </a:r>
            <a:r>
              <a:rPr lang="cs-CZ" dirty="0"/>
              <a:t>bezpilotních systémů vyšších </a:t>
            </a:r>
            <a:r>
              <a:rPr lang="cs-CZ" dirty="0" smtClean="0"/>
              <a:t>operačních schopností </a:t>
            </a:r>
            <a:r>
              <a:rPr lang="cs-CZ" dirty="0"/>
              <a:t>pro multispektrální bojovou </a:t>
            </a:r>
            <a:r>
              <a:rPr lang="cs-CZ" dirty="0" smtClean="0"/>
              <a:t>podporu </a:t>
            </a:r>
            <a:r>
              <a:rPr lang="cs-CZ" dirty="0"/>
              <a:t>a zabezpečení jednotek </a:t>
            </a:r>
            <a:r>
              <a:rPr lang="cs-CZ" b="1" dirty="0"/>
              <a:t>a všech </a:t>
            </a:r>
            <a:r>
              <a:rPr lang="cs-CZ" b="1" dirty="0" smtClean="0"/>
              <a:t>stupňů velení </a:t>
            </a:r>
            <a:r>
              <a:rPr lang="cs-CZ" b="1" dirty="0"/>
              <a:t>a řízení AČR</a:t>
            </a:r>
            <a:r>
              <a:rPr lang="cs-CZ" dirty="0"/>
              <a:t>. Průzkum bude mít </a:t>
            </a:r>
            <a:r>
              <a:rPr lang="cs-CZ" dirty="0" smtClean="0"/>
              <a:t>schopnost rychlého </a:t>
            </a:r>
            <a:r>
              <a:rPr lang="cs-CZ" b="1" dirty="0" smtClean="0"/>
              <a:t>automatického</a:t>
            </a:r>
            <a:r>
              <a:rPr lang="cs-CZ" dirty="0" smtClean="0"/>
              <a:t> shromažďování, distribuce </a:t>
            </a:r>
            <a:r>
              <a:rPr lang="cs-CZ" dirty="0"/>
              <a:t>a dohodnocování informací </a:t>
            </a:r>
            <a:r>
              <a:rPr lang="cs-CZ" dirty="0" smtClean="0"/>
              <a:t>včetně podpory </a:t>
            </a:r>
            <a:r>
              <a:rPr lang="cs-CZ" dirty="0" err="1" smtClean="0"/>
              <a:t>targetingu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4"/>
            <a:ext cx="7886700" cy="61901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005064"/>
            <a:ext cx="7886700" cy="20882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/>
              <a:t>Síly a prostředky EB </a:t>
            </a:r>
            <a:r>
              <a:rPr lang="cs-CZ" dirty="0"/>
              <a:t>budou rozvíjeny v rámci</a:t>
            </a:r>
            <a:br>
              <a:rPr lang="cs-CZ" dirty="0"/>
            </a:br>
            <a:r>
              <a:rPr lang="cs-CZ" dirty="0"/>
              <a:t>jedné ze dvou deklarovaných specializací AČR</a:t>
            </a:r>
            <a:br>
              <a:rPr lang="cs-CZ" dirty="0"/>
            </a:br>
            <a:r>
              <a:rPr lang="cs-CZ" dirty="0"/>
              <a:t>s integrací do jednotných platforem ke </a:t>
            </a:r>
            <a:r>
              <a:rPr lang="cs-CZ" dirty="0" smtClean="0"/>
              <a:t>schopnosti </a:t>
            </a:r>
            <a:r>
              <a:rPr lang="cs-CZ" dirty="0"/>
              <a:t>vedení nepřetržitého skrytého </a:t>
            </a:r>
            <a:r>
              <a:rPr lang="cs-CZ" dirty="0" smtClean="0"/>
              <a:t>rádiového a </a:t>
            </a:r>
            <a:r>
              <a:rPr lang="cs-CZ" dirty="0"/>
              <a:t>radiotechnického průzkumu, zjišťování </a:t>
            </a:r>
            <a:r>
              <a:rPr lang="cs-CZ" dirty="0" smtClean="0"/>
              <a:t>všech druhů </a:t>
            </a:r>
            <a:r>
              <a:rPr lang="cs-CZ" dirty="0"/>
              <a:t>radiolokátorů, identifikačních </a:t>
            </a:r>
            <a:r>
              <a:rPr lang="cs-CZ" dirty="0" smtClean="0"/>
              <a:t>prostředků </a:t>
            </a:r>
            <a:r>
              <a:rPr lang="cs-CZ" dirty="0"/>
              <a:t>a navigačních zařízení.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79182"/>
            <a:ext cx="345638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4"/>
            <a:ext cx="7886700" cy="75398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103967"/>
            <a:ext cx="7886700" cy="213334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b="1" dirty="0"/>
              <a:t>Síly a prostředky EB </a:t>
            </a:r>
            <a:r>
              <a:rPr lang="cs-CZ" dirty="0" smtClean="0"/>
              <a:t>budou schopny sofistikovaného </a:t>
            </a:r>
            <a:r>
              <a:rPr lang="cs-CZ" dirty="0"/>
              <a:t>zaměřování, identifikace a </a:t>
            </a:r>
            <a:r>
              <a:rPr lang="cs-CZ" dirty="0" smtClean="0"/>
              <a:t>rušení </a:t>
            </a:r>
            <a:r>
              <a:rPr lang="cs-CZ" dirty="0"/>
              <a:t>spojovacích, datových a informačních </a:t>
            </a:r>
            <a:r>
              <a:rPr lang="cs-CZ" dirty="0" smtClean="0"/>
              <a:t>sítí a </a:t>
            </a:r>
            <a:r>
              <a:rPr lang="cs-CZ" dirty="0"/>
              <a:t>navigačních systémů, včetně </a:t>
            </a:r>
            <a:r>
              <a:rPr lang="cs-CZ" b="1" dirty="0"/>
              <a:t>zajištění </a:t>
            </a:r>
            <a:r>
              <a:rPr lang="cs-CZ" b="1" dirty="0" smtClean="0"/>
              <a:t>ochrany </a:t>
            </a:r>
            <a:r>
              <a:rPr lang="cs-CZ" dirty="0"/>
              <a:t>osob, vozidel, letounů a ostatních </a:t>
            </a:r>
            <a:r>
              <a:rPr lang="cs-CZ" dirty="0" smtClean="0"/>
              <a:t>prostředků </a:t>
            </a:r>
            <a:r>
              <a:rPr lang="cs-CZ" dirty="0"/>
              <a:t>AČR.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4032448" cy="20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5398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365104"/>
            <a:ext cx="7886700" cy="1512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b="1" dirty="0"/>
              <a:t>Logistika</a:t>
            </a:r>
            <a:r>
              <a:rPr lang="cs-CZ" dirty="0"/>
              <a:t> bude po vymezených oblastech</a:t>
            </a:r>
            <a:br>
              <a:rPr lang="cs-CZ" dirty="0"/>
            </a:br>
            <a:r>
              <a:rPr lang="cs-CZ" dirty="0"/>
              <a:t>a službách poskytovat plné logistické </a:t>
            </a:r>
            <a:r>
              <a:rPr lang="cs-CZ" dirty="0" smtClean="0"/>
              <a:t>zabezpečení </a:t>
            </a:r>
            <a:r>
              <a:rPr lang="cs-CZ" dirty="0"/>
              <a:t>v celém spektru činností MO. Podle </a:t>
            </a:r>
            <a:r>
              <a:rPr lang="cs-CZ" dirty="0" smtClean="0"/>
              <a:t>úrovně </a:t>
            </a:r>
            <a:r>
              <a:rPr lang="cs-CZ" dirty="0"/>
              <a:t>operačního použití se logistika rozčlení </a:t>
            </a:r>
            <a:r>
              <a:rPr lang="cs-CZ" dirty="0" smtClean="0"/>
              <a:t>na </a:t>
            </a:r>
            <a:r>
              <a:rPr lang="cs-CZ" b="1" dirty="0" smtClean="0"/>
              <a:t>1</a:t>
            </a:r>
            <a:r>
              <a:rPr lang="cs-CZ" b="1" dirty="0"/>
              <a:t>. až 4. úroveň s organickými prvky ve </a:t>
            </a:r>
            <a:r>
              <a:rPr lang="cs-CZ" b="1" dirty="0" smtClean="0"/>
              <a:t>struktuře </a:t>
            </a:r>
            <a:r>
              <a:rPr lang="cs-CZ" b="1" dirty="0"/>
              <a:t>sil AČR.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39"/>
            <a:ext cx="3816424" cy="18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75398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Velitelství pozemních sil AČR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390458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Velitelství pozemních sil zajišťuje </a:t>
            </a:r>
            <a:r>
              <a:rPr lang="cs-CZ" b="1" dirty="0"/>
              <a:t>taktickou</a:t>
            </a:r>
            <a:r>
              <a:rPr lang="cs-CZ" dirty="0"/>
              <a:t> úroveň velení a řízení, plánuje, řídí a organizuje přípravu sil a prostředků.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Tohoto </a:t>
            </a:r>
            <a:r>
              <a:rPr lang="cs-CZ" dirty="0"/>
              <a:t>efektu </a:t>
            </a:r>
            <a:r>
              <a:rPr lang="cs-CZ" dirty="0" smtClean="0"/>
              <a:t>dosahuje </a:t>
            </a:r>
            <a:r>
              <a:rPr lang="cs-CZ" b="1" dirty="0"/>
              <a:t>vhodnou kombinací </a:t>
            </a:r>
            <a:r>
              <a:rPr lang="cs-CZ" dirty="0"/>
              <a:t>použití mechanizovaných, výsadkových, tankových a lehkých motorizovaných jednotek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Velitelství </a:t>
            </a:r>
            <a:r>
              <a:rPr lang="cs-CZ" dirty="0"/>
              <a:t>pozemních sil sídlí od poloviny roku 2020 </a:t>
            </a:r>
            <a:r>
              <a:rPr lang="cs-CZ" b="1" dirty="0"/>
              <a:t>v Olomouci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</p:spTree>
    <p:extLst>
      <p:ext uri="{BB962C8B-B14F-4D97-AF65-F5344CB8AC3E}">
        <p14:creationId xmlns:p14="http://schemas.microsoft.com/office/powerpoint/2010/main" val="16804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Koncepce výstavby Armády České republiky 2030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1. úroveň logistického zabezpečení (</a:t>
            </a:r>
            <a:r>
              <a:rPr lang="cs-CZ" b="1" dirty="0"/>
              <a:t>organické</a:t>
            </a:r>
            <a:br>
              <a:rPr lang="cs-CZ" b="1" dirty="0"/>
            </a:br>
            <a:r>
              <a:rPr lang="cs-CZ" b="1" dirty="0"/>
              <a:t>jednotky logistiky</a:t>
            </a:r>
            <a:r>
              <a:rPr lang="cs-CZ" dirty="0"/>
              <a:t>) bude působit ve prospěch</a:t>
            </a:r>
            <a:br>
              <a:rPr lang="cs-CZ" dirty="0"/>
            </a:br>
            <a:r>
              <a:rPr lang="cs-CZ" b="1" dirty="0"/>
              <a:t>praporů/oddílů</a:t>
            </a:r>
            <a:r>
              <a:rPr lang="cs-CZ" dirty="0"/>
              <a:t>/letek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2. úroveň logistického zabezpečení </a:t>
            </a:r>
            <a:r>
              <a:rPr lang="cs-CZ" dirty="0" smtClean="0"/>
              <a:t>budou </a:t>
            </a:r>
            <a:r>
              <a:rPr lang="cs-CZ" dirty="0"/>
              <a:t>představovat </a:t>
            </a:r>
            <a:r>
              <a:rPr lang="cs-CZ" b="1" dirty="0"/>
              <a:t>u </a:t>
            </a:r>
            <a:r>
              <a:rPr lang="cs-CZ" b="1" dirty="0" err="1"/>
              <a:t>PozS</a:t>
            </a:r>
            <a:r>
              <a:rPr lang="cs-CZ" b="1" dirty="0"/>
              <a:t> prapory </a:t>
            </a:r>
            <a:r>
              <a:rPr lang="cs-CZ" b="1" dirty="0" smtClean="0"/>
              <a:t>logistiky </a:t>
            </a:r>
            <a:r>
              <a:rPr lang="cs-CZ" dirty="0" smtClean="0"/>
              <a:t>zabezpečující </a:t>
            </a:r>
            <a:r>
              <a:rPr lang="cs-CZ" dirty="0"/>
              <a:t>jednotlivá </a:t>
            </a:r>
            <a:r>
              <a:rPr lang="cs-CZ" dirty="0" err="1" smtClean="0"/>
              <a:t>bÚU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514" y="895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ZDROJE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514" y="2204864"/>
            <a:ext cx="7886700" cy="3580412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https://www.army.cz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r>
              <a:rPr lang="cs-CZ" dirty="0"/>
              <a:t>Obranná strategie České republiky 2017</a:t>
            </a:r>
          </a:p>
          <a:p>
            <a:pPr algn="just"/>
            <a:r>
              <a:rPr lang="cs-CZ" dirty="0"/>
              <a:t>Dlouhodobý výhled pro obranu 2035</a:t>
            </a:r>
          </a:p>
          <a:p>
            <a:pPr algn="just"/>
            <a:r>
              <a:rPr lang="cs-CZ" dirty="0"/>
              <a:t>Koncepce výstavby Armády České republiky 2030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886700" cy="2482181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/>
              <a:t>DOTAZY???</a:t>
            </a:r>
            <a:endParaRPr lang="cs-CZ" sz="60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425491"/>
            <a:ext cx="3086100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44" y="4183063"/>
            <a:ext cx="2662237" cy="17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Velitelství pozemních sil AČR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Pozemní síly představují jádro struktury Armády České republiky, tvoří jej přibližně </a:t>
            </a:r>
            <a:r>
              <a:rPr lang="cs-CZ" b="1" dirty="0"/>
              <a:t>13 tisíc</a:t>
            </a:r>
            <a:r>
              <a:rPr lang="cs-CZ" dirty="0"/>
              <a:t> vojenských profesionálů</a:t>
            </a:r>
            <a:r>
              <a:rPr lang="cs-CZ" dirty="0" smtClean="0"/>
              <a:t>.</a:t>
            </a:r>
          </a:p>
          <a:p>
            <a:r>
              <a:rPr lang="cs-CZ" dirty="0"/>
              <a:t>Hlavním úkolem pozemních sil je příprava sil a prostředků </a:t>
            </a:r>
            <a:r>
              <a:rPr lang="cs-CZ" b="1" dirty="0"/>
              <a:t>k zajištění obrany </a:t>
            </a:r>
            <a:r>
              <a:rPr lang="cs-CZ" dirty="0"/>
              <a:t>České republiky a k plnění mezinárodních závazků. 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</p:spTree>
    <p:extLst>
      <p:ext uri="{BB962C8B-B14F-4D97-AF65-F5344CB8AC3E}">
        <p14:creationId xmlns:p14="http://schemas.microsoft.com/office/powerpoint/2010/main" val="4974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Velitelství pozemních sil AČR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Pozemní síly </a:t>
            </a:r>
            <a:r>
              <a:rPr lang="cs-CZ" b="1" dirty="0"/>
              <a:t>se vyznačují </a:t>
            </a:r>
            <a:r>
              <a:rPr lang="cs-CZ" dirty="0"/>
              <a:t>vysokou mobilitou, flexibilitou, palebnou silou včetně odolnosti proti působení nepřítele. </a:t>
            </a:r>
            <a:endParaRPr lang="cs-CZ" dirty="0" smtClean="0"/>
          </a:p>
          <a:p>
            <a:r>
              <a:rPr lang="cs-CZ" dirty="0" smtClean="0"/>
              <a:t>Jsou </a:t>
            </a:r>
            <a:r>
              <a:rPr lang="cs-CZ" dirty="0"/>
              <a:t>strukturovány a vybaveny tak, aby mohly plnit hlavní úkoly a působit </a:t>
            </a:r>
            <a:r>
              <a:rPr lang="cs-CZ" b="1" dirty="0"/>
              <a:t>v celém spektru operací. </a:t>
            </a:r>
            <a:endParaRPr lang="cs-CZ" b="1" dirty="0" smtClean="0"/>
          </a:p>
          <a:p>
            <a:r>
              <a:rPr lang="cs-CZ" dirty="0" smtClean="0"/>
              <a:t>Tvoří </a:t>
            </a:r>
            <a:r>
              <a:rPr lang="cs-CZ" dirty="0"/>
              <a:t>je </a:t>
            </a:r>
            <a:r>
              <a:rPr lang="cs-CZ" b="1" dirty="0"/>
              <a:t>bojové</a:t>
            </a:r>
            <a:r>
              <a:rPr lang="cs-CZ" dirty="0"/>
              <a:t> síly, síly </a:t>
            </a:r>
            <a:r>
              <a:rPr lang="cs-CZ" b="1" dirty="0"/>
              <a:t>bojové podpory </a:t>
            </a:r>
            <a:r>
              <a:rPr lang="cs-CZ" dirty="0"/>
              <a:t>a síly </a:t>
            </a:r>
            <a:r>
              <a:rPr lang="cs-CZ" b="1" dirty="0"/>
              <a:t>bojového zabezpečení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</p:spTree>
    <p:extLst>
      <p:ext uri="{BB962C8B-B14F-4D97-AF65-F5344CB8AC3E}">
        <p14:creationId xmlns:p14="http://schemas.microsoft.com/office/powerpoint/2010/main" val="3904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Velitelství pozemních sil AČR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Jednotky pozemních sil </a:t>
            </a:r>
            <a:r>
              <a:rPr lang="cs-CZ" b="1" dirty="0"/>
              <a:t>tvoří základ úkolových uskupení</a:t>
            </a:r>
            <a:r>
              <a:rPr lang="cs-CZ" dirty="0"/>
              <a:t> ozbrojených sil ČR vysílaných do mezinárodních operací, zejm. NATO, EU nebo OSN. </a:t>
            </a:r>
            <a:endParaRPr lang="cs-CZ" dirty="0" smtClean="0"/>
          </a:p>
          <a:p>
            <a:pPr algn="just"/>
            <a:r>
              <a:rPr lang="cs-CZ" dirty="0" smtClean="0"/>
              <a:t>K </a:t>
            </a:r>
            <a:r>
              <a:rPr lang="cs-CZ" dirty="0"/>
              <a:t>tomu je přizpůsoben i jejich výcvik s cílem dosažení co nejvyššího </a:t>
            </a:r>
            <a:r>
              <a:rPr lang="cs-CZ" dirty="0" smtClean="0"/>
              <a:t>stupně </a:t>
            </a:r>
            <a:r>
              <a:rPr lang="cs-CZ" b="1" dirty="0" smtClean="0"/>
              <a:t>interoperability</a:t>
            </a:r>
            <a:r>
              <a:rPr lang="cs-CZ" b="1" dirty="0"/>
              <a:t>.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r>
              <a:rPr lang="cs-CZ" dirty="0" smtClean="0"/>
              <a:t>Jednotky </a:t>
            </a:r>
            <a:r>
              <a:rPr lang="cs-CZ" dirty="0"/>
              <a:t>jsou připravovány jak pro plnění vojenských, </a:t>
            </a:r>
            <a:r>
              <a:rPr lang="cs-CZ" b="1" dirty="0"/>
              <a:t>tak nevojenských činností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</p:spTree>
    <p:extLst>
      <p:ext uri="{BB962C8B-B14F-4D97-AF65-F5344CB8AC3E}">
        <p14:creationId xmlns:p14="http://schemas.microsoft.com/office/powerpoint/2010/main" val="3191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Velitelství pozemních sil AČR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Síly a prostředky pozemních sil AČR jsou také nasazovány na vyžádání </a:t>
            </a:r>
            <a:r>
              <a:rPr lang="cs-CZ" b="1" dirty="0"/>
              <a:t>na podporu IZS </a:t>
            </a:r>
            <a:r>
              <a:rPr lang="cs-CZ" dirty="0"/>
              <a:t>při živelních katastrofách. </a:t>
            </a:r>
            <a:endParaRPr lang="cs-CZ" dirty="0" smtClean="0"/>
          </a:p>
          <a:p>
            <a:pPr algn="just"/>
            <a:r>
              <a:rPr lang="cs-CZ" dirty="0" smtClean="0"/>
              <a:t>Vojáci </a:t>
            </a:r>
            <a:r>
              <a:rPr lang="cs-CZ" dirty="0"/>
              <a:t>se podíleli na </a:t>
            </a:r>
            <a:r>
              <a:rPr lang="cs-CZ" b="1" dirty="0"/>
              <a:t>záchraně</a:t>
            </a:r>
            <a:r>
              <a:rPr lang="cs-CZ" dirty="0"/>
              <a:t> lidských životů a majetku i při následné likvidaci škod způsobených povodněmi v letech 1997, 2002, 2009, 2010 a 2013.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</p:spTree>
    <p:extLst>
      <p:ext uri="{BB962C8B-B14F-4D97-AF65-F5344CB8AC3E}">
        <p14:creationId xmlns:p14="http://schemas.microsoft.com/office/powerpoint/2010/main" val="18804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Struktura – bojové síly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3972099"/>
          </a:xfrm>
        </p:spPr>
        <p:txBody>
          <a:bodyPr/>
          <a:lstStyle/>
          <a:p>
            <a:r>
              <a:rPr lang="cs-CZ" b="1" dirty="0" smtClean="0"/>
              <a:t>4. brigáda rychlého nasazení Žatec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41. mechanizovaný prapor Žatec</a:t>
            </a:r>
          </a:p>
          <a:p>
            <a:r>
              <a:rPr lang="cs-CZ" dirty="0" smtClean="0"/>
              <a:t>42. mechanizovaný prapor Tábor</a:t>
            </a:r>
          </a:p>
          <a:p>
            <a:r>
              <a:rPr lang="cs-CZ" dirty="0" smtClean="0"/>
              <a:t>44. lehký motorizovaný prapor Jindřichův Hradec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Polnar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, Ph.D. et Ph.D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13960"/>
            <a:ext cx="17728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L_CJ-poz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VL_CJ-pozn.potx" id="{43997EDE-72B1-48A6-80B9-ADEB9FA088B4}" vid="{5C234DA7-4FFE-4A42-B529-BB9C6C65078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42274d-c577-47b4-9953-4e44103112f8">TH64JJ3HEHY5-1611101989-41</_dlc_DocId>
    <_dlc_DocIdUrl xmlns="f242274d-c577-47b4-9953-4e44103112f8">
      <Url>https://intranet.unob.cz/dokum/_layouts/15/DocIdRedir.aspx?ID=TH64JJ3HEHY5-1611101989-41</Url>
      <Description>TH64JJ3HEHY5-1611101989-41</Description>
    </_dlc_DocIdUrl>
    <Ur_x010d_eno_x0020_pro_x0020_koho xmlns="f1dd041e-beeb-4fbf-a6d2-93ac6baccf7f">všichni</Ur_x010d_eno_x0020_pro_x0020_koho>
    <Fakulta_x002c__x0020_jin_x00e1__x0020_sou_x010d__x00e1_st xmlns="f1dd041e-beeb-4fbf-a6d2-93ac6baccf7f">FVL</Fakulta_x002c__x0020_jin_x00e1__x0020_sou_x010d__x00e1_st>
    <Akademick_x00fd__x0020_rok xmlns="f1dd041e-beeb-4fbf-a6d2-93ac6baccf7f">2016-2017</Akademick_x00fd__x0020_ro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873CFA5090684ABBCAC097F099FA42" ma:contentTypeVersion="4" ma:contentTypeDescription="Vytvoří nový dokument" ma:contentTypeScope="" ma:versionID="3c71b086967eef39503511a86ed7339c">
  <xsd:schema xmlns:xsd="http://www.w3.org/2001/XMLSchema" xmlns:xs="http://www.w3.org/2001/XMLSchema" xmlns:p="http://schemas.microsoft.com/office/2006/metadata/properties" xmlns:ns2="f242274d-c577-47b4-9953-4e44103112f8" xmlns:ns3="f1dd041e-beeb-4fbf-a6d2-93ac6baccf7f" targetNamespace="http://schemas.microsoft.com/office/2006/metadata/properties" ma:root="true" ma:fieldsID="83b4152b36b7e32eb35c1891a4822953" ns2:_="" ns3:_="">
    <xsd:import namespace="f242274d-c577-47b4-9953-4e44103112f8"/>
    <xsd:import namespace="f1dd041e-beeb-4fbf-a6d2-93ac6baccf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kademick_x00fd__x0020_rok"/>
                <xsd:element ref="ns3:Fakulta_x002c__x0020_jin_x00e1__x0020_sou_x010d__x00e1_st"/>
                <xsd:element ref="ns3:Ur_x010d_eno_x0020_pro_x0020_koh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2274d-c577-47b4-9953-4e4410311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d041e-beeb-4fbf-a6d2-93ac6baccf7f" elementFormDefault="qualified">
    <xsd:import namespace="http://schemas.microsoft.com/office/2006/documentManagement/types"/>
    <xsd:import namespace="http://schemas.microsoft.com/office/infopath/2007/PartnerControls"/>
    <xsd:element name="Akademick_x00fd__x0020_rok" ma:index="11" ma:displayName="Akademický rok" ma:format="Dropdown" ma:internalName="Akademick_x00fd__x0020_rok">
      <xsd:simpleType>
        <xsd:restriction base="dms:Choice">
          <xsd:enumeration value="2011-2012"/>
          <xsd:enumeration value="2012-2013"/>
          <xsd:enumeration value="2013-2014"/>
          <xsd:enumeration value="2014-2015"/>
          <xsd:enumeration value="2015-2016"/>
          <xsd:enumeration value="2016-2017"/>
          <xsd:enumeration value="2017-2018"/>
          <xsd:enumeration value="2018-2019"/>
          <xsd:enumeration value="2016-2017"/>
          <xsd:enumeration value="2017-2018"/>
          <xsd:enumeration value="2018-2019"/>
          <xsd:enumeration value="trvalá platnost"/>
        </xsd:restriction>
      </xsd:simpleType>
    </xsd:element>
    <xsd:element name="Fakulta_x002c__x0020_jin_x00e1__x0020_sou_x010d__x00e1_st" ma:index="12" ma:displayName="Fakulta, jiná součást" ma:format="Dropdown" ma:internalName="Fakulta_x002c__x0020_jin_x00e1__x0020_sou_x010d__x00e1_st">
      <xsd:simpleType>
        <xsd:restriction base="dms:Choice">
          <xsd:enumeration value="celá univerzita"/>
          <xsd:enumeration value="CJV"/>
          <xsd:enumeration value="CTVS"/>
          <xsd:enumeration value="FVL"/>
          <xsd:enumeration value="FVT"/>
          <xsd:enumeration value="FVZ"/>
          <xsd:enumeration value="ÚOPZHN"/>
        </xsd:restriction>
      </xsd:simpleType>
    </xsd:element>
    <xsd:element name="Ur_x010d_eno_x0020_pro_x0020_koho" ma:index="13" ma:displayName="Určeno pro koho" ma:format="Dropdown" ma:internalName="Ur_x010d_eno_x0020_pro_x0020_koho">
      <xsd:simpleType>
        <xsd:restriction base="dms:Choice">
          <xsd:enumeration value="studijní skupina"/>
          <xsd:enumeration value="učebna"/>
          <xsd:enumeration value="učitel"/>
          <xsd:enumeration value="všichn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54013-61B2-4133-A9E6-11BD107C3C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0382B54-F7B3-450E-B3FE-CFD37A36F995}">
  <ds:schemaRefs>
    <ds:schemaRef ds:uri="http://schemas.openxmlformats.org/package/2006/metadata/core-properties"/>
    <ds:schemaRef ds:uri="http://purl.org/dc/elements/1.1/"/>
    <ds:schemaRef ds:uri="f242274d-c577-47b4-9953-4e44103112f8"/>
    <ds:schemaRef ds:uri="http://schemas.microsoft.com/office/infopath/2007/PartnerControls"/>
    <ds:schemaRef ds:uri="f1dd041e-beeb-4fbf-a6d2-93ac6baccf7f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8B685B-1848-47A7-B660-BDAF3502A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2274d-c577-47b4-9953-4e44103112f8"/>
    <ds:schemaRef ds:uri="f1dd041e-beeb-4fbf-a6d2-93ac6bacc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D2F744E-A009-4222-9956-45E1142F89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8040</TotalTime>
  <Words>2509</Words>
  <Application>Microsoft Office PowerPoint</Application>
  <PresentationFormat>Předvádění na obrazovce (4:3)</PresentationFormat>
  <Paragraphs>220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FVL_CJ-pozn</vt:lpstr>
      <vt:lpstr>Pozemní síly Armády České republiky (struktura, výstavba, rozvoj) </vt:lpstr>
      <vt:lpstr>Struktura přednášky</vt:lpstr>
      <vt:lpstr>Velitelství pozemních sil AČR</vt:lpstr>
      <vt:lpstr>Velitelství pozemních sil AČR</vt:lpstr>
      <vt:lpstr>Velitelství pozemních sil AČR</vt:lpstr>
      <vt:lpstr>Velitelství pozemních sil AČR</vt:lpstr>
      <vt:lpstr>Velitelství pozemních sil AČR</vt:lpstr>
      <vt:lpstr>Velitelství pozemních sil AČR</vt:lpstr>
      <vt:lpstr>Struktura – bojové síly</vt:lpstr>
      <vt:lpstr>Struktura – bojové síly</vt:lpstr>
      <vt:lpstr>Struktura – bojové síly</vt:lpstr>
      <vt:lpstr>Struktura – síly bojové podpory</vt:lpstr>
      <vt:lpstr>Struktura – síly bojové podpory</vt:lpstr>
      <vt:lpstr>Struktura – síly bojové podpory</vt:lpstr>
      <vt:lpstr>Struktura – síly bojové podpory</vt:lpstr>
      <vt:lpstr>Struktura – síly bojového zabezpečení</vt:lpstr>
      <vt:lpstr>Obranná strategie České republiky 2017</vt:lpstr>
      <vt:lpstr>Obranná strategie České republiky 2017</vt:lpstr>
      <vt:lpstr>Obranná strategie České republiky 2017</vt:lpstr>
      <vt:lpstr>Dlouhodobý výhled pro obranu 2035. </vt:lpstr>
      <vt:lpstr>Dlouhodobý výhled pro obranu 2035. 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Koncepce výstavby Armády České republiky 2030</vt:lpstr>
      <vt:lpstr>ZDROJE</vt:lpstr>
      <vt:lpstr>DOTAZY???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Binar Aleš</dc:creator>
  <cp:lastModifiedBy>Uživatel systému Windows</cp:lastModifiedBy>
  <cp:revision>492</cp:revision>
  <cp:lastPrinted>2015-05-18T11:06:29Z</cp:lastPrinted>
  <dcterms:created xsi:type="dcterms:W3CDTF">1601-01-01T00:00:00Z</dcterms:created>
  <dcterms:modified xsi:type="dcterms:W3CDTF">2022-11-23T11:17:58Z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0x010100A6873CFA5090684ABBCAC097F099FA42</vt:lpwstr>
  </property>
  <property fmtid="{D5CDD505-2E9C-101B-9397-08002B2CF9AE}" pid="3" name="Školní rok">
    <vt:lpwstr>325;#2016-2017|a6b90115-bf7e-4394-a16f-ddc4c4899a9a</vt:lpwstr>
  </property>
  <property fmtid="{D5CDD505-2E9C-101B-9397-08002B2CF9AE}" pid="4" name="Jazyk dokumentu">
    <vt:lpwstr>69;#CZ|046dc3f6-d335-4a82-a1b1-c7af0ded673d</vt:lpwstr>
  </property>
  <property fmtid="{D5CDD505-2E9C-101B-9397-08002B2CF9AE}" pid="5" name="Subjekt určení">
    <vt:lpwstr>171;#všichni|101a21bb-d11c-4008-a326-77964924bc4c</vt:lpwstr>
  </property>
  <property fmtid="{D5CDD505-2E9C-101B-9397-08002B2CF9AE}" pid="6" name="Klasifikace">
    <vt:lpwstr>281;#Bez klasifikace|7df1a0eb-04ec-4b97-9af9-94f2a6947eb8</vt:lpwstr>
  </property>
  <property fmtid="{D5CDD505-2E9C-101B-9397-08002B2CF9AE}" pid="7" name="Semestr">
    <vt:lpwstr>více semestrů</vt:lpwstr>
  </property>
  <property fmtid="{D5CDD505-2E9C-101B-9397-08002B2CF9AE}" pid="8" name="Fakulta, jiná součást">
    <vt:lpwstr>FVL</vt:lpwstr>
  </property>
  <property fmtid="{D5CDD505-2E9C-101B-9397-08002B2CF9AE}" pid="9" name="_dlc_DocIdItemGuid">
    <vt:lpwstr>c990a293-72b3-48a6-9fc5-daf5556d3b05</vt:lpwstr>
  </property>
  <property fmtid="{D5CDD505-2E9C-101B-9397-08002B2CF9AE}" pid="10" name="DocumentSetDescription">
    <vt:lpwstr/>
  </property>
  <property fmtid="{D5CDD505-2E9C-101B-9397-08002B2CF9AE}" pid="11" name="Určeno pro koho">
    <vt:lpwstr>všichni</vt:lpwstr>
  </property>
  <property fmtid="{D5CDD505-2E9C-101B-9397-08002B2CF9AE}" pid="12" name="Akademický rok">
    <vt:lpwstr>2016-2017</vt:lpwstr>
  </property>
</Properties>
</file>