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57" r:id="rId3"/>
    <p:sldId id="258" r:id="rId4"/>
    <p:sldId id="274" r:id="rId5"/>
    <p:sldId id="276" r:id="rId6"/>
    <p:sldId id="279" r:id="rId7"/>
    <p:sldId id="280" r:id="rId8"/>
    <p:sldId id="290" r:id="rId9"/>
    <p:sldId id="288" r:id="rId10"/>
    <p:sldId id="286" r:id="rId11"/>
    <p:sldId id="285" r:id="rId12"/>
    <p:sldId id="284" r:id="rId13"/>
    <p:sldId id="283" r:id="rId14"/>
    <p:sldId id="259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9" r:id="rId23"/>
    <p:sldId id="270" r:id="rId24"/>
    <p:sldId id="271" r:id="rId25"/>
    <p:sldId id="272" r:id="rId26"/>
    <p:sldId id="273" r:id="rId27"/>
    <p:sldId id="291" r:id="rId28"/>
    <p:sldId id="293" r:id="rId29"/>
    <p:sldId id="294" r:id="rId30"/>
    <p:sldId id="310" r:id="rId31"/>
    <p:sldId id="311" r:id="rId32"/>
    <p:sldId id="312" r:id="rId33"/>
    <p:sldId id="313" r:id="rId34"/>
    <p:sldId id="314" r:id="rId35"/>
    <p:sldId id="300" r:id="rId36"/>
    <p:sldId id="316" r:id="rId37"/>
    <p:sldId id="301" r:id="rId38"/>
    <p:sldId id="302" r:id="rId39"/>
    <p:sldId id="303" r:id="rId40"/>
    <p:sldId id="304" r:id="rId41"/>
    <p:sldId id="317" r:id="rId42"/>
    <p:sldId id="305" r:id="rId43"/>
    <p:sldId id="318" r:id="rId44"/>
    <p:sldId id="319" r:id="rId45"/>
    <p:sldId id="320" r:id="rId46"/>
    <p:sldId id="321" r:id="rId47"/>
    <p:sldId id="315" r:id="rId48"/>
    <p:sldId id="309" r:id="rId4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2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1902" autoAdjust="0"/>
  </p:normalViewPr>
  <p:slideViewPr>
    <p:cSldViewPr snapToGrid="0">
      <p:cViewPr>
        <p:scale>
          <a:sx n="125" d="100"/>
          <a:sy n="125" d="100"/>
        </p:scale>
        <p:origin x="-946" y="-13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876F6-D3BB-409E-BA09-9B4F657EA4E3}" type="datetimeFigureOut">
              <a:rPr lang="cs-CZ" smtClean="0"/>
              <a:t>07.04.2018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8E813-0910-4659-BA1A-1A3E1CF1F2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389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 = Pozorovatel.</a:t>
            </a:r>
          </a:p>
          <a:p>
            <a:r>
              <a:rPr lang="cs-CZ" dirty="0"/>
              <a:t>B = Baterie.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006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dirty="0">
                <a:solidFill>
                  <a:schemeClr val="tx2"/>
                </a:solidFill>
              </a:rPr>
              <a:t>Redukční poměr je bezrozměrná veličina, která se zaokrouhluje na </a:t>
            </a:r>
            <a:r>
              <a:rPr lang="cs-CZ" altLang="cs-CZ" b="1" dirty="0">
                <a:solidFill>
                  <a:schemeClr val="tx2"/>
                </a:solidFill>
              </a:rPr>
              <a:t>0,1</a:t>
            </a:r>
            <a:r>
              <a:rPr lang="cs-CZ" altLang="cs-CZ" b="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13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 = Pozorovatel.</a:t>
            </a:r>
          </a:p>
          <a:p>
            <a:r>
              <a:rPr lang="cs-CZ" dirty="0"/>
              <a:t>B = Baterie.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415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 = Pozorovatel.</a:t>
            </a:r>
          </a:p>
          <a:p>
            <a:r>
              <a:rPr lang="cs-CZ" dirty="0"/>
              <a:t>B = Baterie.</a:t>
            </a:r>
          </a:p>
          <a:p>
            <a:r>
              <a:rPr lang="cs-CZ" dirty="0"/>
              <a:t>C = Cíl.</a:t>
            </a:r>
          </a:p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23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 = Pozorovatel.</a:t>
            </a:r>
          </a:p>
          <a:p>
            <a:r>
              <a:rPr lang="cs-CZ" dirty="0"/>
              <a:t>B = Baterie.</a:t>
            </a:r>
          </a:p>
          <a:p>
            <a:r>
              <a:rPr lang="cs-CZ" dirty="0"/>
              <a:t>C = Cíl.</a:t>
            </a:r>
          </a:p>
          <a:p>
            <a:r>
              <a:rPr lang="cs-CZ" dirty="0"/>
              <a:t>V1 výbuch 1.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412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 = Pozorovatel.</a:t>
            </a:r>
          </a:p>
          <a:p>
            <a:r>
              <a:rPr lang="cs-CZ" dirty="0"/>
              <a:t>B = Baterie.</a:t>
            </a:r>
          </a:p>
          <a:p>
            <a:r>
              <a:rPr lang="cs-CZ" dirty="0"/>
              <a:t>C = Cíl.</a:t>
            </a:r>
          </a:p>
          <a:p>
            <a:r>
              <a:rPr lang="cs-CZ" dirty="0"/>
              <a:t>V1 výbuch 1.</a:t>
            </a:r>
          </a:p>
          <a:p>
            <a:r>
              <a:rPr lang="cs-CZ" dirty="0"/>
              <a:t>V2 výbuch 2. bez použití stranového skoku.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544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 = Pozorovatel.</a:t>
            </a:r>
          </a:p>
          <a:p>
            <a:r>
              <a:rPr lang="cs-CZ" dirty="0"/>
              <a:t>B = Baterie.</a:t>
            </a:r>
          </a:p>
          <a:p>
            <a:r>
              <a:rPr lang="cs-CZ" dirty="0"/>
              <a:t>C = Cíl.</a:t>
            </a:r>
          </a:p>
          <a:p>
            <a:r>
              <a:rPr lang="cs-CZ" dirty="0"/>
              <a:t>V1 výbuch 1.</a:t>
            </a:r>
          </a:p>
          <a:p>
            <a:r>
              <a:rPr lang="cs-CZ" dirty="0"/>
              <a:t>V2 výbuch 2. bez použití stranového skoku.</a:t>
            </a:r>
          </a:p>
          <a:p>
            <a:r>
              <a:rPr lang="cs-CZ" dirty="0"/>
              <a:t>V3 při použití stranového skoku udržíme výbuch na pozorovací přímce.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8534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err="1">
                <a:latin typeface="Arial" pitchFamily="34" charset="0"/>
                <a:cs typeface="Arial" pitchFamily="34" charset="0"/>
              </a:rPr>
              <a:t>Ss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> – úhel, o který je nutné změnit směr, k udržení výbuchů na pozorovací přímce, při změně dálky zaměřovače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9762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Pozorovací úhel musí být do 5- 00 aby se zachovalo pravidlo </a:t>
            </a:r>
            <a:r>
              <a:rPr lang="cs-CZ" sz="1200" dirty="0">
                <a:latin typeface="Arial" pitchFamily="34" charset="0"/>
                <a:cs typeface="Arial" pitchFamily="34" charset="0"/>
                <a:sym typeface="Symbol"/>
              </a:rPr>
              <a:t>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>  B V</a:t>
            </a:r>
            <a:r>
              <a:rPr lang="cs-CZ" sz="12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> P ≈ </a:t>
            </a:r>
            <a:r>
              <a:rPr lang="cs-CZ" sz="1200" dirty="0">
                <a:latin typeface="Arial" pitchFamily="34" charset="0"/>
                <a:cs typeface="Arial" pitchFamily="34" charset="0"/>
                <a:sym typeface="Symbol"/>
              </a:rPr>
              <a:t>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>  B V</a:t>
            </a:r>
            <a:r>
              <a:rPr lang="cs-CZ" sz="12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> P ≈ 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206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cs-CZ" dirty="0"/>
                  <a:t>Dále počítáme podobně jako u redukčního poměru sestavíme si rovnici ve které víme že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2 </m:t>
                        </m:r>
                      </m:sub>
                    </m:sSub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3 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2 </m:t>
                        </m:r>
                      </m:sub>
                    </m:sSub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3 </m:t>
                        </m:r>
                      </m:sub>
                    </m:sSub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cs-CZ" dirty="0"/>
                  <a:t>Dále počítáme podobně jako u redukčního poměru sestavíme si rovnici ve které víme že </a:t>
                </a:r>
                <a:r>
                  <a:rPr lang="cs-CZ" i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𝑉_(2 ) 𝑉_(3 )= 𝑉_(2 ) 𝑉_(3 )</a:t>
                </a:r>
                <a:endParaRPr lang="cs-CZ" dirty="0"/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3294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 dosazení do rovnice si můžeme rovnici buď vynásobit 1000 nebo vydělit 0,001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46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 = Pozorovatel.</a:t>
            </a:r>
          </a:p>
          <a:p>
            <a:r>
              <a:rPr lang="cs-CZ" dirty="0"/>
              <a:t>B = Baterie.</a:t>
            </a:r>
          </a:p>
          <a:p>
            <a:r>
              <a:rPr lang="cs-CZ" dirty="0"/>
              <a:t>C = Cíl.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4019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Poté rovnici vydělíme D a získáme konečnou rovnici pro stranoví skok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6940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cs-CZ" dirty="0"/>
                  <a:t>Rovnici uvažujeme pro vzdálenost 100 pak se značí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2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1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𝑆𝑠</m:t>
                        </m:r>
                      </m:e>
                      <m:sub>
                        <m:r>
                          <a:rPr lang="cs-CZ" sz="1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100</m:t>
                        </m:r>
                      </m:sub>
                    </m:sSub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cs-CZ" dirty="0"/>
                  <a:t>Rovnici uvažujeme pro vzdálenost 100 pak se značí </a:t>
                </a:r>
                <a:r>
                  <a:rPr lang="cs-CZ" sz="1200" i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〖</a:t>
                </a:r>
                <a:r>
                  <a:rPr lang="cs-CZ" sz="1200" i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𝑆𝑠〗_100</a:t>
                </a:r>
                <a:endParaRPr lang="cs-CZ" dirty="0"/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2105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cs-CZ" dirty="0"/>
                  <a:t>Stranoví skok je hodnota v dílcích proto se zaokrouhluje na 1 dílec podle dělostřeleckých pravidel. </a:t>
                </a:r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cs-CZ" dirty="0"/>
                  <a:t>Stranoví skok je hodnota v dílcích proto se zaokrouhluje na 1dílec podle dělostřeleckých pravidel. Tím pádem když je hodnota 2,5 tak pak hodnota </a:t>
                </a:r>
                <a:r>
                  <a:rPr lang="cs-CZ" sz="1200" i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〖</a:t>
                </a:r>
                <a:r>
                  <a:rPr lang="cs-CZ" sz="1200" i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𝑆𝑠〗_100</a:t>
                </a:r>
                <a:r>
                  <a:rPr lang="cs-CZ" sz="1200" b="0" i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je  00−02</a:t>
                </a:r>
                <a:r>
                  <a:rPr lang="cs-CZ" dirty="0"/>
                  <a:t> 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659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Určování prvků pro střelbu (palbu) je cílová činnost technického řízení palby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Způsob určení prvků pro střelbu se volí podle bojové situace, podle možností dělostřeleckého průzkumu, úplnosti a přesnosti údajů a podmínek zjištěných v procesu technického řízení palby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Způsob určování prvků nařizuje velitel oddílu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Činnost při přípravě prvků v místě řízení palby pro střelbu u dělostřelecké baterie řídí velitel baterie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9101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dirty="0"/>
              <a:t>Na přístroj pro řízení palby (mapu, papír) se podle souřadnic zakreslí pozorovatelna (P). Z pozorovatelny se zakreslí hlavní směr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7127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1200" dirty="0"/>
              <a:t>Buzolou nebo jiným úhloměrným přístrojem se změří v terénu z pozorovatelny vodorovný úhel (GAMA) mezi HLAVNÍM SMĚREM a směrem na palebné postavení baterie.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5926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dirty="0"/>
              <a:t>Buzolou nebo jiným přístrojem se změří v terénu z pozorovatelny úhel (</a:t>
            </a:r>
            <a:r>
              <a:rPr lang="el-GR" dirty="0"/>
              <a:t>γ) </a:t>
            </a:r>
            <a:r>
              <a:rPr lang="cs-CZ" dirty="0"/>
              <a:t>mezi hlavním směrem a směrem na palebné postavení baterie.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dirty="0"/>
              <a:t>Úhel se vynese od přímky HS ve směru na palebné postavení a zakreslí se přímka</a:t>
            </a:r>
            <a:endParaRPr lang="cs-CZ" sz="120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dirty="0"/>
              <a:t>Dálkoměrem nebo odhadem se určí vzdálenost palebného postavení od pozorovatelny (základna Z) a v odpovídajícím měřítku se vynese bod (B) palebného postavení.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dirty="0"/>
              <a:t>Z bodu B se zakreslí přímka HS rovnoběžně s přímkou HS zakreslenou z pozorovatelny</a:t>
            </a:r>
            <a:endParaRPr lang="cs-CZ" sz="12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619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Font typeface="+mj-lt"/>
                  <a:buAutoNum type="arabicPeriod"/>
                </a:pPr>
                <a:r>
                  <a:rPr lang="cs-CZ" dirty="0"/>
                  <a:t>Po zjištění cíle (C) se z pozorovatelny změří úhel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>
                        <m:r>
                          <a:rPr lang="cs-CZ" i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l-GR" dirty="0"/>
                  <a:t>) </a:t>
                </a:r>
                <a:r>
                  <a:rPr lang="cs-CZ" dirty="0"/>
                  <a:t>od hlavního směru na cíl a zakreslí se přímka ve směru na cíl.</a:t>
                </a:r>
              </a:p>
              <a:p>
                <a:pPr marL="228600" indent="-228600">
                  <a:buFont typeface="+mj-lt"/>
                  <a:buAutoNum type="arabicPeriod"/>
                </a:pPr>
                <a:r>
                  <a:rPr lang="cs-CZ" dirty="0"/>
                  <a:t>Dálkoměrem nebo odhadem se určí pozorovací dálka cíle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cs-CZ" dirty="0"/>
                  <a:t>) , která se v odpovídajícím měřítku vynese na přímku, zakreslenou z pozorovatelny ve směru na cíl a vyznačí se bod cíle (C)</a:t>
                </a:r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Font typeface="+mj-lt"/>
                  <a:buAutoNum type="arabicPeriod"/>
                </a:pPr>
                <a:r>
                  <a:rPr lang="cs-CZ" dirty="0"/>
                  <a:t>Po zjištění cíle (C) se z pozorovatelny změří úhel (</a:t>
                </a:r>
                <a:r>
                  <a:rPr lang="cs-CZ" i="0">
                    <a:latin typeface="Cambria Math" panose="02040503050406030204" pitchFamily="18" charset="0"/>
                  </a:rPr>
                  <a:t>𝛼_𝐶^′</a:t>
                </a:r>
                <a:r>
                  <a:rPr lang="el-GR" dirty="0"/>
                  <a:t>) </a:t>
                </a:r>
                <a:r>
                  <a:rPr lang="cs-CZ" dirty="0"/>
                  <a:t>od hlavního směru na cíl a zakreslí se přímka ve směru na cíl.</a:t>
                </a:r>
              </a:p>
              <a:p>
                <a:pPr marL="228600" indent="-228600">
                  <a:buFont typeface="+mj-lt"/>
                  <a:buAutoNum type="arabicPeriod"/>
                </a:pPr>
                <a:r>
                  <a:rPr lang="cs-CZ" dirty="0"/>
                  <a:t>Dálkoměrem nebo odhadem se určí pozorovací dálka cíle (</a:t>
                </a:r>
                <a:r>
                  <a:rPr lang="cs-CZ" i="0">
                    <a:latin typeface="Cambria Math" panose="02040503050406030204" pitchFamily="18" charset="0"/>
                  </a:rPr>
                  <a:t>𝑑_𝑐</a:t>
                </a:r>
                <a:r>
                  <a:rPr lang="cs-CZ" dirty="0"/>
                  <a:t>) , která se v odpovídajícím měřítku vynese na přímku, zakreslenou z pozorovatelny ve směru na cíl a vyznačí se bod cíle (C)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8898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Font typeface="+mj-lt"/>
                  <a:buAutoNum type="arabicPeriod"/>
                </a:pPr>
                <a:r>
                  <a:rPr lang="cs-CZ" dirty="0"/>
                  <a:t>Střed úhloměru se přiloží na bod C a nula úhloměru je orientována na pozorovatelnu. </a:t>
                </a:r>
              </a:p>
              <a:p>
                <a:pPr marL="228600" indent="-228600">
                  <a:buFont typeface="+mj-lt"/>
                  <a:buAutoNum type="arabicPeriod"/>
                </a:pPr>
                <a:r>
                  <a:rPr lang="cs-CZ" dirty="0"/>
                  <a:t>Přiložením hrany pravítka úhloměru na bod palebného postavení B se vyčte na pravítku topografická dálka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bSup>
                  </m:oMath>
                </a14:m>
                <a:r>
                  <a:rPr lang="cs-CZ" dirty="0"/>
                  <a:t>a na úhloměru pozorovací úhel i</a:t>
                </a:r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Font typeface="+mj-lt"/>
                  <a:buAutoNum type="arabicPeriod"/>
                </a:pPr>
                <a:r>
                  <a:rPr lang="cs-CZ" dirty="0"/>
                  <a:t>Střed úhloměru se přiloží na bod C a nula úhloměru je orientována na pozorovatelnu. </a:t>
                </a:r>
              </a:p>
              <a:p>
                <a:pPr marL="228600" indent="-228600">
                  <a:buFont typeface="+mj-lt"/>
                  <a:buAutoNum type="arabicPeriod"/>
                </a:pPr>
                <a:r>
                  <a:rPr lang="cs-CZ" dirty="0"/>
                  <a:t>Přiložením hrany pravítka úhloměru na bod palebného postavení B se vyčte na pravítku topografická dálka </a:t>
                </a:r>
                <a:r>
                  <a:rPr lang="cs-CZ" i="0">
                    <a:latin typeface="Cambria Math" panose="02040503050406030204" pitchFamily="18" charset="0"/>
                  </a:rPr>
                  <a:t>𝐷_𝑡^(𝑐</a:t>
                </a:r>
                <a:r>
                  <a:rPr lang="cs-CZ" b="0" i="0">
                    <a:latin typeface="Cambria Math" panose="02040503050406030204" pitchFamily="18" charset="0"/>
                  </a:rPr>
                  <a:t> )</a:t>
                </a:r>
                <a:r>
                  <a:rPr lang="cs-CZ" dirty="0"/>
                  <a:t>a na úhloměru pozorovací úhel i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4814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Font typeface="+mj-lt"/>
                  <a:buAutoNum type="arabicPeriod"/>
                </a:pPr>
                <a:r>
                  <a:rPr lang="cs-CZ" dirty="0"/>
                  <a:t>Dělostřelecký úhloměr s nasazeným ramenem se přiloží středem na cíl a nulou se orientuje rovnoběžně s hlavním směrem. </a:t>
                </a:r>
              </a:p>
              <a:p>
                <a:pPr marL="228600" indent="-228600">
                  <a:buFont typeface="+mj-lt"/>
                  <a:buAutoNum type="arabicPeriod"/>
                </a:pPr>
                <a:r>
                  <a:rPr lang="cs-CZ" dirty="0"/>
                  <a:t>Pracovní hrana ramena (směřující do středu) se přiloží k bodu palebného postavení</a:t>
                </a:r>
              </a:p>
              <a:p>
                <a:pPr marL="228600" indent="-228600">
                  <a:buFont typeface="+mj-lt"/>
                  <a:buAutoNum type="arabicPeriod"/>
                </a:pPr>
                <a:r>
                  <a:rPr lang="cs-CZ" dirty="0"/>
                  <a:t>Proti hraně ramena se na stupnici úhloměru vyčte topografická stranová odchylka 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𝑆𝑜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sup>
                    </m:sSubSup>
                  </m:oMath>
                </a14:m>
                <a:r>
                  <a:rPr lang="cs-CZ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Font typeface="+mj-lt"/>
                  <a:buAutoNum type="arabicPeriod"/>
                </a:pPr>
                <a:r>
                  <a:rPr lang="cs-CZ" dirty="0"/>
                  <a:t>Dělostřelecký úhloměr s nasazeným ramenem se přiloží středem na cíl a nulou se orientuje rovnoběžně s hlavním směrem. </a:t>
                </a:r>
              </a:p>
              <a:p>
                <a:pPr marL="228600" indent="-228600">
                  <a:buFont typeface="+mj-lt"/>
                  <a:buAutoNum type="arabicPeriod"/>
                </a:pPr>
                <a:r>
                  <a:rPr lang="cs-CZ" dirty="0"/>
                  <a:t>Pracovní hrana ramena (směřující do středu) se přiloží k bodu palebného postavení</a:t>
                </a:r>
              </a:p>
              <a:p>
                <a:pPr marL="228600" indent="-228600">
                  <a:buFont typeface="+mj-lt"/>
                  <a:buAutoNum type="arabicPeriod"/>
                </a:pPr>
                <a:r>
                  <a:rPr lang="cs-CZ" dirty="0"/>
                  <a:t>Proti hraně ramena se na stupnici úhloměru vyčte topografická stranová odchylka t </a:t>
                </a:r>
                <a:r>
                  <a:rPr lang="cs-CZ" i="0">
                    <a:latin typeface="Cambria Math" panose="02040503050406030204" pitchFamily="18" charset="0"/>
                  </a:rPr>
                  <a:t>〖</a:t>
                </a:r>
                <a:r>
                  <a:rPr lang="cs-CZ" i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𝑆𝑜〗_𝑡^𝐶</a:t>
                </a:r>
                <a:r>
                  <a:rPr lang="cs-CZ" dirty="0"/>
                  <a:t>.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06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cs-CZ" dirty="0"/>
                  <a:t>P = Pozorovatel.</a:t>
                </a:r>
              </a:p>
              <a:p>
                <a:r>
                  <a:rPr lang="cs-CZ" dirty="0"/>
                  <a:t>B = Baterie.</a:t>
                </a:r>
              </a:p>
              <a:p>
                <a:r>
                  <a:rPr lang="cs-CZ" dirty="0"/>
                  <a:t>C = Cíl.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bSup>
                  </m:oMath>
                </a14:m>
                <a:r>
                  <a:rPr lang="cs-CZ" dirty="0"/>
                  <a:t> = Dálka topografická.</a:t>
                </a:r>
                <a:r>
                  <a:rPr lang="cs-CZ" baseline="0" dirty="0"/>
                  <a:t> </a:t>
                </a:r>
              </a:p>
              <a:p>
                <a:r>
                  <a:rPr lang="cs-CZ" baseline="0" dirty="0"/>
                  <a:t>i = Pozorovací úhel.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cs-CZ" dirty="0"/>
                  <a:t> = Dálka pozorovací.</a:t>
                </a:r>
                <a:r>
                  <a:rPr lang="cs-CZ" baseline="0" dirty="0"/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cs-CZ" dirty="0"/>
                  <a:t>P = Pozorovatel.</a:t>
                </a:r>
              </a:p>
              <a:p>
                <a:r>
                  <a:rPr lang="cs-CZ" dirty="0"/>
                  <a:t>B = Baterie.</a:t>
                </a:r>
              </a:p>
              <a:p>
                <a:r>
                  <a:rPr lang="cs-CZ" dirty="0"/>
                  <a:t>C = Cíl.</a:t>
                </a:r>
              </a:p>
              <a:p>
                <a:pPr/>
                <a:r>
                  <a:rPr lang="cs-CZ" i="0">
                    <a:latin typeface="Cambria Math" panose="02040503050406030204" pitchFamily="18" charset="0"/>
                  </a:rPr>
                  <a:t>𝐷_𝑡^𝑐</a:t>
                </a:r>
                <a:r>
                  <a:rPr lang="cs-CZ" dirty="0"/>
                  <a:t> = Dálka topografická.</a:t>
                </a:r>
                <a:r>
                  <a:rPr lang="cs-CZ" baseline="0" dirty="0"/>
                  <a:t> </a:t>
                </a:r>
              </a:p>
              <a:p>
                <a:pPr/>
                <a:r>
                  <a:rPr lang="cs-CZ" baseline="0" dirty="0"/>
                  <a:t>i = Pozorovací úhel. </a:t>
                </a:r>
              </a:p>
              <a:p>
                <a:pPr/>
                <a:r>
                  <a:rPr lang="cs-CZ" i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𝑑_𝑐</a:t>
                </a:r>
                <a:r>
                  <a:rPr lang="cs-CZ" dirty="0"/>
                  <a:t> = Dálka pozorovací.</a:t>
                </a:r>
                <a:r>
                  <a:rPr lang="cs-CZ" baseline="0" dirty="0"/>
                  <a:t> </a:t>
                </a:r>
                <a:endParaRPr lang="cs-CZ" dirty="0"/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9348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cs-CZ" dirty="0" err="1"/>
                  <a:t>Rp</a:t>
                </a:r>
                <a:r>
                  <a:rPr lang="cs-CZ" dirty="0"/>
                  <a:t> redukční poměr = dálka pozorovací děleno dálkou topografickou </a:t>
                </a:r>
              </a:p>
              <a:p>
                <a:r>
                  <a:rPr lang="cs-CZ" dirty="0" err="1"/>
                  <a:t>Ss</a:t>
                </a:r>
                <a:r>
                  <a:rPr lang="cs-CZ" dirty="0"/>
                  <a:t> stranoví skok = pozorovací úhel děleno setinou dálky topografické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>
                            <a:latin typeface="Cambria Math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cs-CZ" sz="120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1200">
                            <a:latin typeface="Cambria Math"/>
                          </a:rPr>
                          <m:t>dc</m:t>
                        </m:r>
                      </m:sub>
                    </m:sSub>
                  </m:oMath>
                </a14:m>
                <a:r>
                  <a:rPr lang="cs-CZ" sz="1200" dirty="0"/>
                  <a:t>  1 dílek zaměřovače</a:t>
                </a:r>
                <a:r>
                  <a:rPr lang="cs-CZ" sz="1200" baseline="0" dirty="0"/>
                  <a:t> mění dálku o (počet v </a:t>
                </a:r>
                <a:r>
                  <a:rPr lang="cs-CZ" sz="1200" baseline="0" dirty="0" err="1"/>
                  <a:t>metrec</a:t>
                </a:r>
                <a:r>
                  <a:rPr lang="cs-CZ" sz="1200" baseline="0" dirty="0"/>
                  <a:t>)</a:t>
                </a:r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cs-CZ" dirty="0" err="1"/>
                  <a:t>Rp</a:t>
                </a:r>
                <a:r>
                  <a:rPr lang="cs-CZ" dirty="0"/>
                  <a:t> redukční poměr = dálka pozorovací děleno dálkou topografickou </a:t>
                </a:r>
              </a:p>
              <a:p>
                <a:r>
                  <a:rPr lang="cs-CZ" dirty="0" err="1"/>
                  <a:t>Ss</a:t>
                </a:r>
                <a:r>
                  <a:rPr lang="cs-CZ" dirty="0"/>
                  <a:t> stranoví skok = pozorovací úhel děleno setinou dálky topografické </a:t>
                </a:r>
              </a:p>
              <a:p>
                <a:r>
                  <a:rPr lang="cs-CZ" sz="1200" i="0">
                    <a:latin typeface="Cambria Math" panose="02040503050406030204" pitchFamily="18" charset="0"/>
                  </a:rPr>
                  <a:t>〖</a:t>
                </a:r>
                <a:r>
                  <a:rPr lang="cs-CZ" sz="1200" i="0">
                    <a:latin typeface="Cambria Math"/>
                  </a:rPr>
                  <a:t>∆X</a:t>
                </a:r>
                <a:r>
                  <a:rPr lang="cs-CZ" sz="1200" i="0">
                    <a:latin typeface="Cambria Math" panose="02040503050406030204" pitchFamily="18" charset="0"/>
                  </a:rPr>
                  <a:t>〗_</a:t>
                </a:r>
                <a:r>
                  <a:rPr lang="cs-CZ" sz="1200" i="0">
                    <a:latin typeface="Cambria Math"/>
                  </a:rPr>
                  <a:t>dc</a:t>
                </a:r>
                <a:r>
                  <a:rPr lang="cs-CZ" sz="1200" dirty="0"/>
                  <a:t>  1 dílek zaměřovače</a:t>
                </a:r>
                <a:r>
                  <a:rPr lang="cs-CZ" sz="1200" baseline="0" dirty="0"/>
                  <a:t> mění dálku o (počet v </a:t>
                </a:r>
                <a:r>
                  <a:rPr lang="cs-CZ" sz="1200" baseline="0" dirty="0" err="1"/>
                  <a:t>metrec</a:t>
                </a:r>
                <a:r>
                  <a:rPr lang="cs-CZ" sz="1200" baseline="0" dirty="0"/>
                  <a:t>)</a:t>
                </a:r>
                <a:endParaRPr lang="cs-CZ" dirty="0"/>
              </a:p>
              <a:p>
                <a:endParaRPr lang="cs-CZ" dirty="0"/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6770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Přibližné opravy dálky a směru pro známé změny podmínek střelby a určit počítané prvky pro střelbu a počítané prvky zaměřovače jako u </a:t>
            </a:r>
            <a:r>
              <a:rPr lang="cs-CZ"/>
              <a:t>početního způsobu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3503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 určení topografických prvků výpočtem je potřebné, aby byla z pozorovatelny přímá viditelnost do palebného postavení, byl znám prostor palebného postavení a bylo možné určit směrníky na baterii a na cíl a určit délku základny. Všechny potřebné hodnoty se určí výpočtem podle vztahů, vyplývajících z obr.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830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Postup: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Určit pomocný úhel </a:t>
                </a:r>
                <a14:m>
                  <m:oMath xmlns:m="http://schemas.openxmlformats.org/officeDocument/2006/math">
                    <m:r>
                      <a:rPr lang="cs-CZ" sz="12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𝛿</m:t>
                    </m:r>
                  </m:oMath>
                </a14:m>
                <a:r>
                  <a:rPr lang="cs-CZ" sz="1100" dirty="0">
                    <a:effectLst/>
                    <a:latin typeface="+mn-lt"/>
                    <a:ea typeface="Calibri"/>
                    <a:cs typeface="Times New Roman"/>
                  </a:rPr>
                  <a:t> a pomocnou dálku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100" i="1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1100" b="0" i="1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𝑑</m:t>
                        </m:r>
                      </m:e>
                      <m:sub>
                        <m:r>
                          <a:rPr lang="cs-CZ" sz="1100" b="0" i="1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1100" dirty="0">
                    <a:effectLst/>
                    <a:latin typeface="+mn-lt"/>
                    <a:ea typeface="Calibri"/>
                    <a:cs typeface="Times New Roman"/>
                  </a:rPr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cs-CZ" sz="1100" dirty="0">
                  <a:effectLst/>
                  <a:latin typeface="+mn-lt"/>
                  <a:ea typeface="Calibri"/>
                  <a:cs typeface="Times New Roman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100" dirty="0">
                    <a:effectLst/>
                    <a:latin typeface="+mn-lt"/>
                    <a:ea typeface="Calibri"/>
                    <a:cs typeface="Times New Roman"/>
                  </a:rPr>
                  <a:t>Kde: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11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1100">
                            <a:latin typeface="Cambria Math"/>
                          </a:rPr>
                          <m:t>B</m:t>
                        </m:r>
                      </m:sub>
                    </m:sSub>
                  </m:oMath>
                </a14:m>
                <a:r>
                  <a:rPr lang="cs-CZ" sz="1100" dirty="0">
                    <a:effectLst/>
                    <a:latin typeface="+mn-lt"/>
                    <a:ea typeface="Calibri"/>
                    <a:cs typeface="Times New Roman"/>
                  </a:rPr>
                  <a:t> - směrník z pozorovatelny</a:t>
                </a:r>
                <a:r>
                  <a:rPr lang="cs-CZ" sz="1100" baseline="0" dirty="0">
                    <a:effectLst/>
                    <a:latin typeface="+mn-lt"/>
                    <a:ea typeface="Calibri"/>
                    <a:cs typeface="Times New Roman"/>
                  </a:rPr>
                  <a:t> na baterii (směrník baterie)</a:t>
                </a:r>
                <a:endParaRPr lang="cs-CZ" sz="1100" dirty="0">
                  <a:effectLst/>
                  <a:latin typeface="+mn-lt"/>
                  <a:ea typeface="Calibri"/>
                  <a:cs typeface="Times New Roman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12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1200">
                            <a:latin typeface="Cambria Math"/>
                          </a:rPr>
                          <m:t>C</m:t>
                        </m:r>
                      </m:sub>
                    </m:sSub>
                  </m:oMath>
                </a14:m>
                <a:r>
                  <a:rPr lang="cs-CZ" dirty="0"/>
                  <a:t> - 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směrník z pozorovatelny</a:t>
                </a:r>
                <a:r>
                  <a:rPr lang="cs-CZ" sz="1200" baseline="0" dirty="0">
                    <a:effectLst/>
                    <a:latin typeface="+mn-lt"/>
                    <a:ea typeface="Calibri"/>
                    <a:cs typeface="Times New Roman"/>
                  </a:rPr>
                  <a:t> na cíl (směrník cíle)</a:t>
                </a:r>
                <a:endParaRPr lang="cs-CZ" sz="1200" dirty="0">
                  <a:effectLst/>
                  <a:latin typeface="+mn-lt"/>
                  <a:ea typeface="Calibri"/>
                  <a:cs typeface="Times New Roman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Postup: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Určit pomocný úhel </a:t>
                </a:r>
                <a:r>
                  <a:rPr lang="cs-CZ" sz="1200" i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/>
                  </a:rPr>
                  <a:t>𝛿</a:t>
                </a:r>
                <a:r>
                  <a:rPr lang="cs-CZ" sz="1100" dirty="0">
                    <a:effectLst/>
                    <a:latin typeface="+mn-lt"/>
                    <a:ea typeface="Calibri"/>
                    <a:cs typeface="Times New Roman"/>
                  </a:rPr>
                  <a:t> a pomocnou dálku </a:t>
                </a:r>
                <a:r>
                  <a:rPr lang="cs-CZ" sz="1100" b="0" i="0">
                    <a:effectLst/>
                    <a:latin typeface="Cambria Math" panose="02040503050406030204" pitchFamily="18" charset="0"/>
                    <a:cs typeface="Times New Roman"/>
                  </a:rPr>
                  <a:t>𝑑_1</a:t>
                </a:r>
                <a:r>
                  <a:rPr lang="cs-CZ" sz="1100" dirty="0">
                    <a:effectLst/>
                    <a:latin typeface="+mn-lt"/>
                    <a:ea typeface="Calibri"/>
                    <a:cs typeface="Times New Roman"/>
                  </a:rPr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cs-CZ" sz="1100" dirty="0">
                  <a:effectLst/>
                  <a:latin typeface="+mn-lt"/>
                  <a:ea typeface="Calibri"/>
                  <a:cs typeface="Times New Roman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100" dirty="0">
                    <a:effectLst/>
                    <a:latin typeface="+mn-lt"/>
                    <a:ea typeface="Calibri"/>
                    <a:cs typeface="Times New Roman"/>
                  </a:rPr>
                  <a:t>Kde: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100" i="0">
                    <a:latin typeface="Cambria Math"/>
                  </a:rPr>
                  <a:t>α</a:t>
                </a:r>
                <a:r>
                  <a:rPr lang="cs-CZ" sz="1100" i="0">
                    <a:latin typeface="Cambria Math" panose="02040503050406030204" pitchFamily="18" charset="0"/>
                  </a:rPr>
                  <a:t>_</a:t>
                </a:r>
                <a:r>
                  <a:rPr lang="cs-CZ" sz="1100" i="0">
                    <a:latin typeface="Cambria Math"/>
                  </a:rPr>
                  <a:t>B</a:t>
                </a:r>
                <a:r>
                  <a:rPr lang="cs-CZ" sz="1100" dirty="0">
                    <a:effectLst/>
                    <a:latin typeface="+mn-lt"/>
                    <a:ea typeface="Calibri"/>
                    <a:cs typeface="Times New Roman"/>
                  </a:rPr>
                  <a:t> - směrník z pozorovatelny</a:t>
                </a:r>
                <a:r>
                  <a:rPr lang="cs-CZ" sz="1100" baseline="0" dirty="0">
                    <a:effectLst/>
                    <a:latin typeface="+mn-lt"/>
                    <a:ea typeface="Calibri"/>
                    <a:cs typeface="Times New Roman"/>
                  </a:rPr>
                  <a:t> na baterii (směrník baterie)</a:t>
                </a:r>
                <a:endParaRPr lang="cs-CZ" sz="1100" dirty="0">
                  <a:effectLst/>
                  <a:latin typeface="+mn-lt"/>
                  <a:ea typeface="Calibri"/>
                  <a:cs typeface="Times New Roman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i="0">
                    <a:latin typeface="Cambria Math"/>
                  </a:rPr>
                  <a:t>α</a:t>
                </a:r>
                <a:r>
                  <a:rPr lang="cs-CZ" sz="1200" i="0">
                    <a:latin typeface="Cambria Math" panose="02040503050406030204" pitchFamily="18" charset="0"/>
                  </a:rPr>
                  <a:t>_</a:t>
                </a:r>
                <a:r>
                  <a:rPr lang="cs-CZ" sz="1200" i="0">
                    <a:latin typeface="Cambria Math"/>
                  </a:rPr>
                  <a:t>C</a:t>
                </a:r>
                <a:r>
                  <a:rPr lang="cs-CZ" dirty="0"/>
                  <a:t> - 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směrník z pozorovatelny</a:t>
                </a:r>
                <a:r>
                  <a:rPr lang="cs-CZ" sz="1200" baseline="0" dirty="0">
                    <a:effectLst/>
                    <a:latin typeface="+mn-lt"/>
                    <a:ea typeface="Calibri"/>
                    <a:cs typeface="Times New Roman"/>
                  </a:rPr>
                  <a:t> na cíl (směrník cíle)</a:t>
                </a:r>
                <a:endParaRPr lang="cs-CZ" sz="1200" dirty="0">
                  <a:effectLst/>
                  <a:latin typeface="+mn-lt"/>
                  <a:ea typeface="Calibri"/>
                  <a:cs typeface="Times New Roman"/>
                </a:endParaRPr>
              </a:p>
              <a:p>
                <a:pPr/>
                <a:endParaRPr lang="cs-CZ" dirty="0"/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3460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rtl="0" eaLnBrk="1" fontAlgn="t" latinLnBrk="0" hangingPunct="1"/>
                <a:endParaRPr lang="cs-CZ" sz="1200" dirty="0"/>
              </a:p>
              <a:p>
                <a:pPr rtl="0" eaLnBrk="1" fontAlgn="t" latinLnBrk="0" hangingPunct="1"/>
                <a:r>
                  <a:rPr lang="cs-CZ" sz="1200" b="0" i="0" u="none" strike="noStrike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100" dirty="0">
                    <a:effectLst/>
                  </a:rPr>
                  <a:t> </a:t>
                </a:r>
                <a:endParaRPr lang="cs-CZ" sz="1100" dirty="0">
                  <a:effectLst/>
                  <a:latin typeface="+mn-lt"/>
                  <a:ea typeface="Calibri"/>
                  <a:cs typeface="Times New Roman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rtl="0" eaLnBrk="1" fontAlgn="t" latinLnBrk="0" hangingPunct="1"/>
                <a:r>
                  <a:rPr lang="cs-CZ" dirty="0"/>
                  <a:t>Poté spočítáme </a:t>
                </a:r>
                <a:r>
                  <a:rPr lang="cs-CZ" sz="1200" dirty="0"/>
                  <a:t>β</a:t>
                </a:r>
                <a:r>
                  <a:rPr lang="cs-CZ" dirty="0"/>
                  <a:t> (</a:t>
                </a:r>
                <a:r>
                  <a:rPr lang="cs-CZ" sz="1200" dirty="0">
                    <a:effectLst/>
                  </a:rPr>
                  <a:t>pomocný úhel ABP) </a:t>
                </a:r>
                <a:r>
                  <a:rPr lang="cs-CZ" sz="1100" dirty="0">
                    <a:effectLst/>
                  </a:rPr>
                  <a:t> a to tím že odečteme </a:t>
                </a:r>
                <a:r>
                  <a:rPr lang="cs-CZ" sz="1200" b="1" i="0" u="none" strike="noStrike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δ</a:t>
                </a:r>
                <a:r>
                  <a:rPr lang="cs-CZ" sz="1200" b="0" i="0" u="none" strike="noStrike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</a:t>
                </a:r>
                <a:r>
                  <a:rPr lang="cs-CZ" sz="1200" b="1" i="0" u="none" strike="noStrike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pomocný úhel BPA) </a:t>
                </a:r>
              </a:p>
              <a:p>
                <a:pPr marL="0" marR="0" lvl="0" indent="0" algn="l" defTabSz="914400" rtl="0" eaLnBrk="1" fontAlgn="t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b="0" i="0" u="none" strike="noStrike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Spočítáme </a:t>
                </a:r>
                <a:r>
                  <a:rPr lang="cs-CZ" sz="1200" i="0">
                    <a:latin typeface="Cambria Math"/>
                  </a:rPr>
                  <a:t>d</a:t>
                </a:r>
                <a:r>
                  <a:rPr lang="cs-CZ" sz="1200" i="0">
                    <a:latin typeface="Cambria Math" panose="02040503050406030204" pitchFamily="18" charset="0"/>
                  </a:rPr>
                  <a:t>_</a:t>
                </a:r>
                <a:r>
                  <a:rPr lang="cs-CZ" sz="1200" i="0">
                    <a:latin typeface="Cambria Math"/>
                  </a:rPr>
                  <a:t>1</a:t>
                </a:r>
                <a:r>
                  <a:rPr lang="cs-CZ" sz="1200" dirty="0"/>
                  <a:t>  tím že</a:t>
                </a:r>
                <a:r>
                  <a:rPr lang="cs-CZ" sz="1200" baseline="0" dirty="0"/>
                  <a:t> základnu vynásobíme sin </a:t>
                </a:r>
                <a:r>
                  <a:rPr lang="cs-CZ" sz="1200" dirty="0"/>
                  <a:t>β</a:t>
                </a:r>
              </a:p>
              <a:p>
                <a:pPr rtl="0" eaLnBrk="1" fontAlgn="t" latinLnBrk="0" hangingPunct="1"/>
                <a:r>
                  <a:rPr lang="cs-CZ" sz="1200" b="0" i="0" u="none" strike="noStrike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100" dirty="0">
                    <a:effectLst/>
                  </a:rPr>
                  <a:t> </a:t>
                </a:r>
                <a:endParaRPr lang="cs-CZ" sz="1100" dirty="0">
                  <a:effectLst/>
                  <a:latin typeface="+mn-lt"/>
                  <a:ea typeface="Calibri"/>
                  <a:cs typeface="Times New Roman"/>
                </a:endParaRPr>
              </a:p>
              <a:p>
                <a:endParaRPr lang="cs-CZ" dirty="0"/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0765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cs-CZ" dirty="0"/>
                  <a:t>Vypočítáme topografickou dálku cíle.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cs-CZ" dirty="0"/>
                  <a:t>Topografickou dálku spočítáme jako součet pozorovací délky a pomocné délky </a:t>
                </a:r>
                <a:r>
                  <a:rPr lang="cs-CZ" sz="1200" i="0">
                    <a:latin typeface="Cambria Math"/>
                  </a:rPr>
                  <a:t>d</a:t>
                </a:r>
                <a:r>
                  <a:rPr lang="cs-CZ" sz="1200" i="0">
                    <a:latin typeface="Cambria Math" panose="02040503050406030204" pitchFamily="18" charset="0"/>
                  </a:rPr>
                  <a:t>_</a:t>
                </a:r>
                <a:r>
                  <a:rPr lang="cs-CZ" sz="1200" i="0">
                    <a:latin typeface="Cambria Math"/>
                  </a:rPr>
                  <a:t>1</a:t>
                </a:r>
                <a:r>
                  <a:rPr lang="cs-CZ" dirty="0"/>
                  <a:t> 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97781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poznámky 1">
            <a:extLst>
              <a:ext uri="{FF2B5EF4-FFF2-40B4-BE49-F238E27FC236}">
                <a16:creationId xmlns:a16="http://schemas.microsoft.com/office/drawing/2014/main" id="{84BF1153-50F1-4EBD-AF3B-BFAF1B3171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Vypočítáme pozorovací úhel (i).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Vypočítáme topografickou stranovou odchylku.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Kde: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cs-CZ" sz="1100" i="1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SupPr>
                      <m:e>
                        <m:r>
                          <a:rPr lang="cs-CZ" sz="11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𝛼</m:t>
                        </m:r>
                      </m:e>
                      <m:sub>
                        <m:r>
                          <a:rPr lang="cs-CZ" sz="1100" b="0" i="1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𝑐</m:t>
                        </m:r>
                      </m:sub>
                      <m:sup>
                        <m:r>
                          <a:rPr lang="cs-CZ" sz="1100" b="0" i="1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,</m:t>
                        </m:r>
                      </m:sup>
                    </m:sSubSup>
                  </m:oMath>
                </a14:m>
                <a:r>
                  <a:rPr lang="cs-CZ" sz="1100" dirty="0">
                    <a:effectLst/>
                    <a:latin typeface="+mn-lt"/>
                    <a:ea typeface="Calibri"/>
                    <a:cs typeface="Times New Roman"/>
                  </a:rPr>
                  <a:t> - stranová odchylka cíle z pozorovatelny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Vypočítat převýšení a polohoví úhel cíle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Vypočítáme topografickou stranovou odchylku.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Kde: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100" i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/>
                  </a:rPr>
                  <a:t>𝛼_</a:t>
                </a:r>
                <a:r>
                  <a:rPr lang="cs-CZ" sz="1100" b="0" i="0">
                    <a:effectLst/>
                    <a:latin typeface="Cambria Math" panose="02040503050406030204" pitchFamily="18" charset="0"/>
                    <a:cs typeface="Times New Roman"/>
                  </a:rPr>
                  <a:t>𝑐^,</a:t>
                </a:r>
                <a:r>
                  <a:rPr lang="cs-CZ" sz="1100" dirty="0">
                    <a:effectLst/>
                    <a:latin typeface="+mn-lt"/>
                    <a:ea typeface="Calibri"/>
                    <a:cs typeface="Times New Roman"/>
                  </a:rPr>
                  <a:t> - stranová odchylka cíle z pozorovatelny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Vypočítat převýšení a polohoví úhel cíle </a:t>
                </a:r>
              </a:p>
              <a:p>
                <a:endParaRPr lang="cs-CZ" dirty="0"/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5781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Vypočítat převýšení a polohoví úhel cíle.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Kde: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200" i="1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𝐴</m:t>
                        </m:r>
                      </m:e>
                      <m:sub>
                        <m:r>
                          <a:rPr lang="cs-CZ" sz="1200" b="0" i="1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200" i="1" dirty="0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1200" b="0" i="1" dirty="0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𝐴</m:t>
                        </m:r>
                      </m:e>
                      <m:sub>
                        <m:r>
                          <a:rPr lang="cs-CZ" sz="1200" b="0" i="1" dirty="0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) – nadmořská</a:t>
                </a:r>
                <a:r>
                  <a:rPr lang="cs-CZ" sz="1200" baseline="0" dirty="0">
                    <a:effectLst/>
                    <a:latin typeface="+mn-lt"/>
                    <a:ea typeface="Calibri"/>
                    <a:cs typeface="Times New Roman"/>
                  </a:rPr>
                  <a:t> výška cíle (palebného postavení) </a:t>
                </a:r>
                <a:endParaRPr lang="cs-CZ" sz="1200" dirty="0">
                  <a:effectLst/>
                  <a:latin typeface="+mn-lt"/>
                  <a:ea typeface="Calibri"/>
                  <a:cs typeface="Times New Roman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Vypočítat převýšení a polohoví úhel cíle.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Kde: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b="0" i="0">
                    <a:effectLst/>
                    <a:latin typeface="Cambria Math" panose="02040503050406030204" pitchFamily="18" charset="0"/>
                    <a:cs typeface="Times New Roman"/>
                  </a:rPr>
                  <a:t>𝐴_𝐶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(</a:t>
                </a:r>
                <a:r>
                  <a:rPr lang="cs-CZ" sz="1200" b="0" i="0" dirty="0">
                    <a:effectLst/>
                    <a:latin typeface="Cambria Math" panose="02040503050406030204" pitchFamily="18" charset="0"/>
                    <a:cs typeface="Times New Roman"/>
                  </a:rPr>
                  <a:t>𝐴_𝐵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) – nadmořská</a:t>
                </a:r>
                <a:r>
                  <a:rPr lang="cs-CZ" sz="1200" baseline="0" dirty="0">
                    <a:effectLst/>
                    <a:latin typeface="+mn-lt"/>
                    <a:ea typeface="Calibri"/>
                    <a:cs typeface="Times New Roman"/>
                  </a:rPr>
                  <a:t> výška cíle (palebného postavení) </a:t>
                </a:r>
                <a:endParaRPr lang="cs-CZ" sz="1200" dirty="0">
                  <a:effectLst/>
                  <a:latin typeface="+mn-lt"/>
                  <a:ea typeface="Calibri"/>
                  <a:cs typeface="Times New Roman"/>
                </a:endParaRPr>
              </a:p>
              <a:p>
                <a:endParaRPr lang="cs-CZ" dirty="0"/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3211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Určit počítanou dálku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2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1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cs-CZ" sz="1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cs-CZ" sz="1200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</m:oMath>
                </a14:m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a počítanou</a:t>
                </a:r>
                <a:r>
                  <a:rPr lang="cs-CZ" sz="1200" baseline="0" dirty="0">
                    <a:effectLst/>
                    <a:latin typeface="+mn-lt"/>
                    <a:ea typeface="Calibri"/>
                    <a:cs typeface="Times New Roman"/>
                  </a:rPr>
                  <a:t> stranovou odchylku cíle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2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200" b="0" i="1" smtClean="0">
                            <a:latin typeface="Cambria Math" panose="02040503050406030204" pitchFamily="18" charset="0"/>
                          </a:rPr>
                          <m:t>𝑆𝑜</m:t>
                        </m:r>
                      </m:e>
                      <m:sub>
                        <m:r>
                          <a:rPr lang="cs-CZ" sz="1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cs-CZ" sz="1200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</m:oMath>
                </a14:m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počítáním</a:t>
                </a:r>
                <a:r>
                  <a:rPr lang="cs-CZ" sz="1200" baseline="0" dirty="0">
                    <a:effectLst/>
                    <a:latin typeface="+mn-lt"/>
                    <a:ea typeface="Calibri"/>
                    <a:cs typeface="Times New Roman"/>
                  </a:rPr>
                  <a:t> přibližných (počítaných) oprav dálky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2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cs-CZ" sz="1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cs-CZ" sz="1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cs-CZ" sz="1200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</m:oMath>
                </a14:m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 a směru </a:t>
                </a:r>
                <a14:m>
                  <m:oMath xmlns:m="http://schemas.openxmlformats.org/officeDocument/2006/math">
                    <m:r>
                      <a:rPr lang="cs-CZ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Sup>
                      <m:sSubSupPr>
                        <m:ctrlPr>
                          <a:rPr lang="cs-CZ" sz="12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200" b="0" i="1" smtClean="0">
                            <a:latin typeface="Cambria Math" panose="02040503050406030204" pitchFamily="18" charset="0"/>
                          </a:rPr>
                          <m:t>𝑆𝑜</m:t>
                        </m:r>
                      </m:e>
                      <m:sub>
                        <m:r>
                          <a:rPr lang="cs-CZ" sz="1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cs-CZ" sz="1200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</m:oMath>
                </a14:m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Určit počítanou dálku</a:t>
                </a:r>
                <a:r>
                  <a:rPr lang="cs-CZ" sz="1200" i="0">
                    <a:latin typeface="Cambria Math" panose="02040503050406030204" pitchFamily="18" charset="0"/>
                  </a:rPr>
                  <a:t>〖</a:t>
                </a:r>
                <a:r>
                  <a:rPr lang="cs-CZ" sz="1200" b="0" i="0">
                    <a:latin typeface="Cambria Math" panose="02040503050406030204" pitchFamily="18" charset="0"/>
                  </a:rPr>
                  <a:t> </a:t>
                </a:r>
                <a:r>
                  <a:rPr lang="cs-CZ" sz="1200" i="0">
                    <a:latin typeface="Cambria Math" panose="02040503050406030204" pitchFamily="18" charset="0"/>
                  </a:rPr>
                  <a:t>𝐷〗_</a:t>
                </a:r>
                <a:r>
                  <a:rPr lang="cs-CZ" sz="1200" b="0" i="0">
                    <a:latin typeface="Cambria Math" panose="02040503050406030204" pitchFamily="18" charset="0"/>
                  </a:rPr>
                  <a:t>𝑃^</a:t>
                </a:r>
                <a:r>
                  <a:rPr lang="cs-CZ" sz="1200" i="0">
                    <a:latin typeface="Cambria Math" panose="02040503050406030204" pitchFamily="18" charset="0"/>
                  </a:rPr>
                  <a:t>𝐶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a počítanou</a:t>
                </a:r>
                <a:r>
                  <a:rPr lang="cs-CZ" sz="1200" baseline="0" dirty="0">
                    <a:effectLst/>
                    <a:latin typeface="+mn-lt"/>
                    <a:ea typeface="Calibri"/>
                    <a:cs typeface="Times New Roman"/>
                  </a:rPr>
                  <a:t> stranovou odchylku cíle </a:t>
                </a:r>
                <a:r>
                  <a:rPr lang="cs-CZ" sz="1200" i="0">
                    <a:latin typeface="Cambria Math" panose="02040503050406030204" pitchFamily="18" charset="0"/>
                  </a:rPr>
                  <a:t>〖</a:t>
                </a:r>
                <a:r>
                  <a:rPr lang="cs-CZ" sz="1200" b="0" i="0">
                    <a:latin typeface="Cambria Math" panose="02040503050406030204" pitchFamily="18" charset="0"/>
                  </a:rPr>
                  <a:t>𝑆𝑜〗_𝑃^</a:t>
                </a:r>
                <a:r>
                  <a:rPr lang="cs-CZ" sz="1200" i="0">
                    <a:latin typeface="Cambria Math" panose="02040503050406030204" pitchFamily="18" charset="0"/>
                  </a:rPr>
                  <a:t>𝐶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počítáním</a:t>
                </a:r>
                <a:r>
                  <a:rPr lang="cs-CZ" sz="1200" baseline="0" dirty="0">
                    <a:effectLst/>
                    <a:latin typeface="+mn-lt"/>
                    <a:ea typeface="Calibri"/>
                    <a:cs typeface="Times New Roman"/>
                  </a:rPr>
                  <a:t> přibližných (počítaných) oprav dálky </a:t>
                </a:r>
                <a:r>
                  <a:rPr lang="cs-CZ" sz="1200" i="0">
                    <a:latin typeface="Cambria Math" panose="02040503050406030204" pitchFamily="18" charset="0"/>
                  </a:rPr>
                  <a:t>〖</a:t>
                </a:r>
                <a:r>
                  <a:rPr lang="cs-CZ" sz="1200" b="0" i="0">
                    <a:latin typeface="Cambria Math" panose="02040503050406030204" pitchFamily="18" charset="0"/>
                  </a:rPr>
                  <a:t> </a:t>
                </a:r>
                <a:r>
                  <a:rPr lang="cs-CZ" sz="1200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∆</a:t>
                </a:r>
                <a:r>
                  <a:rPr lang="cs-CZ" sz="1200" i="0">
                    <a:latin typeface="Cambria Math" panose="02040503050406030204" pitchFamily="18" charset="0"/>
                  </a:rPr>
                  <a:t>𝐷〗_</a:t>
                </a:r>
                <a:r>
                  <a:rPr lang="cs-CZ" sz="1200" b="0" i="0">
                    <a:latin typeface="Cambria Math" panose="02040503050406030204" pitchFamily="18" charset="0"/>
                  </a:rPr>
                  <a:t>𝑃^</a:t>
                </a:r>
                <a:r>
                  <a:rPr lang="cs-CZ" sz="1200" i="0">
                    <a:latin typeface="Cambria Math" panose="02040503050406030204" pitchFamily="18" charset="0"/>
                  </a:rPr>
                  <a:t>𝐶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 a směru </a:t>
                </a:r>
                <a:r>
                  <a:rPr lang="cs-CZ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∆</a:t>
                </a:r>
                <a:r>
                  <a:rPr lang="cs-CZ" sz="1200" i="0">
                    <a:latin typeface="Cambria Math" panose="02040503050406030204" pitchFamily="18" charset="0"/>
                  </a:rPr>
                  <a:t>〖</a:t>
                </a:r>
                <a:r>
                  <a:rPr lang="cs-CZ" sz="1200" b="0" i="0">
                    <a:latin typeface="Cambria Math" panose="02040503050406030204" pitchFamily="18" charset="0"/>
                  </a:rPr>
                  <a:t>𝑆𝑜〗_𝑃^</a:t>
                </a:r>
                <a:r>
                  <a:rPr lang="cs-CZ" sz="1200" i="0">
                    <a:latin typeface="Cambria Math" panose="02040503050406030204" pitchFamily="18" charset="0"/>
                  </a:rPr>
                  <a:t>𝐶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</a:t>
                </a:r>
              </a:p>
              <a:p>
                <a:endParaRPr lang="cs-CZ" dirty="0"/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675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= výbuch.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úhel mezi výbuchem a cílem z pozorovatelny.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60836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Není-li známa počítaná oprava směru, musí se započítat oprava pro derivaci (Z) pomocí tabulek střelby)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Určit počítanou dálku zaměřovače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200" i="1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𝐷</m:t>
                        </m:r>
                      </m:e>
                      <m:sub>
                        <m:r>
                          <a:rPr lang="cs-CZ" sz="1200" b="0" i="1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𝑑𝑐</m:t>
                        </m:r>
                      </m:sub>
                    </m:sSub>
                  </m:oMath>
                </a14:m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)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Při střelbě plochou a oblou dráhou. 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14:m>
                  <m:oMath xmlns:m="http://schemas.openxmlformats.org/officeDocument/2006/math">
                    <m:r>
                      <a:rPr lang="cs-CZ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𝜑</m:t>
                    </m:r>
                  </m:oMath>
                </a14:m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= fí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14:m>
                  <m:oMath xmlns:m="http://schemas.openxmlformats.org/officeDocument/2006/math">
                    <m:r>
                      <a:rPr lang="cs-CZ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𝜀</m:t>
                    </m:r>
                  </m:oMath>
                </a14:m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= epsilon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Kde: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α</m:t>
                    </m:r>
                  </m:oMath>
                </a14:m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– záměrný úhel (počítaná</a:t>
                </a:r>
                <a:r>
                  <a:rPr lang="cs-CZ" sz="1200" baseline="0" dirty="0">
                    <a:effectLst/>
                    <a:latin typeface="+mn-lt"/>
                    <a:ea typeface="Calibri"/>
                    <a:cs typeface="Times New Roman"/>
                  </a:rPr>
                  <a:t> dálka) v dílcích </a:t>
                </a:r>
                <a:endParaRPr lang="cs-CZ" sz="1200" dirty="0">
                  <a:effectLst/>
                  <a:latin typeface="+mn-lt"/>
                  <a:ea typeface="Calibri"/>
                  <a:cs typeface="Times New Roman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cs-CZ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∆</m:t>
                    </m:r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𝛼</m:t>
                        </m:r>
                      </m:e>
                      <m:sub>
                        <m:r>
                          <a:rPr lang="cs-CZ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- doplňková oprava záměrného úhlu (určuje</a:t>
                </a:r>
                <a:r>
                  <a:rPr lang="cs-CZ" sz="1200" baseline="0" dirty="0">
                    <a:effectLst/>
                    <a:latin typeface="+mn-lt"/>
                    <a:ea typeface="Calibri"/>
                    <a:cs typeface="Times New Roman"/>
                  </a:rPr>
                  <a:t> se z tabulek střelby podle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α</m:t>
                    </m:r>
                  </m:oMath>
                </a14:m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a</a:t>
                </a:r>
                <a:r>
                  <a:rPr lang="cs-CZ" sz="1200" baseline="0" dirty="0">
                    <a:effectLst/>
                    <a:latin typeface="+mn-lt"/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200" i="1" baseline="0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1200" i="1" baseline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𝜀</m:t>
                        </m:r>
                      </m:e>
                      <m:sub>
                        <m:r>
                          <a:rPr lang="cs-CZ" sz="1200" b="0" i="1" baseline="0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)</a:t>
                </a:r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Není-li známa počítaná oprava směru, musí se započítat oprava pro derivaci (Z) pomocí tabulek střelby)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Určit počítanou dálku zaměřovače (</a:t>
                </a:r>
                <a:r>
                  <a:rPr lang="cs-CZ" sz="1200" b="0" i="0">
                    <a:effectLst/>
                    <a:latin typeface="Cambria Math" panose="02040503050406030204" pitchFamily="18" charset="0"/>
                    <a:cs typeface="Times New Roman"/>
                  </a:rPr>
                  <a:t>𝐷_𝑑𝑐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)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Při střelbě plochou a oblou dráhou. 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cs-CZ" sz="1200" b="0" i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/>
                  </a:rPr>
                  <a:t>𝜑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= fí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cs-CZ" sz="1200" b="0" i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/>
                  </a:rPr>
                  <a:t>𝜀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= epsilon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Kde: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l-GR" sz="1200" b="0" i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/>
                  </a:rPr>
                  <a:t>α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– záměrný úhel (počítaná</a:t>
                </a:r>
                <a:r>
                  <a:rPr lang="cs-CZ" sz="1200" baseline="0" dirty="0">
                    <a:effectLst/>
                    <a:latin typeface="+mn-lt"/>
                    <a:ea typeface="Calibri"/>
                    <a:cs typeface="Times New Roman"/>
                  </a:rPr>
                  <a:t> dálka) v dílcích </a:t>
                </a:r>
                <a:endParaRPr lang="cs-CZ" sz="1200" dirty="0">
                  <a:effectLst/>
                  <a:latin typeface="+mn-lt"/>
                  <a:ea typeface="Calibri"/>
                  <a:cs typeface="Times New Roman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b="0" i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/>
                  </a:rPr>
                  <a:t>∆𝛼_𝑐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- doplňková oprava záměrného úhlu (určuje</a:t>
                </a:r>
                <a:r>
                  <a:rPr lang="cs-CZ" sz="1200" baseline="0" dirty="0">
                    <a:effectLst/>
                    <a:latin typeface="+mn-lt"/>
                    <a:ea typeface="Calibri"/>
                    <a:cs typeface="Times New Roman"/>
                  </a:rPr>
                  <a:t> se z tabulek střelby podle </a:t>
                </a:r>
                <a:r>
                  <a:rPr lang="el-GR" sz="1200" b="0" i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/>
                  </a:rPr>
                  <a:t>α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a</a:t>
                </a:r>
                <a:r>
                  <a:rPr lang="cs-CZ" sz="1200" baseline="0" dirty="0">
                    <a:effectLst/>
                    <a:latin typeface="+mn-lt"/>
                    <a:ea typeface="Calibri"/>
                    <a:cs typeface="Times New Roman"/>
                  </a:rPr>
                  <a:t> </a:t>
                </a:r>
                <a:r>
                  <a:rPr lang="cs-CZ" sz="1200" i="0" baseline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/>
                  </a:rPr>
                  <a:t>𝜀_</a:t>
                </a:r>
                <a:r>
                  <a:rPr lang="cs-CZ" sz="1200" b="0" i="0" baseline="0">
                    <a:effectLst/>
                    <a:latin typeface="Cambria Math" panose="02040503050406030204" pitchFamily="18" charset="0"/>
                    <a:cs typeface="Times New Roman"/>
                  </a:rPr>
                  <a:t>𝑐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)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73071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Není-li známa počítaná oprava směru, musí se započítat oprava pro derivaci (Z) pomocí tabulek střelby)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Určit počítanou dálku zaměřovače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200" i="1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𝐷</m:t>
                        </m:r>
                      </m:e>
                      <m:sub>
                        <m:r>
                          <a:rPr lang="cs-CZ" sz="1200" b="0" i="1" smtClean="0">
                            <a:effectLst/>
                            <a:latin typeface="Cambria Math" panose="02040503050406030204" pitchFamily="18" charset="0"/>
                            <a:cs typeface="Times New Roman"/>
                          </a:rPr>
                          <m:t>𝑑𝑐</m:t>
                        </m:r>
                      </m:sub>
                    </m:sSub>
                  </m:oMath>
                </a14:m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)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Při střelbě strmou dráhou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Kde: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cs-CZ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cs-CZ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–</a:t>
                </a:r>
                <a:r>
                  <a:rPr lang="cs-CZ" sz="1200" baseline="0" dirty="0">
                    <a:effectLst/>
                    <a:latin typeface="+mn-lt"/>
                    <a:ea typeface="Calibri"/>
                    <a:cs typeface="Times New Roman"/>
                  </a:rPr>
                  <a:t> oprava náměru (určuje se z tabulek střelby podle </a:t>
                </a:r>
                <a:r>
                  <a:rPr lang="el-GR" sz="1200" baseline="0" dirty="0">
                    <a:effectLst/>
                    <a:latin typeface="+mn-lt"/>
                    <a:ea typeface="Calibri"/>
                    <a:cs typeface="Times New Roman"/>
                  </a:rPr>
                  <a:t>α</a:t>
                </a:r>
                <a:r>
                  <a:rPr lang="cs-CZ" sz="1200" baseline="0" dirty="0">
                    <a:effectLst/>
                    <a:latin typeface="+mn-lt"/>
                    <a:ea typeface="Calibri"/>
                    <a:cs typeface="Times New Roman"/>
                  </a:rPr>
                  <a:t> a </a:t>
                </a:r>
                <a14:m>
                  <m:oMath xmlns:m="http://schemas.openxmlformats.org/officeDocument/2006/math">
                    <m:r>
                      <a:rPr lang="cs-CZ" sz="1200" i="1" baseline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∆</m:t>
                    </m:r>
                    <m:sSub>
                      <m:sSubPr>
                        <m:ctrlPr>
                          <a:rPr lang="cs-CZ" sz="1200" i="1" baseline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1200" b="0" i="1" baseline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𝐴</m:t>
                        </m:r>
                      </m:e>
                      <m:sub>
                        <m:r>
                          <a:rPr lang="cs-CZ" sz="1200" b="0" i="1" baseline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)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Jeli pozorovací úhel i </a:t>
                </a:r>
                <a14:m>
                  <m:oMath xmlns:m="http://schemas.openxmlformats.org/officeDocument/2006/math">
                    <m:r>
                      <a:rPr lang="cs-CZ" sz="12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≤</m:t>
                    </m:r>
                  </m:oMath>
                </a14:m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5 – 00 vypočítáme redukční poměr a stranoví skok </a:t>
                </a:r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Není-li známa počítaná oprava směru, musí se započítat oprava pro derivaci (Z) pomocí tabulek střelby)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Určit počítanou dálku zaměřovače (</a:t>
                </a:r>
                <a:r>
                  <a:rPr lang="cs-CZ" sz="1200" b="0" i="0">
                    <a:effectLst/>
                    <a:latin typeface="Cambria Math" panose="02040503050406030204" pitchFamily="18" charset="0"/>
                    <a:cs typeface="Times New Roman"/>
                  </a:rPr>
                  <a:t>𝐷_𝑑𝑐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)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-"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Při střelbě strmou dráhou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Kde: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∆𝜑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–</a:t>
                </a:r>
                <a:r>
                  <a:rPr lang="cs-CZ" sz="1200" baseline="0" dirty="0">
                    <a:effectLst/>
                    <a:latin typeface="+mn-lt"/>
                    <a:ea typeface="Calibri"/>
                    <a:cs typeface="Times New Roman"/>
                  </a:rPr>
                  <a:t> oprava náměru (určuje se z tabulek střelby podle </a:t>
                </a:r>
                <a:r>
                  <a:rPr lang="el-GR" sz="1200" baseline="0" dirty="0">
                    <a:effectLst/>
                    <a:latin typeface="+mn-lt"/>
                    <a:ea typeface="Calibri"/>
                    <a:cs typeface="Times New Roman"/>
                  </a:rPr>
                  <a:t>α</a:t>
                </a:r>
                <a:r>
                  <a:rPr lang="cs-CZ" sz="1200" baseline="0" dirty="0">
                    <a:effectLst/>
                    <a:latin typeface="+mn-lt"/>
                    <a:ea typeface="Calibri"/>
                    <a:cs typeface="Times New Roman"/>
                  </a:rPr>
                  <a:t> a </a:t>
                </a:r>
                <a:r>
                  <a:rPr lang="cs-CZ" sz="1200" i="0" baseline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/>
                  </a:rPr>
                  <a:t>∆</a:t>
                </a:r>
                <a:r>
                  <a:rPr lang="cs-CZ" sz="1200" b="0" i="0" baseline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/>
                  </a:rPr>
                  <a:t>𝐴_𝑐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)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Jeli pozorovací úhel i </a:t>
                </a:r>
                <a:r>
                  <a:rPr lang="cs-CZ" sz="1200" i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/>
                  </a:rPr>
                  <a:t>≤</a:t>
                </a:r>
                <a:r>
                  <a:rPr lang="cs-CZ" sz="1200" dirty="0">
                    <a:effectLst/>
                    <a:latin typeface="+mn-lt"/>
                    <a:ea typeface="Calibri"/>
                    <a:cs typeface="Times New Roman"/>
                  </a:rPr>
                  <a:t> 5 – 00 vypočítáme redukční poměr a stranoví skok 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73945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poznámky 1">
            <a:extLst>
              <a:ext uri="{FF2B5EF4-FFF2-40B4-BE49-F238E27FC236}">
                <a16:creationId xmlns:a16="http://schemas.microsoft.com/office/drawing/2014/main" id="{8A440486-9414-43BC-BC3D-370B912774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Schéma pro zjednodušenou přípravu výpočet. 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276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úhel mezi výbuchem a cílem z baterie.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920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𝐶𝑉</m:t>
                        </m:r>
                      </m:e>
                    </m:acc>
                    <m:r>
                      <a:rPr lang="cs-CZ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𝐶𝑉</m:t>
                        </m:r>
                      </m:e>
                    </m:acc>
                  </m:oMath>
                </a14:m>
                <a:r>
                  <a:rPr lang="cs-CZ" dirty="0"/>
                  <a:t> redukční poměr výpočet. </a:t>
                </a:r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:r>
                  <a:rPr lang="cs-CZ" i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cs-CZ" i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𝐶𝑉) ̅=</a:t>
                </a:r>
                <a:r>
                  <a:rPr lang="cs-CZ" i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cs-CZ" i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𝐶𝑉) ̅</a:t>
                </a:r>
                <a:r>
                  <a:rPr lang="cs-CZ" dirty="0"/>
                  <a:t> redukční poměr výpočet. 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56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Násobíme rovnici 1000.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40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cs-CZ" dirty="0"/>
                  <a:t>Rovnici vydělíme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p>
                    </m:sSubSup>
                    <m:r>
                      <a:rPr lang="cs-CZ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cs-CZ" dirty="0"/>
                  <a:t>Rovnici vydělíme </a:t>
                </a:r>
                <a:r>
                  <a:rPr lang="cs-CZ" i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𝐷_𝑡^𝑐</a:t>
                </a:r>
                <a:r>
                  <a:rPr lang="cs-CZ" dirty="0"/>
                  <a:t> a díky tomu dostaneme konečnou</a:t>
                </a:r>
                <a:r>
                  <a:rPr lang="cs-CZ" baseline="0" dirty="0"/>
                  <a:t> rovnici </a:t>
                </a:r>
                <a:endParaRPr lang="cs-CZ" dirty="0"/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03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E813-0910-4659-BA1A-1A3E1CF1F2C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752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1" y="6356352"/>
            <a:ext cx="1050985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63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207699"/>
            <a:ext cx="105156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čet. Petr Brychta 14-5D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8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79298"/>
            <a:ext cx="5181600" cy="359766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79297"/>
            <a:ext cx="5181600" cy="359766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čet. Petr Brychta 14-5D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36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96169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50507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412331"/>
            <a:ext cx="5157787" cy="277733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50507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412331"/>
            <a:ext cx="5183188" cy="277733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čet. Petr Brychta 14-5D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33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čet. Petr Brychta 14-5D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94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čet. Petr Brychta 14-5D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84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319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73193"/>
            <a:ext cx="617220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55343"/>
            <a:ext cx="3932237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čet. Petr Brychta 14-5D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45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036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171036"/>
            <a:ext cx="617220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71236"/>
            <a:ext cx="3932237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čet. Petr Brychta 14-5D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34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6284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596551"/>
            <a:ext cx="105156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7136" y="6372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čet. Petr Brychta 14-5D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05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6.png"/><Relationship Id="rId14" Type="http://schemas.openxmlformats.org/officeDocument/2006/relationships/image" Target="../media/image2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0.png"/><Relationship Id="rId4" Type="http://schemas.openxmlformats.org/officeDocument/2006/relationships/image" Target="../media/image160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5" Type="http://schemas.openxmlformats.org/officeDocument/2006/relationships/image" Target="../media/image160.png"/><Relationship Id="rId4" Type="http://schemas.openxmlformats.org/officeDocument/2006/relationships/image" Target="../media/image21.png"/><Relationship Id="rId9" Type="http://schemas.openxmlformats.org/officeDocument/2006/relationships/image" Target="../media/image22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7" Type="http://schemas.openxmlformats.org/officeDocument/2006/relationships/image" Target="../media/image18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5" Type="http://schemas.openxmlformats.org/officeDocument/2006/relationships/image" Target="../media/image23.png"/><Relationship Id="rId10" Type="http://schemas.openxmlformats.org/officeDocument/2006/relationships/image" Target="../media/image24.png"/><Relationship Id="rId4" Type="http://schemas.openxmlformats.org/officeDocument/2006/relationships/image" Target="../media/image21.png"/><Relationship Id="rId9" Type="http://schemas.openxmlformats.org/officeDocument/2006/relationships/image" Target="../media/image1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9.xml.rels><?xml version="1.0" encoding="UTF-8" standalone="yes"?>
<Relationships xmlns="http://schemas.openxmlformats.org/package/2006/relationships"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3F663-1EE9-444F-8D12-8F01EB7C3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3291001"/>
            <a:ext cx="10363200" cy="871266"/>
          </a:xfrm>
        </p:spPr>
        <p:txBody>
          <a:bodyPr>
            <a:normAutofit/>
          </a:bodyPr>
          <a:lstStyle/>
          <a:p>
            <a:r>
              <a:rPr lang="cs-CZ" sz="4800" dirty="0"/>
              <a:t>ŘÍZENÍ PALBY DĚLOSTŘELECTVA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B8E899-0C73-4A66-A182-4201541AE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3558"/>
            <a:ext cx="9144000" cy="1655762"/>
          </a:xfrm>
        </p:spPr>
        <p:txBody>
          <a:bodyPr/>
          <a:lstStyle/>
          <a:p>
            <a:r>
              <a:rPr lang="cs-CZ" dirty="0"/>
              <a:t>REDUKČNÍ POMĚR</a:t>
            </a:r>
          </a:p>
          <a:p>
            <a:r>
              <a:rPr lang="cs-CZ" dirty="0"/>
              <a:t>STRANOVÝ SKOK</a:t>
            </a:r>
          </a:p>
          <a:p>
            <a:r>
              <a:rPr lang="cs-CZ" dirty="0"/>
              <a:t>ZJEDNODUŠENÁ PŘÍPRAVA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8D6FD0-E4D9-4C98-A148-ADBA4FE6C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7C02CD77-9D88-4CAE-AA1A-E9BC50B3D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C944283-522E-49D5-AF94-F5A607984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4858" y="1155160"/>
            <a:ext cx="1602284" cy="206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481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6434D-0DF8-4270-8449-4892952E6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REDUKČNÍ POMĚR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DB7DD97A-6B75-45C9-B0A6-8A40164E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7D6A4142-973E-43F9-AC7E-6D9D47B4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34" name="Oblouk 33">
            <a:extLst>
              <a:ext uri="{FF2B5EF4-FFF2-40B4-BE49-F238E27FC236}">
                <a16:creationId xmlns:a16="http://schemas.microsoft.com/office/drawing/2014/main" id="{3CAD005D-0F8F-440D-8A9C-3EDA59E6313B}"/>
              </a:ext>
            </a:extLst>
          </p:cNvPr>
          <p:cNvSpPr/>
          <p:nvPr/>
        </p:nvSpPr>
        <p:spPr>
          <a:xfrm rot="12584303">
            <a:off x="9814590" y="2295202"/>
            <a:ext cx="792088" cy="1080120"/>
          </a:xfrm>
          <a:prstGeom prst="arc">
            <a:avLst>
              <a:gd name="adj1" fmla="val 16435869"/>
              <a:gd name="adj2" fmla="val 20400465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5" name="Baterie">
            <a:extLst>
              <a:ext uri="{FF2B5EF4-FFF2-40B4-BE49-F238E27FC236}">
                <a16:creationId xmlns:a16="http://schemas.microsoft.com/office/drawing/2014/main" id="{97471424-1BEA-43D9-B491-4117F773103F}"/>
              </a:ext>
            </a:extLst>
          </p:cNvPr>
          <p:cNvGrpSpPr/>
          <p:nvPr/>
        </p:nvGrpSpPr>
        <p:grpSpPr>
          <a:xfrm rot="5400000">
            <a:off x="1089059" y="2446309"/>
            <a:ext cx="144016" cy="648070"/>
            <a:chOff x="2195736" y="3501008"/>
            <a:chExt cx="144016" cy="648070"/>
          </a:xfrm>
        </p:grpSpPr>
        <p:cxnSp>
          <p:nvCxnSpPr>
            <p:cNvPr id="36" name="Přímá spojovací čára 4">
              <a:extLst>
                <a:ext uri="{FF2B5EF4-FFF2-40B4-BE49-F238E27FC236}">
                  <a16:creationId xmlns:a16="http://schemas.microsoft.com/office/drawing/2014/main" id="{3EC21671-B0D0-4A8A-BAB9-A0AB212A4E9C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5">
              <a:extLst>
                <a:ext uri="{FF2B5EF4-FFF2-40B4-BE49-F238E27FC236}">
                  <a16:creationId xmlns:a16="http://schemas.microsoft.com/office/drawing/2014/main" id="{E4D6F0D0-9698-4BFB-89EC-E62612AD08B4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6">
              <a:extLst>
                <a:ext uri="{FF2B5EF4-FFF2-40B4-BE49-F238E27FC236}">
                  <a16:creationId xmlns:a16="http://schemas.microsoft.com/office/drawing/2014/main" id="{774D9089-0281-4A87-9982-C4826FC0EACB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Elipsa 7">
              <a:extLst>
                <a:ext uri="{FF2B5EF4-FFF2-40B4-BE49-F238E27FC236}">
                  <a16:creationId xmlns:a16="http://schemas.microsoft.com/office/drawing/2014/main" id="{892DC684-58C9-42C3-8E82-03C0090529A7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40" name="Přímka">
            <a:extLst>
              <a:ext uri="{FF2B5EF4-FFF2-40B4-BE49-F238E27FC236}">
                <a16:creationId xmlns:a16="http://schemas.microsoft.com/office/drawing/2014/main" id="{5CC18F4F-2C06-4575-9D19-96B5278BA7B9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1554720" y="2765061"/>
            <a:ext cx="9072224" cy="9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ka">
            <a:extLst>
              <a:ext uri="{FF2B5EF4-FFF2-40B4-BE49-F238E27FC236}">
                <a16:creationId xmlns:a16="http://schemas.microsoft.com/office/drawing/2014/main" id="{65E42C29-3286-40E2-8597-732C848E21E8}"/>
              </a:ext>
            </a:extLst>
          </p:cNvPr>
          <p:cNvCxnSpPr>
            <a:cxnSpLocks/>
            <a:stCxn id="53" idx="4"/>
            <a:endCxn id="56" idx="6"/>
          </p:cNvCxnSpPr>
          <p:nvPr/>
        </p:nvCxnSpPr>
        <p:spPr>
          <a:xfrm flipH="1">
            <a:off x="10736784" y="2918893"/>
            <a:ext cx="34176" cy="25612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ka">
            <a:extLst>
              <a:ext uri="{FF2B5EF4-FFF2-40B4-BE49-F238E27FC236}">
                <a16:creationId xmlns:a16="http://schemas.microsoft.com/office/drawing/2014/main" id="{9646A22F-1C74-45E2-9371-780D4B0242A3}"/>
              </a:ext>
            </a:extLst>
          </p:cNvPr>
          <p:cNvCxnSpPr>
            <a:cxnSpLocks/>
            <a:stCxn id="53" idx="3"/>
          </p:cNvCxnSpPr>
          <p:nvPr/>
        </p:nvCxnSpPr>
        <p:spPr>
          <a:xfrm flipH="1">
            <a:off x="8756269" y="2876712"/>
            <a:ext cx="1912856" cy="101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Pozorovatel">
            <a:extLst>
              <a:ext uri="{FF2B5EF4-FFF2-40B4-BE49-F238E27FC236}">
                <a16:creationId xmlns:a16="http://schemas.microsoft.com/office/drawing/2014/main" id="{4CCB99BB-BC1B-4294-A13A-44AE38CD017F}"/>
              </a:ext>
            </a:extLst>
          </p:cNvPr>
          <p:cNvGrpSpPr/>
          <p:nvPr/>
        </p:nvGrpSpPr>
        <p:grpSpPr>
          <a:xfrm>
            <a:off x="8359198" y="3750699"/>
            <a:ext cx="288032" cy="288032"/>
            <a:chOff x="6372200" y="2780928"/>
            <a:chExt cx="288032" cy="288032"/>
          </a:xfrm>
        </p:grpSpPr>
        <p:sp>
          <p:nvSpPr>
            <p:cNvPr id="44" name="Rovnoramenný trojúhelník 43">
              <a:extLst>
                <a:ext uri="{FF2B5EF4-FFF2-40B4-BE49-F238E27FC236}">
                  <a16:creationId xmlns:a16="http://schemas.microsoft.com/office/drawing/2014/main" id="{797DB12C-09AB-4CB0-87E5-CB660C77FFAC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5" name="Elipsa 17">
              <a:extLst>
                <a:ext uri="{FF2B5EF4-FFF2-40B4-BE49-F238E27FC236}">
                  <a16:creationId xmlns:a16="http://schemas.microsoft.com/office/drawing/2014/main" id="{6329FC73-FAB6-45BA-8E2D-E181BBF4E1B6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6" name="TextovéPole V1">
            <a:extLst>
              <a:ext uri="{FF2B5EF4-FFF2-40B4-BE49-F238E27FC236}">
                <a16:creationId xmlns:a16="http://schemas.microsoft.com/office/drawing/2014/main" id="{CEC5F2FB-0A5F-4130-9DDF-4D24E9FD6DEE}"/>
              </a:ext>
            </a:extLst>
          </p:cNvPr>
          <p:cNvSpPr txBox="1"/>
          <p:nvPr/>
        </p:nvSpPr>
        <p:spPr>
          <a:xfrm>
            <a:off x="10570382" y="580027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endParaRPr lang="cs-CZ" dirty="0"/>
          </a:p>
        </p:txBody>
      </p:sp>
      <p:sp>
        <p:nvSpPr>
          <p:cNvPr id="47" name="TextovéPole C">
            <a:extLst>
              <a:ext uri="{FF2B5EF4-FFF2-40B4-BE49-F238E27FC236}">
                <a16:creationId xmlns:a16="http://schemas.microsoft.com/office/drawing/2014/main" id="{2210599C-E6D8-4533-B50D-BD07693309CA}"/>
              </a:ext>
            </a:extLst>
          </p:cNvPr>
          <p:cNvSpPr txBox="1"/>
          <p:nvPr/>
        </p:nvSpPr>
        <p:spPr>
          <a:xfrm>
            <a:off x="10592768" y="228814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48" name="TextovéPole C">
            <a:extLst>
              <a:ext uri="{FF2B5EF4-FFF2-40B4-BE49-F238E27FC236}">
                <a16:creationId xmlns:a16="http://schemas.microsoft.com/office/drawing/2014/main" id="{CA83DF08-BBFE-4339-8A51-6AD2012B0849}"/>
              </a:ext>
            </a:extLst>
          </p:cNvPr>
          <p:cNvSpPr txBox="1"/>
          <p:nvPr/>
        </p:nvSpPr>
        <p:spPr>
          <a:xfrm>
            <a:off x="8325410" y="403368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49" name="TextovéPole B">
            <a:extLst>
              <a:ext uri="{FF2B5EF4-FFF2-40B4-BE49-F238E27FC236}">
                <a16:creationId xmlns:a16="http://schemas.microsoft.com/office/drawing/2014/main" id="{48726FC8-DBC0-4F47-9019-2EC4C3734A56}"/>
              </a:ext>
            </a:extLst>
          </p:cNvPr>
          <p:cNvSpPr txBox="1"/>
          <p:nvPr/>
        </p:nvSpPr>
        <p:spPr>
          <a:xfrm>
            <a:off x="1050664" y="231356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cxnSp>
        <p:nvCxnSpPr>
          <p:cNvPr id="50" name="Přímka">
            <a:extLst>
              <a:ext uri="{FF2B5EF4-FFF2-40B4-BE49-F238E27FC236}">
                <a16:creationId xmlns:a16="http://schemas.microsoft.com/office/drawing/2014/main" id="{1DC56503-1842-4C8B-A2EA-2859D21CBAD8}"/>
              </a:ext>
            </a:extLst>
          </p:cNvPr>
          <p:cNvCxnSpPr>
            <a:cxnSpLocks/>
          </p:cNvCxnSpPr>
          <p:nvPr/>
        </p:nvCxnSpPr>
        <p:spPr>
          <a:xfrm flipH="1" flipV="1">
            <a:off x="1557111" y="2770346"/>
            <a:ext cx="9178293" cy="2873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C">
            <a:extLst>
              <a:ext uri="{FF2B5EF4-FFF2-40B4-BE49-F238E27FC236}">
                <a16:creationId xmlns:a16="http://schemas.microsoft.com/office/drawing/2014/main" id="{03B66FC9-7CD6-47DF-8F18-9011FBC93A7C}"/>
              </a:ext>
            </a:extLst>
          </p:cNvPr>
          <p:cNvSpPr txBox="1"/>
          <p:nvPr/>
        </p:nvSpPr>
        <p:spPr>
          <a:xfrm>
            <a:off x="9988205" y="2763303"/>
            <a:ext cx="23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i</a:t>
            </a:r>
            <a:endParaRPr lang="cs-CZ" dirty="0"/>
          </a:p>
        </p:txBody>
      </p:sp>
      <p:grpSp>
        <p:nvGrpSpPr>
          <p:cNvPr id="52" name="Cíl">
            <a:extLst>
              <a:ext uri="{FF2B5EF4-FFF2-40B4-BE49-F238E27FC236}">
                <a16:creationId xmlns:a16="http://schemas.microsoft.com/office/drawing/2014/main" id="{609C6DCA-2A43-4F0D-A1C3-8C86C53DB9A8}"/>
              </a:ext>
            </a:extLst>
          </p:cNvPr>
          <p:cNvGrpSpPr/>
          <p:nvPr/>
        </p:nvGrpSpPr>
        <p:grpSpPr>
          <a:xfrm>
            <a:off x="10626944" y="2630861"/>
            <a:ext cx="288032" cy="288032"/>
            <a:chOff x="5652120" y="2708920"/>
            <a:chExt cx="288032" cy="288032"/>
          </a:xfrm>
        </p:grpSpPr>
        <p:sp>
          <p:nvSpPr>
            <p:cNvPr id="53" name="Elipsa 11">
              <a:extLst>
                <a:ext uri="{FF2B5EF4-FFF2-40B4-BE49-F238E27FC236}">
                  <a16:creationId xmlns:a16="http://schemas.microsoft.com/office/drawing/2014/main" id="{9F69B971-FF75-4D73-8F05-1D222A28B774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Elipsa 12">
              <a:extLst>
                <a:ext uri="{FF2B5EF4-FFF2-40B4-BE49-F238E27FC236}">
                  <a16:creationId xmlns:a16="http://schemas.microsoft.com/office/drawing/2014/main" id="{E2832CEE-46C9-41DE-BBB0-E9A9ABAFB127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cxnSp>
        <p:nvCxnSpPr>
          <p:cNvPr id="55" name="Přímka">
            <a:extLst>
              <a:ext uri="{FF2B5EF4-FFF2-40B4-BE49-F238E27FC236}">
                <a16:creationId xmlns:a16="http://schemas.microsoft.com/office/drawing/2014/main" id="{53AC3091-63AB-4A1E-BC8F-72062F7F36DA}"/>
              </a:ext>
            </a:extLst>
          </p:cNvPr>
          <p:cNvCxnSpPr>
            <a:cxnSpLocks/>
            <a:stCxn id="56" idx="5"/>
          </p:cNvCxnSpPr>
          <p:nvPr/>
        </p:nvCxnSpPr>
        <p:spPr>
          <a:xfrm flipH="1" flipV="1">
            <a:off x="8756269" y="3894713"/>
            <a:ext cx="1865023" cy="16424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Výbuch">
            <a:extLst>
              <a:ext uri="{FF2B5EF4-FFF2-40B4-BE49-F238E27FC236}">
                <a16:creationId xmlns:a16="http://schemas.microsoft.com/office/drawing/2014/main" id="{4C8154D2-C5CD-44B9-A104-1CAC64B2A936}"/>
              </a:ext>
            </a:extLst>
          </p:cNvPr>
          <p:cNvSpPr/>
          <p:nvPr/>
        </p:nvSpPr>
        <p:spPr>
          <a:xfrm>
            <a:off x="10592768" y="5480110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blouk 56">
            <a:extLst>
              <a:ext uri="{FF2B5EF4-FFF2-40B4-BE49-F238E27FC236}">
                <a16:creationId xmlns:a16="http://schemas.microsoft.com/office/drawing/2014/main" id="{6BF2C385-5188-4F82-B780-C952C1E1C664}"/>
              </a:ext>
            </a:extLst>
          </p:cNvPr>
          <p:cNvSpPr/>
          <p:nvPr/>
        </p:nvSpPr>
        <p:spPr>
          <a:xfrm rot="5677109">
            <a:off x="8296783" y="3388349"/>
            <a:ext cx="1106990" cy="1114694"/>
          </a:xfrm>
          <a:prstGeom prst="arc">
            <a:avLst>
              <a:gd name="adj1" fmla="val 13768977"/>
              <a:gd name="adj2" fmla="val 18661736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8" name="Oblouk 57">
            <a:extLst>
              <a:ext uri="{FF2B5EF4-FFF2-40B4-BE49-F238E27FC236}">
                <a16:creationId xmlns:a16="http://schemas.microsoft.com/office/drawing/2014/main" id="{B2161C11-D83D-4F22-9B1B-7C128D52C2B3}"/>
              </a:ext>
            </a:extLst>
          </p:cNvPr>
          <p:cNvSpPr/>
          <p:nvPr/>
        </p:nvSpPr>
        <p:spPr>
          <a:xfrm rot="5400000">
            <a:off x="3087866" y="2551637"/>
            <a:ext cx="1269017" cy="1223552"/>
          </a:xfrm>
          <a:prstGeom prst="arc">
            <a:avLst>
              <a:gd name="adj1" fmla="val 13773145"/>
              <a:gd name="adj2" fmla="val 18769645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299A6A39-B1DD-40D8-82D6-E001AD71CCBB}"/>
                  </a:ext>
                </a:extLst>
              </p:cNvPr>
              <p:cNvSpPr/>
              <p:nvPr/>
            </p:nvSpPr>
            <p:spPr>
              <a:xfrm>
                <a:off x="9555301" y="3341491"/>
                <a:ext cx="532360" cy="388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299A6A39-B1DD-40D8-82D6-E001AD71CC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301" y="3341491"/>
                <a:ext cx="532360" cy="3886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8D57C654-177E-4D5A-AD81-D8B7DA86C309}"/>
                  </a:ext>
                </a:extLst>
              </p:cNvPr>
              <p:cNvSpPr/>
              <p:nvPr/>
            </p:nvSpPr>
            <p:spPr>
              <a:xfrm>
                <a:off x="5741322" y="2412568"/>
                <a:ext cx="504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b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8D57C654-177E-4D5A-AD81-D8B7DA86C3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322" y="2412568"/>
                <a:ext cx="50443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Obdélník 60">
            <a:extLst>
              <a:ext uri="{FF2B5EF4-FFF2-40B4-BE49-F238E27FC236}">
                <a16:creationId xmlns:a16="http://schemas.microsoft.com/office/drawing/2014/main" id="{5D02BEB0-1210-42D2-8583-5798E5399691}"/>
              </a:ext>
            </a:extLst>
          </p:cNvPr>
          <p:cNvSpPr/>
          <p:nvPr/>
        </p:nvSpPr>
        <p:spPr>
          <a:xfrm>
            <a:off x="8990895" y="3738367"/>
            <a:ext cx="31611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Obdélník 61">
            <a:extLst>
              <a:ext uri="{FF2B5EF4-FFF2-40B4-BE49-F238E27FC236}">
                <a16:creationId xmlns:a16="http://schemas.microsoft.com/office/drawing/2014/main" id="{E8FDFF0A-BB82-4E43-871A-91AA96738DBD}"/>
              </a:ext>
            </a:extLst>
          </p:cNvPr>
          <p:cNvSpPr/>
          <p:nvPr/>
        </p:nvSpPr>
        <p:spPr>
          <a:xfrm>
            <a:off x="3870111" y="2960424"/>
            <a:ext cx="30809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D639CD7C-6686-412B-ADFE-B1C1F58DD237}"/>
                  </a:ext>
                </a:extLst>
              </p:cNvPr>
              <p:cNvSpPr/>
              <p:nvPr/>
            </p:nvSpPr>
            <p:spPr>
              <a:xfrm>
                <a:off x="0" y="3495260"/>
                <a:ext cx="4419600" cy="16908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𝐶𝑉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=0,001 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𝐶𝑉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=0,001 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p>
                      </m:sSubSup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𝐶𝑉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𝐶𝑉</m:t>
                          </m:r>
                        </m:e>
                      </m:acc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0,001 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=0,001 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p>
                      </m:sSubSup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∗1000</m:t>
                          </m:r>
                        </m:e>
                      </m:d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D639CD7C-6686-412B-ADFE-B1C1F58DD2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95260"/>
                <a:ext cx="4419600" cy="16908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Šipka: doprava 63">
            <a:extLst>
              <a:ext uri="{FF2B5EF4-FFF2-40B4-BE49-F238E27FC236}">
                <a16:creationId xmlns:a16="http://schemas.microsoft.com/office/drawing/2014/main" id="{3FB7DCEF-9B64-45C8-9E64-DBB992B0D281}"/>
              </a:ext>
            </a:extLst>
          </p:cNvPr>
          <p:cNvSpPr/>
          <p:nvPr/>
        </p:nvSpPr>
        <p:spPr>
          <a:xfrm>
            <a:off x="2923636" y="4842257"/>
            <a:ext cx="266700" cy="12954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Zástupný symbol pro číslo snímku 6">
            <a:extLst>
              <a:ext uri="{FF2B5EF4-FFF2-40B4-BE49-F238E27FC236}">
                <a16:creationId xmlns:a16="http://schemas.microsoft.com/office/drawing/2014/main" id="{C93407D8-5882-4573-9F7F-FD1D1FA07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059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6434D-0DF8-4270-8449-4892952E6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REDUKČNÍ POMĚR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DB7DD97A-6B75-45C9-B0A6-8A40164E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7D6A4142-973E-43F9-AC7E-6D9D47B4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34" name="Oblouk 33">
            <a:extLst>
              <a:ext uri="{FF2B5EF4-FFF2-40B4-BE49-F238E27FC236}">
                <a16:creationId xmlns:a16="http://schemas.microsoft.com/office/drawing/2014/main" id="{3CAD005D-0F8F-440D-8A9C-3EDA59E6313B}"/>
              </a:ext>
            </a:extLst>
          </p:cNvPr>
          <p:cNvSpPr/>
          <p:nvPr/>
        </p:nvSpPr>
        <p:spPr>
          <a:xfrm rot="12584303">
            <a:off x="9814590" y="2295202"/>
            <a:ext cx="792088" cy="1080120"/>
          </a:xfrm>
          <a:prstGeom prst="arc">
            <a:avLst>
              <a:gd name="adj1" fmla="val 16435869"/>
              <a:gd name="adj2" fmla="val 20400465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5" name="Baterie">
            <a:extLst>
              <a:ext uri="{FF2B5EF4-FFF2-40B4-BE49-F238E27FC236}">
                <a16:creationId xmlns:a16="http://schemas.microsoft.com/office/drawing/2014/main" id="{97471424-1BEA-43D9-B491-4117F773103F}"/>
              </a:ext>
            </a:extLst>
          </p:cNvPr>
          <p:cNvGrpSpPr/>
          <p:nvPr/>
        </p:nvGrpSpPr>
        <p:grpSpPr>
          <a:xfrm rot="5400000">
            <a:off x="1089059" y="2446309"/>
            <a:ext cx="144016" cy="648070"/>
            <a:chOff x="2195736" y="3501008"/>
            <a:chExt cx="144016" cy="648070"/>
          </a:xfrm>
        </p:grpSpPr>
        <p:cxnSp>
          <p:nvCxnSpPr>
            <p:cNvPr id="36" name="Přímá spojovací čára 4">
              <a:extLst>
                <a:ext uri="{FF2B5EF4-FFF2-40B4-BE49-F238E27FC236}">
                  <a16:creationId xmlns:a16="http://schemas.microsoft.com/office/drawing/2014/main" id="{3EC21671-B0D0-4A8A-BAB9-A0AB212A4E9C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5">
              <a:extLst>
                <a:ext uri="{FF2B5EF4-FFF2-40B4-BE49-F238E27FC236}">
                  <a16:creationId xmlns:a16="http://schemas.microsoft.com/office/drawing/2014/main" id="{E4D6F0D0-9698-4BFB-89EC-E62612AD08B4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6">
              <a:extLst>
                <a:ext uri="{FF2B5EF4-FFF2-40B4-BE49-F238E27FC236}">
                  <a16:creationId xmlns:a16="http://schemas.microsoft.com/office/drawing/2014/main" id="{774D9089-0281-4A87-9982-C4826FC0EACB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Elipsa 7">
              <a:extLst>
                <a:ext uri="{FF2B5EF4-FFF2-40B4-BE49-F238E27FC236}">
                  <a16:creationId xmlns:a16="http://schemas.microsoft.com/office/drawing/2014/main" id="{892DC684-58C9-42C3-8E82-03C0090529A7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40" name="Přímka">
            <a:extLst>
              <a:ext uri="{FF2B5EF4-FFF2-40B4-BE49-F238E27FC236}">
                <a16:creationId xmlns:a16="http://schemas.microsoft.com/office/drawing/2014/main" id="{5CC18F4F-2C06-4575-9D19-96B5278BA7B9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1554720" y="2765061"/>
            <a:ext cx="9072224" cy="9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ka">
            <a:extLst>
              <a:ext uri="{FF2B5EF4-FFF2-40B4-BE49-F238E27FC236}">
                <a16:creationId xmlns:a16="http://schemas.microsoft.com/office/drawing/2014/main" id="{65E42C29-3286-40E2-8597-732C848E21E8}"/>
              </a:ext>
            </a:extLst>
          </p:cNvPr>
          <p:cNvCxnSpPr>
            <a:cxnSpLocks/>
            <a:stCxn id="53" idx="4"/>
            <a:endCxn id="56" idx="6"/>
          </p:cNvCxnSpPr>
          <p:nvPr/>
        </p:nvCxnSpPr>
        <p:spPr>
          <a:xfrm flipH="1">
            <a:off x="10736784" y="2918893"/>
            <a:ext cx="34176" cy="25612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ka">
            <a:extLst>
              <a:ext uri="{FF2B5EF4-FFF2-40B4-BE49-F238E27FC236}">
                <a16:creationId xmlns:a16="http://schemas.microsoft.com/office/drawing/2014/main" id="{9646A22F-1C74-45E2-9371-780D4B0242A3}"/>
              </a:ext>
            </a:extLst>
          </p:cNvPr>
          <p:cNvCxnSpPr>
            <a:cxnSpLocks/>
            <a:stCxn id="53" idx="3"/>
          </p:cNvCxnSpPr>
          <p:nvPr/>
        </p:nvCxnSpPr>
        <p:spPr>
          <a:xfrm flipH="1">
            <a:off x="8756269" y="2876712"/>
            <a:ext cx="1912856" cy="101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Pozorovatel">
            <a:extLst>
              <a:ext uri="{FF2B5EF4-FFF2-40B4-BE49-F238E27FC236}">
                <a16:creationId xmlns:a16="http://schemas.microsoft.com/office/drawing/2014/main" id="{4CCB99BB-BC1B-4294-A13A-44AE38CD017F}"/>
              </a:ext>
            </a:extLst>
          </p:cNvPr>
          <p:cNvGrpSpPr/>
          <p:nvPr/>
        </p:nvGrpSpPr>
        <p:grpSpPr>
          <a:xfrm>
            <a:off x="8359198" y="3750699"/>
            <a:ext cx="288032" cy="288032"/>
            <a:chOff x="6372200" y="2780928"/>
            <a:chExt cx="288032" cy="288032"/>
          </a:xfrm>
        </p:grpSpPr>
        <p:sp>
          <p:nvSpPr>
            <p:cNvPr id="44" name="Rovnoramenný trojúhelník 43">
              <a:extLst>
                <a:ext uri="{FF2B5EF4-FFF2-40B4-BE49-F238E27FC236}">
                  <a16:creationId xmlns:a16="http://schemas.microsoft.com/office/drawing/2014/main" id="{797DB12C-09AB-4CB0-87E5-CB660C77FFAC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5" name="Elipsa 17">
              <a:extLst>
                <a:ext uri="{FF2B5EF4-FFF2-40B4-BE49-F238E27FC236}">
                  <a16:creationId xmlns:a16="http://schemas.microsoft.com/office/drawing/2014/main" id="{6329FC73-FAB6-45BA-8E2D-E181BBF4E1B6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6" name="TextovéPole V1">
            <a:extLst>
              <a:ext uri="{FF2B5EF4-FFF2-40B4-BE49-F238E27FC236}">
                <a16:creationId xmlns:a16="http://schemas.microsoft.com/office/drawing/2014/main" id="{CEC5F2FB-0A5F-4130-9DDF-4D24E9FD6DEE}"/>
              </a:ext>
            </a:extLst>
          </p:cNvPr>
          <p:cNvSpPr txBox="1"/>
          <p:nvPr/>
        </p:nvSpPr>
        <p:spPr>
          <a:xfrm>
            <a:off x="10570382" y="580027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endParaRPr lang="cs-CZ" dirty="0"/>
          </a:p>
        </p:txBody>
      </p:sp>
      <p:sp>
        <p:nvSpPr>
          <p:cNvPr id="47" name="TextovéPole C">
            <a:extLst>
              <a:ext uri="{FF2B5EF4-FFF2-40B4-BE49-F238E27FC236}">
                <a16:creationId xmlns:a16="http://schemas.microsoft.com/office/drawing/2014/main" id="{2210599C-E6D8-4533-B50D-BD07693309CA}"/>
              </a:ext>
            </a:extLst>
          </p:cNvPr>
          <p:cNvSpPr txBox="1"/>
          <p:nvPr/>
        </p:nvSpPr>
        <p:spPr>
          <a:xfrm>
            <a:off x="10592768" y="228814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48" name="TextovéPole C">
            <a:extLst>
              <a:ext uri="{FF2B5EF4-FFF2-40B4-BE49-F238E27FC236}">
                <a16:creationId xmlns:a16="http://schemas.microsoft.com/office/drawing/2014/main" id="{CA83DF08-BBFE-4339-8A51-6AD2012B0849}"/>
              </a:ext>
            </a:extLst>
          </p:cNvPr>
          <p:cNvSpPr txBox="1"/>
          <p:nvPr/>
        </p:nvSpPr>
        <p:spPr>
          <a:xfrm>
            <a:off x="8325410" y="403368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49" name="TextovéPole B">
            <a:extLst>
              <a:ext uri="{FF2B5EF4-FFF2-40B4-BE49-F238E27FC236}">
                <a16:creationId xmlns:a16="http://schemas.microsoft.com/office/drawing/2014/main" id="{48726FC8-DBC0-4F47-9019-2EC4C3734A56}"/>
              </a:ext>
            </a:extLst>
          </p:cNvPr>
          <p:cNvSpPr txBox="1"/>
          <p:nvPr/>
        </p:nvSpPr>
        <p:spPr>
          <a:xfrm>
            <a:off x="1050664" y="231356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cxnSp>
        <p:nvCxnSpPr>
          <p:cNvPr id="50" name="Přímka">
            <a:extLst>
              <a:ext uri="{FF2B5EF4-FFF2-40B4-BE49-F238E27FC236}">
                <a16:creationId xmlns:a16="http://schemas.microsoft.com/office/drawing/2014/main" id="{1DC56503-1842-4C8B-A2EA-2859D21CBAD8}"/>
              </a:ext>
            </a:extLst>
          </p:cNvPr>
          <p:cNvCxnSpPr>
            <a:cxnSpLocks/>
          </p:cNvCxnSpPr>
          <p:nvPr/>
        </p:nvCxnSpPr>
        <p:spPr>
          <a:xfrm flipH="1" flipV="1">
            <a:off x="1557111" y="2770346"/>
            <a:ext cx="9178293" cy="2873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C">
            <a:extLst>
              <a:ext uri="{FF2B5EF4-FFF2-40B4-BE49-F238E27FC236}">
                <a16:creationId xmlns:a16="http://schemas.microsoft.com/office/drawing/2014/main" id="{03B66FC9-7CD6-47DF-8F18-9011FBC93A7C}"/>
              </a:ext>
            </a:extLst>
          </p:cNvPr>
          <p:cNvSpPr txBox="1"/>
          <p:nvPr/>
        </p:nvSpPr>
        <p:spPr>
          <a:xfrm>
            <a:off x="9988205" y="2763303"/>
            <a:ext cx="23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i</a:t>
            </a:r>
            <a:endParaRPr lang="cs-CZ" dirty="0"/>
          </a:p>
        </p:txBody>
      </p:sp>
      <p:grpSp>
        <p:nvGrpSpPr>
          <p:cNvPr id="52" name="Cíl">
            <a:extLst>
              <a:ext uri="{FF2B5EF4-FFF2-40B4-BE49-F238E27FC236}">
                <a16:creationId xmlns:a16="http://schemas.microsoft.com/office/drawing/2014/main" id="{609C6DCA-2A43-4F0D-A1C3-8C86C53DB9A8}"/>
              </a:ext>
            </a:extLst>
          </p:cNvPr>
          <p:cNvGrpSpPr/>
          <p:nvPr/>
        </p:nvGrpSpPr>
        <p:grpSpPr>
          <a:xfrm>
            <a:off x="10626944" y="2630861"/>
            <a:ext cx="288032" cy="288032"/>
            <a:chOff x="5652120" y="2708920"/>
            <a:chExt cx="288032" cy="288032"/>
          </a:xfrm>
        </p:grpSpPr>
        <p:sp>
          <p:nvSpPr>
            <p:cNvPr id="53" name="Elipsa 11">
              <a:extLst>
                <a:ext uri="{FF2B5EF4-FFF2-40B4-BE49-F238E27FC236}">
                  <a16:creationId xmlns:a16="http://schemas.microsoft.com/office/drawing/2014/main" id="{9F69B971-FF75-4D73-8F05-1D222A28B774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Elipsa 12">
              <a:extLst>
                <a:ext uri="{FF2B5EF4-FFF2-40B4-BE49-F238E27FC236}">
                  <a16:creationId xmlns:a16="http://schemas.microsoft.com/office/drawing/2014/main" id="{E2832CEE-46C9-41DE-BBB0-E9A9ABAFB127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cxnSp>
        <p:nvCxnSpPr>
          <p:cNvPr id="55" name="Přímka">
            <a:extLst>
              <a:ext uri="{FF2B5EF4-FFF2-40B4-BE49-F238E27FC236}">
                <a16:creationId xmlns:a16="http://schemas.microsoft.com/office/drawing/2014/main" id="{53AC3091-63AB-4A1E-BC8F-72062F7F36DA}"/>
              </a:ext>
            </a:extLst>
          </p:cNvPr>
          <p:cNvCxnSpPr>
            <a:cxnSpLocks/>
            <a:stCxn id="56" idx="5"/>
          </p:cNvCxnSpPr>
          <p:nvPr/>
        </p:nvCxnSpPr>
        <p:spPr>
          <a:xfrm flipH="1" flipV="1">
            <a:off x="8756269" y="3894713"/>
            <a:ext cx="1865023" cy="16424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Výbuch">
            <a:extLst>
              <a:ext uri="{FF2B5EF4-FFF2-40B4-BE49-F238E27FC236}">
                <a16:creationId xmlns:a16="http://schemas.microsoft.com/office/drawing/2014/main" id="{4C8154D2-C5CD-44B9-A104-1CAC64B2A936}"/>
              </a:ext>
            </a:extLst>
          </p:cNvPr>
          <p:cNvSpPr/>
          <p:nvPr/>
        </p:nvSpPr>
        <p:spPr>
          <a:xfrm>
            <a:off x="10592768" y="5480110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blouk 56">
            <a:extLst>
              <a:ext uri="{FF2B5EF4-FFF2-40B4-BE49-F238E27FC236}">
                <a16:creationId xmlns:a16="http://schemas.microsoft.com/office/drawing/2014/main" id="{6BF2C385-5188-4F82-B780-C952C1E1C664}"/>
              </a:ext>
            </a:extLst>
          </p:cNvPr>
          <p:cNvSpPr/>
          <p:nvPr/>
        </p:nvSpPr>
        <p:spPr>
          <a:xfrm rot="5677109">
            <a:off x="8296783" y="3388349"/>
            <a:ext cx="1106990" cy="1114694"/>
          </a:xfrm>
          <a:prstGeom prst="arc">
            <a:avLst>
              <a:gd name="adj1" fmla="val 13768977"/>
              <a:gd name="adj2" fmla="val 18661736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8" name="Oblouk 57">
            <a:extLst>
              <a:ext uri="{FF2B5EF4-FFF2-40B4-BE49-F238E27FC236}">
                <a16:creationId xmlns:a16="http://schemas.microsoft.com/office/drawing/2014/main" id="{B2161C11-D83D-4F22-9B1B-7C128D52C2B3}"/>
              </a:ext>
            </a:extLst>
          </p:cNvPr>
          <p:cNvSpPr/>
          <p:nvPr/>
        </p:nvSpPr>
        <p:spPr>
          <a:xfrm rot="5400000">
            <a:off x="3087866" y="2551637"/>
            <a:ext cx="1269017" cy="1223552"/>
          </a:xfrm>
          <a:prstGeom prst="arc">
            <a:avLst>
              <a:gd name="adj1" fmla="val 13773145"/>
              <a:gd name="adj2" fmla="val 18769645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299A6A39-B1DD-40D8-82D6-E001AD71CCBB}"/>
                  </a:ext>
                </a:extLst>
              </p:cNvPr>
              <p:cNvSpPr/>
              <p:nvPr/>
            </p:nvSpPr>
            <p:spPr>
              <a:xfrm>
                <a:off x="9555301" y="3341491"/>
                <a:ext cx="532360" cy="388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299A6A39-B1DD-40D8-82D6-E001AD71CC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301" y="3341491"/>
                <a:ext cx="532360" cy="3886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8D57C654-177E-4D5A-AD81-D8B7DA86C309}"/>
                  </a:ext>
                </a:extLst>
              </p:cNvPr>
              <p:cNvSpPr/>
              <p:nvPr/>
            </p:nvSpPr>
            <p:spPr>
              <a:xfrm>
                <a:off x="5741322" y="2412568"/>
                <a:ext cx="504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b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8D57C654-177E-4D5A-AD81-D8B7DA86C3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322" y="2412568"/>
                <a:ext cx="50443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Obdélník 60">
            <a:extLst>
              <a:ext uri="{FF2B5EF4-FFF2-40B4-BE49-F238E27FC236}">
                <a16:creationId xmlns:a16="http://schemas.microsoft.com/office/drawing/2014/main" id="{5D02BEB0-1210-42D2-8583-5798E5399691}"/>
              </a:ext>
            </a:extLst>
          </p:cNvPr>
          <p:cNvSpPr/>
          <p:nvPr/>
        </p:nvSpPr>
        <p:spPr>
          <a:xfrm>
            <a:off x="8990895" y="3738367"/>
            <a:ext cx="31611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Obdélník 61">
            <a:extLst>
              <a:ext uri="{FF2B5EF4-FFF2-40B4-BE49-F238E27FC236}">
                <a16:creationId xmlns:a16="http://schemas.microsoft.com/office/drawing/2014/main" id="{E8FDFF0A-BB82-4E43-871A-91AA96738DBD}"/>
              </a:ext>
            </a:extLst>
          </p:cNvPr>
          <p:cNvSpPr/>
          <p:nvPr/>
        </p:nvSpPr>
        <p:spPr>
          <a:xfrm>
            <a:off x="3870111" y="2960424"/>
            <a:ext cx="30809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D639CD7C-6686-412B-ADFE-B1C1F58DD237}"/>
                  </a:ext>
                </a:extLst>
              </p:cNvPr>
              <p:cNvSpPr/>
              <p:nvPr/>
            </p:nvSpPr>
            <p:spPr>
              <a:xfrm>
                <a:off x="0" y="3495260"/>
                <a:ext cx="4419600" cy="20898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𝐶𝑉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=0,001 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𝐶𝑉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=0,001 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p>
                      </m:sSubSup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𝐶𝑉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𝐶𝑉</m:t>
                          </m:r>
                        </m:e>
                      </m:acc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0,001 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=0,001 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p>
                      </m:sSubSup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∗1000</m:t>
                          </m:r>
                        </m:e>
                      </m:d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p>
                      </m:sSubSup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 /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p>
                      </m:sSubSup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D639CD7C-6686-412B-ADFE-B1C1F58DD2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95260"/>
                <a:ext cx="4419600" cy="20898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Šipka: doprava 62">
            <a:extLst>
              <a:ext uri="{FF2B5EF4-FFF2-40B4-BE49-F238E27FC236}">
                <a16:creationId xmlns:a16="http://schemas.microsoft.com/office/drawing/2014/main" id="{E3F10AED-15D8-4A8A-9C46-468D1DBD02C6}"/>
              </a:ext>
            </a:extLst>
          </p:cNvPr>
          <p:cNvSpPr/>
          <p:nvPr/>
        </p:nvSpPr>
        <p:spPr>
          <a:xfrm>
            <a:off x="2923636" y="5233524"/>
            <a:ext cx="266700" cy="12954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Šipka: doprava 63">
            <a:extLst>
              <a:ext uri="{FF2B5EF4-FFF2-40B4-BE49-F238E27FC236}">
                <a16:creationId xmlns:a16="http://schemas.microsoft.com/office/drawing/2014/main" id="{3FB7DCEF-9B64-45C8-9E64-DBB992B0D281}"/>
              </a:ext>
            </a:extLst>
          </p:cNvPr>
          <p:cNvSpPr/>
          <p:nvPr/>
        </p:nvSpPr>
        <p:spPr>
          <a:xfrm>
            <a:off x="2923636" y="4842257"/>
            <a:ext cx="266700" cy="12954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Zástupný symbol pro číslo snímku 6">
            <a:extLst>
              <a:ext uri="{FF2B5EF4-FFF2-40B4-BE49-F238E27FC236}">
                <a16:creationId xmlns:a16="http://schemas.microsoft.com/office/drawing/2014/main" id="{BF1511C4-68AF-40BB-9352-8B65477A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592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6434D-0DF8-4270-8449-4892952E6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REDUKČNÍ POMĚR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DB7DD97A-6B75-45C9-B0A6-8A40164E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7D6A4142-973E-43F9-AC7E-6D9D47B4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34" name="Oblouk 33">
            <a:extLst>
              <a:ext uri="{FF2B5EF4-FFF2-40B4-BE49-F238E27FC236}">
                <a16:creationId xmlns:a16="http://schemas.microsoft.com/office/drawing/2014/main" id="{3CAD005D-0F8F-440D-8A9C-3EDA59E6313B}"/>
              </a:ext>
            </a:extLst>
          </p:cNvPr>
          <p:cNvSpPr/>
          <p:nvPr/>
        </p:nvSpPr>
        <p:spPr>
          <a:xfrm rot="12584303">
            <a:off x="9814590" y="2295202"/>
            <a:ext cx="792088" cy="1080120"/>
          </a:xfrm>
          <a:prstGeom prst="arc">
            <a:avLst>
              <a:gd name="adj1" fmla="val 16435869"/>
              <a:gd name="adj2" fmla="val 20400465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5" name="Baterie">
            <a:extLst>
              <a:ext uri="{FF2B5EF4-FFF2-40B4-BE49-F238E27FC236}">
                <a16:creationId xmlns:a16="http://schemas.microsoft.com/office/drawing/2014/main" id="{97471424-1BEA-43D9-B491-4117F773103F}"/>
              </a:ext>
            </a:extLst>
          </p:cNvPr>
          <p:cNvGrpSpPr/>
          <p:nvPr/>
        </p:nvGrpSpPr>
        <p:grpSpPr>
          <a:xfrm rot="5400000">
            <a:off x="1089059" y="2446309"/>
            <a:ext cx="144016" cy="648070"/>
            <a:chOff x="2195736" y="3501008"/>
            <a:chExt cx="144016" cy="648070"/>
          </a:xfrm>
        </p:grpSpPr>
        <p:cxnSp>
          <p:nvCxnSpPr>
            <p:cNvPr id="36" name="Přímá spojovací čára 4">
              <a:extLst>
                <a:ext uri="{FF2B5EF4-FFF2-40B4-BE49-F238E27FC236}">
                  <a16:creationId xmlns:a16="http://schemas.microsoft.com/office/drawing/2014/main" id="{3EC21671-B0D0-4A8A-BAB9-A0AB212A4E9C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5">
              <a:extLst>
                <a:ext uri="{FF2B5EF4-FFF2-40B4-BE49-F238E27FC236}">
                  <a16:creationId xmlns:a16="http://schemas.microsoft.com/office/drawing/2014/main" id="{E4D6F0D0-9698-4BFB-89EC-E62612AD08B4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6">
              <a:extLst>
                <a:ext uri="{FF2B5EF4-FFF2-40B4-BE49-F238E27FC236}">
                  <a16:creationId xmlns:a16="http://schemas.microsoft.com/office/drawing/2014/main" id="{774D9089-0281-4A87-9982-C4826FC0EACB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Elipsa 7">
              <a:extLst>
                <a:ext uri="{FF2B5EF4-FFF2-40B4-BE49-F238E27FC236}">
                  <a16:creationId xmlns:a16="http://schemas.microsoft.com/office/drawing/2014/main" id="{892DC684-58C9-42C3-8E82-03C0090529A7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40" name="Přímka">
            <a:extLst>
              <a:ext uri="{FF2B5EF4-FFF2-40B4-BE49-F238E27FC236}">
                <a16:creationId xmlns:a16="http://schemas.microsoft.com/office/drawing/2014/main" id="{5CC18F4F-2C06-4575-9D19-96B5278BA7B9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1554720" y="2765061"/>
            <a:ext cx="9072224" cy="9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ka">
            <a:extLst>
              <a:ext uri="{FF2B5EF4-FFF2-40B4-BE49-F238E27FC236}">
                <a16:creationId xmlns:a16="http://schemas.microsoft.com/office/drawing/2014/main" id="{65E42C29-3286-40E2-8597-732C848E21E8}"/>
              </a:ext>
            </a:extLst>
          </p:cNvPr>
          <p:cNvCxnSpPr>
            <a:cxnSpLocks/>
            <a:stCxn id="53" idx="4"/>
            <a:endCxn id="56" idx="6"/>
          </p:cNvCxnSpPr>
          <p:nvPr/>
        </p:nvCxnSpPr>
        <p:spPr>
          <a:xfrm flipH="1">
            <a:off x="10736784" y="2918893"/>
            <a:ext cx="34176" cy="25612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ka">
            <a:extLst>
              <a:ext uri="{FF2B5EF4-FFF2-40B4-BE49-F238E27FC236}">
                <a16:creationId xmlns:a16="http://schemas.microsoft.com/office/drawing/2014/main" id="{9646A22F-1C74-45E2-9371-780D4B0242A3}"/>
              </a:ext>
            </a:extLst>
          </p:cNvPr>
          <p:cNvCxnSpPr>
            <a:cxnSpLocks/>
            <a:stCxn id="53" idx="3"/>
          </p:cNvCxnSpPr>
          <p:nvPr/>
        </p:nvCxnSpPr>
        <p:spPr>
          <a:xfrm flipH="1">
            <a:off x="8756269" y="2876712"/>
            <a:ext cx="1912856" cy="101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Pozorovatel">
            <a:extLst>
              <a:ext uri="{FF2B5EF4-FFF2-40B4-BE49-F238E27FC236}">
                <a16:creationId xmlns:a16="http://schemas.microsoft.com/office/drawing/2014/main" id="{4CCB99BB-BC1B-4294-A13A-44AE38CD017F}"/>
              </a:ext>
            </a:extLst>
          </p:cNvPr>
          <p:cNvGrpSpPr/>
          <p:nvPr/>
        </p:nvGrpSpPr>
        <p:grpSpPr>
          <a:xfrm>
            <a:off x="8359198" y="3750699"/>
            <a:ext cx="288032" cy="288032"/>
            <a:chOff x="6372200" y="2780928"/>
            <a:chExt cx="288032" cy="288032"/>
          </a:xfrm>
        </p:grpSpPr>
        <p:sp>
          <p:nvSpPr>
            <p:cNvPr id="44" name="Rovnoramenný trojúhelník 43">
              <a:extLst>
                <a:ext uri="{FF2B5EF4-FFF2-40B4-BE49-F238E27FC236}">
                  <a16:creationId xmlns:a16="http://schemas.microsoft.com/office/drawing/2014/main" id="{797DB12C-09AB-4CB0-87E5-CB660C77FFAC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5" name="Elipsa 17">
              <a:extLst>
                <a:ext uri="{FF2B5EF4-FFF2-40B4-BE49-F238E27FC236}">
                  <a16:creationId xmlns:a16="http://schemas.microsoft.com/office/drawing/2014/main" id="{6329FC73-FAB6-45BA-8E2D-E181BBF4E1B6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6" name="TextovéPole V1">
            <a:extLst>
              <a:ext uri="{FF2B5EF4-FFF2-40B4-BE49-F238E27FC236}">
                <a16:creationId xmlns:a16="http://schemas.microsoft.com/office/drawing/2014/main" id="{CEC5F2FB-0A5F-4130-9DDF-4D24E9FD6DEE}"/>
              </a:ext>
            </a:extLst>
          </p:cNvPr>
          <p:cNvSpPr txBox="1"/>
          <p:nvPr/>
        </p:nvSpPr>
        <p:spPr>
          <a:xfrm>
            <a:off x="10570382" y="580027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endParaRPr lang="cs-CZ" dirty="0"/>
          </a:p>
        </p:txBody>
      </p:sp>
      <p:sp>
        <p:nvSpPr>
          <p:cNvPr id="47" name="TextovéPole C">
            <a:extLst>
              <a:ext uri="{FF2B5EF4-FFF2-40B4-BE49-F238E27FC236}">
                <a16:creationId xmlns:a16="http://schemas.microsoft.com/office/drawing/2014/main" id="{2210599C-E6D8-4533-B50D-BD07693309CA}"/>
              </a:ext>
            </a:extLst>
          </p:cNvPr>
          <p:cNvSpPr txBox="1"/>
          <p:nvPr/>
        </p:nvSpPr>
        <p:spPr>
          <a:xfrm>
            <a:off x="10592768" y="228814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48" name="TextovéPole C">
            <a:extLst>
              <a:ext uri="{FF2B5EF4-FFF2-40B4-BE49-F238E27FC236}">
                <a16:creationId xmlns:a16="http://schemas.microsoft.com/office/drawing/2014/main" id="{CA83DF08-BBFE-4339-8A51-6AD2012B0849}"/>
              </a:ext>
            </a:extLst>
          </p:cNvPr>
          <p:cNvSpPr txBox="1"/>
          <p:nvPr/>
        </p:nvSpPr>
        <p:spPr>
          <a:xfrm>
            <a:off x="8325410" y="403368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49" name="TextovéPole B">
            <a:extLst>
              <a:ext uri="{FF2B5EF4-FFF2-40B4-BE49-F238E27FC236}">
                <a16:creationId xmlns:a16="http://schemas.microsoft.com/office/drawing/2014/main" id="{48726FC8-DBC0-4F47-9019-2EC4C3734A56}"/>
              </a:ext>
            </a:extLst>
          </p:cNvPr>
          <p:cNvSpPr txBox="1"/>
          <p:nvPr/>
        </p:nvSpPr>
        <p:spPr>
          <a:xfrm>
            <a:off x="1050664" y="231356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cxnSp>
        <p:nvCxnSpPr>
          <p:cNvPr id="50" name="Přímka">
            <a:extLst>
              <a:ext uri="{FF2B5EF4-FFF2-40B4-BE49-F238E27FC236}">
                <a16:creationId xmlns:a16="http://schemas.microsoft.com/office/drawing/2014/main" id="{1DC56503-1842-4C8B-A2EA-2859D21CBAD8}"/>
              </a:ext>
            </a:extLst>
          </p:cNvPr>
          <p:cNvCxnSpPr>
            <a:cxnSpLocks/>
          </p:cNvCxnSpPr>
          <p:nvPr/>
        </p:nvCxnSpPr>
        <p:spPr>
          <a:xfrm flipH="1" flipV="1">
            <a:off x="1557111" y="2770346"/>
            <a:ext cx="9178293" cy="2873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C">
            <a:extLst>
              <a:ext uri="{FF2B5EF4-FFF2-40B4-BE49-F238E27FC236}">
                <a16:creationId xmlns:a16="http://schemas.microsoft.com/office/drawing/2014/main" id="{03B66FC9-7CD6-47DF-8F18-9011FBC93A7C}"/>
              </a:ext>
            </a:extLst>
          </p:cNvPr>
          <p:cNvSpPr txBox="1"/>
          <p:nvPr/>
        </p:nvSpPr>
        <p:spPr>
          <a:xfrm>
            <a:off x="9988205" y="2763303"/>
            <a:ext cx="23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i</a:t>
            </a:r>
            <a:endParaRPr lang="cs-CZ" dirty="0"/>
          </a:p>
        </p:txBody>
      </p:sp>
      <p:grpSp>
        <p:nvGrpSpPr>
          <p:cNvPr id="52" name="Cíl">
            <a:extLst>
              <a:ext uri="{FF2B5EF4-FFF2-40B4-BE49-F238E27FC236}">
                <a16:creationId xmlns:a16="http://schemas.microsoft.com/office/drawing/2014/main" id="{609C6DCA-2A43-4F0D-A1C3-8C86C53DB9A8}"/>
              </a:ext>
            </a:extLst>
          </p:cNvPr>
          <p:cNvGrpSpPr/>
          <p:nvPr/>
        </p:nvGrpSpPr>
        <p:grpSpPr>
          <a:xfrm>
            <a:off x="10626944" y="2630861"/>
            <a:ext cx="288032" cy="288032"/>
            <a:chOff x="5652120" y="2708920"/>
            <a:chExt cx="288032" cy="288032"/>
          </a:xfrm>
        </p:grpSpPr>
        <p:sp>
          <p:nvSpPr>
            <p:cNvPr id="53" name="Elipsa 11">
              <a:extLst>
                <a:ext uri="{FF2B5EF4-FFF2-40B4-BE49-F238E27FC236}">
                  <a16:creationId xmlns:a16="http://schemas.microsoft.com/office/drawing/2014/main" id="{9F69B971-FF75-4D73-8F05-1D222A28B774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Elipsa 12">
              <a:extLst>
                <a:ext uri="{FF2B5EF4-FFF2-40B4-BE49-F238E27FC236}">
                  <a16:creationId xmlns:a16="http://schemas.microsoft.com/office/drawing/2014/main" id="{E2832CEE-46C9-41DE-BBB0-E9A9ABAFB127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cxnSp>
        <p:nvCxnSpPr>
          <p:cNvPr id="55" name="Přímka">
            <a:extLst>
              <a:ext uri="{FF2B5EF4-FFF2-40B4-BE49-F238E27FC236}">
                <a16:creationId xmlns:a16="http://schemas.microsoft.com/office/drawing/2014/main" id="{53AC3091-63AB-4A1E-BC8F-72062F7F36DA}"/>
              </a:ext>
            </a:extLst>
          </p:cNvPr>
          <p:cNvCxnSpPr>
            <a:cxnSpLocks/>
            <a:stCxn id="56" idx="5"/>
          </p:cNvCxnSpPr>
          <p:nvPr/>
        </p:nvCxnSpPr>
        <p:spPr>
          <a:xfrm flipH="1" flipV="1">
            <a:off x="8756269" y="3894713"/>
            <a:ext cx="1865023" cy="16424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Výbuch">
            <a:extLst>
              <a:ext uri="{FF2B5EF4-FFF2-40B4-BE49-F238E27FC236}">
                <a16:creationId xmlns:a16="http://schemas.microsoft.com/office/drawing/2014/main" id="{4C8154D2-C5CD-44B9-A104-1CAC64B2A936}"/>
              </a:ext>
            </a:extLst>
          </p:cNvPr>
          <p:cNvSpPr/>
          <p:nvPr/>
        </p:nvSpPr>
        <p:spPr>
          <a:xfrm>
            <a:off x="10592768" y="5480110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blouk 56">
            <a:extLst>
              <a:ext uri="{FF2B5EF4-FFF2-40B4-BE49-F238E27FC236}">
                <a16:creationId xmlns:a16="http://schemas.microsoft.com/office/drawing/2014/main" id="{6BF2C385-5188-4F82-B780-C952C1E1C664}"/>
              </a:ext>
            </a:extLst>
          </p:cNvPr>
          <p:cNvSpPr/>
          <p:nvPr/>
        </p:nvSpPr>
        <p:spPr>
          <a:xfrm rot="5677109">
            <a:off x="8296783" y="3388349"/>
            <a:ext cx="1106990" cy="1114694"/>
          </a:xfrm>
          <a:prstGeom prst="arc">
            <a:avLst>
              <a:gd name="adj1" fmla="val 13768977"/>
              <a:gd name="adj2" fmla="val 18661736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8" name="Oblouk 57">
            <a:extLst>
              <a:ext uri="{FF2B5EF4-FFF2-40B4-BE49-F238E27FC236}">
                <a16:creationId xmlns:a16="http://schemas.microsoft.com/office/drawing/2014/main" id="{B2161C11-D83D-4F22-9B1B-7C128D52C2B3}"/>
              </a:ext>
            </a:extLst>
          </p:cNvPr>
          <p:cNvSpPr/>
          <p:nvPr/>
        </p:nvSpPr>
        <p:spPr>
          <a:xfrm rot="5400000">
            <a:off x="3087866" y="2551637"/>
            <a:ext cx="1269017" cy="1223552"/>
          </a:xfrm>
          <a:prstGeom prst="arc">
            <a:avLst>
              <a:gd name="adj1" fmla="val 13773145"/>
              <a:gd name="adj2" fmla="val 18769645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299A6A39-B1DD-40D8-82D6-E001AD71CCBB}"/>
                  </a:ext>
                </a:extLst>
              </p:cNvPr>
              <p:cNvSpPr/>
              <p:nvPr/>
            </p:nvSpPr>
            <p:spPr>
              <a:xfrm>
                <a:off x="9555301" y="3341491"/>
                <a:ext cx="532360" cy="388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299A6A39-B1DD-40D8-82D6-E001AD71CC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301" y="3341491"/>
                <a:ext cx="532360" cy="3886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8D57C654-177E-4D5A-AD81-D8B7DA86C309}"/>
                  </a:ext>
                </a:extLst>
              </p:cNvPr>
              <p:cNvSpPr/>
              <p:nvPr/>
            </p:nvSpPr>
            <p:spPr>
              <a:xfrm>
                <a:off x="5741322" y="2412568"/>
                <a:ext cx="504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b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8D57C654-177E-4D5A-AD81-D8B7DA86C3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322" y="2412568"/>
                <a:ext cx="50443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Obdélník 60">
            <a:extLst>
              <a:ext uri="{FF2B5EF4-FFF2-40B4-BE49-F238E27FC236}">
                <a16:creationId xmlns:a16="http://schemas.microsoft.com/office/drawing/2014/main" id="{5D02BEB0-1210-42D2-8583-5798E5399691}"/>
              </a:ext>
            </a:extLst>
          </p:cNvPr>
          <p:cNvSpPr/>
          <p:nvPr/>
        </p:nvSpPr>
        <p:spPr>
          <a:xfrm>
            <a:off x="8990895" y="3738367"/>
            <a:ext cx="31611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Obdélník 61">
            <a:extLst>
              <a:ext uri="{FF2B5EF4-FFF2-40B4-BE49-F238E27FC236}">
                <a16:creationId xmlns:a16="http://schemas.microsoft.com/office/drawing/2014/main" id="{E8FDFF0A-BB82-4E43-871A-91AA96738DBD}"/>
              </a:ext>
            </a:extLst>
          </p:cNvPr>
          <p:cNvSpPr/>
          <p:nvPr/>
        </p:nvSpPr>
        <p:spPr>
          <a:xfrm>
            <a:off x="3870111" y="2960424"/>
            <a:ext cx="30809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D639CD7C-6686-412B-ADFE-B1C1F58DD237}"/>
                  </a:ext>
                </a:extLst>
              </p:cNvPr>
              <p:cNvSpPr/>
              <p:nvPr/>
            </p:nvSpPr>
            <p:spPr>
              <a:xfrm>
                <a:off x="0" y="3495260"/>
                <a:ext cx="4419600" cy="28169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𝐶𝑉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=0,001 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𝐶𝑉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=0,001 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p>
                      </m:sSubSup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𝐶𝑉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𝐶𝑉</m:t>
                          </m:r>
                        </m:e>
                      </m:acc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0,001 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=0,001 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p>
                      </m:sSubSup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∗1000</m:t>
                          </m:r>
                        </m:e>
                      </m:d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p>
                      </m:sSubSup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 /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p>
                      </m:sSubSup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D639CD7C-6686-412B-ADFE-B1C1F58DD2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95260"/>
                <a:ext cx="4419600" cy="28169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Šipka: doprava 62">
            <a:extLst>
              <a:ext uri="{FF2B5EF4-FFF2-40B4-BE49-F238E27FC236}">
                <a16:creationId xmlns:a16="http://schemas.microsoft.com/office/drawing/2014/main" id="{E3F10AED-15D8-4A8A-9C46-468D1DBD02C6}"/>
              </a:ext>
            </a:extLst>
          </p:cNvPr>
          <p:cNvSpPr/>
          <p:nvPr/>
        </p:nvSpPr>
        <p:spPr>
          <a:xfrm>
            <a:off x="2923636" y="5233524"/>
            <a:ext cx="266700" cy="12954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Šipka: doprava 63">
            <a:extLst>
              <a:ext uri="{FF2B5EF4-FFF2-40B4-BE49-F238E27FC236}">
                <a16:creationId xmlns:a16="http://schemas.microsoft.com/office/drawing/2014/main" id="{3FB7DCEF-9B64-45C8-9E64-DBB992B0D281}"/>
              </a:ext>
            </a:extLst>
          </p:cNvPr>
          <p:cNvSpPr/>
          <p:nvPr/>
        </p:nvSpPr>
        <p:spPr>
          <a:xfrm>
            <a:off x="2923636" y="4842257"/>
            <a:ext cx="266700" cy="12954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Zástupný symbol pro číslo snímku 6">
            <a:extLst>
              <a:ext uri="{FF2B5EF4-FFF2-40B4-BE49-F238E27FC236}">
                <a16:creationId xmlns:a16="http://schemas.microsoft.com/office/drawing/2014/main" id="{777C4892-EBE5-4BC2-944D-D00C51C82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9128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Obdélník 91">
            <a:extLst>
              <a:ext uri="{FF2B5EF4-FFF2-40B4-BE49-F238E27FC236}">
                <a16:creationId xmlns:a16="http://schemas.microsoft.com/office/drawing/2014/main" id="{657B44E3-3E29-4BA8-981D-DF94E0C61E6C}"/>
              </a:ext>
            </a:extLst>
          </p:cNvPr>
          <p:cNvSpPr/>
          <p:nvPr/>
        </p:nvSpPr>
        <p:spPr>
          <a:xfrm>
            <a:off x="2710978" y="3199258"/>
            <a:ext cx="6335485" cy="16372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416434D-0DF8-4270-8449-4892952E6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REDUKČNÍ POMĚR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DB7DD97A-6B75-45C9-B0A6-8A40164E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7D6A4142-973E-43F9-AC7E-6D9D47B4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462579C3-9555-423C-B83A-0B1796FBBEF0}"/>
                  </a:ext>
                </a:extLst>
              </p:cNvPr>
              <p:cNvSpPr/>
              <p:nvPr/>
            </p:nvSpPr>
            <p:spPr>
              <a:xfrm>
                <a:off x="2830720" y="3286265"/>
                <a:ext cx="6096000" cy="144405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𝑅𝑝</m:t>
                      </m:r>
                      <m:r>
                        <a:rPr lang="cs-CZ" sz="3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cs-CZ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cs-CZ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cs-CZ" sz="3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462579C3-9555-423C-B83A-0B1796FBBE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720" y="3286265"/>
                <a:ext cx="6096000" cy="14440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AFB05CD8-D95A-47E0-90C3-A7244DB7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5893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29AE52-2739-4D94-9426-B916660E9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6551"/>
            <a:ext cx="10980420" cy="3580412"/>
          </a:xfrm>
        </p:spPr>
        <p:txBody>
          <a:bodyPr/>
          <a:lstStyle/>
          <a:p>
            <a:r>
              <a:rPr lang="cs-CZ" dirty="0" err="1"/>
              <a:t>Ss</a:t>
            </a:r>
            <a:r>
              <a:rPr lang="cs-CZ" dirty="0"/>
              <a:t> – stranový skok.</a:t>
            </a:r>
          </a:p>
          <a:p>
            <a:r>
              <a:rPr lang="cs-CZ" dirty="0"/>
              <a:t>Přepočtový koeficient k udržení výbuchů na pozorovací přímce   při změně dálky.</a:t>
            </a:r>
          </a:p>
          <a:p>
            <a:r>
              <a:rPr lang="cs-CZ" dirty="0"/>
              <a:t>Je úhel, o který je nutno změnit směr k udržení výbuchů              na pozorovací přímce při změně dálky zaměřovače.</a:t>
            </a:r>
          </a:p>
          <a:p>
            <a:r>
              <a:rPr lang="cs-CZ" dirty="0"/>
              <a:t>Používá se při zastřílení rámováním při pozorovacím úhlu do 5-00.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764BD9-2A2A-4838-9D5C-54207846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109FDC1E-D576-4D9C-BC94-5AAFE980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8C2AF3C0-C528-4849-9CA2-FC36F290C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STRANOVÝ SKOK  - ÚVOD</a:t>
            </a:r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EB7FE169-F256-4C5C-8079-1ABDBAEE8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293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764BD9-2A2A-4838-9D5C-54207846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109FDC1E-D576-4D9C-BC94-5AAFE980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grpSp>
        <p:nvGrpSpPr>
          <p:cNvPr id="10" name="Baterie">
            <a:extLst>
              <a:ext uri="{FF2B5EF4-FFF2-40B4-BE49-F238E27FC236}">
                <a16:creationId xmlns:a16="http://schemas.microsoft.com/office/drawing/2014/main" id="{A0494195-36C6-44D8-ADEF-D9A30E0438D1}"/>
              </a:ext>
            </a:extLst>
          </p:cNvPr>
          <p:cNvGrpSpPr/>
          <p:nvPr/>
        </p:nvGrpSpPr>
        <p:grpSpPr>
          <a:xfrm rot="5400000">
            <a:off x="1491345" y="2719250"/>
            <a:ext cx="144016" cy="648070"/>
            <a:chOff x="2195736" y="3501008"/>
            <a:chExt cx="144016" cy="648070"/>
          </a:xfrm>
        </p:grpSpPr>
        <p:cxnSp>
          <p:nvCxnSpPr>
            <p:cNvPr id="11" name="Přímá spojovací čára 4">
              <a:extLst>
                <a:ext uri="{FF2B5EF4-FFF2-40B4-BE49-F238E27FC236}">
                  <a16:creationId xmlns:a16="http://schemas.microsoft.com/office/drawing/2014/main" id="{3BDB82C2-E2C4-40EF-9B8D-1EFE258B4719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5">
              <a:extLst>
                <a:ext uri="{FF2B5EF4-FFF2-40B4-BE49-F238E27FC236}">
                  <a16:creationId xmlns:a16="http://schemas.microsoft.com/office/drawing/2014/main" id="{F81AAEBF-21D6-4493-B5E4-B6517848B307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6">
              <a:extLst>
                <a:ext uri="{FF2B5EF4-FFF2-40B4-BE49-F238E27FC236}">
                  <a16:creationId xmlns:a16="http://schemas.microsoft.com/office/drawing/2014/main" id="{2280E6B3-CAD5-48D7-96F2-71306B045E7A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Elipsa 7">
              <a:extLst>
                <a:ext uri="{FF2B5EF4-FFF2-40B4-BE49-F238E27FC236}">
                  <a16:creationId xmlns:a16="http://schemas.microsoft.com/office/drawing/2014/main" id="{3CEB63A5-B43D-4AD2-AD4F-C3AA2B06C4E8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8" name="Pozorovatel">
            <a:extLst>
              <a:ext uri="{FF2B5EF4-FFF2-40B4-BE49-F238E27FC236}">
                <a16:creationId xmlns:a16="http://schemas.microsoft.com/office/drawing/2014/main" id="{31D38275-66AE-4BCA-BEFD-3938C3AD8029}"/>
              </a:ext>
            </a:extLst>
          </p:cNvPr>
          <p:cNvGrpSpPr/>
          <p:nvPr/>
        </p:nvGrpSpPr>
        <p:grpSpPr>
          <a:xfrm>
            <a:off x="6075225" y="5238111"/>
            <a:ext cx="288032" cy="288032"/>
            <a:chOff x="6372200" y="2780928"/>
            <a:chExt cx="288032" cy="288032"/>
          </a:xfrm>
        </p:grpSpPr>
        <p:sp>
          <p:nvSpPr>
            <p:cNvPr id="19" name="Rovnoramenný trojúhelník 18">
              <a:extLst>
                <a:ext uri="{FF2B5EF4-FFF2-40B4-BE49-F238E27FC236}">
                  <a16:creationId xmlns:a16="http://schemas.microsoft.com/office/drawing/2014/main" id="{6224EC9F-FF54-4943-94FF-D464972E1395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0" name="Elipsa 17">
              <a:extLst>
                <a:ext uri="{FF2B5EF4-FFF2-40B4-BE49-F238E27FC236}">
                  <a16:creationId xmlns:a16="http://schemas.microsoft.com/office/drawing/2014/main" id="{B5380C09-B8AD-4782-A95A-051E89B6D20E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3" name="TextovéPole C">
            <a:extLst>
              <a:ext uri="{FF2B5EF4-FFF2-40B4-BE49-F238E27FC236}">
                <a16:creationId xmlns:a16="http://schemas.microsoft.com/office/drawing/2014/main" id="{9C0085CC-B545-48B2-945B-3AF801C672B4}"/>
              </a:ext>
            </a:extLst>
          </p:cNvPr>
          <p:cNvSpPr txBox="1"/>
          <p:nvPr/>
        </p:nvSpPr>
        <p:spPr>
          <a:xfrm>
            <a:off x="6061101" y="555363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24" name="TextovéPole B">
            <a:extLst>
              <a:ext uri="{FF2B5EF4-FFF2-40B4-BE49-F238E27FC236}">
                <a16:creationId xmlns:a16="http://schemas.microsoft.com/office/drawing/2014/main" id="{BEC97494-FB83-48E9-8C97-2F4D4F29893F}"/>
              </a:ext>
            </a:extLst>
          </p:cNvPr>
          <p:cNvSpPr txBox="1"/>
          <p:nvPr/>
        </p:nvSpPr>
        <p:spPr>
          <a:xfrm>
            <a:off x="1419336" y="308589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sp>
        <p:nvSpPr>
          <p:cNvPr id="40" name="Nadpis 1">
            <a:extLst>
              <a:ext uri="{FF2B5EF4-FFF2-40B4-BE49-F238E27FC236}">
                <a16:creationId xmlns:a16="http://schemas.microsoft.com/office/drawing/2014/main" id="{212742A6-3200-444A-8292-62F313068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4"/>
            <a:ext cx="10515600" cy="1325563"/>
          </a:xfrm>
        </p:spPr>
        <p:txBody>
          <a:bodyPr/>
          <a:lstStyle/>
          <a:p>
            <a:r>
              <a:rPr lang="cs-CZ" dirty="0"/>
              <a:t>STRANOVÝ SKOK </a:t>
            </a:r>
          </a:p>
        </p:txBody>
      </p:sp>
      <p:sp>
        <p:nvSpPr>
          <p:cNvPr id="15" name="Zástupný symbol pro číslo snímku 6">
            <a:extLst>
              <a:ext uri="{FF2B5EF4-FFF2-40B4-BE49-F238E27FC236}">
                <a16:creationId xmlns:a16="http://schemas.microsoft.com/office/drawing/2014/main" id="{AB1B8B4D-1E05-4982-A833-5F962DBD5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095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81C134-1B90-49B3-8885-370A17871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STRANOVÝ SKOK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764BD9-2A2A-4838-9D5C-54207846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109FDC1E-D576-4D9C-BC94-5AAFE980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grpSp>
        <p:nvGrpSpPr>
          <p:cNvPr id="10" name="Baterie">
            <a:extLst>
              <a:ext uri="{FF2B5EF4-FFF2-40B4-BE49-F238E27FC236}">
                <a16:creationId xmlns:a16="http://schemas.microsoft.com/office/drawing/2014/main" id="{B3A97C85-302D-48AF-AB44-4B72C262F1D2}"/>
              </a:ext>
            </a:extLst>
          </p:cNvPr>
          <p:cNvGrpSpPr/>
          <p:nvPr/>
        </p:nvGrpSpPr>
        <p:grpSpPr>
          <a:xfrm rot="5400000">
            <a:off x="1491345" y="2719250"/>
            <a:ext cx="144016" cy="648070"/>
            <a:chOff x="2195736" y="3501008"/>
            <a:chExt cx="144016" cy="648070"/>
          </a:xfrm>
        </p:grpSpPr>
        <p:cxnSp>
          <p:nvCxnSpPr>
            <p:cNvPr id="11" name="Přímá spojovací čára 4">
              <a:extLst>
                <a:ext uri="{FF2B5EF4-FFF2-40B4-BE49-F238E27FC236}">
                  <a16:creationId xmlns:a16="http://schemas.microsoft.com/office/drawing/2014/main" id="{027046D1-878F-41C4-AF18-D6ED7A43921F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5">
              <a:extLst>
                <a:ext uri="{FF2B5EF4-FFF2-40B4-BE49-F238E27FC236}">
                  <a16:creationId xmlns:a16="http://schemas.microsoft.com/office/drawing/2014/main" id="{A201EFCD-9637-4565-BB08-68FFF512B067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6">
              <a:extLst>
                <a:ext uri="{FF2B5EF4-FFF2-40B4-BE49-F238E27FC236}">
                  <a16:creationId xmlns:a16="http://schemas.microsoft.com/office/drawing/2014/main" id="{0C692781-2B0F-467C-9BB6-E3EDE7A6967B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Elipsa 7">
              <a:extLst>
                <a:ext uri="{FF2B5EF4-FFF2-40B4-BE49-F238E27FC236}">
                  <a16:creationId xmlns:a16="http://schemas.microsoft.com/office/drawing/2014/main" id="{2B9835F5-6406-4AFB-8E65-C5225F9A4B78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7" name="Přímka">
            <a:extLst>
              <a:ext uri="{FF2B5EF4-FFF2-40B4-BE49-F238E27FC236}">
                <a16:creationId xmlns:a16="http://schemas.microsoft.com/office/drawing/2014/main" id="{48DC7589-B149-4052-A7F2-B635FD40EBD0}"/>
              </a:ext>
            </a:extLst>
          </p:cNvPr>
          <p:cNvCxnSpPr>
            <a:cxnSpLocks/>
            <a:stCxn id="33" idx="3"/>
            <a:endCxn id="19" idx="5"/>
          </p:cNvCxnSpPr>
          <p:nvPr/>
        </p:nvCxnSpPr>
        <p:spPr>
          <a:xfrm flipH="1">
            <a:off x="6291249" y="4135319"/>
            <a:ext cx="2690132" cy="12468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Pozorovatel">
            <a:extLst>
              <a:ext uri="{FF2B5EF4-FFF2-40B4-BE49-F238E27FC236}">
                <a16:creationId xmlns:a16="http://schemas.microsoft.com/office/drawing/2014/main" id="{EC0553AA-E912-4DFA-B9F1-10E06E89BED2}"/>
              </a:ext>
            </a:extLst>
          </p:cNvPr>
          <p:cNvGrpSpPr/>
          <p:nvPr/>
        </p:nvGrpSpPr>
        <p:grpSpPr>
          <a:xfrm>
            <a:off x="6075225" y="5238111"/>
            <a:ext cx="288032" cy="288032"/>
            <a:chOff x="6372200" y="2780928"/>
            <a:chExt cx="288032" cy="288032"/>
          </a:xfrm>
        </p:grpSpPr>
        <p:sp>
          <p:nvSpPr>
            <p:cNvPr id="19" name="Rovnoramenný trojúhelník 18">
              <a:extLst>
                <a:ext uri="{FF2B5EF4-FFF2-40B4-BE49-F238E27FC236}">
                  <a16:creationId xmlns:a16="http://schemas.microsoft.com/office/drawing/2014/main" id="{E48A3B81-D925-4E41-84C4-DE4E962C7A39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0" name="Elipsa 17">
              <a:extLst>
                <a:ext uri="{FF2B5EF4-FFF2-40B4-BE49-F238E27FC236}">
                  <a16:creationId xmlns:a16="http://schemas.microsoft.com/office/drawing/2014/main" id="{07F8AB3A-1A65-4B0F-BEDF-8E40821AE4A1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2" name="TextovéPole C">
            <a:extLst>
              <a:ext uri="{FF2B5EF4-FFF2-40B4-BE49-F238E27FC236}">
                <a16:creationId xmlns:a16="http://schemas.microsoft.com/office/drawing/2014/main" id="{42622AE6-53AE-4AF1-8393-9691D6CF6879}"/>
              </a:ext>
            </a:extLst>
          </p:cNvPr>
          <p:cNvSpPr txBox="1"/>
          <p:nvPr/>
        </p:nvSpPr>
        <p:spPr>
          <a:xfrm>
            <a:off x="8941049" y="42388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23" name="TextovéPole C">
            <a:extLst>
              <a:ext uri="{FF2B5EF4-FFF2-40B4-BE49-F238E27FC236}">
                <a16:creationId xmlns:a16="http://schemas.microsoft.com/office/drawing/2014/main" id="{B44F1410-7956-435F-903D-7D8DC317EF80}"/>
              </a:ext>
            </a:extLst>
          </p:cNvPr>
          <p:cNvSpPr txBox="1"/>
          <p:nvPr/>
        </p:nvSpPr>
        <p:spPr>
          <a:xfrm>
            <a:off x="6061101" y="555363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24" name="TextovéPole B">
            <a:extLst>
              <a:ext uri="{FF2B5EF4-FFF2-40B4-BE49-F238E27FC236}">
                <a16:creationId xmlns:a16="http://schemas.microsoft.com/office/drawing/2014/main" id="{FA29C7D7-D1E2-4F1C-8F19-E2CA27B71741}"/>
              </a:ext>
            </a:extLst>
          </p:cNvPr>
          <p:cNvSpPr txBox="1"/>
          <p:nvPr/>
        </p:nvSpPr>
        <p:spPr>
          <a:xfrm>
            <a:off x="1419336" y="308589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grpSp>
        <p:nvGrpSpPr>
          <p:cNvPr id="32" name="Cíl">
            <a:extLst>
              <a:ext uri="{FF2B5EF4-FFF2-40B4-BE49-F238E27FC236}">
                <a16:creationId xmlns:a16="http://schemas.microsoft.com/office/drawing/2014/main" id="{DC09FBFD-A535-4D70-89FF-7885B4D5ED06}"/>
              </a:ext>
            </a:extLst>
          </p:cNvPr>
          <p:cNvGrpSpPr/>
          <p:nvPr/>
        </p:nvGrpSpPr>
        <p:grpSpPr>
          <a:xfrm rot="1261310">
            <a:off x="8968953" y="3932776"/>
            <a:ext cx="288032" cy="288032"/>
            <a:chOff x="5652120" y="2708920"/>
            <a:chExt cx="288032" cy="288032"/>
          </a:xfrm>
        </p:grpSpPr>
        <p:sp>
          <p:nvSpPr>
            <p:cNvPr id="33" name="Elipsa 11">
              <a:extLst>
                <a:ext uri="{FF2B5EF4-FFF2-40B4-BE49-F238E27FC236}">
                  <a16:creationId xmlns:a16="http://schemas.microsoft.com/office/drawing/2014/main" id="{0BA7C364-A48C-41E3-8188-99EC9F198A70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Elipsa 12">
              <a:extLst>
                <a:ext uri="{FF2B5EF4-FFF2-40B4-BE49-F238E27FC236}">
                  <a16:creationId xmlns:a16="http://schemas.microsoft.com/office/drawing/2014/main" id="{3022ECD7-518E-4BA3-902F-03EC8918146D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21" name="Zástupný symbol pro číslo snímku 6">
            <a:extLst>
              <a:ext uri="{FF2B5EF4-FFF2-40B4-BE49-F238E27FC236}">
                <a16:creationId xmlns:a16="http://schemas.microsoft.com/office/drawing/2014/main" id="{1A20EE4B-8ABA-4423-806D-C294D84C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538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81C134-1B90-49B3-8885-370A17871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STRANOVÝ SKOK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764BD9-2A2A-4838-9D5C-54207846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109FDC1E-D576-4D9C-BC94-5AAFE980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grpSp>
        <p:nvGrpSpPr>
          <p:cNvPr id="10" name="Baterie">
            <a:extLst>
              <a:ext uri="{FF2B5EF4-FFF2-40B4-BE49-F238E27FC236}">
                <a16:creationId xmlns:a16="http://schemas.microsoft.com/office/drawing/2014/main" id="{D4A98317-2412-4322-9781-E4E563EF6F87}"/>
              </a:ext>
            </a:extLst>
          </p:cNvPr>
          <p:cNvGrpSpPr/>
          <p:nvPr/>
        </p:nvGrpSpPr>
        <p:grpSpPr>
          <a:xfrm rot="5400000">
            <a:off x="1491345" y="2719250"/>
            <a:ext cx="144016" cy="648070"/>
            <a:chOff x="2195736" y="3501008"/>
            <a:chExt cx="144016" cy="648070"/>
          </a:xfrm>
        </p:grpSpPr>
        <p:cxnSp>
          <p:nvCxnSpPr>
            <p:cNvPr id="11" name="Přímá spojovací čára 4">
              <a:extLst>
                <a:ext uri="{FF2B5EF4-FFF2-40B4-BE49-F238E27FC236}">
                  <a16:creationId xmlns:a16="http://schemas.microsoft.com/office/drawing/2014/main" id="{BEEB9BB2-2550-4938-BFFA-AD6EF3425983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5">
              <a:extLst>
                <a:ext uri="{FF2B5EF4-FFF2-40B4-BE49-F238E27FC236}">
                  <a16:creationId xmlns:a16="http://schemas.microsoft.com/office/drawing/2014/main" id="{AE8E8CCD-FDD6-4335-8979-7F782B490B15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6">
              <a:extLst>
                <a:ext uri="{FF2B5EF4-FFF2-40B4-BE49-F238E27FC236}">
                  <a16:creationId xmlns:a16="http://schemas.microsoft.com/office/drawing/2014/main" id="{5C033391-92A5-46F3-B00B-91EDA57373BD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Elipsa 7">
              <a:extLst>
                <a:ext uri="{FF2B5EF4-FFF2-40B4-BE49-F238E27FC236}">
                  <a16:creationId xmlns:a16="http://schemas.microsoft.com/office/drawing/2014/main" id="{80B28779-DA5C-4247-9FF7-76D705DCE081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5" name="Přímka">
            <a:extLst>
              <a:ext uri="{FF2B5EF4-FFF2-40B4-BE49-F238E27FC236}">
                <a16:creationId xmlns:a16="http://schemas.microsoft.com/office/drawing/2014/main" id="{1D3C9BBE-33BC-48FE-AB54-F8A9A4FF2DD3}"/>
              </a:ext>
            </a:extLst>
          </p:cNvPr>
          <p:cNvCxnSpPr>
            <a:cxnSpLocks/>
          </p:cNvCxnSpPr>
          <p:nvPr/>
        </p:nvCxnSpPr>
        <p:spPr>
          <a:xfrm flipH="1" flipV="1">
            <a:off x="1959394" y="3043288"/>
            <a:ext cx="9211526" cy="85213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Přímka">
            <a:extLst>
              <a:ext uri="{FF2B5EF4-FFF2-40B4-BE49-F238E27FC236}">
                <a16:creationId xmlns:a16="http://schemas.microsoft.com/office/drawing/2014/main" id="{1F4DD09C-23BA-4218-88A2-6EC2EECA5AA1}"/>
              </a:ext>
            </a:extLst>
          </p:cNvPr>
          <p:cNvCxnSpPr>
            <a:cxnSpLocks/>
            <a:endCxn id="33" idx="7"/>
          </p:cNvCxnSpPr>
          <p:nvPr/>
        </p:nvCxnSpPr>
        <p:spPr>
          <a:xfrm flipH="1">
            <a:off x="9244557" y="3133938"/>
            <a:ext cx="1926363" cy="8843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ka">
            <a:extLst>
              <a:ext uri="{FF2B5EF4-FFF2-40B4-BE49-F238E27FC236}">
                <a16:creationId xmlns:a16="http://schemas.microsoft.com/office/drawing/2014/main" id="{0D6F32DB-8B88-4AA8-B339-6CED6FE3C46D}"/>
              </a:ext>
            </a:extLst>
          </p:cNvPr>
          <p:cNvCxnSpPr>
            <a:cxnSpLocks/>
            <a:stCxn id="33" idx="3"/>
            <a:endCxn id="19" idx="5"/>
          </p:cNvCxnSpPr>
          <p:nvPr/>
        </p:nvCxnSpPr>
        <p:spPr>
          <a:xfrm flipH="1">
            <a:off x="6291249" y="4135319"/>
            <a:ext cx="2690132" cy="12468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Pozorovatel">
            <a:extLst>
              <a:ext uri="{FF2B5EF4-FFF2-40B4-BE49-F238E27FC236}">
                <a16:creationId xmlns:a16="http://schemas.microsoft.com/office/drawing/2014/main" id="{CEC5C581-EF55-46AB-9E47-2D3BBC03858E}"/>
              </a:ext>
            </a:extLst>
          </p:cNvPr>
          <p:cNvGrpSpPr/>
          <p:nvPr/>
        </p:nvGrpSpPr>
        <p:grpSpPr>
          <a:xfrm>
            <a:off x="6075225" y="5238111"/>
            <a:ext cx="288032" cy="288032"/>
            <a:chOff x="6372200" y="2780928"/>
            <a:chExt cx="288032" cy="288032"/>
          </a:xfrm>
        </p:grpSpPr>
        <p:sp>
          <p:nvSpPr>
            <p:cNvPr id="19" name="Rovnoramenný trojúhelník 18">
              <a:extLst>
                <a:ext uri="{FF2B5EF4-FFF2-40B4-BE49-F238E27FC236}">
                  <a16:creationId xmlns:a16="http://schemas.microsoft.com/office/drawing/2014/main" id="{3A5EE096-8062-434F-9C4B-307EC605CE5A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0" name="Elipsa 17">
              <a:extLst>
                <a:ext uri="{FF2B5EF4-FFF2-40B4-BE49-F238E27FC236}">
                  <a16:creationId xmlns:a16="http://schemas.microsoft.com/office/drawing/2014/main" id="{BBEFBF0F-6339-4D71-830C-5EBA802F3D38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1" name="TextovéPole V1">
            <a:extLst>
              <a:ext uri="{FF2B5EF4-FFF2-40B4-BE49-F238E27FC236}">
                <a16:creationId xmlns:a16="http://schemas.microsoft.com/office/drawing/2014/main" id="{D07B1AC9-41C0-4EF0-B063-792149CB0F48}"/>
              </a:ext>
            </a:extLst>
          </p:cNvPr>
          <p:cNvSpPr txBox="1"/>
          <p:nvPr/>
        </p:nvSpPr>
        <p:spPr>
          <a:xfrm>
            <a:off x="11003385" y="258743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1</a:t>
            </a:r>
            <a:endParaRPr lang="cs-CZ" dirty="0"/>
          </a:p>
        </p:txBody>
      </p:sp>
      <p:sp>
        <p:nvSpPr>
          <p:cNvPr id="22" name="TextovéPole C">
            <a:extLst>
              <a:ext uri="{FF2B5EF4-FFF2-40B4-BE49-F238E27FC236}">
                <a16:creationId xmlns:a16="http://schemas.microsoft.com/office/drawing/2014/main" id="{68B5BE9E-6821-4676-B258-F62509BC6735}"/>
              </a:ext>
            </a:extLst>
          </p:cNvPr>
          <p:cNvSpPr txBox="1"/>
          <p:nvPr/>
        </p:nvSpPr>
        <p:spPr>
          <a:xfrm>
            <a:off x="8941049" y="42388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23" name="TextovéPole C">
            <a:extLst>
              <a:ext uri="{FF2B5EF4-FFF2-40B4-BE49-F238E27FC236}">
                <a16:creationId xmlns:a16="http://schemas.microsoft.com/office/drawing/2014/main" id="{FC3F743F-9708-4FA1-8100-37D64D0FB4D3}"/>
              </a:ext>
            </a:extLst>
          </p:cNvPr>
          <p:cNvSpPr txBox="1"/>
          <p:nvPr/>
        </p:nvSpPr>
        <p:spPr>
          <a:xfrm>
            <a:off x="6061101" y="555363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24" name="TextovéPole B">
            <a:extLst>
              <a:ext uri="{FF2B5EF4-FFF2-40B4-BE49-F238E27FC236}">
                <a16:creationId xmlns:a16="http://schemas.microsoft.com/office/drawing/2014/main" id="{2B382C2D-90E9-41E4-BD6B-3EB93840C9E0}"/>
              </a:ext>
            </a:extLst>
          </p:cNvPr>
          <p:cNvSpPr txBox="1"/>
          <p:nvPr/>
        </p:nvSpPr>
        <p:spPr>
          <a:xfrm>
            <a:off x="1419336" y="308589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sp>
        <p:nvSpPr>
          <p:cNvPr id="31" name="Výbuch">
            <a:extLst>
              <a:ext uri="{FF2B5EF4-FFF2-40B4-BE49-F238E27FC236}">
                <a16:creationId xmlns:a16="http://schemas.microsoft.com/office/drawing/2014/main" id="{CA73B26E-264D-480D-A08D-FB6BF2035EB2}"/>
              </a:ext>
            </a:extLst>
          </p:cNvPr>
          <p:cNvSpPr/>
          <p:nvPr/>
        </p:nvSpPr>
        <p:spPr>
          <a:xfrm>
            <a:off x="11026904" y="2971277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2" name="Cíl">
            <a:extLst>
              <a:ext uri="{FF2B5EF4-FFF2-40B4-BE49-F238E27FC236}">
                <a16:creationId xmlns:a16="http://schemas.microsoft.com/office/drawing/2014/main" id="{B342ED82-1C87-41FB-9083-B9928494E6D9}"/>
              </a:ext>
            </a:extLst>
          </p:cNvPr>
          <p:cNvGrpSpPr/>
          <p:nvPr/>
        </p:nvGrpSpPr>
        <p:grpSpPr>
          <a:xfrm rot="1261310">
            <a:off x="8968953" y="3932776"/>
            <a:ext cx="288032" cy="288032"/>
            <a:chOff x="5652120" y="2708920"/>
            <a:chExt cx="288032" cy="288032"/>
          </a:xfrm>
        </p:grpSpPr>
        <p:sp>
          <p:nvSpPr>
            <p:cNvPr id="33" name="Elipsa 11">
              <a:extLst>
                <a:ext uri="{FF2B5EF4-FFF2-40B4-BE49-F238E27FC236}">
                  <a16:creationId xmlns:a16="http://schemas.microsoft.com/office/drawing/2014/main" id="{4A8AC71B-9F75-43C3-A6BD-98E7D8C28355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Elipsa 12">
              <a:extLst>
                <a:ext uri="{FF2B5EF4-FFF2-40B4-BE49-F238E27FC236}">
                  <a16:creationId xmlns:a16="http://schemas.microsoft.com/office/drawing/2014/main" id="{836347A8-E181-400D-A932-95FC9F04D827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25" name="Zástupný symbol pro číslo snímku 6">
            <a:extLst>
              <a:ext uri="{FF2B5EF4-FFF2-40B4-BE49-F238E27FC236}">
                <a16:creationId xmlns:a16="http://schemas.microsoft.com/office/drawing/2014/main" id="{016DA871-D76E-4CE2-B9CA-656402FF2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47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81C134-1B90-49B3-8885-370A17871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STRANOVÝ SKOK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764BD9-2A2A-4838-9D5C-54207846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109FDC1E-D576-4D9C-BC94-5AAFE980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grpSp>
        <p:nvGrpSpPr>
          <p:cNvPr id="10" name="Baterie">
            <a:extLst>
              <a:ext uri="{FF2B5EF4-FFF2-40B4-BE49-F238E27FC236}">
                <a16:creationId xmlns:a16="http://schemas.microsoft.com/office/drawing/2014/main" id="{49D045E9-B12B-425A-947F-CB5122AA5DE1}"/>
              </a:ext>
            </a:extLst>
          </p:cNvPr>
          <p:cNvGrpSpPr/>
          <p:nvPr/>
        </p:nvGrpSpPr>
        <p:grpSpPr>
          <a:xfrm rot="5400000">
            <a:off x="1491345" y="2719250"/>
            <a:ext cx="144016" cy="648070"/>
            <a:chOff x="2195736" y="3501008"/>
            <a:chExt cx="144016" cy="648070"/>
          </a:xfrm>
        </p:grpSpPr>
        <p:cxnSp>
          <p:nvCxnSpPr>
            <p:cNvPr id="11" name="Přímá spojovací čára 4">
              <a:extLst>
                <a:ext uri="{FF2B5EF4-FFF2-40B4-BE49-F238E27FC236}">
                  <a16:creationId xmlns:a16="http://schemas.microsoft.com/office/drawing/2014/main" id="{486AAC3C-F349-48DB-8602-0D9639E3E227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5">
              <a:extLst>
                <a:ext uri="{FF2B5EF4-FFF2-40B4-BE49-F238E27FC236}">
                  <a16:creationId xmlns:a16="http://schemas.microsoft.com/office/drawing/2014/main" id="{06BCDF79-CA76-471D-8670-A4557CB18BD2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6">
              <a:extLst>
                <a:ext uri="{FF2B5EF4-FFF2-40B4-BE49-F238E27FC236}">
                  <a16:creationId xmlns:a16="http://schemas.microsoft.com/office/drawing/2014/main" id="{04F81993-E5F3-4D01-BCA8-9235AEA38BAC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Elipsa 7">
              <a:extLst>
                <a:ext uri="{FF2B5EF4-FFF2-40B4-BE49-F238E27FC236}">
                  <a16:creationId xmlns:a16="http://schemas.microsoft.com/office/drawing/2014/main" id="{80FD6A94-9567-4BA5-9809-582A7CBF221B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5" name="Přímka">
            <a:extLst>
              <a:ext uri="{FF2B5EF4-FFF2-40B4-BE49-F238E27FC236}">
                <a16:creationId xmlns:a16="http://schemas.microsoft.com/office/drawing/2014/main" id="{01E27E6E-734E-4DAD-A921-B40CFACAE6D4}"/>
              </a:ext>
            </a:extLst>
          </p:cNvPr>
          <p:cNvCxnSpPr>
            <a:cxnSpLocks/>
          </p:cNvCxnSpPr>
          <p:nvPr/>
        </p:nvCxnSpPr>
        <p:spPr>
          <a:xfrm flipH="1" flipV="1">
            <a:off x="1959394" y="3043288"/>
            <a:ext cx="9211526" cy="85213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Přímka">
            <a:extLst>
              <a:ext uri="{FF2B5EF4-FFF2-40B4-BE49-F238E27FC236}">
                <a16:creationId xmlns:a16="http://schemas.microsoft.com/office/drawing/2014/main" id="{1B8703DB-5555-472B-8A14-362B5C47AC5B}"/>
              </a:ext>
            </a:extLst>
          </p:cNvPr>
          <p:cNvCxnSpPr>
            <a:cxnSpLocks/>
            <a:endCxn id="33" idx="7"/>
          </p:cNvCxnSpPr>
          <p:nvPr/>
        </p:nvCxnSpPr>
        <p:spPr>
          <a:xfrm flipH="1">
            <a:off x="9244557" y="3133938"/>
            <a:ext cx="1926363" cy="8843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ka">
            <a:extLst>
              <a:ext uri="{FF2B5EF4-FFF2-40B4-BE49-F238E27FC236}">
                <a16:creationId xmlns:a16="http://schemas.microsoft.com/office/drawing/2014/main" id="{F7103ED0-C521-43F1-8F20-C139DCEB5492}"/>
              </a:ext>
            </a:extLst>
          </p:cNvPr>
          <p:cNvCxnSpPr>
            <a:cxnSpLocks/>
            <a:stCxn id="33" idx="3"/>
            <a:endCxn id="19" idx="5"/>
          </p:cNvCxnSpPr>
          <p:nvPr/>
        </p:nvCxnSpPr>
        <p:spPr>
          <a:xfrm flipH="1">
            <a:off x="6291249" y="4135319"/>
            <a:ext cx="2690132" cy="12468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Pozorovatel">
            <a:extLst>
              <a:ext uri="{FF2B5EF4-FFF2-40B4-BE49-F238E27FC236}">
                <a16:creationId xmlns:a16="http://schemas.microsoft.com/office/drawing/2014/main" id="{3C5611A4-48FC-405E-95DD-A08DEFF25CF8}"/>
              </a:ext>
            </a:extLst>
          </p:cNvPr>
          <p:cNvGrpSpPr/>
          <p:nvPr/>
        </p:nvGrpSpPr>
        <p:grpSpPr>
          <a:xfrm>
            <a:off x="6075225" y="5238111"/>
            <a:ext cx="288032" cy="288032"/>
            <a:chOff x="6372200" y="2780928"/>
            <a:chExt cx="288032" cy="288032"/>
          </a:xfrm>
        </p:grpSpPr>
        <p:sp>
          <p:nvSpPr>
            <p:cNvPr id="19" name="Rovnoramenný trojúhelník 18">
              <a:extLst>
                <a:ext uri="{FF2B5EF4-FFF2-40B4-BE49-F238E27FC236}">
                  <a16:creationId xmlns:a16="http://schemas.microsoft.com/office/drawing/2014/main" id="{DD92FA62-DFCF-40EC-BB96-16E82B33184F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0" name="Elipsa 17">
              <a:extLst>
                <a:ext uri="{FF2B5EF4-FFF2-40B4-BE49-F238E27FC236}">
                  <a16:creationId xmlns:a16="http://schemas.microsoft.com/office/drawing/2014/main" id="{F76033C5-D0EB-448D-90A6-2E5C5601857F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1" name="TextovéPole V1">
            <a:extLst>
              <a:ext uri="{FF2B5EF4-FFF2-40B4-BE49-F238E27FC236}">
                <a16:creationId xmlns:a16="http://schemas.microsoft.com/office/drawing/2014/main" id="{40FBAFBE-6B4E-4DE4-B4BE-2DD269CB6760}"/>
              </a:ext>
            </a:extLst>
          </p:cNvPr>
          <p:cNvSpPr txBox="1"/>
          <p:nvPr/>
        </p:nvSpPr>
        <p:spPr>
          <a:xfrm>
            <a:off x="11003385" y="258743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1</a:t>
            </a:r>
            <a:endParaRPr lang="cs-CZ" dirty="0"/>
          </a:p>
        </p:txBody>
      </p:sp>
      <p:sp>
        <p:nvSpPr>
          <p:cNvPr id="22" name="TextovéPole C">
            <a:extLst>
              <a:ext uri="{FF2B5EF4-FFF2-40B4-BE49-F238E27FC236}">
                <a16:creationId xmlns:a16="http://schemas.microsoft.com/office/drawing/2014/main" id="{5621200F-BAED-499D-917C-221DC56A7BC9}"/>
              </a:ext>
            </a:extLst>
          </p:cNvPr>
          <p:cNvSpPr txBox="1"/>
          <p:nvPr/>
        </p:nvSpPr>
        <p:spPr>
          <a:xfrm>
            <a:off x="8941049" y="42388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23" name="TextovéPole C">
            <a:extLst>
              <a:ext uri="{FF2B5EF4-FFF2-40B4-BE49-F238E27FC236}">
                <a16:creationId xmlns:a16="http://schemas.microsoft.com/office/drawing/2014/main" id="{0F8265A2-B8AE-4857-8F35-FAF7B57F6D8E}"/>
              </a:ext>
            </a:extLst>
          </p:cNvPr>
          <p:cNvSpPr txBox="1"/>
          <p:nvPr/>
        </p:nvSpPr>
        <p:spPr>
          <a:xfrm>
            <a:off x="6061101" y="555363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24" name="TextovéPole B">
            <a:extLst>
              <a:ext uri="{FF2B5EF4-FFF2-40B4-BE49-F238E27FC236}">
                <a16:creationId xmlns:a16="http://schemas.microsoft.com/office/drawing/2014/main" id="{2CCC4B5F-948D-4362-A440-F6854559CA34}"/>
              </a:ext>
            </a:extLst>
          </p:cNvPr>
          <p:cNvSpPr txBox="1"/>
          <p:nvPr/>
        </p:nvSpPr>
        <p:spPr>
          <a:xfrm>
            <a:off x="1419336" y="308589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sp>
        <p:nvSpPr>
          <p:cNvPr id="25" name="TextovéPole V2">
            <a:extLst>
              <a:ext uri="{FF2B5EF4-FFF2-40B4-BE49-F238E27FC236}">
                <a16:creationId xmlns:a16="http://schemas.microsoft.com/office/drawing/2014/main" id="{7ECB46A1-51BC-4A21-A927-CED6D729125A}"/>
              </a:ext>
            </a:extLst>
          </p:cNvPr>
          <p:cNvSpPr txBox="1"/>
          <p:nvPr/>
        </p:nvSpPr>
        <p:spPr>
          <a:xfrm>
            <a:off x="8044808" y="257401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2</a:t>
            </a:r>
            <a:endParaRPr lang="cs-CZ" dirty="0"/>
          </a:p>
        </p:txBody>
      </p:sp>
      <p:sp>
        <p:nvSpPr>
          <p:cNvPr id="26" name="TextovéPole V3">
            <a:extLst>
              <a:ext uri="{FF2B5EF4-FFF2-40B4-BE49-F238E27FC236}">
                <a16:creationId xmlns:a16="http://schemas.microsoft.com/office/drawing/2014/main" id="{A399C03E-FF03-4381-BAC9-5BCB7F5559C4}"/>
              </a:ext>
            </a:extLst>
          </p:cNvPr>
          <p:cNvSpPr txBox="1"/>
          <p:nvPr/>
        </p:nvSpPr>
        <p:spPr>
          <a:xfrm>
            <a:off x="8063494" y="467988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3</a:t>
            </a:r>
            <a:endParaRPr lang="cs-CZ" dirty="0"/>
          </a:p>
        </p:txBody>
      </p:sp>
      <p:sp>
        <p:nvSpPr>
          <p:cNvPr id="30" name="TextovéPole delta D">
            <a:extLst>
              <a:ext uri="{FF2B5EF4-FFF2-40B4-BE49-F238E27FC236}">
                <a16:creationId xmlns:a16="http://schemas.microsoft.com/office/drawing/2014/main" id="{1B99DF5F-CFBB-4656-BE9F-2BD6BE95A6FC}"/>
              </a:ext>
            </a:extLst>
          </p:cNvPr>
          <p:cNvSpPr txBox="1"/>
          <p:nvPr/>
        </p:nvSpPr>
        <p:spPr>
          <a:xfrm>
            <a:off x="9445105" y="259140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Δ</a:t>
            </a:r>
            <a:r>
              <a:rPr lang="cs-CZ" sz="2000" dirty="0"/>
              <a:t>D</a:t>
            </a:r>
            <a:endParaRPr lang="cs-CZ" dirty="0"/>
          </a:p>
        </p:txBody>
      </p:sp>
      <p:sp>
        <p:nvSpPr>
          <p:cNvPr id="31" name="Výbuch">
            <a:extLst>
              <a:ext uri="{FF2B5EF4-FFF2-40B4-BE49-F238E27FC236}">
                <a16:creationId xmlns:a16="http://schemas.microsoft.com/office/drawing/2014/main" id="{0AE34A01-C57B-46F7-B222-618251CFD54E}"/>
              </a:ext>
            </a:extLst>
          </p:cNvPr>
          <p:cNvSpPr/>
          <p:nvPr/>
        </p:nvSpPr>
        <p:spPr>
          <a:xfrm>
            <a:off x="11026904" y="2971277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2" name="Cíl">
            <a:extLst>
              <a:ext uri="{FF2B5EF4-FFF2-40B4-BE49-F238E27FC236}">
                <a16:creationId xmlns:a16="http://schemas.microsoft.com/office/drawing/2014/main" id="{0A5D0BEE-5F48-4D1F-A79A-8152A0E39314}"/>
              </a:ext>
            </a:extLst>
          </p:cNvPr>
          <p:cNvGrpSpPr/>
          <p:nvPr/>
        </p:nvGrpSpPr>
        <p:grpSpPr>
          <a:xfrm rot="1261310">
            <a:off x="8968953" y="3932776"/>
            <a:ext cx="288032" cy="288032"/>
            <a:chOff x="5652120" y="2708920"/>
            <a:chExt cx="288032" cy="288032"/>
          </a:xfrm>
        </p:grpSpPr>
        <p:sp>
          <p:nvSpPr>
            <p:cNvPr id="33" name="Elipsa 11">
              <a:extLst>
                <a:ext uri="{FF2B5EF4-FFF2-40B4-BE49-F238E27FC236}">
                  <a16:creationId xmlns:a16="http://schemas.microsoft.com/office/drawing/2014/main" id="{FC6BB787-BD8A-4439-A878-A244D45DB750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Elipsa 12">
              <a:extLst>
                <a:ext uri="{FF2B5EF4-FFF2-40B4-BE49-F238E27FC236}">
                  <a16:creationId xmlns:a16="http://schemas.microsoft.com/office/drawing/2014/main" id="{8CD68ACC-4E59-41FA-BB73-52C7ABB1D1D4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36" name="Výbuch">
            <a:extLst>
              <a:ext uri="{FF2B5EF4-FFF2-40B4-BE49-F238E27FC236}">
                <a16:creationId xmlns:a16="http://schemas.microsoft.com/office/drawing/2014/main" id="{4208153C-D8FC-4FE6-A71F-AF07DAEA6BEF}"/>
              </a:ext>
            </a:extLst>
          </p:cNvPr>
          <p:cNvSpPr/>
          <p:nvPr/>
        </p:nvSpPr>
        <p:spPr>
          <a:xfrm>
            <a:off x="8064012" y="2971277"/>
            <a:ext cx="288032" cy="288032"/>
          </a:xfrm>
          <a:prstGeom prst="star7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Zástupný symbol pro číslo snímku 6">
            <a:extLst>
              <a:ext uri="{FF2B5EF4-FFF2-40B4-BE49-F238E27FC236}">
                <a16:creationId xmlns:a16="http://schemas.microsoft.com/office/drawing/2014/main" id="{8F2AF073-B9C2-4EFB-8F3D-6E29A7AA2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921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81C134-1B90-49B3-8885-370A17871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4"/>
            <a:ext cx="10515600" cy="1325563"/>
          </a:xfrm>
        </p:spPr>
        <p:txBody>
          <a:bodyPr/>
          <a:lstStyle/>
          <a:p>
            <a:r>
              <a:rPr lang="cs-CZ" dirty="0"/>
              <a:t>STRANOVÝ SKOK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764BD9-2A2A-4838-9D5C-54207846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109FDC1E-D576-4D9C-BC94-5AAFE980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grpSp>
        <p:nvGrpSpPr>
          <p:cNvPr id="25" name="Baterie">
            <a:extLst>
              <a:ext uri="{FF2B5EF4-FFF2-40B4-BE49-F238E27FC236}">
                <a16:creationId xmlns:a16="http://schemas.microsoft.com/office/drawing/2014/main" id="{68D752F5-DA7F-4434-B8A6-3E0AD5E6052E}"/>
              </a:ext>
            </a:extLst>
          </p:cNvPr>
          <p:cNvGrpSpPr/>
          <p:nvPr/>
        </p:nvGrpSpPr>
        <p:grpSpPr>
          <a:xfrm rot="5400000">
            <a:off x="1491345" y="2719250"/>
            <a:ext cx="144016" cy="648070"/>
            <a:chOff x="2195736" y="3501008"/>
            <a:chExt cx="144016" cy="648070"/>
          </a:xfrm>
        </p:grpSpPr>
        <p:cxnSp>
          <p:nvCxnSpPr>
            <p:cNvPr id="26" name="Přímá spojovací čára 4">
              <a:extLst>
                <a:ext uri="{FF2B5EF4-FFF2-40B4-BE49-F238E27FC236}">
                  <a16:creationId xmlns:a16="http://schemas.microsoft.com/office/drawing/2014/main" id="{54BD5743-D6A3-4B74-8221-01A9E4EFD390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5">
              <a:extLst>
                <a:ext uri="{FF2B5EF4-FFF2-40B4-BE49-F238E27FC236}">
                  <a16:creationId xmlns:a16="http://schemas.microsoft.com/office/drawing/2014/main" id="{A22CEE9B-5DE7-408E-ADC8-F2C09656B106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6">
              <a:extLst>
                <a:ext uri="{FF2B5EF4-FFF2-40B4-BE49-F238E27FC236}">
                  <a16:creationId xmlns:a16="http://schemas.microsoft.com/office/drawing/2014/main" id="{45B67829-54EE-46B0-8150-DCCE8228206B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Elipsa 7">
              <a:extLst>
                <a:ext uri="{FF2B5EF4-FFF2-40B4-BE49-F238E27FC236}">
                  <a16:creationId xmlns:a16="http://schemas.microsoft.com/office/drawing/2014/main" id="{D5D29C0C-C83E-4BE7-BCB3-BA81ACBE0AF1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30" name="Přímka">
            <a:extLst>
              <a:ext uri="{FF2B5EF4-FFF2-40B4-BE49-F238E27FC236}">
                <a16:creationId xmlns:a16="http://schemas.microsoft.com/office/drawing/2014/main" id="{1FC07C56-9E61-42FC-A3CA-4ADA6D051F73}"/>
              </a:ext>
            </a:extLst>
          </p:cNvPr>
          <p:cNvCxnSpPr>
            <a:cxnSpLocks/>
          </p:cNvCxnSpPr>
          <p:nvPr/>
        </p:nvCxnSpPr>
        <p:spPr>
          <a:xfrm flipH="1" flipV="1">
            <a:off x="1959394" y="3043288"/>
            <a:ext cx="9211526" cy="85213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Přímka">
            <a:extLst>
              <a:ext uri="{FF2B5EF4-FFF2-40B4-BE49-F238E27FC236}">
                <a16:creationId xmlns:a16="http://schemas.microsoft.com/office/drawing/2014/main" id="{E7A1938D-46CC-433C-BE38-458C06B40563}"/>
              </a:ext>
            </a:extLst>
          </p:cNvPr>
          <p:cNvCxnSpPr>
            <a:cxnSpLocks/>
            <a:endCxn id="48" idx="7"/>
          </p:cNvCxnSpPr>
          <p:nvPr/>
        </p:nvCxnSpPr>
        <p:spPr>
          <a:xfrm flipH="1">
            <a:off x="9244557" y="3133938"/>
            <a:ext cx="1926363" cy="8843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ka">
            <a:extLst>
              <a:ext uri="{FF2B5EF4-FFF2-40B4-BE49-F238E27FC236}">
                <a16:creationId xmlns:a16="http://schemas.microsoft.com/office/drawing/2014/main" id="{3DA425B4-0393-43FE-9880-2E9B16352014}"/>
              </a:ext>
            </a:extLst>
          </p:cNvPr>
          <p:cNvCxnSpPr>
            <a:cxnSpLocks/>
            <a:stCxn id="48" idx="3"/>
            <a:endCxn id="34" idx="5"/>
          </p:cNvCxnSpPr>
          <p:nvPr/>
        </p:nvCxnSpPr>
        <p:spPr>
          <a:xfrm flipH="1">
            <a:off x="6291249" y="4135319"/>
            <a:ext cx="2690132" cy="12468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Pozorovatel">
            <a:extLst>
              <a:ext uri="{FF2B5EF4-FFF2-40B4-BE49-F238E27FC236}">
                <a16:creationId xmlns:a16="http://schemas.microsoft.com/office/drawing/2014/main" id="{A3DB695D-A5BA-47C1-8D5A-0285AC4484CF}"/>
              </a:ext>
            </a:extLst>
          </p:cNvPr>
          <p:cNvGrpSpPr/>
          <p:nvPr/>
        </p:nvGrpSpPr>
        <p:grpSpPr>
          <a:xfrm>
            <a:off x="6075225" y="5238111"/>
            <a:ext cx="288032" cy="288032"/>
            <a:chOff x="6372200" y="2780928"/>
            <a:chExt cx="288032" cy="288032"/>
          </a:xfrm>
        </p:grpSpPr>
        <p:sp>
          <p:nvSpPr>
            <p:cNvPr id="34" name="Rovnoramenný trojúhelník 33">
              <a:extLst>
                <a:ext uri="{FF2B5EF4-FFF2-40B4-BE49-F238E27FC236}">
                  <a16:creationId xmlns:a16="http://schemas.microsoft.com/office/drawing/2014/main" id="{1A85416D-DC2D-47E0-8A23-040328344D16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5" name="Elipsa 17">
              <a:extLst>
                <a:ext uri="{FF2B5EF4-FFF2-40B4-BE49-F238E27FC236}">
                  <a16:creationId xmlns:a16="http://schemas.microsoft.com/office/drawing/2014/main" id="{4CB03D0F-B35B-4952-B754-FE8E335EFEF5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6" name="TextovéPole V1">
            <a:extLst>
              <a:ext uri="{FF2B5EF4-FFF2-40B4-BE49-F238E27FC236}">
                <a16:creationId xmlns:a16="http://schemas.microsoft.com/office/drawing/2014/main" id="{94528061-83F5-47BE-82A6-8C82A2767559}"/>
              </a:ext>
            </a:extLst>
          </p:cNvPr>
          <p:cNvSpPr txBox="1"/>
          <p:nvPr/>
        </p:nvSpPr>
        <p:spPr>
          <a:xfrm>
            <a:off x="11003385" y="258743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1</a:t>
            </a:r>
            <a:endParaRPr lang="cs-CZ" dirty="0"/>
          </a:p>
        </p:txBody>
      </p:sp>
      <p:sp>
        <p:nvSpPr>
          <p:cNvPr id="37" name="TextovéPole C">
            <a:extLst>
              <a:ext uri="{FF2B5EF4-FFF2-40B4-BE49-F238E27FC236}">
                <a16:creationId xmlns:a16="http://schemas.microsoft.com/office/drawing/2014/main" id="{1C5ADF87-5499-4D7D-8CC5-AD6DD15485B1}"/>
              </a:ext>
            </a:extLst>
          </p:cNvPr>
          <p:cNvSpPr txBox="1"/>
          <p:nvPr/>
        </p:nvSpPr>
        <p:spPr>
          <a:xfrm>
            <a:off x="8941049" y="42388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38" name="TextovéPole C">
            <a:extLst>
              <a:ext uri="{FF2B5EF4-FFF2-40B4-BE49-F238E27FC236}">
                <a16:creationId xmlns:a16="http://schemas.microsoft.com/office/drawing/2014/main" id="{1465DC6A-CBF3-41AB-9F20-3168E91A6A7F}"/>
              </a:ext>
            </a:extLst>
          </p:cNvPr>
          <p:cNvSpPr txBox="1"/>
          <p:nvPr/>
        </p:nvSpPr>
        <p:spPr>
          <a:xfrm>
            <a:off x="6061101" y="555363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39" name="TextovéPole B">
            <a:extLst>
              <a:ext uri="{FF2B5EF4-FFF2-40B4-BE49-F238E27FC236}">
                <a16:creationId xmlns:a16="http://schemas.microsoft.com/office/drawing/2014/main" id="{8273AA8C-4A2B-4363-B858-7C6C20E77401}"/>
              </a:ext>
            </a:extLst>
          </p:cNvPr>
          <p:cNvSpPr txBox="1"/>
          <p:nvPr/>
        </p:nvSpPr>
        <p:spPr>
          <a:xfrm>
            <a:off x="1419336" y="308589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sp>
        <p:nvSpPr>
          <p:cNvPr id="40" name="TextovéPole V2">
            <a:extLst>
              <a:ext uri="{FF2B5EF4-FFF2-40B4-BE49-F238E27FC236}">
                <a16:creationId xmlns:a16="http://schemas.microsoft.com/office/drawing/2014/main" id="{9B6C5DA9-4B5C-4A76-B50E-261B7198EF4A}"/>
              </a:ext>
            </a:extLst>
          </p:cNvPr>
          <p:cNvSpPr txBox="1"/>
          <p:nvPr/>
        </p:nvSpPr>
        <p:spPr>
          <a:xfrm>
            <a:off x="8044808" y="257401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2</a:t>
            </a:r>
            <a:endParaRPr lang="cs-CZ" dirty="0"/>
          </a:p>
        </p:txBody>
      </p:sp>
      <p:sp>
        <p:nvSpPr>
          <p:cNvPr id="41" name="TextovéPole V3">
            <a:extLst>
              <a:ext uri="{FF2B5EF4-FFF2-40B4-BE49-F238E27FC236}">
                <a16:creationId xmlns:a16="http://schemas.microsoft.com/office/drawing/2014/main" id="{03E25A90-C005-4036-92C0-62B82C21CC4A}"/>
              </a:ext>
            </a:extLst>
          </p:cNvPr>
          <p:cNvSpPr txBox="1"/>
          <p:nvPr/>
        </p:nvSpPr>
        <p:spPr>
          <a:xfrm>
            <a:off x="8063494" y="467988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3</a:t>
            </a:r>
            <a:endParaRPr lang="cs-CZ" dirty="0"/>
          </a:p>
        </p:txBody>
      </p:sp>
      <p:sp>
        <p:nvSpPr>
          <p:cNvPr id="45" name="TextovéPole delta D">
            <a:extLst>
              <a:ext uri="{FF2B5EF4-FFF2-40B4-BE49-F238E27FC236}">
                <a16:creationId xmlns:a16="http://schemas.microsoft.com/office/drawing/2014/main" id="{081E5072-429E-4AB6-99E9-7C95ECB0C0BA}"/>
              </a:ext>
            </a:extLst>
          </p:cNvPr>
          <p:cNvSpPr txBox="1"/>
          <p:nvPr/>
        </p:nvSpPr>
        <p:spPr>
          <a:xfrm>
            <a:off x="9445105" y="259140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Δ</a:t>
            </a:r>
            <a:r>
              <a:rPr lang="cs-CZ" sz="2000" dirty="0"/>
              <a:t>D</a:t>
            </a:r>
            <a:endParaRPr lang="cs-CZ" dirty="0"/>
          </a:p>
        </p:txBody>
      </p:sp>
      <p:sp>
        <p:nvSpPr>
          <p:cNvPr id="46" name="Výbuch">
            <a:extLst>
              <a:ext uri="{FF2B5EF4-FFF2-40B4-BE49-F238E27FC236}">
                <a16:creationId xmlns:a16="http://schemas.microsoft.com/office/drawing/2014/main" id="{15D324F6-0E5C-4304-B033-25180D43E7B8}"/>
              </a:ext>
            </a:extLst>
          </p:cNvPr>
          <p:cNvSpPr/>
          <p:nvPr/>
        </p:nvSpPr>
        <p:spPr>
          <a:xfrm>
            <a:off x="11026904" y="2971277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7" name="Cíl">
            <a:extLst>
              <a:ext uri="{FF2B5EF4-FFF2-40B4-BE49-F238E27FC236}">
                <a16:creationId xmlns:a16="http://schemas.microsoft.com/office/drawing/2014/main" id="{10AC29BC-3574-4AAE-9BB7-061A34E59D76}"/>
              </a:ext>
            </a:extLst>
          </p:cNvPr>
          <p:cNvGrpSpPr/>
          <p:nvPr/>
        </p:nvGrpSpPr>
        <p:grpSpPr>
          <a:xfrm rot="1261310">
            <a:off x="8968953" y="3932776"/>
            <a:ext cx="288032" cy="288032"/>
            <a:chOff x="5652120" y="2708920"/>
            <a:chExt cx="288032" cy="288032"/>
          </a:xfrm>
        </p:grpSpPr>
        <p:sp>
          <p:nvSpPr>
            <p:cNvPr id="48" name="Elipsa 11">
              <a:extLst>
                <a:ext uri="{FF2B5EF4-FFF2-40B4-BE49-F238E27FC236}">
                  <a16:creationId xmlns:a16="http://schemas.microsoft.com/office/drawing/2014/main" id="{F16081B5-3595-4440-9686-DFE1E44A0885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Elipsa 12">
              <a:extLst>
                <a:ext uri="{FF2B5EF4-FFF2-40B4-BE49-F238E27FC236}">
                  <a16:creationId xmlns:a16="http://schemas.microsoft.com/office/drawing/2014/main" id="{97E28391-08B3-4B8F-A611-C5415CC86F78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cxnSp>
        <p:nvCxnSpPr>
          <p:cNvPr id="50" name="Přímka">
            <a:extLst>
              <a:ext uri="{FF2B5EF4-FFF2-40B4-BE49-F238E27FC236}">
                <a16:creationId xmlns:a16="http://schemas.microsoft.com/office/drawing/2014/main" id="{FFB278E6-8784-4CDF-805A-E882712939D1}"/>
              </a:ext>
            </a:extLst>
          </p:cNvPr>
          <p:cNvCxnSpPr>
            <a:cxnSpLocks/>
          </p:cNvCxnSpPr>
          <p:nvPr/>
        </p:nvCxnSpPr>
        <p:spPr>
          <a:xfrm flipV="1">
            <a:off x="8215010" y="3136479"/>
            <a:ext cx="0" cy="1338362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Výbuch">
            <a:extLst>
              <a:ext uri="{FF2B5EF4-FFF2-40B4-BE49-F238E27FC236}">
                <a16:creationId xmlns:a16="http://schemas.microsoft.com/office/drawing/2014/main" id="{78F70D83-CFC3-4AE6-9B39-80BCE9B8645C}"/>
              </a:ext>
            </a:extLst>
          </p:cNvPr>
          <p:cNvSpPr/>
          <p:nvPr/>
        </p:nvSpPr>
        <p:spPr>
          <a:xfrm>
            <a:off x="8064012" y="2971277"/>
            <a:ext cx="288032" cy="288032"/>
          </a:xfrm>
          <a:prstGeom prst="star7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Výbuch">
            <a:extLst>
              <a:ext uri="{FF2B5EF4-FFF2-40B4-BE49-F238E27FC236}">
                <a16:creationId xmlns:a16="http://schemas.microsoft.com/office/drawing/2014/main" id="{711FF8FB-8ADD-4710-A1E0-BB731B24A7F7}"/>
              </a:ext>
            </a:extLst>
          </p:cNvPr>
          <p:cNvSpPr/>
          <p:nvPr/>
        </p:nvSpPr>
        <p:spPr>
          <a:xfrm>
            <a:off x="8069686" y="4332886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Zástupný symbol pro číslo snímku 6">
            <a:extLst>
              <a:ext uri="{FF2B5EF4-FFF2-40B4-BE49-F238E27FC236}">
                <a16:creationId xmlns:a16="http://schemas.microsoft.com/office/drawing/2014/main" id="{C69AFA2D-9629-4DFA-9F7D-122AE67E4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06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C6974B-52A8-4014-9228-7F7643121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4798"/>
            <a:ext cx="10515600" cy="132556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DB8309-1D33-4208-8B41-E6B6F4042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8433"/>
            <a:ext cx="10515600" cy="40085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REDUKČNÍ POMĚR</a:t>
            </a:r>
          </a:p>
          <a:p>
            <a:pPr lvl="1"/>
            <a:r>
              <a:rPr lang="cs-CZ" altLang="cs-CZ" dirty="0"/>
              <a:t>Úvod</a:t>
            </a:r>
            <a:endParaRPr lang="cs-CZ" dirty="0"/>
          </a:p>
          <a:p>
            <a:pPr lvl="1"/>
            <a:r>
              <a:rPr lang="cs-CZ" altLang="cs-CZ" dirty="0"/>
              <a:t>Grafické znázornění</a:t>
            </a:r>
          </a:p>
          <a:p>
            <a:pPr marL="0" indent="0">
              <a:buNone/>
            </a:pPr>
            <a:r>
              <a:rPr lang="cs-CZ" dirty="0"/>
              <a:t>STRANOVÝ SKOK </a:t>
            </a:r>
          </a:p>
          <a:p>
            <a:pPr lvl="1"/>
            <a:r>
              <a:rPr lang="cs-CZ" altLang="cs-CZ" dirty="0"/>
              <a:t>Úvod</a:t>
            </a:r>
            <a:endParaRPr lang="cs-CZ" dirty="0"/>
          </a:p>
          <a:p>
            <a:pPr lvl="1"/>
            <a:r>
              <a:rPr lang="cs-CZ" altLang="cs-CZ" dirty="0"/>
              <a:t>Grafické znázornění</a:t>
            </a:r>
          </a:p>
          <a:p>
            <a:pPr marL="0" indent="0">
              <a:buNone/>
            </a:pPr>
            <a:r>
              <a:rPr lang="cs-CZ" dirty="0"/>
              <a:t>ZJEDNODUŠENÁ PŘÍPRAVA</a:t>
            </a:r>
          </a:p>
          <a:p>
            <a:pPr lvl="1"/>
            <a:r>
              <a:rPr lang="cs-CZ" altLang="cs-CZ" dirty="0"/>
              <a:t>Úvod</a:t>
            </a:r>
          </a:p>
          <a:p>
            <a:pPr lvl="1"/>
            <a:r>
              <a:rPr lang="cs-CZ" altLang="cs-CZ" dirty="0"/>
              <a:t>Grafické znázornění</a:t>
            </a:r>
          </a:p>
          <a:p>
            <a:pPr lvl="1"/>
            <a:r>
              <a:rPr lang="cs-CZ" altLang="cs-CZ" dirty="0"/>
              <a:t>Určení prvků výpočtem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D4AF0BCB-BE79-42AA-87CB-14160C8E56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EBB1F9B6-F032-42EA-AC05-1F3713E47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495208E9-6AA8-4E8B-81C5-261CA9B8E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749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764BD9-2A2A-4838-9D5C-54207846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109FDC1E-D576-4D9C-BC94-5AAFE980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7" name="Oblouk 6">
            <a:extLst>
              <a:ext uri="{FF2B5EF4-FFF2-40B4-BE49-F238E27FC236}">
                <a16:creationId xmlns:a16="http://schemas.microsoft.com/office/drawing/2014/main" id="{F7023D09-1206-42EA-A253-08AFEB117E16}"/>
              </a:ext>
            </a:extLst>
          </p:cNvPr>
          <p:cNvSpPr/>
          <p:nvPr/>
        </p:nvSpPr>
        <p:spPr>
          <a:xfrm rot="2477238">
            <a:off x="3472910" y="2913635"/>
            <a:ext cx="792088" cy="1080120"/>
          </a:xfrm>
          <a:prstGeom prst="arc">
            <a:avLst>
              <a:gd name="adj1" fmla="val 16435869"/>
              <a:gd name="adj2" fmla="val 20199454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SS">
            <a:extLst>
              <a:ext uri="{FF2B5EF4-FFF2-40B4-BE49-F238E27FC236}">
                <a16:creationId xmlns:a16="http://schemas.microsoft.com/office/drawing/2014/main" id="{DDEB671A-53F7-458E-AE13-DBB27FD1BDCA}"/>
              </a:ext>
            </a:extLst>
          </p:cNvPr>
          <p:cNvSpPr txBox="1"/>
          <p:nvPr/>
        </p:nvSpPr>
        <p:spPr>
          <a:xfrm>
            <a:off x="3868954" y="309052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</a:t>
            </a:r>
            <a:r>
              <a:rPr lang="cs-CZ" sz="1400" dirty="0"/>
              <a:t>S</a:t>
            </a:r>
            <a:endParaRPr lang="cs-CZ" dirty="0"/>
          </a:p>
        </p:txBody>
      </p:sp>
      <p:grpSp>
        <p:nvGrpSpPr>
          <p:cNvPr id="10" name="Baterie">
            <a:extLst>
              <a:ext uri="{FF2B5EF4-FFF2-40B4-BE49-F238E27FC236}">
                <a16:creationId xmlns:a16="http://schemas.microsoft.com/office/drawing/2014/main" id="{658FB41C-FEBE-4D71-B7AF-18E3F27FA441}"/>
              </a:ext>
            </a:extLst>
          </p:cNvPr>
          <p:cNvGrpSpPr/>
          <p:nvPr/>
        </p:nvGrpSpPr>
        <p:grpSpPr>
          <a:xfrm rot="5400000">
            <a:off x="1491345" y="2719250"/>
            <a:ext cx="144016" cy="648070"/>
            <a:chOff x="2195736" y="3501008"/>
            <a:chExt cx="144016" cy="648070"/>
          </a:xfrm>
        </p:grpSpPr>
        <p:cxnSp>
          <p:nvCxnSpPr>
            <p:cNvPr id="11" name="Přímá spojovací čára 4">
              <a:extLst>
                <a:ext uri="{FF2B5EF4-FFF2-40B4-BE49-F238E27FC236}">
                  <a16:creationId xmlns:a16="http://schemas.microsoft.com/office/drawing/2014/main" id="{607390E4-618F-4FB0-BAEF-86DD56C7B419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5">
              <a:extLst>
                <a:ext uri="{FF2B5EF4-FFF2-40B4-BE49-F238E27FC236}">
                  <a16:creationId xmlns:a16="http://schemas.microsoft.com/office/drawing/2014/main" id="{BBBC5100-A692-4052-911C-F27E0FEEA103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6">
              <a:extLst>
                <a:ext uri="{FF2B5EF4-FFF2-40B4-BE49-F238E27FC236}">
                  <a16:creationId xmlns:a16="http://schemas.microsoft.com/office/drawing/2014/main" id="{320BCE0D-7C0F-4A36-B2BC-24652C5CF983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Elipsa 7">
              <a:extLst>
                <a:ext uri="{FF2B5EF4-FFF2-40B4-BE49-F238E27FC236}">
                  <a16:creationId xmlns:a16="http://schemas.microsoft.com/office/drawing/2014/main" id="{244EF5F0-1093-48AD-AFCD-A0F6C4767B47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5" name="Přímka">
            <a:extLst>
              <a:ext uri="{FF2B5EF4-FFF2-40B4-BE49-F238E27FC236}">
                <a16:creationId xmlns:a16="http://schemas.microsoft.com/office/drawing/2014/main" id="{5ED1FBD2-B84D-4157-A089-37E3A4F1DA3D}"/>
              </a:ext>
            </a:extLst>
          </p:cNvPr>
          <p:cNvCxnSpPr>
            <a:cxnSpLocks/>
          </p:cNvCxnSpPr>
          <p:nvPr/>
        </p:nvCxnSpPr>
        <p:spPr>
          <a:xfrm flipH="1" flipV="1">
            <a:off x="1959394" y="3043288"/>
            <a:ext cx="9211526" cy="852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ka">
            <a:extLst>
              <a:ext uri="{FF2B5EF4-FFF2-40B4-BE49-F238E27FC236}">
                <a16:creationId xmlns:a16="http://schemas.microsoft.com/office/drawing/2014/main" id="{1AF32C89-E8CF-4272-A6CE-EAF00E6B117D}"/>
              </a:ext>
            </a:extLst>
          </p:cNvPr>
          <p:cNvCxnSpPr>
            <a:cxnSpLocks/>
            <a:endCxn id="33" idx="7"/>
          </p:cNvCxnSpPr>
          <p:nvPr/>
        </p:nvCxnSpPr>
        <p:spPr>
          <a:xfrm flipH="1">
            <a:off x="9244557" y="3133938"/>
            <a:ext cx="1926363" cy="8843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ka">
            <a:extLst>
              <a:ext uri="{FF2B5EF4-FFF2-40B4-BE49-F238E27FC236}">
                <a16:creationId xmlns:a16="http://schemas.microsoft.com/office/drawing/2014/main" id="{AD048F9D-5E99-47C6-BAFD-9F51E512AB75}"/>
              </a:ext>
            </a:extLst>
          </p:cNvPr>
          <p:cNvCxnSpPr>
            <a:cxnSpLocks/>
            <a:stCxn id="33" idx="3"/>
            <a:endCxn id="19" idx="5"/>
          </p:cNvCxnSpPr>
          <p:nvPr/>
        </p:nvCxnSpPr>
        <p:spPr>
          <a:xfrm flipH="1">
            <a:off x="6291249" y="4135319"/>
            <a:ext cx="2690132" cy="12468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Pozorovatel">
            <a:extLst>
              <a:ext uri="{FF2B5EF4-FFF2-40B4-BE49-F238E27FC236}">
                <a16:creationId xmlns:a16="http://schemas.microsoft.com/office/drawing/2014/main" id="{45471009-FA24-47A1-A446-E15532624F4E}"/>
              </a:ext>
            </a:extLst>
          </p:cNvPr>
          <p:cNvGrpSpPr/>
          <p:nvPr/>
        </p:nvGrpSpPr>
        <p:grpSpPr>
          <a:xfrm>
            <a:off x="6075225" y="5238111"/>
            <a:ext cx="288032" cy="288032"/>
            <a:chOff x="6372200" y="2780928"/>
            <a:chExt cx="288032" cy="288032"/>
          </a:xfrm>
        </p:grpSpPr>
        <p:sp>
          <p:nvSpPr>
            <p:cNvPr id="19" name="Rovnoramenný trojúhelník 18">
              <a:extLst>
                <a:ext uri="{FF2B5EF4-FFF2-40B4-BE49-F238E27FC236}">
                  <a16:creationId xmlns:a16="http://schemas.microsoft.com/office/drawing/2014/main" id="{23EECEEE-F6F0-4B49-B2AD-7C2BCBB7F2BE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0" name="Elipsa 17">
              <a:extLst>
                <a:ext uri="{FF2B5EF4-FFF2-40B4-BE49-F238E27FC236}">
                  <a16:creationId xmlns:a16="http://schemas.microsoft.com/office/drawing/2014/main" id="{318711F5-91C7-45B6-BD36-C5BF146D9217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1" name="TextovéPole V1">
            <a:extLst>
              <a:ext uri="{FF2B5EF4-FFF2-40B4-BE49-F238E27FC236}">
                <a16:creationId xmlns:a16="http://schemas.microsoft.com/office/drawing/2014/main" id="{3F7593E1-BE27-4CC0-97AC-75368406EA12}"/>
              </a:ext>
            </a:extLst>
          </p:cNvPr>
          <p:cNvSpPr txBox="1"/>
          <p:nvPr/>
        </p:nvSpPr>
        <p:spPr>
          <a:xfrm>
            <a:off x="11003385" y="258743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1</a:t>
            </a:r>
            <a:endParaRPr lang="cs-CZ" dirty="0"/>
          </a:p>
        </p:txBody>
      </p:sp>
      <p:sp>
        <p:nvSpPr>
          <p:cNvPr id="22" name="TextovéPole C">
            <a:extLst>
              <a:ext uri="{FF2B5EF4-FFF2-40B4-BE49-F238E27FC236}">
                <a16:creationId xmlns:a16="http://schemas.microsoft.com/office/drawing/2014/main" id="{54CBB252-08FA-4262-A78B-E604A4CD6A8D}"/>
              </a:ext>
            </a:extLst>
          </p:cNvPr>
          <p:cNvSpPr txBox="1"/>
          <p:nvPr/>
        </p:nvSpPr>
        <p:spPr>
          <a:xfrm>
            <a:off x="8941049" y="42388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23" name="TextovéPole C">
            <a:extLst>
              <a:ext uri="{FF2B5EF4-FFF2-40B4-BE49-F238E27FC236}">
                <a16:creationId xmlns:a16="http://schemas.microsoft.com/office/drawing/2014/main" id="{FDE08164-0633-4711-8E30-EA4CDE94C04F}"/>
              </a:ext>
            </a:extLst>
          </p:cNvPr>
          <p:cNvSpPr txBox="1"/>
          <p:nvPr/>
        </p:nvSpPr>
        <p:spPr>
          <a:xfrm>
            <a:off x="6061101" y="555363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24" name="TextovéPole B">
            <a:extLst>
              <a:ext uri="{FF2B5EF4-FFF2-40B4-BE49-F238E27FC236}">
                <a16:creationId xmlns:a16="http://schemas.microsoft.com/office/drawing/2014/main" id="{E2F268C5-86D2-46BD-B82C-F00104CC7DD4}"/>
              </a:ext>
            </a:extLst>
          </p:cNvPr>
          <p:cNvSpPr txBox="1"/>
          <p:nvPr/>
        </p:nvSpPr>
        <p:spPr>
          <a:xfrm>
            <a:off x="1419336" y="308589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sp>
        <p:nvSpPr>
          <p:cNvPr id="25" name="TextovéPole V2">
            <a:extLst>
              <a:ext uri="{FF2B5EF4-FFF2-40B4-BE49-F238E27FC236}">
                <a16:creationId xmlns:a16="http://schemas.microsoft.com/office/drawing/2014/main" id="{9E310D3B-7F45-49D0-B6A3-16691CC7ABBD}"/>
              </a:ext>
            </a:extLst>
          </p:cNvPr>
          <p:cNvSpPr txBox="1"/>
          <p:nvPr/>
        </p:nvSpPr>
        <p:spPr>
          <a:xfrm>
            <a:off x="8044808" y="257401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2</a:t>
            </a:r>
            <a:endParaRPr lang="cs-CZ" dirty="0"/>
          </a:p>
        </p:txBody>
      </p:sp>
      <p:sp>
        <p:nvSpPr>
          <p:cNvPr id="26" name="TextovéPole V3">
            <a:extLst>
              <a:ext uri="{FF2B5EF4-FFF2-40B4-BE49-F238E27FC236}">
                <a16:creationId xmlns:a16="http://schemas.microsoft.com/office/drawing/2014/main" id="{BFD17BD1-47B6-4483-9996-EA134A6D989B}"/>
              </a:ext>
            </a:extLst>
          </p:cNvPr>
          <p:cNvSpPr txBox="1"/>
          <p:nvPr/>
        </p:nvSpPr>
        <p:spPr>
          <a:xfrm>
            <a:off x="8063494" y="467988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3</a:t>
            </a:r>
            <a:endParaRPr lang="cs-CZ" dirty="0"/>
          </a:p>
        </p:txBody>
      </p:sp>
      <p:cxnSp>
        <p:nvCxnSpPr>
          <p:cNvPr id="27" name="Přímka">
            <a:extLst>
              <a:ext uri="{FF2B5EF4-FFF2-40B4-BE49-F238E27FC236}">
                <a16:creationId xmlns:a16="http://schemas.microsoft.com/office/drawing/2014/main" id="{7F68712A-B994-4044-8676-AA464D3F1ED8}"/>
              </a:ext>
            </a:extLst>
          </p:cNvPr>
          <p:cNvCxnSpPr>
            <a:cxnSpLocks/>
          </p:cNvCxnSpPr>
          <p:nvPr/>
        </p:nvCxnSpPr>
        <p:spPr>
          <a:xfrm flipH="1" flipV="1">
            <a:off x="1959395" y="3043285"/>
            <a:ext cx="6248632" cy="14390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delta D">
            <a:extLst>
              <a:ext uri="{FF2B5EF4-FFF2-40B4-BE49-F238E27FC236}">
                <a16:creationId xmlns:a16="http://schemas.microsoft.com/office/drawing/2014/main" id="{3A4AD03F-A273-44B2-83F2-48F991F7CA6F}"/>
              </a:ext>
            </a:extLst>
          </p:cNvPr>
          <p:cNvSpPr txBox="1"/>
          <p:nvPr/>
        </p:nvSpPr>
        <p:spPr>
          <a:xfrm>
            <a:off x="9445105" y="259140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Δ</a:t>
            </a:r>
            <a:r>
              <a:rPr lang="cs-CZ" sz="2000" dirty="0"/>
              <a:t>D</a:t>
            </a:r>
            <a:endParaRPr lang="cs-CZ" dirty="0"/>
          </a:p>
        </p:txBody>
      </p:sp>
      <p:sp>
        <p:nvSpPr>
          <p:cNvPr id="31" name="Výbuch">
            <a:extLst>
              <a:ext uri="{FF2B5EF4-FFF2-40B4-BE49-F238E27FC236}">
                <a16:creationId xmlns:a16="http://schemas.microsoft.com/office/drawing/2014/main" id="{DA370CB9-303E-4434-B4E8-54A4F7E14F8A}"/>
              </a:ext>
            </a:extLst>
          </p:cNvPr>
          <p:cNvSpPr/>
          <p:nvPr/>
        </p:nvSpPr>
        <p:spPr>
          <a:xfrm>
            <a:off x="11026904" y="2971277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2" name="Cíl">
            <a:extLst>
              <a:ext uri="{FF2B5EF4-FFF2-40B4-BE49-F238E27FC236}">
                <a16:creationId xmlns:a16="http://schemas.microsoft.com/office/drawing/2014/main" id="{F1BC1917-5E8E-4722-AAFF-13E33A8A901E}"/>
              </a:ext>
            </a:extLst>
          </p:cNvPr>
          <p:cNvGrpSpPr/>
          <p:nvPr/>
        </p:nvGrpSpPr>
        <p:grpSpPr>
          <a:xfrm rot="1261310">
            <a:off x="8968953" y="3932776"/>
            <a:ext cx="288032" cy="288032"/>
            <a:chOff x="5652120" y="2708920"/>
            <a:chExt cx="288032" cy="288032"/>
          </a:xfrm>
        </p:grpSpPr>
        <p:sp>
          <p:nvSpPr>
            <p:cNvPr id="33" name="Elipsa 11">
              <a:extLst>
                <a:ext uri="{FF2B5EF4-FFF2-40B4-BE49-F238E27FC236}">
                  <a16:creationId xmlns:a16="http://schemas.microsoft.com/office/drawing/2014/main" id="{6F8C2B48-C889-4071-9626-E1A6FC197FBD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Elipsa 12">
              <a:extLst>
                <a:ext uri="{FF2B5EF4-FFF2-40B4-BE49-F238E27FC236}">
                  <a16:creationId xmlns:a16="http://schemas.microsoft.com/office/drawing/2014/main" id="{7428E0D2-21C8-49CF-A0D3-B35E589192C8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cxnSp>
        <p:nvCxnSpPr>
          <p:cNvPr id="35" name="Přímka">
            <a:extLst>
              <a:ext uri="{FF2B5EF4-FFF2-40B4-BE49-F238E27FC236}">
                <a16:creationId xmlns:a16="http://schemas.microsoft.com/office/drawing/2014/main" id="{1D7763AC-A01A-4B9C-B074-49242465176F}"/>
              </a:ext>
            </a:extLst>
          </p:cNvPr>
          <p:cNvCxnSpPr>
            <a:cxnSpLocks/>
          </p:cNvCxnSpPr>
          <p:nvPr/>
        </p:nvCxnSpPr>
        <p:spPr>
          <a:xfrm flipV="1">
            <a:off x="8215010" y="3136479"/>
            <a:ext cx="0" cy="1338362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Výbuch">
            <a:extLst>
              <a:ext uri="{FF2B5EF4-FFF2-40B4-BE49-F238E27FC236}">
                <a16:creationId xmlns:a16="http://schemas.microsoft.com/office/drawing/2014/main" id="{6A986C2A-A6B0-4102-97DD-836A67C080F7}"/>
              </a:ext>
            </a:extLst>
          </p:cNvPr>
          <p:cNvSpPr/>
          <p:nvPr/>
        </p:nvSpPr>
        <p:spPr>
          <a:xfrm>
            <a:off x="8064012" y="2971277"/>
            <a:ext cx="288032" cy="288032"/>
          </a:xfrm>
          <a:prstGeom prst="star7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Výbuch">
            <a:extLst>
              <a:ext uri="{FF2B5EF4-FFF2-40B4-BE49-F238E27FC236}">
                <a16:creationId xmlns:a16="http://schemas.microsoft.com/office/drawing/2014/main" id="{F37E6115-CD5A-464E-8F3A-DD31B633771C}"/>
              </a:ext>
            </a:extLst>
          </p:cNvPr>
          <p:cNvSpPr/>
          <p:nvPr/>
        </p:nvSpPr>
        <p:spPr>
          <a:xfrm>
            <a:off x="8069686" y="4332886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Nadpis 1">
            <a:extLst>
              <a:ext uri="{FF2B5EF4-FFF2-40B4-BE49-F238E27FC236}">
                <a16:creationId xmlns:a16="http://schemas.microsoft.com/office/drawing/2014/main" id="{86F47CB3-5AD6-486C-97C1-EFAFFC63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STRANOVÝ SKOK </a:t>
            </a:r>
          </a:p>
        </p:txBody>
      </p:sp>
      <p:sp>
        <p:nvSpPr>
          <p:cNvPr id="39" name="Zástupný symbol pro číslo snímku 6">
            <a:extLst>
              <a:ext uri="{FF2B5EF4-FFF2-40B4-BE49-F238E27FC236}">
                <a16:creationId xmlns:a16="http://schemas.microsoft.com/office/drawing/2014/main" id="{1013A549-9E98-42C3-8F3C-FC280096C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6599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764BD9-2A2A-4838-9D5C-54207846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109FDC1E-D576-4D9C-BC94-5AAFE980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7" name="Oblouk 6">
            <a:extLst>
              <a:ext uri="{FF2B5EF4-FFF2-40B4-BE49-F238E27FC236}">
                <a16:creationId xmlns:a16="http://schemas.microsoft.com/office/drawing/2014/main" id="{E87535DA-2DC7-43E0-952A-96D407EE97AB}"/>
              </a:ext>
            </a:extLst>
          </p:cNvPr>
          <p:cNvSpPr/>
          <p:nvPr/>
        </p:nvSpPr>
        <p:spPr>
          <a:xfrm rot="2477238">
            <a:off x="3472910" y="2913635"/>
            <a:ext cx="792088" cy="1080120"/>
          </a:xfrm>
          <a:prstGeom prst="arc">
            <a:avLst>
              <a:gd name="adj1" fmla="val 16435869"/>
              <a:gd name="adj2" fmla="val 20199454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SS">
            <a:extLst>
              <a:ext uri="{FF2B5EF4-FFF2-40B4-BE49-F238E27FC236}">
                <a16:creationId xmlns:a16="http://schemas.microsoft.com/office/drawing/2014/main" id="{DF223E89-0D43-442E-96FD-18CDC2018F3E}"/>
              </a:ext>
            </a:extLst>
          </p:cNvPr>
          <p:cNvSpPr txBox="1"/>
          <p:nvPr/>
        </p:nvSpPr>
        <p:spPr>
          <a:xfrm>
            <a:off x="3868954" y="309052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</a:t>
            </a:r>
            <a:r>
              <a:rPr lang="cs-CZ" sz="1400" dirty="0"/>
              <a:t>S</a:t>
            </a:r>
            <a:endParaRPr lang="cs-CZ" dirty="0"/>
          </a:p>
        </p:txBody>
      </p:sp>
      <p:sp>
        <p:nvSpPr>
          <p:cNvPr id="9" name="Oblouk 8">
            <a:extLst>
              <a:ext uri="{FF2B5EF4-FFF2-40B4-BE49-F238E27FC236}">
                <a16:creationId xmlns:a16="http://schemas.microsoft.com/office/drawing/2014/main" id="{08556C26-4002-4D23-9E5A-95430F7DD8B3}"/>
              </a:ext>
            </a:extLst>
          </p:cNvPr>
          <p:cNvSpPr/>
          <p:nvPr/>
        </p:nvSpPr>
        <p:spPr>
          <a:xfrm rot="12584303">
            <a:off x="10070875" y="2613735"/>
            <a:ext cx="792088" cy="1080120"/>
          </a:xfrm>
          <a:prstGeom prst="arc">
            <a:avLst>
              <a:gd name="adj1" fmla="val 16435869"/>
              <a:gd name="adj2" fmla="val 20199454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0" name="Baterie">
            <a:extLst>
              <a:ext uri="{FF2B5EF4-FFF2-40B4-BE49-F238E27FC236}">
                <a16:creationId xmlns:a16="http://schemas.microsoft.com/office/drawing/2014/main" id="{4F6EE785-17FA-4F7C-B4E2-F6F297DEF7C0}"/>
              </a:ext>
            </a:extLst>
          </p:cNvPr>
          <p:cNvGrpSpPr/>
          <p:nvPr/>
        </p:nvGrpSpPr>
        <p:grpSpPr>
          <a:xfrm rot="5400000">
            <a:off x="1491345" y="2719250"/>
            <a:ext cx="144016" cy="648070"/>
            <a:chOff x="2195736" y="3501008"/>
            <a:chExt cx="144016" cy="648070"/>
          </a:xfrm>
        </p:grpSpPr>
        <p:cxnSp>
          <p:nvCxnSpPr>
            <p:cNvPr id="11" name="Přímá spojovací čára 4">
              <a:extLst>
                <a:ext uri="{FF2B5EF4-FFF2-40B4-BE49-F238E27FC236}">
                  <a16:creationId xmlns:a16="http://schemas.microsoft.com/office/drawing/2014/main" id="{312F1F51-A896-480A-B3F2-256F2DB07420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5">
              <a:extLst>
                <a:ext uri="{FF2B5EF4-FFF2-40B4-BE49-F238E27FC236}">
                  <a16:creationId xmlns:a16="http://schemas.microsoft.com/office/drawing/2014/main" id="{D7E012F7-39B3-4253-9E0A-8D0EDA2A572D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6">
              <a:extLst>
                <a:ext uri="{FF2B5EF4-FFF2-40B4-BE49-F238E27FC236}">
                  <a16:creationId xmlns:a16="http://schemas.microsoft.com/office/drawing/2014/main" id="{11A63FB2-BF3B-432D-A665-02096C907EA7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Elipsa 7">
              <a:extLst>
                <a:ext uri="{FF2B5EF4-FFF2-40B4-BE49-F238E27FC236}">
                  <a16:creationId xmlns:a16="http://schemas.microsoft.com/office/drawing/2014/main" id="{892512C4-6502-4FB2-91C1-0F6C1E0B9D87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5" name="Přímka">
            <a:extLst>
              <a:ext uri="{FF2B5EF4-FFF2-40B4-BE49-F238E27FC236}">
                <a16:creationId xmlns:a16="http://schemas.microsoft.com/office/drawing/2014/main" id="{56BB6964-5FE1-414A-8003-0FB4907AD1B7}"/>
              </a:ext>
            </a:extLst>
          </p:cNvPr>
          <p:cNvCxnSpPr>
            <a:cxnSpLocks/>
          </p:cNvCxnSpPr>
          <p:nvPr/>
        </p:nvCxnSpPr>
        <p:spPr>
          <a:xfrm flipH="1" flipV="1">
            <a:off x="1959394" y="3043288"/>
            <a:ext cx="9211526" cy="852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ka">
            <a:extLst>
              <a:ext uri="{FF2B5EF4-FFF2-40B4-BE49-F238E27FC236}">
                <a16:creationId xmlns:a16="http://schemas.microsoft.com/office/drawing/2014/main" id="{6B8515DC-4EAA-4ACD-B5BA-0A2EDC7C4BBF}"/>
              </a:ext>
            </a:extLst>
          </p:cNvPr>
          <p:cNvCxnSpPr>
            <a:cxnSpLocks/>
            <a:endCxn id="33" idx="7"/>
          </p:cNvCxnSpPr>
          <p:nvPr/>
        </p:nvCxnSpPr>
        <p:spPr>
          <a:xfrm flipH="1">
            <a:off x="9244557" y="3133938"/>
            <a:ext cx="1926363" cy="8843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ka">
            <a:extLst>
              <a:ext uri="{FF2B5EF4-FFF2-40B4-BE49-F238E27FC236}">
                <a16:creationId xmlns:a16="http://schemas.microsoft.com/office/drawing/2014/main" id="{D7F89260-E1DB-42D6-83AE-358142B501C4}"/>
              </a:ext>
            </a:extLst>
          </p:cNvPr>
          <p:cNvCxnSpPr>
            <a:cxnSpLocks/>
            <a:stCxn id="33" idx="3"/>
            <a:endCxn id="19" idx="5"/>
          </p:cNvCxnSpPr>
          <p:nvPr/>
        </p:nvCxnSpPr>
        <p:spPr>
          <a:xfrm flipH="1">
            <a:off x="6291249" y="4135319"/>
            <a:ext cx="2690132" cy="12468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Pozorovatel">
            <a:extLst>
              <a:ext uri="{FF2B5EF4-FFF2-40B4-BE49-F238E27FC236}">
                <a16:creationId xmlns:a16="http://schemas.microsoft.com/office/drawing/2014/main" id="{4480328E-DFB2-41FD-AA41-1D68460A9720}"/>
              </a:ext>
            </a:extLst>
          </p:cNvPr>
          <p:cNvGrpSpPr/>
          <p:nvPr/>
        </p:nvGrpSpPr>
        <p:grpSpPr>
          <a:xfrm>
            <a:off x="6075225" y="5238111"/>
            <a:ext cx="288032" cy="288032"/>
            <a:chOff x="6372200" y="2780928"/>
            <a:chExt cx="288032" cy="288032"/>
          </a:xfrm>
        </p:grpSpPr>
        <p:sp>
          <p:nvSpPr>
            <p:cNvPr id="19" name="Rovnoramenný trojúhelník 18">
              <a:extLst>
                <a:ext uri="{FF2B5EF4-FFF2-40B4-BE49-F238E27FC236}">
                  <a16:creationId xmlns:a16="http://schemas.microsoft.com/office/drawing/2014/main" id="{D2ED80A5-42C6-442F-95EF-AB45990AFA41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0" name="Elipsa 17">
              <a:extLst>
                <a:ext uri="{FF2B5EF4-FFF2-40B4-BE49-F238E27FC236}">
                  <a16:creationId xmlns:a16="http://schemas.microsoft.com/office/drawing/2014/main" id="{0CB7B917-A4F5-436C-859C-8B0C396152B4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1" name="TextovéPole V1">
            <a:extLst>
              <a:ext uri="{FF2B5EF4-FFF2-40B4-BE49-F238E27FC236}">
                <a16:creationId xmlns:a16="http://schemas.microsoft.com/office/drawing/2014/main" id="{4FBA98C6-8B69-47B6-85EB-5211F7472498}"/>
              </a:ext>
            </a:extLst>
          </p:cNvPr>
          <p:cNvSpPr txBox="1"/>
          <p:nvPr/>
        </p:nvSpPr>
        <p:spPr>
          <a:xfrm>
            <a:off x="11003385" y="258743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1</a:t>
            </a:r>
            <a:endParaRPr lang="cs-CZ" dirty="0"/>
          </a:p>
        </p:txBody>
      </p:sp>
      <p:sp>
        <p:nvSpPr>
          <p:cNvPr id="22" name="TextovéPole C">
            <a:extLst>
              <a:ext uri="{FF2B5EF4-FFF2-40B4-BE49-F238E27FC236}">
                <a16:creationId xmlns:a16="http://schemas.microsoft.com/office/drawing/2014/main" id="{5796C04E-AFFC-4E7A-86BD-423E6409731A}"/>
              </a:ext>
            </a:extLst>
          </p:cNvPr>
          <p:cNvSpPr txBox="1"/>
          <p:nvPr/>
        </p:nvSpPr>
        <p:spPr>
          <a:xfrm>
            <a:off x="8941049" y="42388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23" name="TextovéPole C">
            <a:extLst>
              <a:ext uri="{FF2B5EF4-FFF2-40B4-BE49-F238E27FC236}">
                <a16:creationId xmlns:a16="http://schemas.microsoft.com/office/drawing/2014/main" id="{7E79DC15-1A48-4429-AD3C-84835AE7BB15}"/>
              </a:ext>
            </a:extLst>
          </p:cNvPr>
          <p:cNvSpPr txBox="1"/>
          <p:nvPr/>
        </p:nvSpPr>
        <p:spPr>
          <a:xfrm>
            <a:off x="6061101" y="555363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24" name="TextovéPole B">
            <a:extLst>
              <a:ext uri="{FF2B5EF4-FFF2-40B4-BE49-F238E27FC236}">
                <a16:creationId xmlns:a16="http://schemas.microsoft.com/office/drawing/2014/main" id="{A6102299-199C-46C1-9388-C1075D016DC5}"/>
              </a:ext>
            </a:extLst>
          </p:cNvPr>
          <p:cNvSpPr txBox="1"/>
          <p:nvPr/>
        </p:nvSpPr>
        <p:spPr>
          <a:xfrm>
            <a:off x="1419336" y="308589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sp>
        <p:nvSpPr>
          <p:cNvPr id="25" name="TextovéPole V2">
            <a:extLst>
              <a:ext uri="{FF2B5EF4-FFF2-40B4-BE49-F238E27FC236}">
                <a16:creationId xmlns:a16="http://schemas.microsoft.com/office/drawing/2014/main" id="{F58C3EBD-0E27-4557-969C-0E8493628B37}"/>
              </a:ext>
            </a:extLst>
          </p:cNvPr>
          <p:cNvSpPr txBox="1"/>
          <p:nvPr/>
        </p:nvSpPr>
        <p:spPr>
          <a:xfrm>
            <a:off x="8044808" y="257401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2</a:t>
            </a:r>
            <a:endParaRPr lang="cs-CZ" dirty="0"/>
          </a:p>
        </p:txBody>
      </p:sp>
      <p:sp>
        <p:nvSpPr>
          <p:cNvPr id="26" name="TextovéPole V3">
            <a:extLst>
              <a:ext uri="{FF2B5EF4-FFF2-40B4-BE49-F238E27FC236}">
                <a16:creationId xmlns:a16="http://schemas.microsoft.com/office/drawing/2014/main" id="{F973F096-5E2D-4A63-A848-610026742F6F}"/>
              </a:ext>
            </a:extLst>
          </p:cNvPr>
          <p:cNvSpPr txBox="1"/>
          <p:nvPr/>
        </p:nvSpPr>
        <p:spPr>
          <a:xfrm>
            <a:off x="8063494" y="467988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3</a:t>
            </a:r>
            <a:endParaRPr lang="cs-CZ" dirty="0"/>
          </a:p>
        </p:txBody>
      </p:sp>
      <p:cxnSp>
        <p:nvCxnSpPr>
          <p:cNvPr id="27" name="Přímka">
            <a:extLst>
              <a:ext uri="{FF2B5EF4-FFF2-40B4-BE49-F238E27FC236}">
                <a16:creationId xmlns:a16="http://schemas.microsoft.com/office/drawing/2014/main" id="{AC24EE22-FCF8-4EAC-B9C7-99C9720DEBA6}"/>
              </a:ext>
            </a:extLst>
          </p:cNvPr>
          <p:cNvCxnSpPr>
            <a:cxnSpLocks/>
          </p:cNvCxnSpPr>
          <p:nvPr/>
        </p:nvCxnSpPr>
        <p:spPr>
          <a:xfrm flipH="1" flipV="1">
            <a:off x="1959395" y="3043285"/>
            <a:ext cx="6248632" cy="14390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C">
            <a:extLst>
              <a:ext uri="{FF2B5EF4-FFF2-40B4-BE49-F238E27FC236}">
                <a16:creationId xmlns:a16="http://schemas.microsoft.com/office/drawing/2014/main" id="{49B4580F-FCB4-4429-9119-1F2DE130E012}"/>
              </a:ext>
            </a:extLst>
          </p:cNvPr>
          <p:cNvSpPr txBox="1"/>
          <p:nvPr/>
        </p:nvSpPr>
        <p:spPr>
          <a:xfrm>
            <a:off x="10111980" y="312850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i</a:t>
            </a:r>
            <a:endParaRPr lang="cs-CZ" dirty="0"/>
          </a:p>
        </p:txBody>
      </p:sp>
      <p:sp>
        <p:nvSpPr>
          <p:cNvPr id="30" name="TextovéPole delta D">
            <a:extLst>
              <a:ext uri="{FF2B5EF4-FFF2-40B4-BE49-F238E27FC236}">
                <a16:creationId xmlns:a16="http://schemas.microsoft.com/office/drawing/2014/main" id="{5740A93C-5DDE-4286-9BCE-5382A765A0F8}"/>
              </a:ext>
            </a:extLst>
          </p:cNvPr>
          <p:cNvSpPr txBox="1"/>
          <p:nvPr/>
        </p:nvSpPr>
        <p:spPr>
          <a:xfrm>
            <a:off x="9445105" y="259140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Δ</a:t>
            </a:r>
            <a:r>
              <a:rPr lang="cs-CZ" sz="2000" dirty="0"/>
              <a:t>D</a:t>
            </a:r>
            <a:endParaRPr lang="cs-CZ" dirty="0"/>
          </a:p>
        </p:txBody>
      </p:sp>
      <p:sp>
        <p:nvSpPr>
          <p:cNvPr id="31" name="Výbuch">
            <a:extLst>
              <a:ext uri="{FF2B5EF4-FFF2-40B4-BE49-F238E27FC236}">
                <a16:creationId xmlns:a16="http://schemas.microsoft.com/office/drawing/2014/main" id="{8C757AAF-416E-49BE-A897-B46404D1D052}"/>
              </a:ext>
            </a:extLst>
          </p:cNvPr>
          <p:cNvSpPr/>
          <p:nvPr/>
        </p:nvSpPr>
        <p:spPr>
          <a:xfrm>
            <a:off x="11026904" y="2971277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2" name="Cíl">
            <a:extLst>
              <a:ext uri="{FF2B5EF4-FFF2-40B4-BE49-F238E27FC236}">
                <a16:creationId xmlns:a16="http://schemas.microsoft.com/office/drawing/2014/main" id="{247C571C-E767-41C6-8377-54003A9B78D0}"/>
              </a:ext>
            </a:extLst>
          </p:cNvPr>
          <p:cNvGrpSpPr/>
          <p:nvPr/>
        </p:nvGrpSpPr>
        <p:grpSpPr>
          <a:xfrm rot="1261310">
            <a:off x="8968953" y="3932776"/>
            <a:ext cx="288032" cy="288032"/>
            <a:chOff x="5652120" y="2708920"/>
            <a:chExt cx="288032" cy="288032"/>
          </a:xfrm>
        </p:grpSpPr>
        <p:sp>
          <p:nvSpPr>
            <p:cNvPr id="33" name="Elipsa 11">
              <a:extLst>
                <a:ext uri="{FF2B5EF4-FFF2-40B4-BE49-F238E27FC236}">
                  <a16:creationId xmlns:a16="http://schemas.microsoft.com/office/drawing/2014/main" id="{BB5997AD-920C-4FE6-B9A8-E8E8ECF44337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Elipsa 12">
              <a:extLst>
                <a:ext uri="{FF2B5EF4-FFF2-40B4-BE49-F238E27FC236}">
                  <a16:creationId xmlns:a16="http://schemas.microsoft.com/office/drawing/2014/main" id="{4BE4EBE1-3003-4D08-A60D-C836F5FFD3D8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cxnSp>
        <p:nvCxnSpPr>
          <p:cNvPr id="35" name="Přímka">
            <a:extLst>
              <a:ext uri="{FF2B5EF4-FFF2-40B4-BE49-F238E27FC236}">
                <a16:creationId xmlns:a16="http://schemas.microsoft.com/office/drawing/2014/main" id="{EBA9A6C0-C24F-4A37-95F0-58F62AE6D2B1}"/>
              </a:ext>
            </a:extLst>
          </p:cNvPr>
          <p:cNvCxnSpPr>
            <a:cxnSpLocks/>
          </p:cNvCxnSpPr>
          <p:nvPr/>
        </p:nvCxnSpPr>
        <p:spPr>
          <a:xfrm flipV="1">
            <a:off x="8215010" y="3136479"/>
            <a:ext cx="0" cy="13383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Výbuch">
            <a:extLst>
              <a:ext uri="{FF2B5EF4-FFF2-40B4-BE49-F238E27FC236}">
                <a16:creationId xmlns:a16="http://schemas.microsoft.com/office/drawing/2014/main" id="{AC6C2A2E-6F3B-46E4-985B-C39C387773B5}"/>
              </a:ext>
            </a:extLst>
          </p:cNvPr>
          <p:cNvSpPr/>
          <p:nvPr/>
        </p:nvSpPr>
        <p:spPr>
          <a:xfrm>
            <a:off x="8064012" y="2971277"/>
            <a:ext cx="288032" cy="288032"/>
          </a:xfrm>
          <a:prstGeom prst="star7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Výbuch">
            <a:extLst>
              <a:ext uri="{FF2B5EF4-FFF2-40B4-BE49-F238E27FC236}">
                <a16:creationId xmlns:a16="http://schemas.microsoft.com/office/drawing/2014/main" id="{BB44C130-D352-4887-B156-865BB548D945}"/>
              </a:ext>
            </a:extLst>
          </p:cNvPr>
          <p:cNvSpPr/>
          <p:nvPr/>
        </p:nvSpPr>
        <p:spPr>
          <a:xfrm>
            <a:off x="8069686" y="4332886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Nadpis 1">
            <a:extLst>
              <a:ext uri="{FF2B5EF4-FFF2-40B4-BE49-F238E27FC236}">
                <a16:creationId xmlns:a16="http://schemas.microsoft.com/office/drawing/2014/main" id="{53001BD6-3A0C-4A47-84EF-C288DF446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STRANOVÝ SKOK </a:t>
            </a:r>
          </a:p>
        </p:txBody>
      </p:sp>
      <p:sp>
        <p:nvSpPr>
          <p:cNvPr id="39" name="Obdélník 38">
            <a:extLst>
              <a:ext uri="{FF2B5EF4-FFF2-40B4-BE49-F238E27FC236}">
                <a16:creationId xmlns:a16="http://schemas.microsoft.com/office/drawing/2014/main" id="{93897671-2B35-4118-9DD1-BBAE7E08DCC4}"/>
              </a:ext>
            </a:extLst>
          </p:cNvPr>
          <p:cNvSpPr/>
          <p:nvPr/>
        </p:nvSpPr>
        <p:spPr>
          <a:xfrm>
            <a:off x="123090" y="3865938"/>
            <a:ext cx="35285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  <a:sym typeface="Symbol"/>
              </a:rPr>
              <a:t>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 B V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P ≈ </a:t>
            </a:r>
            <a:r>
              <a:rPr lang="cs-CZ" sz="2400" dirty="0">
                <a:latin typeface="Arial" pitchFamily="34" charset="0"/>
                <a:cs typeface="Arial" pitchFamily="34" charset="0"/>
                <a:sym typeface="Symbol"/>
              </a:rPr>
              <a:t>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 B V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P ≈ i</a:t>
            </a:r>
          </a:p>
        </p:txBody>
      </p:sp>
      <p:sp>
        <p:nvSpPr>
          <p:cNvPr id="40" name="Zástupný symbol pro číslo snímku 6">
            <a:extLst>
              <a:ext uri="{FF2B5EF4-FFF2-40B4-BE49-F238E27FC236}">
                <a16:creationId xmlns:a16="http://schemas.microsoft.com/office/drawing/2014/main" id="{0B25D542-313F-4901-B65A-FD29DBF65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sp>
        <p:nvSpPr>
          <p:cNvPr id="41" name="TextovéPole V1">
            <a:extLst>
              <a:ext uri="{FF2B5EF4-FFF2-40B4-BE49-F238E27FC236}">
                <a16:creationId xmlns:a16="http://schemas.microsoft.com/office/drawing/2014/main" id="{34CEF8A7-3ED0-4653-9744-7E815E3E018C}"/>
              </a:ext>
            </a:extLst>
          </p:cNvPr>
          <p:cNvSpPr txBox="1"/>
          <p:nvPr/>
        </p:nvSpPr>
        <p:spPr>
          <a:xfrm>
            <a:off x="6090458" y="258548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D</a:t>
            </a:r>
            <a:endParaRPr lang="cs-CZ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861536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Oblouk 99">
            <a:extLst>
              <a:ext uri="{FF2B5EF4-FFF2-40B4-BE49-F238E27FC236}">
                <a16:creationId xmlns:a16="http://schemas.microsoft.com/office/drawing/2014/main" id="{92B01478-95A8-4923-99BC-C4E3F8245F13}"/>
              </a:ext>
            </a:extLst>
          </p:cNvPr>
          <p:cNvSpPr/>
          <p:nvPr/>
        </p:nvSpPr>
        <p:spPr>
          <a:xfrm rot="2477238">
            <a:off x="3472910" y="2913635"/>
            <a:ext cx="792088" cy="1080120"/>
          </a:xfrm>
          <a:prstGeom prst="arc">
            <a:avLst>
              <a:gd name="adj1" fmla="val 16435869"/>
              <a:gd name="adj2" fmla="val 20199454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TextovéPole SS">
            <a:extLst>
              <a:ext uri="{FF2B5EF4-FFF2-40B4-BE49-F238E27FC236}">
                <a16:creationId xmlns:a16="http://schemas.microsoft.com/office/drawing/2014/main" id="{2C6F1547-7360-48CA-A3D5-FC1D2FB28619}"/>
              </a:ext>
            </a:extLst>
          </p:cNvPr>
          <p:cNvSpPr txBox="1"/>
          <p:nvPr/>
        </p:nvSpPr>
        <p:spPr>
          <a:xfrm>
            <a:off x="3868954" y="309052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</a:t>
            </a:r>
            <a:r>
              <a:rPr lang="cs-CZ" sz="1400" dirty="0"/>
              <a:t>S</a:t>
            </a:r>
            <a:endParaRPr lang="cs-CZ" dirty="0"/>
          </a:p>
        </p:txBody>
      </p:sp>
      <p:sp>
        <p:nvSpPr>
          <p:cNvPr id="142" name="Oblouk 141">
            <a:extLst>
              <a:ext uri="{FF2B5EF4-FFF2-40B4-BE49-F238E27FC236}">
                <a16:creationId xmlns:a16="http://schemas.microsoft.com/office/drawing/2014/main" id="{17387C7B-91F5-4A9B-AB97-890ADFF84235}"/>
              </a:ext>
            </a:extLst>
          </p:cNvPr>
          <p:cNvSpPr/>
          <p:nvPr/>
        </p:nvSpPr>
        <p:spPr>
          <a:xfrm rot="12584303">
            <a:off x="10070875" y="2613735"/>
            <a:ext cx="792088" cy="1080120"/>
          </a:xfrm>
          <a:prstGeom prst="arc">
            <a:avLst>
              <a:gd name="adj1" fmla="val 16435869"/>
              <a:gd name="adj2" fmla="val 20199454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764BD9-2A2A-4838-9D5C-54207846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109FDC1E-D576-4D9C-BC94-5AAFE980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grpSp>
        <p:nvGrpSpPr>
          <p:cNvPr id="74" name="Baterie">
            <a:extLst>
              <a:ext uri="{FF2B5EF4-FFF2-40B4-BE49-F238E27FC236}">
                <a16:creationId xmlns:a16="http://schemas.microsoft.com/office/drawing/2014/main" id="{477DE095-66A6-41E5-99AF-BC83EE5717B2}"/>
              </a:ext>
            </a:extLst>
          </p:cNvPr>
          <p:cNvGrpSpPr/>
          <p:nvPr/>
        </p:nvGrpSpPr>
        <p:grpSpPr>
          <a:xfrm rot="5400000">
            <a:off x="1491345" y="2719250"/>
            <a:ext cx="144016" cy="648070"/>
            <a:chOff x="2195736" y="3501008"/>
            <a:chExt cx="144016" cy="648070"/>
          </a:xfrm>
        </p:grpSpPr>
        <p:cxnSp>
          <p:nvCxnSpPr>
            <p:cNvPr id="75" name="Přímá spojovací čára 4">
              <a:extLst>
                <a:ext uri="{FF2B5EF4-FFF2-40B4-BE49-F238E27FC236}">
                  <a16:creationId xmlns:a16="http://schemas.microsoft.com/office/drawing/2014/main" id="{D404FE90-9D7E-4AB0-8B62-A056CF62F60D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římá spojovací čára 5">
              <a:extLst>
                <a:ext uri="{FF2B5EF4-FFF2-40B4-BE49-F238E27FC236}">
                  <a16:creationId xmlns:a16="http://schemas.microsoft.com/office/drawing/2014/main" id="{C037C644-AA12-4C93-AABC-5E5C94EE1DA4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ovací čára 6">
              <a:extLst>
                <a:ext uri="{FF2B5EF4-FFF2-40B4-BE49-F238E27FC236}">
                  <a16:creationId xmlns:a16="http://schemas.microsoft.com/office/drawing/2014/main" id="{395EE40A-6A2F-4B80-87B2-BF9DB771EC1D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Elipsa 7">
              <a:extLst>
                <a:ext uri="{FF2B5EF4-FFF2-40B4-BE49-F238E27FC236}">
                  <a16:creationId xmlns:a16="http://schemas.microsoft.com/office/drawing/2014/main" id="{B51CEA5A-70FB-49AE-8A23-97C3F73E19C8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79" name="Přímka">
            <a:extLst>
              <a:ext uri="{FF2B5EF4-FFF2-40B4-BE49-F238E27FC236}">
                <a16:creationId xmlns:a16="http://schemas.microsoft.com/office/drawing/2014/main" id="{A9E91306-9E20-4E79-81C4-43D62AACAF2E}"/>
              </a:ext>
            </a:extLst>
          </p:cNvPr>
          <p:cNvCxnSpPr>
            <a:cxnSpLocks/>
          </p:cNvCxnSpPr>
          <p:nvPr/>
        </p:nvCxnSpPr>
        <p:spPr>
          <a:xfrm flipH="1" flipV="1">
            <a:off x="1959394" y="3043288"/>
            <a:ext cx="9211526" cy="852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ka">
            <a:extLst>
              <a:ext uri="{FF2B5EF4-FFF2-40B4-BE49-F238E27FC236}">
                <a16:creationId xmlns:a16="http://schemas.microsoft.com/office/drawing/2014/main" id="{94E3382C-E978-470B-AC75-C476166DFBC3}"/>
              </a:ext>
            </a:extLst>
          </p:cNvPr>
          <p:cNvCxnSpPr>
            <a:cxnSpLocks/>
            <a:endCxn id="82" idx="7"/>
          </p:cNvCxnSpPr>
          <p:nvPr/>
        </p:nvCxnSpPr>
        <p:spPr>
          <a:xfrm flipH="1">
            <a:off x="9244557" y="3133938"/>
            <a:ext cx="1926363" cy="8843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ka">
            <a:extLst>
              <a:ext uri="{FF2B5EF4-FFF2-40B4-BE49-F238E27FC236}">
                <a16:creationId xmlns:a16="http://schemas.microsoft.com/office/drawing/2014/main" id="{CA62012B-BDBE-4F4E-9AE5-052A649D557D}"/>
              </a:ext>
            </a:extLst>
          </p:cNvPr>
          <p:cNvCxnSpPr>
            <a:cxnSpLocks/>
            <a:stCxn id="82" idx="3"/>
            <a:endCxn id="87" idx="5"/>
          </p:cNvCxnSpPr>
          <p:nvPr/>
        </p:nvCxnSpPr>
        <p:spPr>
          <a:xfrm flipH="1">
            <a:off x="6291249" y="4135319"/>
            <a:ext cx="2690132" cy="12468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Pozorovatel">
            <a:extLst>
              <a:ext uri="{FF2B5EF4-FFF2-40B4-BE49-F238E27FC236}">
                <a16:creationId xmlns:a16="http://schemas.microsoft.com/office/drawing/2014/main" id="{1F16579B-2374-4608-9411-A0CF6177CD86}"/>
              </a:ext>
            </a:extLst>
          </p:cNvPr>
          <p:cNvGrpSpPr/>
          <p:nvPr/>
        </p:nvGrpSpPr>
        <p:grpSpPr>
          <a:xfrm>
            <a:off x="6075225" y="5238111"/>
            <a:ext cx="288032" cy="288032"/>
            <a:chOff x="6372200" y="2780928"/>
            <a:chExt cx="288032" cy="288032"/>
          </a:xfrm>
        </p:grpSpPr>
        <p:sp>
          <p:nvSpPr>
            <p:cNvPr id="87" name="Rovnoramenný trojúhelník 86">
              <a:extLst>
                <a:ext uri="{FF2B5EF4-FFF2-40B4-BE49-F238E27FC236}">
                  <a16:creationId xmlns:a16="http://schemas.microsoft.com/office/drawing/2014/main" id="{E674E330-A24A-43C8-B05B-AF3440944B56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88" name="Elipsa 17">
              <a:extLst>
                <a:ext uri="{FF2B5EF4-FFF2-40B4-BE49-F238E27FC236}">
                  <a16:creationId xmlns:a16="http://schemas.microsoft.com/office/drawing/2014/main" id="{C5B638CD-B36C-476B-B447-E60C389B716B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0" name="TextovéPole V1">
            <a:extLst>
              <a:ext uri="{FF2B5EF4-FFF2-40B4-BE49-F238E27FC236}">
                <a16:creationId xmlns:a16="http://schemas.microsoft.com/office/drawing/2014/main" id="{12A33B6B-B4FA-4A3C-BA42-0B9AE13D80E8}"/>
              </a:ext>
            </a:extLst>
          </p:cNvPr>
          <p:cNvSpPr txBox="1"/>
          <p:nvPr/>
        </p:nvSpPr>
        <p:spPr>
          <a:xfrm>
            <a:off x="11003385" y="258743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1</a:t>
            </a:r>
            <a:endParaRPr lang="cs-CZ" dirty="0"/>
          </a:p>
        </p:txBody>
      </p:sp>
      <p:sp>
        <p:nvSpPr>
          <p:cNvPr id="91" name="TextovéPole C">
            <a:extLst>
              <a:ext uri="{FF2B5EF4-FFF2-40B4-BE49-F238E27FC236}">
                <a16:creationId xmlns:a16="http://schemas.microsoft.com/office/drawing/2014/main" id="{2429E39B-E759-45C1-858E-7B8241873B72}"/>
              </a:ext>
            </a:extLst>
          </p:cNvPr>
          <p:cNvSpPr txBox="1"/>
          <p:nvPr/>
        </p:nvSpPr>
        <p:spPr>
          <a:xfrm>
            <a:off x="8941049" y="42388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92" name="TextovéPole C">
            <a:extLst>
              <a:ext uri="{FF2B5EF4-FFF2-40B4-BE49-F238E27FC236}">
                <a16:creationId xmlns:a16="http://schemas.microsoft.com/office/drawing/2014/main" id="{5D3177F6-2851-4CCF-BD06-74D02FD2C54E}"/>
              </a:ext>
            </a:extLst>
          </p:cNvPr>
          <p:cNvSpPr txBox="1"/>
          <p:nvPr/>
        </p:nvSpPr>
        <p:spPr>
          <a:xfrm>
            <a:off x="6061101" y="555363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93" name="TextovéPole B">
            <a:extLst>
              <a:ext uri="{FF2B5EF4-FFF2-40B4-BE49-F238E27FC236}">
                <a16:creationId xmlns:a16="http://schemas.microsoft.com/office/drawing/2014/main" id="{A1F86964-DCBC-44F7-A33C-CDEA2211A4B1}"/>
              </a:ext>
            </a:extLst>
          </p:cNvPr>
          <p:cNvSpPr txBox="1"/>
          <p:nvPr/>
        </p:nvSpPr>
        <p:spPr>
          <a:xfrm>
            <a:off x="1419336" y="308589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sp>
        <p:nvSpPr>
          <p:cNvPr id="94" name="TextovéPole V2">
            <a:extLst>
              <a:ext uri="{FF2B5EF4-FFF2-40B4-BE49-F238E27FC236}">
                <a16:creationId xmlns:a16="http://schemas.microsoft.com/office/drawing/2014/main" id="{66DEAA9D-493D-4F96-8393-1C7B8FE03BE9}"/>
              </a:ext>
            </a:extLst>
          </p:cNvPr>
          <p:cNvSpPr txBox="1"/>
          <p:nvPr/>
        </p:nvSpPr>
        <p:spPr>
          <a:xfrm>
            <a:off x="8044808" y="257401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2</a:t>
            </a:r>
            <a:endParaRPr lang="cs-CZ" dirty="0"/>
          </a:p>
        </p:txBody>
      </p:sp>
      <p:sp>
        <p:nvSpPr>
          <p:cNvPr id="95" name="TextovéPole V3">
            <a:extLst>
              <a:ext uri="{FF2B5EF4-FFF2-40B4-BE49-F238E27FC236}">
                <a16:creationId xmlns:a16="http://schemas.microsoft.com/office/drawing/2014/main" id="{149BAB9B-C0D2-440B-8EFE-0600C1F781D7}"/>
              </a:ext>
            </a:extLst>
          </p:cNvPr>
          <p:cNvSpPr txBox="1"/>
          <p:nvPr/>
        </p:nvSpPr>
        <p:spPr>
          <a:xfrm>
            <a:off x="8063494" y="467988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3</a:t>
            </a:r>
            <a:endParaRPr lang="cs-CZ" dirty="0"/>
          </a:p>
        </p:txBody>
      </p:sp>
      <p:cxnSp>
        <p:nvCxnSpPr>
          <p:cNvPr id="98" name="Přímka">
            <a:extLst>
              <a:ext uri="{FF2B5EF4-FFF2-40B4-BE49-F238E27FC236}">
                <a16:creationId xmlns:a16="http://schemas.microsoft.com/office/drawing/2014/main" id="{604ACEC6-95C5-45D3-BB38-66238E303528}"/>
              </a:ext>
            </a:extLst>
          </p:cNvPr>
          <p:cNvCxnSpPr>
            <a:cxnSpLocks/>
          </p:cNvCxnSpPr>
          <p:nvPr/>
        </p:nvCxnSpPr>
        <p:spPr>
          <a:xfrm flipH="1" flipV="1">
            <a:off x="1959395" y="3043285"/>
            <a:ext cx="6248632" cy="14390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ovéPole C">
            <a:extLst>
              <a:ext uri="{FF2B5EF4-FFF2-40B4-BE49-F238E27FC236}">
                <a16:creationId xmlns:a16="http://schemas.microsoft.com/office/drawing/2014/main" id="{7C967E6E-3D72-48F7-965B-D99F8C982B1E}"/>
              </a:ext>
            </a:extLst>
          </p:cNvPr>
          <p:cNvSpPr txBox="1"/>
          <p:nvPr/>
        </p:nvSpPr>
        <p:spPr>
          <a:xfrm>
            <a:off x="10111980" y="312850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i</a:t>
            </a:r>
            <a:endParaRPr lang="cs-CZ" dirty="0"/>
          </a:p>
        </p:txBody>
      </p:sp>
      <p:sp>
        <p:nvSpPr>
          <p:cNvPr id="102" name="TextovéPole V1">
            <a:extLst>
              <a:ext uri="{FF2B5EF4-FFF2-40B4-BE49-F238E27FC236}">
                <a16:creationId xmlns:a16="http://schemas.microsoft.com/office/drawing/2014/main" id="{F416CBCF-F760-46D2-A92A-2736759AFD16}"/>
              </a:ext>
            </a:extLst>
          </p:cNvPr>
          <p:cNvSpPr txBox="1"/>
          <p:nvPr/>
        </p:nvSpPr>
        <p:spPr>
          <a:xfrm>
            <a:off x="6090458" y="258548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D</a:t>
            </a:r>
            <a:endParaRPr lang="cs-CZ" sz="2000" baseline="-25000" dirty="0"/>
          </a:p>
        </p:txBody>
      </p:sp>
      <p:sp>
        <p:nvSpPr>
          <p:cNvPr id="103" name="TextovéPole delta D">
            <a:extLst>
              <a:ext uri="{FF2B5EF4-FFF2-40B4-BE49-F238E27FC236}">
                <a16:creationId xmlns:a16="http://schemas.microsoft.com/office/drawing/2014/main" id="{7709C8B5-A34B-4215-963F-96A27D5C73D0}"/>
              </a:ext>
            </a:extLst>
          </p:cNvPr>
          <p:cNvSpPr txBox="1"/>
          <p:nvPr/>
        </p:nvSpPr>
        <p:spPr>
          <a:xfrm>
            <a:off x="9445105" y="259140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Δ</a:t>
            </a:r>
            <a:r>
              <a:rPr lang="cs-CZ" sz="2000" dirty="0"/>
              <a:t>D</a:t>
            </a:r>
            <a:endParaRPr lang="cs-CZ" dirty="0"/>
          </a:p>
        </p:txBody>
      </p:sp>
      <p:sp>
        <p:nvSpPr>
          <p:cNvPr id="84" name="Výbuch">
            <a:extLst>
              <a:ext uri="{FF2B5EF4-FFF2-40B4-BE49-F238E27FC236}">
                <a16:creationId xmlns:a16="http://schemas.microsoft.com/office/drawing/2014/main" id="{57E01842-FD2A-4752-A3F2-607EBC212CD3}"/>
              </a:ext>
            </a:extLst>
          </p:cNvPr>
          <p:cNvSpPr/>
          <p:nvPr/>
        </p:nvSpPr>
        <p:spPr>
          <a:xfrm>
            <a:off x="11026904" y="2971277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1" name="Cíl">
            <a:extLst>
              <a:ext uri="{FF2B5EF4-FFF2-40B4-BE49-F238E27FC236}">
                <a16:creationId xmlns:a16="http://schemas.microsoft.com/office/drawing/2014/main" id="{9F5C1AC7-109F-471D-B04A-2BAFB2EC34FC}"/>
              </a:ext>
            </a:extLst>
          </p:cNvPr>
          <p:cNvGrpSpPr/>
          <p:nvPr/>
        </p:nvGrpSpPr>
        <p:grpSpPr>
          <a:xfrm rot="1261310">
            <a:off x="8968953" y="3932776"/>
            <a:ext cx="288032" cy="288032"/>
            <a:chOff x="5652120" y="2708920"/>
            <a:chExt cx="288032" cy="288032"/>
          </a:xfrm>
        </p:grpSpPr>
        <p:sp>
          <p:nvSpPr>
            <p:cNvPr id="82" name="Elipsa 11">
              <a:extLst>
                <a:ext uri="{FF2B5EF4-FFF2-40B4-BE49-F238E27FC236}">
                  <a16:creationId xmlns:a16="http://schemas.microsoft.com/office/drawing/2014/main" id="{7D65B53E-71C6-462D-A874-7BA3FD13C9D0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Elipsa 12">
              <a:extLst>
                <a:ext uri="{FF2B5EF4-FFF2-40B4-BE49-F238E27FC236}">
                  <a16:creationId xmlns:a16="http://schemas.microsoft.com/office/drawing/2014/main" id="{429DAAAC-71BB-46A6-B319-13E6A4418841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cxnSp>
        <p:nvCxnSpPr>
          <p:cNvPr id="97" name="Přímka">
            <a:extLst>
              <a:ext uri="{FF2B5EF4-FFF2-40B4-BE49-F238E27FC236}">
                <a16:creationId xmlns:a16="http://schemas.microsoft.com/office/drawing/2014/main" id="{6F72AD97-CC07-4ADC-B1CA-E0CB7ABF52D6}"/>
              </a:ext>
            </a:extLst>
          </p:cNvPr>
          <p:cNvCxnSpPr>
            <a:cxnSpLocks/>
          </p:cNvCxnSpPr>
          <p:nvPr/>
        </p:nvCxnSpPr>
        <p:spPr>
          <a:xfrm flipV="1">
            <a:off x="8215010" y="3136479"/>
            <a:ext cx="0" cy="13383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Výbuch">
            <a:extLst>
              <a:ext uri="{FF2B5EF4-FFF2-40B4-BE49-F238E27FC236}">
                <a16:creationId xmlns:a16="http://schemas.microsoft.com/office/drawing/2014/main" id="{9347C6AF-F27B-4695-87B2-30B2C787EFAF}"/>
              </a:ext>
            </a:extLst>
          </p:cNvPr>
          <p:cNvSpPr/>
          <p:nvPr/>
        </p:nvSpPr>
        <p:spPr>
          <a:xfrm>
            <a:off x="8064012" y="2971277"/>
            <a:ext cx="288032" cy="288032"/>
          </a:xfrm>
          <a:prstGeom prst="star7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Výbuch">
            <a:extLst>
              <a:ext uri="{FF2B5EF4-FFF2-40B4-BE49-F238E27FC236}">
                <a16:creationId xmlns:a16="http://schemas.microsoft.com/office/drawing/2014/main" id="{C5997FEA-B8A1-4CF3-9263-8F606483CE70}"/>
              </a:ext>
            </a:extLst>
          </p:cNvPr>
          <p:cNvSpPr/>
          <p:nvPr/>
        </p:nvSpPr>
        <p:spPr>
          <a:xfrm>
            <a:off x="8069686" y="4332886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Nadpis 1">
            <a:extLst>
              <a:ext uri="{FF2B5EF4-FFF2-40B4-BE49-F238E27FC236}">
                <a16:creationId xmlns:a16="http://schemas.microsoft.com/office/drawing/2014/main" id="{EF7C19FA-2163-402A-B70B-4CDAA2C5E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STRANOVÝ SKOK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86ABFA36-0FF4-4150-A6F1-B461773C9EFF}"/>
                  </a:ext>
                </a:extLst>
              </p:cNvPr>
              <p:cNvSpPr/>
              <p:nvPr/>
            </p:nvSpPr>
            <p:spPr>
              <a:xfrm>
                <a:off x="0" y="3469133"/>
                <a:ext cx="4450080" cy="1289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2 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∗0,001 ∆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2 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𝑆𝑠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∗0,001 ∆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2 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2 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</m:t>
                          </m:r>
                        </m:sub>
                      </m:sSub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86ABFA36-0FF4-4150-A6F1-B461773C9E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69133"/>
                <a:ext cx="4450080" cy="12891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Zástupný symbol pro číslo snímku 6">
            <a:extLst>
              <a:ext uri="{FF2B5EF4-FFF2-40B4-BE49-F238E27FC236}">
                <a16:creationId xmlns:a16="http://schemas.microsoft.com/office/drawing/2014/main" id="{6237B1AB-FA5C-4F1E-A42D-C5EF6A8AB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B2B92775-7D9B-422F-802B-988C578CC728}"/>
              </a:ext>
            </a:extLst>
          </p:cNvPr>
          <p:cNvCxnSpPr>
            <a:cxnSpLocks/>
          </p:cNvCxnSpPr>
          <p:nvPr/>
        </p:nvCxnSpPr>
        <p:spPr>
          <a:xfrm>
            <a:off x="963168" y="4331516"/>
            <a:ext cx="4201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BD32D639-0125-4379-9C5A-E7DB95179452}"/>
              </a:ext>
            </a:extLst>
          </p:cNvPr>
          <p:cNvCxnSpPr>
            <a:cxnSpLocks/>
          </p:cNvCxnSpPr>
          <p:nvPr/>
        </p:nvCxnSpPr>
        <p:spPr>
          <a:xfrm>
            <a:off x="93568" y="4331516"/>
            <a:ext cx="400208" cy="13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051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Oblouk 99">
            <a:extLst>
              <a:ext uri="{FF2B5EF4-FFF2-40B4-BE49-F238E27FC236}">
                <a16:creationId xmlns:a16="http://schemas.microsoft.com/office/drawing/2014/main" id="{92B01478-95A8-4923-99BC-C4E3F8245F13}"/>
              </a:ext>
            </a:extLst>
          </p:cNvPr>
          <p:cNvSpPr/>
          <p:nvPr/>
        </p:nvSpPr>
        <p:spPr>
          <a:xfrm rot="2477238">
            <a:off x="3472910" y="2913635"/>
            <a:ext cx="792088" cy="1080120"/>
          </a:xfrm>
          <a:prstGeom prst="arc">
            <a:avLst>
              <a:gd name="adj1" fmla="val 16435869"/>
              <a:gd name="adj2" fmla="val 20199454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TextovéPole SS">
            <a:extLst>
              <a:ext uri="{FF2B5EF4-FFF2-40B4-BE49-F238E27FC236}">
                <a16:creationId xmlns:a16="http://schemas.microsoft.com/office/drawing/2014/main" id="{2C6F1547-7360-48CA-A3D5-FC1D2FB28619}"/>
              </a:ext>
            </a:extLst>
          </p:cNvPr>
          <p:cNvSpPr txBox="1"/>
          <p:nvPr/>
        </p:nvSpPr>
        <p:spPr>
          <a:xfrm>
            <a:off x="3868954" y="309052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</a:t>
            </a:r>
            <a:r>
              <a:rPr lang="cs-CZ" sz="1400" dirty="0"/>
              <a:t>S</a:t>
            </a:r>
            <a:endParaRPr lang="cs-CZ" dirty="0"/>
          </a:p>
        </p:txBody>
      </p:sp>
      <p:sp>
        <p:nvSpPr>
          <p:cNvPr id="142" name="Oblouk 141">
            <a:extLst>
              <a:ext uri="{FF2B5EF4-FFF2-40B4-BE49-F238E27FC236}">
                <a16:creationId xmlns:a16="http://schemas.microsoft.com/office/drawing/2014/main" id="{17387C7B-91F5-4A9B-AB97-890ADFF84235}"/>
              </a:ext>
            </a:extLst>
          </p:cNvPr>
          <p:cNvSpPr/>
          <p:nvPr/>
        </p:nvSpPr>
        <p:spPr>
          <a:xfrm rot="12584303">
            <a:off x="10070875" y="2613735"/>
            <a:ext cx="792088" cy="1080120"/>
          </a:xfrm>
          <a:prstGeom prst="arc">
            <a:avLst>
              <a:gd name="adj1" fmla="val 16435869"/>
              <a:gd name="adj2" fmla="val 20199454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764BD9-2A2A-4838-9D5C-54207846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109FDC1E-D576-4D9C-BC94-5AAFE980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grpSp>
        <p:nvGrpSpPr>
          <p:cNvPr id="74" name="Baterie">
            <a:extLst>
              <a:ext uri="{FF2B5EF4-FFF2-40B4-BE49-F238E27FC236}">
                <a16:creationId xmlns:a16="http://schemas.microsoft.com/office/drawing/2014/main" id="{477DE095-66A6-41E5-99AF-BC83EE5717B2}"/>
              </a:ext>
            </a:extLst>
          </p:cNvPr>
          <p:cNvGrpSpPr/>
          <p:nvPr/>
        </p:nvGrpSpPr>
        <p:grpSpPr>
          <a:xfrm rot="5400000">
            <a:off x="1491345" y="2719250"/>
            <a:ext cx="144016" cy="648070"/>
            <a:chOff x="2195736" y="3501008"/>
            <a:chExt cx="144016" cy="648070"/>
          </a:xfrm>
        </p:grpSpPr>
        <p:cxnSp>
          <p:nvCxnSpPr>
            <p:cNvPr id="75" name="Přímá spojovací čára 4">
              <a:extLst>
                <a:ext uri="{FF2B5EF4-FFF2-40B4-BE49-F238E27FC236}">
                  <a16:creationId xmlns:a16="http://schemas.microsoft.com/office/drawing/2014/main" id="{D404FE90-9D7E-4AB0-8B62-A056CF62F60D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římá spojovací čára 5">
              <a:extLst>
                <a:ext uri="{FF2B5EF4-FFF2-40B4-BE49-F238E27FC236}">
                  <a16:creationId xmlns:a16="http://schemas.microsoft.com/office/drawing/2014/main" id="{C037C644-AA12-4C93-AABC-5E5C94EE1DA4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ovací čára 6">
              <a:extLst>
                <a:ext uri="{FF2B5EF4-FFF2-40B4-BE49-F238E27FC236}">
                  <a16:creationId xmlns:a16="http://schemas.microsoft.com/office/drawing/2014/main" id="{395EE40A-6A2F-4B80-87B2-BF9DB771EC1D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Elipsa 7">
              <a:extLst>
                <a:ext uri="{FF2B5EF4-FFF2-40B4-BE49-F238E27FC236}">
                  <a16:creationId xmlns:a16="http://schemas.microsoft.com/office/drawing/2014/main" id="{B51CEA5A-70FB-49AE-8A23-97C3F73E19C8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79" name="Přímka">
            <a:extLst>
              <a:ext uri="{FF2B5EF4-FFF2-40B4-BE49-F238E27FC236}">
                <a16:creationId xmlns:a16="http://schemas.microsoft.com/office/drawing/2014/main" id="{A9E91306-9E20-4E79-81C4-43D62AACAF2E}"/>
              </a:ext>
            </a:extLst>
          </p:cNvPr>
          <p:cNvCxnSpPr>
            <a:cxnSpLocks/>
          </p:cNvCxnSpPr>
          <p:nvPr/>
        </p:nvCxnSpPr>
        <p:spPr>
          <a:xfrm flipH="1" flipV="1">
            <a:off x="1959394" y="3043288"/>
            <a:ext cx="9211526" cy="852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ka">
            <a:extLst>
              <a:ext uri="{FF2B5EF4-FFF2-40B4-BE49-F238E27FC236}">
                <a16:creationId xmlns:a16="http://schemas.microsoft.com/office/drawing/2014/main" id="{94E3382C-E978-470B-AC75-C476166DFBC3}"/>
              </a:ext>
            </a:extLst>
          </p:cNvPr>
          <p:cNvCxnSpPr>
            <a:cxnSpLocks/>
            <a:endCxn id="82" idx="7"/>
          </p:cNvCxnSpPr>
          <p:nvPr/>
        </p:nvCxnSpPr>
        <p:spPr>
          <a:xfrm flipH="1">
            <a:off x="9244557" y="3133938"/>
            <a:ext cx="1926363" cy="8843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ka">
            <a:extLst>
              <a:ext uri="{FF2B5EF4-FFF2-40B4-BE49-F238E27FC236}">
                <a16:creationId xmlns:a16="http://schemas.microsoft.com/office/drawing/2014/main" id="{CA62012B-BDBE-4F4E-9AE5-052A649D557D}"/>
              </a:ext>
            </a:extLst>
          </p:cNvPr>
          <p:cNvCxnSpPr>
            <a:cxnSpLocks/>
            <a:stCxn id="82" idx="3"/>
            <a:endCxn id="87" idx="5"/>
          </p:cNvCxnSpPr>
          <p:nvPr/>
        </p:nvCxnSpPr>
        <p:spPr>
          <a:xfrm flipH="1">
            <a:off x="6291249" y="4135319"/>
            <a:ext cx="2690132" cy="12468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Pozorovatel">
            <a:extLst>
              <a:ext uri="{FF2B5EF4-FFF2-40B4-BE49-F238E27FC236}">
                <a16:creationId xmlns:a16="http://schemas.microsoft.com/office/drawing/2014/main" id="{1F16579B-2374-4608-9411-A0CF6177CD86}"/>
              </a:ext>
            </a:extLst>
          </p:cNvPr>
          <p:cNvGrpSpPr/>
          <p:nvPr/>
        </p:nvGrpSpPr>
        <p:grpSpPr>
          <a:xfrm>
            <a:off x="6075225" y="5238111"/>
            <a:ext cx="288032" cy="288032"/>
            <a:chOff x="6372200" y="2780928"/>
            <a:chExt cx="288032" cy="288032"/>
          </a:xfrm>
        </p:grpSpPr>
        <p:sp>
          <p:nvSpPr>
            <p:cNvPr id="87" name="Rovnoramenný trojúhelník 86">
              <a:extLst>
                <a:ext uri="{FF2B5EF4-FFF2-40B4-BE49-F238E27FC236}">
                  <a16:creationId xmlns:a16="http://schemas.microsoft.com/office/drawing/2014/main" id="{E674E330-A24A-43C8-B05B-AF3440944B56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88" name="Elipsa 17">
              <a:extLst>
                <a:ext uri="{FF2B5EF4-FFF2-40B4-BE49-F238E27FC236}">
                  <a16:creationId xmlns:a16="http://schemas.microsoft.com/office/drawing/2014/main" id="{C5B638CD-B36C-476B-B447-E60C389B716B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0" name="TextovéPole V1">
            <a:extLst>
              <a:ext uri="{FF2B5EF4-FFF2-40B4-BE49-F238E27FC236}">
                <a16:creationId xmlns:a16="http://schemas.microsoft.com/office/drawing/2014/main" id="{12A33B6B-B4FA-4A3C-BA42-0B9AE13D80E8}"/>
              </a:ext>
            </a:extLst>
          </p:cNvPr>
          <p:cNvSpPr txBox="1"/>
          <p:nvPr/>
        </p:nvSpPr>
        <p:spPr>
          <a:xfrm>
            <a:off x="11003385" y="258743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1</a:t>
            </a:r>
            <a:endParaRPr lang="cs-CZ" dirty="0"/>
          </a:p>
        </p:txBody>
      </p:sp>
      <p:sp>
        <p:nvSpPr>
          <p:cNvPr id="91" name="TextovéPole C">
            <a:extLst>
              <a:ext uri="{FF2B5EF4-FFF2-40B4-BE49-F238E27FC236}">
                <a16:creationId xmlns:a16="http://schemas.microsoft.com/office/drawing/2014/main" id="{2429E39B-E759-45C1-858E-7B8241873B72}"/>
              </a:ext>
            </a:extLst>
          </p:cNvPr>
          <p:cNvSpPr txBox="1"/>
          <p:nvPr/>
        </p:nvSpPr>
        <p:spPr>
          <a:xfrm>
            <a:off x="8941049" y="42388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92" name="TextovéPole C">
            <a:extLst>
              <a:ext uri="{FF2B5EF4-FFF2-40B4-BE49-F238E27FC236}">
                <a16:creationId xmlns:a16="http://schemas.microsoft.com/office/drawing/2014/main" id="{5D3177F6-2851-4CCF-BD06-74D02FD2C54E}"/>
              </a:ext>
            </a:extLst>
          </p:cNvPr>
          <p:cNvSpPr txBox="1"/>
          <p:nvPr/>
        </p:nvSpPr>
        <p:spPr>
          <a:xfrm>
            <a:off x="6061101" y="555363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93" name="TextovéPole B">
            <a:extLst>
              <a:ext uri="{FF2B5EF4-FFF2-40B4-BE49-F238E27FC236}">
                <a16:creationId xmlns:a16="http://schemas.microsoft.com/office/drawing/2014/main" id="{A1F86964-DCBC-44F7-A33C-CDEA2211A4B1}"/>
              </a:ext>
            </a:extLst>
          </p:cNvPr>
          <p:cNvSpPr txBox="1"/>
          <p:nvPr/>
        </p:nvSpPr>
        <p:spPr>
          <a:xfrm>
            <a:off x="1419336" y="308589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sp>
        <p:nvSpPr>
          <p:cNvPr id="94" name="TextovéPole V2">
            <a:extLst>
              <a:ext uri="{FF2B5EF4-FFF2-40B4-BE49-F238E27FC236}">
                <a16:creationId xmlns:a16="http://schemas.microsoft.com/office/drawing/2014/main" id="{66DEAA9D-493D-4F96-8393-1C7B8FE03BE9}"/>
              </a:ext>
            </a:extLst>
          </p:cNvPr>
          <p:cNvSpPr txBox="1"/>
          <p:nvPr/>
        </p:nvSpPr>
        <p:spPr>
          <a:xfrm>
            <a:off x="8044808" y="257401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2</a:t>
            </a:r>
            <a:endParaRPr lang="cs-CZ" dirty="0"/>
          </a:p>
        </p:txBody>
      </p:sp>
      <p:sp>
        <p:nvSpPr>
          <p:cNvPr id="95" name="TextovéPole V3">
            <a:extLst>
              <a:ext uri="{FF2B5EF4-FFF2-40B4-BE49-F238E27FC236}">
                <a16:creationId xmlns:a16="http://schemas.microsoft.com/office/drawing/2014/main" id="{149BAB9B-C0D2-440B-8EFE-0600C1F781D7}"/>
              </a:ext>
            </a:extLst>
          </p:cNvPr>
          <p:cNvSpPr txBox="1"/>
          <p:nvPr/>
        </p:nvSpPr>
        <p:spPr>
          <a:xfrm>
            <a:off x="8063494" y="467988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3</a:t>
            </a:r>
            <a:endParaRPr lang="cs-CZ" dirty="0"/>
          </a:p>
        </p:txBody>
      </p:sp>
      <p:cxnSp>
        <p:nvCxnSpPr>
          <p:cNvPr id="98" name="Přímka">
            <a:extLst>
              <a:ext uri="{FF2B5EF4-FFF2-40B4-BE49-F238E27FC236}">
                <a16:creationId xmlns:a16="http://schemas.microsoft.com/office/drawing/2014/main" id="{604ACEC6-95C5-45D3-BB38-66238E303528}"/>
              </a:ext>
            </a:extLst>
          </p:cNvPr>
          <p:cNvCxnSpPr>
            <a:cxnSpLocks/>
          </p:cNvCxnSpPr>
          <p:nvPr/>
        </p:nvCxnSpPr>
        <p:spPr>
          <a:xfrm flipH="1" flipV="1">
            <a:off x="1959395" y="3043285"/>
            <a:ext cx="6248632" cy="14390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ovéPole C">
            <a:extLst>
              <a:ext uri="{FF2B5EF4-FFF2-40B4-BE49-F238E27FC236}">
                <a16:creationId xmlns:a16="http://schemas.microsoft.com/office/drawing/2014/main" id="{7C967E6E-3D72-48F7-965B-D99F8C982B1E}"/>
              </a:ext>
            </a:extLst>
          </p:cNvPr>
          <p:cNvSpPr txBox="1"/>
          <p:nvPr/>
        </p:nvSpPr>
        <p:spPr>
          <a:xfrm>
            <a:off x="10111980" y="312850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i</a:t>
            </a:r>
            <a:endParaRPr lang="cs-CZ" dirty="0"/>
          </a:p>
        </p:txBody>
      </p:sp>
      <p:sp>
        <p:nvSpPr>
          <p:cNvPr id="102" name="TextovéPole V1">
            <a:extLst>
              <a:ext uri="{FF2B5EF4-FFF2-40B4-BE49-F238E27FC236}">
                <a16:creationId xmlns:a16="http://schemas.microsoft.com/office/drawing/2014/main" id="{F416CBCF-F760-46D2-A92A-2736759AFD16}"/>
              </a:ext>
            </a:extLst>
          </p:cNvPr>
          <p:cNvSpPr txBox="1"/>
          <p:nvPr/>
        </p:nvSpPr>
        <p:spPr>
          <a:xfrm>
            <a:off x="6090458" y="258548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D</a:t>
            </a:r>
            <a:endParaRPr lang="cs-CZ" sz="2000" baseline="-25000" dirty="0"/>
          </a:p>
        </p:txBody>
      </p:sp>
      <p:sp>
        <p:nvSpPr>
          <p:cNvPr id="103" name="TextovéPole delta D">
            <a:extLst>
              <a:ext uri="{FF2B5EF4-FFF2-40B4-BE49-F238E27FC236}">
                <a16:creationId xmlns:a16="http://schemas.microsoft.com/office/drawing/2014/main" id="{7709C8B5-A34B-4215-963F-96A27D5C73D0}"/>
              </a:ext>
            </a:extLst>
          </p:cNvPr>
          <p:cNvSpPr txBox="1"/>
          <p:nvPr/>
        </p:nvSpPr>
        <p:spPr>
          <a:xfrm>
            <a:off x="9445105" y="259140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Δ</a:t>
            </a:r>
            <a:r>
              <a:rPr lang="cs-CZ" sz="2000" dirty="0"/>
              <a:t>D</a:t>
            </a:r>
            <a:endParaRPr lang="cs-CZ" dirty="0"/>
          </a:p>
        </p:txBody>
      </p:sp>
      <p:sp>
        <p:nvSpPr>
          <p:cNvPr id="84" name="Výbuch">
            <a:extLst>
              <a:ext uri="{FF2B5EF4-FFF2-40B4-BE49-F238E27FC236}">
                <a16:creationId xmlns:a16="http://schemas.microsoft.com/office/drawing/2014/main" id="{57E01842-FD2A-4752-A3F2-607EBC212CD3}"/>
              </a:ext>
            </a:extLst>
          </p:cNvPr>
          <p:cNvSpPr/>
          <p:nvPr/>
        </p:nvSpPr>
        <p:spPr>
          <a:xfrm>
            <a:off x="11026904" y="2971277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1" name="Cíl">
            <a:extLst>
              <a:ext uri="{FF2B5EF4-FFF2-40B4-BE49-F238E27FC236}">
                <a16:creationId xmlns:a16="http://schemas.microsoft.com/office/drawing/2014/main" id="{9F5C1AC7-109F-471D-B04A-2BAFB2EC34FC}"/>
              </a:ext>
            </a:extLst>
          </p:cNvPr>
          <p:cNvGrpSpPr/>
          <p:nvPr/>
        </p:nvGrpSpPr>
        <p:grpSpPr>
          <a:xfrm rot="1261310">
            <a:off x="8968953" y="3932776"/>
            <a:ext cx="288032" cy="288032"/>
            <a:chOff x="5652120" y="2708920"/>
            <a:chExt cx="288032" cy="288032"/>
          </a:xfrm>
        </p:grpSpPr>
        <p:sp>
          <p:nvSpPr>
            <p:cNvPr id="82" name="Elipsa 11">
              <a:extLst>
                <a:ext uri="{FF2B5EF4-FFF2-40B4-BE49-F238E27FC236}">
                  <a16:creationId xmlns:a16="http://schemas.microsoft.com/office/drawing/2014/main" id="{7D65B53E-71C6-462D-A874-7BA3FD13C9D0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Elipsa 12">
              <a:extLst>
                <a:ext uri="{FF2B5EF4-FFF2-40B4-BE49-F238E27FC236}">
                  <a16:creationId xmlns:a16="http://schemas.microsoft.com/office/drawing/2014/main" id="{429DAAAC-71BB-46A6-B319-13E6A4418841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cxnSp>
        <p:nvCxnSpPr>
          <p:cNvPr id="97" name="Přímka">
            <a:extLst>
              <a:ext uri="{FF2B5EF4-FFF2-40B4-BE49-F238E27FC236}">
                <a16:creationId xmlns:a16="http://schemas.microsoft.com/office/drawing/2014/main" id="{6F72AD97-CC07-4ADC-B1CA-E0CB7ABF52D6}"/>
              </a:ext>
            </a:extLst>
          </p:cNvPr>
          <p:cNvCxnSpPr>
            <a:cxnSpLocks/>
          </p:cNvCxnSpPr>
          <p:nvPr/>
        </p:nvCxnSpPr>
        <p:spPr>
          <a:xfrm flipV="1">
            <a:off x="8215010" y="3136479"/>
            <a:ext cx="0" cy="13383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Výbuch">
            <a:extLst>
              <a:ext uri="{FF2B5EF4-FFF2-40B4-BE49-F238E27FC236}">
                <a16:creationId xmlns:a16="http://schemas.microsoft.com/office/drawing/2014/main" id="{9347C6AF-F27B-4695-87B2-30B2C787EFAF}"/>
              </a:ext>
            </a:extLst>
          </p:cNvPr>
          <p:cNvSpPr/>
          <p:nvPr/>
        </p:nvSpPr>
        <p:spPr>
          <a:xfrm>
            <a:off x="8064012" y="2971277"/>
            <a:ext cx="288032" cy="288032"/>
          </a:xfrm>
          <a:prstGeom prst="star7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Výbuch">
            <a:extLst>
              <a:ext uri="{FF2B5EF4-FFF2-40B4-BE49-F238E27FC236}">
                <a16:creationId xmlns:a16="http://schemas.microsoft.com/office/drawing/2014/main" id="{C5997FEA-B8A1-4CF3-9263-8F606483CE70}"/>
              </a:ext>
            </a:extLst>
          </p:cNvPr>
          <p:cNvSpPr/>
          <p:nvPr/>
        </p:nvSpPr>
        <p:spPr>
          <a:xfrm>
            <a:off x="8069686" y="4332886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Nadpis 1">
            <a:extLst>
              <a:ext uri="{FF2B5EF4-FFF2-40B4-BE49-F238E27FC236}">
                <a16:creationId xmlns:a16="http://schemas.microsoft.com/office/drawing/2014/main" id="{7479D66A-605F-4B5C-8411-16D9EAC98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4"/>
            <a:ext cx="10515600" cy="1325563"/>
          </a:xfrm>
        </p:spPr>
        <p:txBody>
          <a:bodyPr/>
          <a:lstStyle/>
          <a:p>
            <a:r>
              <a:rPr lang="cs-CZ" dirty="0"/>
              <a:t>STRANOVÝ SKOK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21B87149-A498-454E-9172-3DF00B21013B}"/>
                  </a:ext>
                </a:extLst>
              </p:cNvPr>
              <p:cNvSpPr/>
              <p:nvPr/>
            </p:nvSpPr>
            <p:spPr>
              <a:xfrm>
                <a:off x="0" y="3469133"/>
                <a:ext cx="4450080" cy="1688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2 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∗0,001 ∆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2 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𝑆𝑠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∗0,001 ∆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2 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2 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</m:t>
                          </m:r>
                        </m:sub>
                      </m:sSub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∗0,001 ∆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𝑆𝑠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∗0,001 ∆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(/0,001)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21B87149-A498-454E-9172-3DF00B2101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69133"/>
                <a:ext cx="4450080" cy="16881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Šipka: doprava 39">
            <a:extLst>
              <a:ext uri="{FF2B5EF4-FFF2-40B4-BE49-F238E27FC236}">
                <a16:creationId xmlns:a16="http://schemas.microsoft.com/office/drawing/2014/main" id="{6BDBACAD-DCA6-42AE-8347-96EC9F7A0CEA}"/>
              </a:ext>
            </a:extLst>
          </p:cNvPr>
          <p:cNvSpPr/>
          <p:nvPr/>
        </p:nvSpPr>
        <p:spPr>
          <a:xfrm>
            <a:off x="3078480" y="4799495"/>
            <a:ext cx="266700" cy="12954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Zástupný symbol pro číslo snímku 6">
            <a:extLst>
              <a:ext uri="{FF2B5EF4-FFF2-40B4-BE49-F238E27FC236}">
                <a16:creationId xmlns:a16="http://schemas.microsoft.com/office/drawing/2014/main" id="{F88123A5-4D83-42CF-A047-04F74C13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  <p:cxnSp>
        <p:nvCxnSpPr>
          <p:cNvPr id="41" name="Přímá spojnice 40">
            <a:extLst>
              <a:ext uri="{FF2B5EF4-FFF2-40B4-BE49-F238E27FC236}">
                <a16:creationId xmlns:a16="http://schemas.microsoft.com/office/drawing/2014/main" id="{ED9506B5-CE94-4349-8A8B-1A019AE7E64C}"/>
              </a:ext>
            </a:extLst>
          </p:cNvPr>
          <p:cNvCxnSpPr>
            <a:cxnSpLocks/>
          </p:cNvCxnSpPr>
          <p:nvPr/>
        </p:nvCxnSpPr>
        <p:spPr>
          <a:xfrm>
            <a:off x="963168" y="4331516"/>
            <a:ext cx="4201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2B6B7DC3-EFA0-432D-B588-A9F665A1AC66}"/>
              </a:ext>
            </a:extLst>
          </p:cNvPr>
          <p:cNvCxnSpPr>
            <a:cxnSpLocks/>
          </p:cNvCxnSpPr>
          <p:nvPr/>
        </p:nvCxnSpPr>
        <p:spPr>
          <a:xfrm>
            <a:off x="93568" y="4331516"/>
            <a:ext cx="400208" cy="13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667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Oblouk 99">
            <a:extLst>
              <a:ext uri="{FF2B5EF4-FFF2-40B4-BE49-F238E27FC236}">
                <a16:creationId xmlns:a16="http://schemas.microsoft.com/office/drawing/2014/main" id="{92B01478-95A8-4923-99BC-C4E3F8245F13}"/>
              </a:ext>
            </a:extLst>
          </p:cNvPr>
          <p:cNvSpPr/>
          <p:nvPr/>
        </p:nvSpPr>
        <p:spPr>
          <a:xfrm rot="2477238">
            <a:off x="3472910" y="2913635"/>
            <a:ext cx="792088" cy="1080120"/>
          </a:xfrm>
          <a:prstGeom prst="arc">
            <a:avLst>
              <a:gd name="adj1" fmla="val 16435869"/>
              <a:gd name="adj2" fmla="val 20199454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TextovéPole SS">
            <a:extLst>
              <a:ext uri="{FF2B5EF4-FFF2-40B4-BE49-F238E27FC236}">
                <a16:creationId xmlns:a16="http://schemas.microsoft.com/office/drawing/2014/main" id="{2C6F1547-7360-48CA-A3D5-FC1D2FB28619}"/>
              </a:ext>
            </a:extLst>
          </p:cNvPr>
          <p:cNvSpPr txBox="1"/>
          <p:nvPr/>
        </p:nvSpPr>
        <p:spPr>
          <a:xfrm>
            <a:off x="3868954" y="309052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</a:t>
            </a:r>
            <a:r>
              <a:rPr lang="cs-CZ" sz="1400" dirty="0"/>
              <a:t>S</a:t>
            </a:r>
            <a:endParaRPr lang="cs-CZ" dirty="0"/>
          </a:p>
        </p:txBody>
      </p:sp>
      <p:sp>
        <p:nvSpPr>
          <p:cNvPr id="142" name="Oblouk 141">
            <a:extLst>
              <a:ext uri="{FF2B5EF4-FFF2-40B4-BE49-F238E27FC236}">
                <a16:creationId xmlns:a16="http://schemas.microsoft.com/office/drawing/2014/main" id="{17387C7B-91F5-4A9B-AB97-890ADFF84235}"/>
              </a:ext>
            </a:extLst>
          </p:cNvPr>
          <p:cNvSpPr/>
          <p:nvPr/>
        </p:nvSpPr>
        <p:spPr>
          <a:xfrm rot="12584303">
            <a:off x="10070875" y="2613735"/>
            <a:ext cx="792088" cy="1080120"/>
          </a:xfrm>
          <a:prstGeom prst="arc">
            <a:avLst>
              <a:gd name="adj1" fmla="val 16435869"/>
              <a:gd name="adj2" fmla="val 20199454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764BD9-2A2A-4838-9D5C-54207846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109FDC1E-D576-4D9C-BC94-5AAFE980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grpSp>
        <p:nvGrpSpPr>
          <p:cNvPr id="74" name="Baterie">
            <a:extLst>
              <a:ext uri="{FF2B5EF4-FFF2-40B4-BE49-F238E27FC236}">
                <a16:creationId xmlns:a16="http://schemas.microsoft.com/office/drawing/2014/main" id="{477DE095-66A6-41E5-99AF-BC83EE5717B2}"/>
              </a:ext>
            </a:extLst>
          </p:cNvPr>
          <p:cNvGrpSpPr/>
          <p:nvPr/>
        </p:nvGrpSpPr>
        <p:grpSpPr>
          <a:xfrm rot="5400000">
            <a:off x="1491345" y="2719250"/>
            <a:ext cx="144016" cy="648070"/>
            <a:chOff x="2195736" y="3501008"/>
            <a:chExt cx="144016" cy="648070"/>
          </a:xfrm>
        </p:grpSpPr>
        <p:cxnSp>
          <p:nvCxnSpPr>
            <p:cNvPr id="75" name="Přímá spojovací čára 4">
              <a:extLst>
                <a:ext uri="{FF2B5EF4-FFF2-40B4-BE49-F238E27FC236}">
                  <a16:creationId xmlns:a16="http://schemas.microsoft.com/office/drawing/2014/main" id="{D404FE90-9D7E-4AB0-8B62-A056CF62F60D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římá spojovací čára 5">
              <a:extLst>
                <a:ext uri="{FF2B5EF4-FFF2-40B4-BE49-F238E27FC236}">
                  <a16:creationId xmlns:a16="http://schemas.microsoft.com/office/drawing/2014/main" id="{C037C644-AA12-4C93-AABC-5E5C94EE1DA4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ovací čára 6">
              <a:extLst>
                <a:ext uri="{FF2B5EF4-FFF2-40B4-BE49-F238E27FC236}">
                  <a16:creationId xmlns:a16="http://schemas.microsoft.com/office/drawing/2014/main" id="{395EE40A-6A2F-4B80-87B2-BF9DB771EC1D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Elipsa 7">
              <a:extLst>
                <a:ext uri="{FF2B5EF4-FFF2-40B4-BE49-F238E27FC236}">
                  <a16:creationId xmlns:a16="http://schemas.microsoft.com/office/drawing/2014/main" id="{B51CEA5A-70FB-49AE-8A23-97C3F73E19C8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79" name="Přímka">
            <a:extLst>
              <a:ext uri="{FF2B5EF4-FFF2-40B4-BE49-F238E27FC236}">
                <a16:creationId xmlns:a16="http://schemas.microsoft.com/office/drawing/2014/main" id="{A9E91306-9E20-4E79-81C4-43D62AACAF2E}"/>
              </a:ext>
            </a:extLst>
          </p:cNvPr>
          <p:cNvCxnSpPr>
            <a:cxnSpLocks/>
          </p:cNvCxnSpPr>
          <p:nvPr/>
        </p:nvCxnSpPr>
        <p:spPr>
          <a:xfrm flipH="1" flipV="1">
            <a:off x="1959394" y="3043288"/>
            <a:ext cx="9211526" cy="852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ka">
            <a:extLst>
              <a:ext uri="{FF2B5EF4-FFF2-40B4-BE49-F238E27FC236}">
                <a16:creationId xmlns:a16="http://schemas.microsoft.com/office/drawing/2014/main" id="{94E3382C-E978-470B-AC75-C476166DFBC3}"/>
              </a:ext>
            </a:extLst>
          </p:cNvPr>
          <p:cNvCxnSpPr>
            <a:cxnSpLocks/>
            <a:endCxn id="82" idx="7"/>
          </p:cNvCxnSpPr>
          <p:nvPr/>
        </p:nvCxnSpPr>
        <p:spPr>
          <a:xfrm flipH="1">
            <a:off x="9244557" y="3133938"/>
            <a:ext cx="1926363" cy="8843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ka">
            <a:extLst>
              <a:ext uri="{FF2B5EF4-FFF2-40B4-BE49-F238E27FC236}">
                <a16:creationId xmlns:a16="http://schemas.microsoft.com/office/drawing/2014/main" id="{CA62012B-BDBE-4F4E-9AE5-052A649D557D}"/>
              </a:ext>
            </a:extLst>
          </p:cNvPr>
          <p:cNvCxnSpPr>
            <a:cxnSpLocks/>
            <a:stCxn id="82" idx="3"/>
            <a:endCxn id="87" idx="5"/>
          </p:cNvCxnSpPr>
          <p:nvPr/>
        </p:nvCxnSpPr>
        <p:spPr>
          <a:xfrm flipH="1">
            <a:off x="6291249" y="4135319"/>
            <a:ext cx="2690132" cy="12468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Pozorovatel">
            <a:extLst>
              <a:ext uri="{FF2B5EF4-FFF2-40B4-BE49-F238E27FC236}">
                <a16:creationId xmlns:a16="http://schemas.microsoft.com/office/drawing/2014/main" id="{1F16579B-2374-4608-9411-A0CF6177CD86}"/>
              </a:ext>
            </a:extLst>
          </p:cNvPr>
          <p:cNvGrpSpPr/>
          <p:nvPr/>
        </p:nvGrpSpPr>
        <p:grpSpPr>
          <a:xfrm>
            <a:off x="6075225" y="5238111"/>
            <a:ext cx="288032" cy="288032"/>
            <a:chOff x="6372200" y="2780928"/>
            <a:chExt cx="288032" cy="288032"/>
          </a:xfrm>
        </p:grpSpPr>
        <p:sp>
          <p:nvSpPr>
            <p:cNvPr id="87" name="Rovnoramenný trojúhelník 86">
              <a:extLst>
                <a:ext uri="{FF2B5EF4-FFF2-40B4-BE49-F238E27FC236}">
                  <a16:creationId xmlns:a16="http://schemas.microsoft.com/office/drawing/2014/main" id="{E674E330-A24A-43C8-B05B-AF3440944B56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88" name="Elipsa 17">
              <a:extLst>
                <a:ext uri="{FF2B5EF4-FFF2-40B4-BE49-F238E27FC236}">
                  <a16:creationId xmlns:a16="http://schemas.microsoft.com/office/drawing/2014/main" id="{C5B638CD-B36C-476B-B447-E60C389B716B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0" name="TextovéPole V1">
            <a:extLst>
              <a:ext uri="{FF2B5EF4-FFF2-40B4-BE49-F238E27FC236}">
                <a16:creationId xmlns:a16="http://schemas.microsoft.com/office/drawing/2014/main" id="{12A33B6B-B4FA-4A3C-BA42-0B9AE13D80E8}"/>
              </a:ext>
            </a:extLst>
          </p:cNvPr>
          <p:cNvSpPr txBox="1"/>
          <p:nvPr/>
        </p:nvSpPr>
        <p:spPr>
          <a:xfrm>
            <a:off x="11003385" y="258743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1</a:t>
            </a:r>
            <a:endParaRPr lang="cs-CZ" dirty="0"/>
          </a:p>
        </p:txBody>
      </p:sp>
      <p:sp>
        <p:nvSpPr>
          <p:cNvPr id="91" name="TextovéPole C">
            <a:extLst>
              <a:ext uri="{FF2B5EF4-FFF2-40B4-BE49-F238E27FC236}">
                <a16:creationId xmlns:a16="http://schemas.microsoft.com/office/drawing/2014/main" id="{2429E39B-E759-45C1-858E-7B8241873B72}"/>
              </a:ext>
            </a:extLst>
          </p:cNvPr>
          <p:cNvSpPr txBox="1"/>
          <p:nvPr/>
        </p:nvSpPr>
        <p:spPr>
          <a:xfrm>
            <a:off x="8941049" y="42388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92" name="TextovéPole C">
            <a:extLst>
              <a:ext uri="{FF2B5EF4-FFF2-40B4-BE49-F238E27FC236}">
                <a16:creationId xmlns:a16="http://schemas.microsoft.com/office/drawing/2014/main" id="{5D3177F6-2851-4CCF-BD06-74D02FD2C54E}"/>
              </a:ext>
            </a:extLst>
          </p:cNvPr>
          <p:cNvSpPr txBox="1"/>
          <p:nvPr/>
        </p:nvSpPr>
        <p:spPr>
          <a:xfrm>
            <a:off x="6061101" y="555363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93" name="TextovéPole B">
            <a:extLst>
              <a:ext uri="{FF2B5EF4-FFF2-40B4-BE49-F238E27FC236}">
                <a16:creationId xmlns:a16="http://schemas.microsoft.com/office/drawing/2014/main" id="{A1F86964-DCBC-44F7-A33C-CDEA2211A4B1}"/>
              </a:ext>
            </a:extLst>
          </p:cNvPr>
          <p:cNvSpPr txBox="1"/>
          <p:nvPr/>
        </p:nvSpPr>
        <p:spPr>
          <a:xfrm>
            <a:off x="1419336" y="308589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sp>
        <p:nvSpPr>
          <p:cNvPr id="94" name="TextovéPole V2">
            <a:extLst>
              <a:ext uri="{FF2B5EF4-FFF2-40B4-BE49-F238E27FC236}">
                <a16:creationId xmlns:a16="http://schemas.microsoft.com/office/drawing/2014/main" id="{66DEAA9D-493D-4F96-8393-1C7B8FE03BE9}"/>
              </a:ext>
            </a:extLst>
          </p:cNvPr>
          <p:cNvSpPr txBox="1"/>
          <p:nvPr/>
        </p:nvSpPr>
        <p:spPr>
          <a:xfrm>
            <a:off x="8044808" y="257401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2</a:t>
            </a:r>
            <a:endParaRPr lang="cs-CZ" dirty="0"/>
          </a:p>
        </p:txBody>
      </p:sp>
      <p:sp>
        <p:nvSpPr>
          <p:cNvPr id="95" name="TextovéPole V3">
            <a:extLst>
              <a:ext uri="{FF2B5EF4-FFF2-40B4-BE49-F238E27FC236}">
                <a16:creationId xmlns:a16="http://schemas.microsoft.com/office/drawing/2014/main" id="{149BAB9B-C0D2-440B-8EFE-0600C1F781D7}"/>
              </a:ext>
            </a:extLst>
          </p:cNvPr>
          <p:cNvSpPr txBox="1"/>
          <p:nvPr/>
        </p:nvSpPr>
        <p:spPr>
          <a:xfrm>
            <a:off x="8063494" y="467988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3</a:t>
            </a:r>
            <a:endParaRPr lang="cs-CZ" dirty="0"/>
          </a:p>
        </p:txBody>
      </p:sp>
      <p:cxnSp>
        <p:nvCxnSpPr>
          <p:cNvPr id="98" name="Přímka">
            <a:extLst>
              <a:ext uri="{FF2B5EF4-FFF2-40B4-BE49-F238E27FC236}">
                <a16:creationId xmlns:a16="http://schemas.microsoft.com/office/drawing/2014/main" id="{604ACEC6-95C5-45D3-BB38-66238E303528}"/>
              </a:ext>
            </a:extLst>
          </p:cNvPr>
          <p:cNvCxnSpPr>
            <a:cxnSpLocks/>
          </p:cNvCxnSpPr>
          <p:nvPr/>
        </p:nvCxnSpPr>
        <p:spPr>
          <a:xfrm flipH="1" flipV="1">
            <a:off x="1959395" y="3043285"/>
            <a:ext cx="6248632" cy="14390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ovéPole C">
            <a:extLst>
              <a:ext uri="{FF2B5EF4-FFF2-40B4-BE49-F238E27FC236}">
                <a16:creationId xmlns:a16="http://schemas.microsoft.com/office/drawing/2014/main" id="{7C967E6E-3D72-48F7-965B-D99F8C982B1E}"/>
              </a:ext>
            </a:extLst>
          </p:cNvPr>
          <p:cNvSpPr txBox="1"/>
          <p:nvPr/>
        </p:nvSpPr>
        <p:spPr>
          <a:xfrm>
            <a:off x="10111980" y="312850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i</a:t>
            </a:r>
            <a:endParaRPr lang="cs-CZ" dirty="0"/>
          </a:p>
        </p:txBody>
      </p:sp>
      <p:sp>
        <p:nvSpPr>
          <p:cNvPr id="102" name="TextovéPole V1">
            <a:extLst>
              <a:ext uri="{FF2B5EF4-FFF2-40B4-BE49-F238E27FC236}">
                <a16:creationId xmlns:a16="http://schemas.microsoft.com/office/drawing/2014/main" id="{F416CBCF-F760-46D2-A92A-2736759AFD16}"/>
              </a:ext>
            </a:extLst>
          </p:cNvPr>
          <p:cNvSpPr txBox="1"/>
          <p:nvPr/>
        </p:nvSpPr>
        <p:spPr>
          <a:xfrm>
            <a:off x="6090458" y="258548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D</a:t>
            </a:r>
            <a:endParaRPr lang="cs-CZ" sz="2000" baseline="-25000" dirty="0"/>
          </a:p>
        </p:txBody>
      </p:sp>
      <p:sp>
        <p:nvSpPr>
          <p:cNvPr id="103" name="TextovéPole delta D">
            <a:extLst>
              <a:ext uri="{FF2B5EF4-FFF2-40B4-BE49-F238E27FC236}">
                <a16:creationId xmlns:a16="http://schemas.microsoft.com/office/drawing/2014/main" id="{7709C8B5-A34B-4215-963F-96A27D5C73D0}"/>
              </a:ext>
            </a:extLst>
          </p:cNvPr>
          <p:cNvSpPr txBox="1"/>
          <p:nvPr/>
        </p:nvSpPr>
        <p:spPr>
          <a:xfrm>
            <a:off x="9445105" y="259140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Δ</a:t>
            </a:r>
            <a:r>
              <a:rPr lang="cs-CZ" sz="2000" dirty="0"/>
              <a:t>D</a:t>
            </a:r>
            <a:endParaRPr lang="cs-CZ" dirty="0"/>
          </a:p>
        </p:txBody>
      </p:sp>
      <p:sp>
        <p:nvSpPr>
          <p:cNvPr id="84" name="Výbuch">
            <a:extLst>
              <a:ext uri="{FF2B5EF4-FFF2-40B4-BE49-F238E27FC236}">
                <a16:creationId xmlns:a16="http://schemas.microsoft.com/office/drawing/2014/main" id="{57E01842-FD2A-4752-A3F2-607EBC212CD3}"/>
              </a:ext>
            </a:extLst>
          </p:cNvPr>
          <p:cNvSpPr/>
          <p:nvPr/>
        </p:nvSpPr>
        <p:spPr>
          <a:xfrm>
            <a:off x="11026904" y="2971277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1" name="Cíl">
            <a:extLst>
              <a:ext uri="{FF2B5EF4-FFF2-40B4-BE49-F238E27FC236}">
                <a16:creationId xmlns:a16="http://schemas.microsoft.com/office/drawing/2014/main" id="{9F5C1AC7-109F-471D-B04A-2BAFB2EC34FC}"/>
              </a:ext>
            </a:extLst>
          </p:cNvPr>
          <p:cNvGrpSpPr/>
          <p:nvPr/>
        </p:nvGrpSpPr>
        <p:grpSpPr>
          <a:xfrm rot="1261310">
            <a:off x="8968953" y="3932776"/>
            <a:ext cx="288032" cy="288032"/>
            <a:chOff x="5652120" y="2708920"/>
            <a:chExt cx="288032" cy="288032"/>
          </a:xfrm>
        </p:grpSpPr>
        <p:sp>
          <p:nvSpPr>
            <p:cNvPr id="82" name="Elipsa 11">
              <a:extLst>
                <a:ext uri="{FF2B5EF4-FFF2-40B4-BE49-F238E27FC236}">
                  <a16:creationId xmlns:a16="http://schemas.microsoft.com/office/drawing/2014/main" id="{7D65B53E-71C6-462D-A874-7BA3FD13C9D0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Elipsa 12">
              <a:extLst>
                <a:ext uri="{FF2B5EF4-FFF2-40B4-BE49-F238E27FC236}">
                  <a16:creationId xmlns:a16="http://schemas.microsoft.com/office/drawing/2014/main" id="{429DAAAC-71BB-46A6-B319-13E6A4418841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cxnSp>
        <p:nvCxnSpPr>
          <p:cNvPr id="97" name="Přímka">
            <a:extLst>
              <a:ext uri="{FF2B5EF4-FFF2-40B4-BE49-F238E27FC236}">
                <a16:creationId xmlns:a16="http://schemas.microsoft.com/office/drawing/2014/main" id="{6F72AD97-CC07-4ADC-B1CA-E0CB7ABF52D6}"/>
              </a:ext>
            </a:extLst>
          </p:cNvPr>
          <p:cNvCxnSpPr>
            <a:cxnSpLocks/>
          </p:cNvCxnSpPr>
          <p:nvPr/>
        </p:nvCxnSpPr>
        <p:spPr>
          <a:xfrm flipV="1">
            <a:off x="8215010" y="3136479"/>
            <a:ext cx="0" cy="13383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Výbuch">
            <a:extLst>
              <a:ext uri="{FF2B5EF4-FFF2-40B4-BE49-F238E27FC236}">
                <a16:creationId xmlns:a16="http://schemas.microsoft.com/office/drawing/2014/main" id="{9347C6AF-F27B-4695-87B2-30B2C787EFAF}"/>
              </a:ext>
            </a:extLst>
          </p:cNvPr>
          <p:cNvSpPr/>
          <p:nvPr/>
        </p:nvSpPr>
        <p:spPr>
          <a:xfrm>
            <a:off x="8064012" y="2971277"/>
            <a:ext cx="288032" cy="288032"/>
          </a:xfrm>
          <a:prstGeom prst="star7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Výbuch">
            <a:extLst>
              <a:ext uri="{FF2B5EF4-FFF2-40B4-BE49-F238E27FC236}">
                <a16:creationId xmlns:a16="http://schemas.microsoft.com/office/drawing/2014/main" id="{C5997FEA-B8A1-4CF3-9263-8F606483CE70}"/>
              </a:ext>
            </a:extLst>
          </p:cNvPr>
          <p:cNvSpPr/>
          <p:nvPr/>
        </p:nvSpPr>
        <p:spPr>
          <a:xfrm>
            <a:off x="8069686" y="4332886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Nadpis 1">
            <a:extLst>
              <a:ext uri="{FF2B5EF4-FFF2-40B4-BE49-F238E27FC236}">
                <a16:creationId xmlns:a16="http://schemas.microsoft.com/office/drawing/2014/main" id="{D98804C2-4229-4DAF-9BB8-C8F59F54B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STRANOVÝ SKOK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>
                <a:extLst>
                  <a:ext uri="{FF2B5EF4-FFF2-40B4-BE49-F238E27FC236}">
                    <a16:creationId xmlns:a16="http://schemas.microsoft.com/office/drawing/2014/main" id="{94F8DD37-1DF5-4C51-8679-7DEFD63D4186}"/>
                  </a:ext>
                </a:extLst>
              </p:cNvPr>
              <p:cNvSpPr/>
              <p:nvPr/>
            </p:nvSpPr>
            <p:spPr>
              <a:xfrm>
                <a:off x="0" y="3469133"/>
                <a:ext cx="4450080" cy="2087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2 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∗0,001 ∆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2 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𝑆𝑠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∗0,001 ∆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2 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2 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</m:t>
                          </m:r>
                        </m:sub>
                      </m:sSub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∗0,001 ∆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𝑆𝑠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∗0,001 ∆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(/0,001)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∗∆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𝑆𝑠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   (/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Obdélník 36">
                <a:extLst>
                  <a:ext uri="{FF2B5EF4-FFF2-40B4-BE49-F238E27FC236}">
                    <a16:creationId xmlns:a16="http://schemas.microsoft.com/office/drawing/2014/main" id="{94F8DD37-1DF5-4C51-8679-7DEFD63D41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69133"/>
                <a:ext cx="4450080" cy="2087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Šipka: doprava 37">
            <a:extLst>
              <a:ext uri="{FF2B5EF4-FFF2-40B4-BE49-F238E27FC236}">
                <a16:creationId xmlns:a16="http://schemas.microsoft.com/office/drawing/2014/main" id="{CAFF2822-8BBD-4618-8EE2-760EC004168B}"/>
              </a:ext>
            </a:extLst>
          </p:cNvPr>
          <p:cNvSpPr/>
          <p:nvPr/>
        </p:nvSpPr>
        <p:spPr>
          <a:xfrm>
            <a:off x="3078480" y="5190762"/>
            <a:ext cx="266700" cy="12954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Šipka: doprava 38">
            <a:extLst>
              <a:ext uri="{FF2B5EF4-FFF2-40B4-BE49-F238E27FC236}">
                <a16:creationId xmlns:a16="http://schemas.microsoft.com/office/drawing/2014/main" id="{D6462E42-1C8A-45AF-A7FA-0116D8BBE6AB}"/>
              </a:ext>
            </a:extLst>
          </p:cNvPr>
          <p:cNvSpPr/>
          <p:nvPr/>
        </p:nvSpPr>
        <p:spPr>
          <a:xfrm>
            <a:off x="3078480" y="4799495"/>
            <a:ext cx="266700" cy="12954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Zástupný symbol pro číslo snímku 6">
            <a:extLst>
              <a:ext uri="{FF2B5EF4-FFF2-40B4-BE49-F238E27FC236}">
                <a16:creationId xmlns:a16="http://schemas.microsoft.com/office/drawing/2014/main" id="{DF6F89E8-4877-4E93-ACC2-D8BAAF76A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4890689F-7FA2-41DD-9359-1E91755B1E0B}"/>
              </a:ext>
            </a:extLst>
          </p:cNvPr>
          <p:cNvCxnSpPr>
            <a:cxnSpLocks/>
          </p:cNvCxnSpPr>
          <p:nvPr/>
        </p:nvCxnSpPr>
        <p:spPr>
          <a:xfrm>
            <a:off x="963168" y="4331516"/>
            <a:ext cx="4201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Přímá spojnice 43">
            <a:extLst>
              <a:ext uri="{FF2B5EF4-FFF2-40B4-BE49-F238E27FC236}">
                <a16:creationId xmlns:a16="http://schemas.microsoft.com/office/drawing/2014/main" id="{63B5A8AA-F188-4A2C-86E8-7814AAE37CF1}"/>
              </a:ext>
            </a:extLst>
          </p:cNvPr>
          <p:cNvCxnSpPr>
            <a:cxnSpLocks/>
          </p:cNvCxnSpPr>
          <p:nvPr/>
        </p:nvCxnSpPr>
        <p:spPr>
          <a:xfrm>
            <a:off x="93568" y="4331516"/>
            <a:ext cx="400208" cy="13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134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Oblouk 99">
            <a:extLst>
              <a:ext uri="{FF2B5EF4-FFF2-40B4-BE49-F238E27FC236}">
                <a16:creationId xmlns:a16="http://schemas.microsoft.com/office/drawing/2014/main" id="{92B01478-95A8-4923-99BC-C4E3F8245F13}"/>
              </a:ext>
            </a:extLst>
          </p:cNvPr>
          <p:cNvSpPr/>
          <p:nvPr/>
        </p:nvSpPr>
        <p:spPr>
          <a:xfrm rot="2477238">
            <a:off x="3472910" y="2913635"/>
            <a:ext cx="792088" cy="1080120"/>
          </a:xfrm>
          <a:prstGeom prst="arc">
            <a:avLst>
              <a:gd name="adj1" fmla="val 16435869"/>
              <a:gd name="adj2" fmla="val 20199454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TextovéPole SS">
            <a:extLst>
              <a:ext uri="{FF2B5EF4-FFF2-40B4-BE49-F238E27FC236}">
                <a16:creationId xmlns:a16="http://schemas.microsoft.com/office/drawing/2014/main" id="{2C6F1547-7360-48CA-A3D5-FC1D2FB28619}"/>
              </a:ext>
            </a:extLst>
          </p:cNvPr>
          <p:cNvSpPr txBox="1"/>
          <p:nvPr/>
        </p:nvSpPr>
        <p:spPr>
          <a:xfrm>
            <a:off x="3868954" y="309052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</a:t>
            </a:r>
            <a:r>
              <a:rPr lang="cs-CZ" sz="1400" dirty="0"/>
              <a:t>S</a:t>
            </a:r>
            <a:endParaRPr lang="cs-CZ" dirty="0"/>
          </a:p>
        </p:txBody>
      </p:sp>
      <p:sp>
        <p:nvSpPr>
          <p:cNvPr id="142" name="Oblouk 141">
            <a:extLst>
              <a:ext uri="{FF2B5EF4-FFF2-40B4-BE49-F238E27FC236}">
                <a16:creationId xmlns:a16="http://schemas.microsoft.com/office/drawing/2014/main" id="{17387C7B-91F5-4A9B-AB97-890ADFF84235}"/>
              </a:ext>
            </a:extLst>
          </p:cNvPr>
          <p:cNvSpPr/>
          <p:nvPr/>
        </p:nvSpPr>
        <p:spPr>
          <a:xfrm rot="12584303">
            <a:off x="10070875" y="2613735"/>
            <a:ext cx="792088" cy="1080120"/>
          </a:xfrm>
          <a:prstGeom prst="arc">
            <a:avLst>
              <a:gd name="adj1" fmla="val 16435869"/>
              <a:gd name="adj2" fmla="val 20199454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764BD9-2A2A-4838-9D5C-54207846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109FDC1E-D576-4D9C-BC94-5AAFE980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grpSp>
        <p:nvGrpSpPr>
          <p:cNvPr id="74" name="Baterie">
            <a:extLst>
              <a:ext uri="{FF2B5EF4-FFF2-40B4-BE49-F238E27FC236}">
                <a16:creationId xmlns:a16="http://schemas.microsoft.com/office/drawing/2014/main" id="{477DE095-66A6-41E5-99AF-BC83EE5717B2}"/>
              </a:ext>
            </a:extLst>
          </p:cNvPr>
          <p:cNvGrpSpPr/>
          <p:nvPr/>
        </p:nvGrpSpPr>
        <p:grpSpPr>
          <a:xfrm rot="5400000">
            <a:off x="1491345" y="2719250"/>
            <a:ext cx="144016" cy="648070"/>
            <a:chOff x="2195736" y="3501008"/>
            <a:chExt cx="144016" cy="648070"/>
          </a:xfrm>
        </p:grpSpPr>
        <p:cxnSp>
          <p:nvCxnSpPr>
            <p:cNvPr id="75" name="Přímá spojovací čára 4">
              <a:extLst>
                <a:ext uri="{FF2B5EF4-FFF2-40B4-BE49-F238E27FC236}">
                  <a16:creationId xmlns:a16="http://schemas.microsoft.com/office/drawing/2014/main" id="{D404FE90-9D7E-4AB0-8B62-A056CF62F60D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římá spojovací čára 5">
              <a:extLst>
                <a:ext uri="{FF2B5EF4-FFF2-40B4-BE49-F238E27FC236}">
                  <a16:creationId xmlns:a16="http://schemas.microsoft.com/office/drawing/2014/main" id="{C037C644-AA12-4C93-AABC-5E5C94EE1DA4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ovací čára 6">
              <a:extLst>
                <a:ext uri="{FF2B5EF4-FFF2-40B4-BE49-F238E27FC236}">
                  <a16:creationId xmlns:a16="http://schemas.microsoft.com/office/drawing/2014/main" id="{395EE40A-6A2F-4B80-87B2-BF9DB771EC1D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Elipsa 7">
              <a:extLst>
                <a:ext uri="{FF2B5EF4-FFF2-40B4-BE49-F238E27FC236}">
                  <a16:creationId xmlns:a16="http://schemas.microsoft.com/office/drawing/2014/main" id="{B51CEA5A-70FB-49AE-8A23-97C3F73E19C8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79" name="Přímka">
            <a:extLst>
              <a:ext uri="{FF2B5EF4-FFF2-40B4-BE49-F238E27FC236}">
                <a16:creationId xmlns:a16="http://schemas.microsoft.com/office/drawing/2014/main" id="{A9E91306-9E20-4E79-81C4-43D62AACAF2E}"/>
              </a:ext>
            </a:extLst>
          </p:cNvPr>
          <p:cNvCxnSpPr>
            <a:cxnSpLocks/>
          </p:cNvCxnSpPr>
          <p:nvPr/>
        </p:nvCxnSpPr>
        <p:spPr>
          <a:xfrm flipH="1" flipV="1">
            <a:off x="1959394" y="3043288"/>
            <a:ext cx="9211526" cy="852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ka">
            <a:extLst>
              <a:ext uri="{FF2B5EF4-FFF2-40B4-BE49-F238E27FC236}">
                <a16:creationId xmlns:a16="http://schemas.microsoft.com/office/drawing/2014/main" id="{94E3382C-E978-470B-AC75-C476166DFBC3}"/>
              </a:ext>
            </a:extLst>
          </p:cNvPr>
          <p:cNvCxnSpPr>
            <a:cxnSpLocks/>
            <a:endCxn id="82" idx="7"/>
          </p:cNvCxnSpPr>
          <p:nvPr/>
        </p:nvCxnSpPr>
        <p:spPr>
          <a:xfrm flipH="1">
            <a:off x="9244557" y="3133938"/>
            <a:ext cx="1926363" cy="8843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ka">
            <a:extLst>
              <a:ext uri="{FF2B5EF4-FFF2-40B4-BE49-F238E27FC236}">
                <a16:creationId xmlns:a16="http://schemas.microsoft.com/office/drawing/2014/main" id="{CA62012B-BDBE-4F4E-9AE5-052A649D557D}"/>
              </a:ext>
            </a:extLst>
          </p:cNvPr>
          <p:cNvCxnSpPr>
            <a:cxnSpLocks/>
            <a:stCxn id="82" idx="3"/>
            <a:endCxn id="87" idx="5"/>
          </p:cNvCxnSpPr>
          <p:nvPr/>
        </p:nvCxnSpPr>
        <p:spPr>
          <a:xfrm flipH="1">
            <a:off x="6291249" y="4135319"/>
            <a:ext cx="2690132" cy="12468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Pozorovatel">
            <a:extLst>
              <a:ext uri="{FF2B5EF4-FFF2-40B4-BE49-F238E27FC236}">
                <a16:creationId xmlns:a16="http://schemas.microsoft.com/office/drawing/2014/main" id="{1F16579B-2374-4608-9411-A0CF6177CD86}"/>
              </a:ext>
            </a:extLst>
          </p:cNvPr>
          <p:cNvGrpSpPr/>
          <p:nvPr/>
        </p:nvGrpSpPr>
        <p:grpSpPr>
          <a:xfrm>
            <a:off x="6075225" y="5238111"/>
            <a:ext cx="288032" cy="288032"/>
            <a:chOff x="6372200" y="2780928"/>
            <a:chExt cx="288032" cy="288032"/>
          </a:xfrm>
        </p:grpSpPr>
        <p:sp>
          <p:nvSpPr>
            <p:cNvPr id="87" name="Rovnoramenný trojúhelník 86">
              <a:extLst>
                <a:ext uri="{FF2B5EF4-FFF2-40B4-BE49-F238E27FC236}">
                  <a16:creationId xmlns:a16="http://schemas.microsoft.com/office/drawing/2014/main" id="{E674E330-A24A-43C8-B05B-AF3440944B56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88" name="Elipsa 17">
              <a:extLst>
                <a:ext uri="{FF2B5EF4-FFF2-40B4-BE49-F238E27FC236}">
                  <a16:creationId xmlns:a16="http://schemas.microsoft.com/office/drawing/2014/main" id="{C5B638CD-B36C-476B-B447-E60C389B716B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0" name="TextovéPole V1">
            <a:extLst>
              <a:ext uri="{FF2B5EF4-FFF2-40B4-BE49-F238E27FC236}">
                <a16:creationId xmlns:a16="http://schemas.microsoft.com/office/drawing/2014/main" id="{12A33B6B-B4FA-4A3C-BA42-0B9AE13D80E8}"/>
              </a:ext>
            </a:extLst>
          </p:cNvPr>
          <p:cNvSpPr txBox="1"/>
          <p:nvPr/>
        </p:nvSpPr>
        <p:spPr>
          <a:xfrm>
            <a:off x="11003385" y="258743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1</a:t>
            </a:r>
            <a:endParaRPr lang="cs-CZ" dirty="0"/>
          </a:p>
        </p:txBody>
      </p:sp>
      <p:sp>
        <p:nvSpPr>
          <p:cNvPr id="91" name="TextovéPole C">
            <a:extLst>
              <a:ext uri="{FF2B5EF4-FFF2-40B4-BE49-F238E27FC236}">
                <a16:creationId xmlns:a16="http://schemas.microsoft.com/office/drawing/2014/main" id="{2429E39B-E759-45C1-858E-7B8241873B72}"/>
              </a:ext>
            </a:extLst>
          </p:cNvPr>
          <p:cNvSpPr txBox="1"/>
          <p:nvPr/>
        </p:nvSpPr>
        <p:spPr>
          <a:xfrm>
            <a:off x="8941049" y="42388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92" name="TextovéPole C">
            <a:extLst>
              <a:ext uri="{FF2B5EF4-FFF2-40B4-BE49-F238E27FC236}">
                <a16:creationId xmlns:a16="http://schemas.microsoft.com/office/drawing/2014/main" id="{5D3177F6-2851-4CCF-BD06-74D02FD2C54E}"/>
              </a:ext>
            </a:extLst>
          </p:cNvPr>
          <p:cNvSpPr txBox="1"/>
          <p:nvPr/>
        </p:nvSpPr>
        <p:spPr>
          <a:xfrm>
            <a:off x="6061101" y="555363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93" name="TextovéPole B">
            <a:extLst>
              <a:ext uri="{FF2B5EF4-FFF2-40B4-BE49-F238E27FC236}">
                <a16:creationId xmlns:a16="http://schemas.microsoft.com/office/drawing/2014/main" id="{A1F86964-DCBC-44F7-A33C-CDEA2211A4B1}"/>
              </a:ext>
            </a:extLst>
          </p:cNvPr>
          <p:cNvSpPr txBox="1"/>
          <p:nvPr/>
        </p:nvSpPr>
        <p:spPr>
          <a:xfrm>
            <a:off x="1419336" y="308589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sp>
        <p:nvSpPr>
          <p:cNvPr id="94" name="TextovéPole V2">
            <a:extLst>
              <a:ext uri="{FF2B5EF4-FFF2-40B4-BE49-F238E27FC236}">
                <a16:creationId xmlns:a16="http://schemas.microsoft.com/office/drawing/2014/main" id="{66DEAA9D-493D-4F96-8393-1C7B8FE03BE9}"/>
              </a:ext>
            </a:extLst>
          </p:cNvPr>
          <p:cNvSpPr txBox="1"/>
          <p:nvPr/>
        </p:nvSpPr>
        <p:spPr>
          <a:xfrm>
            <a:off x="8044808" y="257401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2</a:t>
            </a:r>
            <a:endParaRPr lang="cs-CZ" dirty="0"/>
          </a:p>
        </p:txBody>
      </p:sp>
      <p:sp>
        <p:nvSpPr>
          <p:cNvPr id="95" name="TextovéPole V3">
            <a:extLst>
              <a:ext uri="{FF2B5EF4-FFF2-40B4-BE49-F238E27FC236}">
                <a16:creationId xmlns:a16="http://schemas.microsoft.com/office/drawing/2014/main" id="{149BAB9B-C0D2-440B-8EFE-0600C1F781D7}"/>
              </a:ext>
            </a:extLst>
          </p:cNvPr>
          <p:cNvSpPr txBox="1"/>
          <p:nvPr/>
        </p:nvSpPr>
        <p:spPr>
          <a:xfrm>
            <a:off x="8063494" y="467988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r>
              <a:rPr lang="cs-CZ" sz="1400" dirty="0"/>
              <a:t>3</a:t>
            </a:r>
            <a:endParaRPr lang="cs-CZ" dirty="0"/>
          </a:p>
        </p:txBody>
      </p:sp>
      <p:cxnSp>
        <p:nvCxnSpPr>
          <p:cNvPr id="98" name="Přímka">
            <a:extLst>
              <a:ext uri="{FF2B5EF4-FFF2-40B4-BE49-F238E27FC236}">
                <a16:creationId xmlns:a16="http://schemas.microsoft.com/office/drawing/2014/main" id="{604ACEC6-95C5-45D3-BB38-66238E303528}"/>
              </a:ext>
            </a:extLst>
          </p:cNvPr>
          <p:cNvCxnSpPr>
            <a:cxnSpLocks/>
          </p:cNvCxnSpPr>
          <p:nvPr/>
        </p:nvCxnSpPr>
        <p:spPr>
          <a:xfrm flipH="1" flipV="1">
            <a:off x="1959395" y="3043285"/>
            <a:ext cx="6248632" cy="14390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ovéPole C">
            <a:extLst>
              <a:ext uri="{FF2B5EF4-FFF2-40B4-BE49-F238E27FC236}">
                <a16:creationId xmlns:a16="http://schemas.microsoft.com/office/drawing/2014/main" id="{7C967E6E-3D72-48F7-965B-D99F8C982B1E}"/>
              </a:ext>
            </a:extLst>
          </p:cNvPr>
          <p:cNvSpPr txBox="1"/>
          <p:nvPr/>
        </p:nvSpPr>
        <p:spPr>
          <a:xfrm>
            <a:off x="10111980" y="312850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i</a:t>
            </a:r>
            <a:endParaRPr lang="cs-CZ" dirty="0"/>
          </a:p>
        </p:txBody>
      </p:sp>
      <p:sp>
        <p:nvSpPr>
          <p:cNvPr id="102" name="TextovéPole V1">
            <a:extLst>
              <a:ext uri="{FF2B5EF4-FFF2-40B4-BE49-F238E27FC236}">
                <a16:creationId xmlns:a16="http://schemas.microsoft.com/office/drawing/2014/main" id="{F416CBCF-F760-46D2-A92A-2736759AFD16}"/>
              </a:ext>
            </a:extLst>
          </p:cNvPr>
          <p:cNvSpPr txBox="1"/>
          <p:nvPr/>
        </p:nvSpPr>
        <p:spPr>
          <a:xfrm>
            <a:off x="6090458" y="258548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D</a:t>
            </a:r>
            <a:endParaRPr lang="cs-CZ" sz="2000" baseline="-25000" dirty="0"/>
          </a:p>
        </p:txBody>
      </p:sp>
      <p:sp>
        <p:nvSpPr>
          <p:cNvPr id="103" name="TextovéPole delta D">
            <a:extLst>
              <a:ext uri="{FF2B5EF4-FFF2-40B4-BE49-F238E27FC236}">
                <a16:creationId xmlns:a16="http://schemas.microsoft.com/office/drawing/2014/main" id="{7709C8B5-A34B-4215-963F-96A27D5C73D0}"/>
              </a:ext>
            </a:extLst>
          </p:cNvPr>
          <p:cNvSpPr txBox="1"/>
          <p:nvPr/>
        </p:nvSpPr>
        <p:spPr>
          <a:xfrm>
            <a:off x="9445105" y="259140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Δ</a:t>
            </a:r>
            <a:r>
              <a:rPr lang="cs-CZ" sz="2000" dirty="0"/>
              <a:t>D</a:t>
            </a:r>
            <a:endParaRPr lang="cs-CZ" dirty="0"/>
          </a:p>
        </p:txBody>
      </p:sp>
      <p:sp>
        <p:nvSpPr>
          <p:cNvPr id="84" name="Výbuch">
            <a:extLst>
              <a:ext uri="{FF2B5EF4-FFF2-40B4-BE49-F238E27FC236}">
                <a16:creationId xmlns:a16="http://schemas.microsoft.com/office/drawing/2014/main" id="{57E01842-FD2A-4752-A3F2-607EBC212CD3}"/>
              </a:ext>
            </a:extLst>
          </p:cNvPr>
          <p:cNvSpPr/>
          <p:nvPr/>
        </p:nvSpPr>
        <p:spPr>
          <a:xfrm>
            <a:off x="11026904" y="2971277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1" name="Cíl">
            <a:extLst>
              <a:ext uri="{FF2B5EF4-FFF2-40B4-BE49-F238E27FC236}">
                <a16:creationId xmlns:a16="http://schemas.microsoft.com/office/drawing/2014/main" id="{9F5C1AC7-109F-471D-B04A-2BAFB2EC34FC}"/>
              </a:ext>
            </a:extLst>
          </p:cNvPr>
          <p:cNvGrpSpPr/>
          <p:nvPr/>
        </p:nvGrpSpPr>
        <p:grpSpPr>
          <a:xfrm rot="1261310">
            <a:off x="8968953" y="3932776"/>
            <a:ext cx="288032" cy="288032"/>
            <a:chOff x="5652120" y="2708920"/>
            <a:chExt cx="288032" cy="288032"/>
          </a:xfrm>
        </p:grpSpPr>
        <p:sp>
          <p:nvSpPr>
            <p:cNvPr id="82" name="Elipsa 11">
              <a:extLst>
                <a:ext uri="{FF2B5EF4-FFF2-40B4-BE49-F238E27FC236}">
                  <a16:creationId xmlns:a16="http://schemas.microsoft.com/office/drawing/2014/main" id="{7D65B53E-71C6-462D-A874-7BA3FD13C9D0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Elipsa 12">
              <a:extLst>
                <a:ext uri="{FF2B5EF4-FFF2-40B4-BE49-F238E27FC236}">
                  <a16:creationId xmlns:a16="http://schemas.microsoft.com/office/drawing/2014/main" id="{429DAAAC-71BB-46A6-B319-13E6A4418841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cxnSp>
        <p:nvCxnSpPr>
          <p:cNvPr id="97" name="Přímka">
            <a:extLst>
              <a:ext uri="{FF2B5EF4-FFF2-40B4-BE49-F238E27FC236}">
                <a16:creationId xmlns:a16="http://schemas.microsoft.com/office/drawing/2014/main" id="{6F72AD97-CC07-4ADC-B1CA-E0CB7ABF52D6}"/>
              </a:ext>
            </a:extLst>
          </p:cNvPr>
          <p:cNvCxnSpPr>
            <a:cxnSpLocks/>
          </p:cNvCxnSpPr>
          <p:nvPr/>
        </p:nvCxnSpPr>
        <p:spPr>
          <a:xfrm flipV="1">
            <a:off x="8215010" y="3136479"/>
            <a:ext cx="0" cy="13383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Výbuch">
            <a:extLst>
              <a:ext uri="{FF2B5EF4-FFF2-40B4-BE49-F238E27FC236}">
                <a16:creationId xmlns:a16="http://schemas.microsoft.com/office/drawing/2014/main" id="{9347C6AF-F27B-4695-87B2-30B2C787EFAF}"/>
              </a:ext>
            </a:extLst>
          </p:cNvPr>
          <p:cNvSpPr/>
          <p:nvPr/>
        </p:nvSpPr>
        <p:spPr>
          <a:xfrm>
            <a:off x="8064012" y="2971277"/>
            <a:ext cx="288032" cy="288032"/>
          </a:xfrm>
          <a:prstGeom prst="star7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Výbuch">
            <a:extLst>
              <a:ext uri="{FF2B5EF4-FFF2-40B4-BE49-F238E27FC236}">
                <a16:creationId xmlns:a16="http://schemas.microsoft.com/office/drawing/2014/main" id="{C5997FEA-B8A1-4CF3-9263-8F606483CE70}"/>
              </a:ext>
            </a:extLst>
          </p:cNvPr>
          <p:cNvSpPr/>
          <p:nvPr/>
        </p:nvSpPr>
        <p:spPr>
          <a:xfrm>
            <a:off x="8069686" y="4332886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Nadpis 1">
            <a:extLst>
              <a:ext uri="{FF2B5EF4-FFF2-40B4-BE49-F238E27FC236}">
                <a16:creationId xmlns:a16="http://schemas.microsoft.com/office/drawing/2014/main" id="{C77A0A93-3853-4604-A8DC-C391053F7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STRANOVÝ SKOK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7B383878-1ED6-48E2-990C-E4787A953070}"/>
                  </a:ext>
                </a:extLst>
              </p:cNvPr>
              <p:cNvSpPr/>
              <p:nvPr/>
            </p:nvSpPr>
            <p:spPr>
              <a:xfrm>
                <a:off x="0" y="3469133"/>
                <a:ext cx="4450080" cy="27445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2 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∗0,001 ∆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2 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𝑆𝑠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∗0,001 ∆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2 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2 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</m:t>
                          </m:r>
                        </m:sub>
                      </m:sSub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∗0,001 ∆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𝑆𝑠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∗0,001 ∆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(/0,001)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∗∆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𝑆𝑠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   (/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𝑆𝑠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 ∆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cs-CZ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7B383878-1ED6-48E2-990C-E4787A9530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69133"/>
                <a:ext cx="4450080" cy="27445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Šipka: doprava 40">
            <a:extLst>
              <a:ext uri="{FF2B5EF4-FFF2-40B4-BE49-F238E27FC236}">
                <a16:creationId xmlns:a16="http://schemas.microsoft.com/office/drawing/2014/main" id="{F315EADA-AFCB-43F9-A54A-4EE71AA67B09}"/>
              </a:ext>
            </a:extLst>
          </p:cNvPr>
          <p:cNvSpPr/>
          <p:nvPr/>
        </p:nvSpPr>
        <p:spPr>
          <a:xfrm>
            <a:off x="3078480" y="5190762"/>
            <a:ext cx="266700" cy="12954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Šipka: doprava 41">
            <a:extLst>
              <a:ext uri="{FF2B5EF4-FFF2-40B4-BE49-F238E27FC236}">
                <a16:creationId xmlns:a16="http://schemas.microsoft.com/office/drawing/2014/main" id="{09D09C52-F750-4AB4-9934-6FA328881B18}"/>
              </a:ext>
            </a:extLst>
          </p:cNvPr>
          <p:cNvSpPr/>
          <p:nvPr/>
        </p:nvSpPr>
        <p:spPr>
          <a:xfrm>
            <a:off x="3078480" y="4799495"/>
            <a:ext cx="266700" cy="12954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Zástupný symbol pro číslo snímku 6">
            <a:extLst>
              <a:ext uri="{FF2B5EF4-FFF2-40B4-BE49-F238E27FC236}">
                <a16:creationId xmlns:a16="http://schemas.microsoft.com/office/drawing/2014/main" id="{91822BB7-854D-465C-B622-F9AB8B392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581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DDDFEEB4-3564-467D-805F-AC00DC7364D6}"/>
              </a:ext>
            </a:extLst>
          </p:cNvPr>
          <p:cNvSpPr/>
          <p:nvPr/>
        </p:nvSpPr>
        <p:spPr>
          <a:xfrm>
            <a:off x="2928256" y="3961277"/>
            <a:ext cx="6335485" cy="16372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950BCFE-0D6E-4381-9114-9A6E93304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STRANOVÝ SKOK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7D3B5034-07D7-4E2A-B7B2-FAEE453E5C7A}"/>
                  </a:ext>
                </a:extLst>
              </p:cNvPr>
              <p:cNvSpPr/>
              <p:nvPr/>
            </p:nvSpPr>
            <p:spPr>
              <a:xfrm>
                <a:off x="2825931" y="2340361"/>
                <a:ext cx="6540137" cy="30939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36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𝑆𝑠</m:t>
                      </m:r>
                      <m:r>
                        <a:rPr lang="cs-CZ" sz="36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cs-CZ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 ∆</m:t>
                          </m:r>
                          <m:r>
                            <a:rPr lang="cs-CZ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num>
                        <m:den>
                          <m:sSubSup>
                            <m:sSubSupPr>
                              <m:ctrlPr>
                                <a:rPr lang="cs-CZ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cs-CZ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cs-CZ" sz="3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cs-CZ" sz="3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3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3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𝑆𝑠</m:t>
                        </m:r>
                      </m:e>
                      <m:sub>
                        <m:r>
                          <a:rPr lang="cs-CZ" sz="3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100</m:t>
                        </m:r>
                      </m:sub>
                    </m:sSub>
                    <m:r>
                      <a:rPr lang="cs-CZ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cs-CZ" sz="3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cs-CZ" sz="3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∗100</m:t>
                        </m:r>
                      </m:num>
                      <m:den>
                        <m:sSubSup>
                          <m:sSubSupPr>
                            <m:ctrlPr>
                              <a:rPr lang="cs-CZ" sz="3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cs-CZ" sz="3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cs-CZ" sz="3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cs-CZ" sz="3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sup>
                        </m:sSubSup>
                      </m:den>
                    </m:f>
                    <m:r>
                      <a:rPr lang="cs-CZ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cs-CZ" sz="3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num>
                      <m:den>
                        <m:r>
                          <a:rPr lang="cs-CZ" sz="3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0,01∗</m:t>
                        </m:r>
                        <m:sSubSup>
                          <m:sSubSupPr>
                            <m:ctrlPr>
                              <a:rPr lang="cs-CZ" sz="3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cs-CZ" sz="3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cs-CZ" sz="3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cs-CZ" sz="3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sup>
                        </m:sSubSup>
                      </m:den>
                    </m:f>
                  </m:oMath>
                </a14:m>
                <a:r>
                  <a:rPr lang="cs-CZ" sz="3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cs-CZ" sz="3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7D3B5034-07D7-4E2A-B7B2-FAEE453E5C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5931" y="2340361"/>
                <a:ext cx="6540137" cy="30939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ástupný symbol pro zápatí 4">
            <a:extLst>
              <a:ext uri="{FF2B5EF4-FFF2-40B4-BE49-F238E27FC236}">
                <a16:creationId xmlns:a16="http://schemas.microsoft.com/office/drawing/2014/main" id="{E792C4D8-D292-4EF3-BDD6-E98042245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12" name="Zástupný symbol pro datum 3">
            <a:extLst>
              <a:ext uri="{FF2B5EF4-FFF2-40B4-BE49-F238E27FC236}">
                <a16:creationId xmlns:a16="http://schemas.microsoft.com/office/drawing/2014/main" id="{40168C8A-0DC8-4C4F-8645-E926679DBC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9" name="Zástupný symbol pro číslo snímku 6">
            <a:extLst>
              <a:ext uri="{FF2B5EF4-FFF2-40B4-BE49-F238E27FC236}">
                <a16:creationId xmlns:a16="http://schemas.microsoft.com/office/drawing/2014/main" id="{28933134-2A49-4CE6-9985-F5A2362C8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680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05CF36-0B1B-47ED-915B-1D0480438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ZJEDNODUŠENÁ PŘÍPRAVA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83831F-247A-40E8-86E1-6C8589E4D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Základním prostředkem pro určení prvků pro střelbu je PC, náhradním prostředkem pro určení prvků pro střelbu je PUO.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Prvky pro střelbu zjednodušenou přípravou se určují graficky, a to jen ve výjimečných případech pro palebnou baterii a to na přístroji        pro řízení palby, nebo na mapě měřítka 1 : 50 000 a větší, s použitím dělostřeleckého úhloměru.</a:t>
            </a:r>
          </a:p>
          <a:p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DD46EE63-CDD4-4D7F-8C05-08F61CAF3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90520A53-18DE-4B7D-BDD6-23A78488BA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3A13B976-3947-4F35-9326-00228A3A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7794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838200" y="1162844"/>
            <a:ext cx="10876280" cy="1325563"/>
          </a:xfrm>
        </p:spPr>
        <p:txBody>
          <a:bodyPr/>
          <a:lstStyle/>
          <a:p>
            <a:r>
              <a:rPr lang="cs-CZ" dirty="0"/>
              <a:t>ZJEDNODUŠENÁ PŘÍPRAVA -GRAFICKY</a:t>
            </a:r>
            <a:endParaRPr lang="cs-CZ" altLang="cs-CZ" dirty="0"/>
          </a:p>
        </p:txBody>
      </p:sp>
      <p:sp>
        <p:nvSpPr>
          <p:cNvPr id="10243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cs-CZ" dirty="0"/>
              <a:t>Tři části určení prvků</a:t>
            </a:r>
            <a:r>
              <a:rPr lang="cs-CZ" altLang="cs-CZ" b="1" dirty="0"/>
              <a:t>:</a:t>
            </a:r>
            <a:endParaRPr lang="cs-CZ" altLang="cs-CZ" dirty="0"/>
          </a:p>
          <a:p>
            <a:pPr marL="776288" lvl="1" indent="-457200">
              <a:buFont typeface="Arial" charset="0"/>
              <a:buAutoNum type="arabicPeriod"/>
            </a:pPr>
            <a:r>
              <a:rPr lang="cs-CZ" altLang="cs-CZ" dirty="0"/>
              <a:t>Vytvoření schématického modelu vzájemné polohy cíle, pozorovatelny a palebného postavení.</a:t>
            </a:r>
          </a:p>
          <a:p>
            <a:pPr marL="776288" lvl="1" indent="-457200">
              <a:buFont typeface="Arial" charset="0"/>
              <a:buAutoNum type="arabicPeriod"/>
            </a:pPr>
            <a:r>
              <a:rPr lang="cs-CZ" altLang="cs-CZ" dirty="0"/>
              <a:t>Výpočtem nebo změřením na schématu se určí topografické prvky.</a:t>
            </a:r>
          </a:p>
          <a:p>
            <a:pPr marL="776288" lvl="1" indent="-457200">
              <a:buFont typeface="Arial" charset="0"/>
              <a:buAutoNum type="arabicPeriod"/>
            </a:pPr>
            <a:r>
              <a:rPr lang="cs-CZ" altLang="cs-CZ" dirty="0"/>
              <a:t>K topografickým prvkům se připočítají známé opravy dálky </a:t>
            </a:r>
            <a:br>
              <a:rPr lang="cs-CZ" altLang="cs-CZ" dirty="0"/>
            </a:br>
            <a:r>
              <a:rPr lang="cs-CZ" altLang="cs-CZ" dirty="0"/>
              <a:t>a směru pro změny podmínek střeleb.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8E0069-2EC5-41B7-824A-CAE54D10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E862F337-A181-4036-94DA-26738E14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7620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4617248"/>
            <a:ext cx="8875776" cy="17390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část</a:t>
            </a:r>
          </a:p>
          <a:p>
            <a:pPr marL="971550" lvl="1" indent="-514350">
              <a:buFont typeface="+mj-lt"/>
              <a:buAutoNum type="alphaLcParenR"/>
              <a:defRPr/>
            </a:pPr>
            <a:r>
              <a:rPr lang="cs-CZ" sz="1600" dirty="0"/>
              <a:t>Zakreslení pozorovatelny a hlavního směru střelby.</a:t>
            </a:r>
          </a:p>
          <a:p>
            <a:pPr marL="457200" lvl="1" indent="0">
              <a:buNone/>
              <a:defRPr/>
            </a:pPr>
            <a:endParaRPr lang="cs-CZ" sz="1600" dirty="0"/>
          </a:p>
          <a:p>
            <a:pPr marL="971550" lvl="1" indent="-514350">
              <a:buFont typeface="+mj-lt"/>
              <a:buAutoNum type="alphaLcParenR"/>
              <a:defRPr/>
            </a:pPr>
            <a:endParaRPr lang="cs-CZ" sz="1600" dirty="0"/>
          </a:p>
          <a:p>
            <a:pPr marL="0" indent="0">
              <a:buNone/>
              <a:defRPr/>
            </a:pPr>
            <a:endParaRPr lang="cs-CZ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  <p:sp>
        <p:nvSpPr>
          <p:cNvPr id="52" name="Nadpis 1">
            <a:extLst>
              <a:ext uri="{FF2B5EF4-FFF2-40B4-BE49-F238E27FC236}">
                <a16:creationId xmlns:a16="http://schemas.microsoft.com/office/drawing/2014/main" id="{3B9E2DD2-961B-4499-9323-B713D906D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4"/>
            <a:ext cx="10988040" cy="1325563"/>
          </a:xfrm>
        </p:spPr>
        <p:txBody>
          <a:bodyPr/>
          <a:lstStyle/>
          <a:p>
            <a:r>
              <a:rPr lang="cs-CZ" dirty="0"/>
              <a:t>ZJEDNODUŠENÁ PÍPRAVA -GRAFICKY</a:t>
            </a:r>
            <a:endParaRPr lang="cs-CZ" altLang="cs-CZ" dirty="0"/>
          </a:p>
        </p:txBody>
      </p:sp>
      <p:grpSp>
        <p:nvGrpSpPr>
          <p:cNvPr id="171" name="Pozorovatel">
            <a:extLst>
              <a:ext uri="{FF2B5EF4-FFF2-40B4-BE49-F238E27FC236}">
                <a16:creationId xmlns:a16="http://schemas.microsoft.com/office/drawing/2014/main" id="{CBA18275-D4C6-4694-95AA-223F40DBC136}"/>
              </a:ext>
            </a:extLst>
          </p:cNvPr>
          <p:cNvGrpSpPr/>
          <p:nvPr/>
        </p:nvGrpSpPr>
        <p:grpSpPr>
          <a:xfrm>
            <a:off x="5863712" y="4033682"/>
            <a:ext cx="288032" cy="288032"/>
            <a:chOff x="6372200" y="2780928"/>
            <a:chExt cx="288032" cy="288032"/>
          </a:xfrm>
        </p:grpSpPr>
        <p:sp>
          <p:nvSpPr>
            <p:cNvPr id="172" name="Rovnoramenný trojúhelník 171">
              <a:extLst>
                <a:ext uri="{FF2B5EF4-FFF2-40B4-BE49-F238E27FC236}">
                  <a16:creationId xmlns:a16="http://schemas.microsoft.com/office/drawing/2014/main" id="{DA6037FB-5B72-45D0-A3BF-715B4EBDB59D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73" name="Elipsa 17">
              <a:extLst>
                <a:ext uri="{FF2B5EF4-FFF2-40B4-BE49-F238E27FC236}">
                  <a16:creationId xmlns:a16="http://schemas.microsoft.com/office/drawing/2014/main" id="{12532070-0292-472C-87F6-379849A448E9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74" name="Přímá spojnice se šipkou 173">
            <a:extLst>
              <a:ext uri="{FF2B5EF4-FFF2-40B4-BE49-F238E27FC236}">
                <a16:creationId xmlns:a16="http://schemas.microsoft.com/office/drawing/2014/main" id="{6A36C655-F24E-4501-8766-F70231A31582}"/>
              </a:ext>
            </a:extLst>
          </p:cNvPr>
          <p:cNvCxnSpPr>
            <a:cxnSpLocks/>
            <a:stCxn id="172" idx="5"/>
          </p:cNvCxnSpPr>
          <p:nvPr/>
        </p:nvCxnSpPr>
        <p:spPr>
          <a:xfrm>
            <a:off x="6079736" y="4177698"/>
            <a:ext cx="4207264" cy="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0" name="TextovéPole V1">
            <a:extLst>
              <a:ext uri="{FF2B5EF4-FFF2-40B4-BE49-F238E27FC236}">
                <a16:creationId xmlns:a16="http://schemas.microsoft.com/office/drawing/2014/main" id="{5F25A363-4E4A-45C1-8119-E966F57D59D2}"/>
              </a:ext>
            </a:extLst>
          </p:cNvPr>
          <p:cNvSpPr txBox="1"/>
          <p:nvPr/>
        </p:nvSpPr>
        <p:spPr>
          <a:xfrm>
            <a:off x="9782943" y="383362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HS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3" name="Obdélník 192">
                <a:extLst>
                  <a:ext uri="{FF2B5EF4-FFF2-40B4-BE49-F238E27FC236}">
                    <a16:creationId xmlns:a16="http://schemas.microsoft.com/office/drawing/2014/main" id="{E2767EF9-B2C5-4F64-B559-83BA221271FB}"/>
                  </a:ext>
                </a:extLst>
              </p:cNvPr>
              <p:cNvSpPr/>
              <p:nvPr/>
            </p:nvSpPr>
            <p:spPr>
              <a:xfrm>
                <a:off x="5721449" y="4280812"/>
                <a:ext cx="50327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3" name="Obdélník 192">
                <a:extLst>
                  <a:ext uri="{FF2B5EF4-FFF2-40B4-BE49-F238E27FC236}">
                    <a16:creationId xmlns:a16="http://schemas.microsoft.com/office/drawing/2014/main" id="{E2767EF9-B2C5-4F64-B559-83BA221271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449" y="4280812"/>
                <a:ext cx="50327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ástupný symbol pro zápatí 4">
            <a:extLst>
              <a:ext uri="{FF2B5EF4-FFF2-40B4-BE49-F238E27FC236}">
                <a16:creationId xmlns:a16="http://schemas.microsoft.com/office/drawing/2014/main" id="{1799FE86-CA64-4FE3-9808-4FB16192B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12" name="Zástupný symbol pro datum 3">
            <a:extLst>
              <a:ext uri="{FF2B5EF4-FFF2-40B4-BE49-F238E27FC236}">
                <a16:creationId xmlns:a16="http://schemas.microsoft.com/office/drawing/2014/main" id="{1CE219D8-B3EB-472D-BC12-CC2934BE3E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51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6434D-0DF8-4270-8449-4892952E6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REDUKČNÍ POMĚR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6BC0ED-440D-4BF8-91D2-83CC9EB29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Rp</a:t>
            </a:r>
            <a:r>
              <a:rPr lang="cs-CZ" dirty="0"/>
              <a:t> – redukční poměr.</a:t>
            </a:r>
          </a:p>
          <a:p>
            <a:r>
              <a:rPr lang="cs-CZ" dirty="0"/>
              <a:t>Je hodnota (přepočtový koeficient), kterou musíme násobit úchylku výbuchu pozorovanou z pozorovatelny, abychom dostali opravu pro baterii.</a:t>
            </a:r>
          </a:p>
          <a:p>
            <a:r>
              <a:rPr lang="cs-CZ" dirty="0"/>
              <a:t>Slouží k přivedení výbuchů na pozorovací přímku.</a:t>
            </a:r>
          </a:p>
          <a:p>
            <a:endParaRPr lang="cs-CZ" dirty="0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DB7DD97A-6B75-45C9-B0A6-8A40164E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7D6A4142-973E-43F9-AC7E-6D9D47B4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7A2C0ADD-3961-4E83-8441-B2FA62C1C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8027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ZJEDNODUŠENÁ PŘÍPRAVA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  <p:grpSp>
        <p:nvGrpSpPr>
          <p:cNvPr id="6" name="Baterie">
            <a:extLst>
              <a:ext uri="{FF2B5EF4-FFF2-40B4-BE49-F238E27FC236}">
                <a16:creationId xmlns:a16="http://schemas.microsoft.com/office/drawing/2014/main" id="{6237F946-1FFA-4166-93F7-A6B65F5E1362}"/>
              </a:ext>
            </a:extLst>
          </p:cNvPr>
          <p:cNvGrpSpPr/>
          <p:nvPr/>
        </p:nvGrpSpPr>
        <p:grpSpPr>
          <a:xfrm rot="5400000">
            <a:off x="913683" y="2092364"/>
            <a:ext cx="144016" cy="648070"/>
            <a:chOff x="2195736" y="3501008"/>
            <a:chExt cx="144016" cy="648070"/>
          </a:xfrm>
        </p:grpSpPr>
        <p:cxnSp>
          <p:nvCxnSpPr>
            <p:cNvPr id="7" name="Přímá spojovací čára 4">
              <a:extLst>
                <a:ext uri="{FF2B5EF4-FFF2-40B4-BE49-F238E27FC236}">
                  <a16:creationId xmlns:a16="http://schemas.microsoft.com/office/drawing/2014/main" id="{F10F8877-BE38-4A84-B477-F47A550A43F3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5">
              <a:extLst>
                <a:ext uri="{FF2B5EF4-FFF2-40B4-BE49-F238E27FC236}">
                  <a16:creationId xmlns:a16="http://schemas.microsoft.com/office/drawing/2014/main" id="{4451BA52-DA7B-472E-9CA7-F82BBD31A092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6">
              <a:extLst>
                <a:ext uri="{FF2B5EF4-FFF2-40B4-BE49-F238E27FC236}">
                  <a16:creationId xmlns:a16="http://schemas.microsoft.com/office/drawing/2014/main" id="{AEC8D9C8-ABBA-4153-8CBD-E3887C1F8D02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Elipsa 7">
              <a:extLst>
                <a:ext uri="{FF2B5EF4-FFF2-40B4-BE49-F238E27FC236}">
                  <a16:creationId xmlns:a16="http://schemas.microsoft.com/office/drawing/2014/main" id="{54E77A2B-A754-4ADA-BF10-144F0B20A1A8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0" name="TextovéPole B">
            <a:extLst>
              <a:ext uri="{FF2B5EF4-FFF2-40B4-BE49-F238E27FC236}">
                <a16:creationId xmlns:a16="http://schemas.microsoft.com/office/drawing/2014/main" id="{0FAF1147-C6AF-4984-9AB8-22C1458CB647}"/>
              </a:ext>
            </a:extLst>
          </p:cNvPr>
          <p:cNvSpPr txBox="1"/>
          <p:nvPr/>
        </p:nvSpPr>
        <p:spPr>
          <a:xfrm>
            <a:off x="865393" y="249038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cxnSp>
        <p:nvCxnSpPr>
          <p:cNvPr id="21" name="Přímka">
            <a:extLst>
              <a:ext uri="{FF2B5EF4-FFF2-40B4-BE49-F238E27FC236}">
                <a16:creationId xmlns:a16="http://schemas.microsoft.com/office/drawing/2014/main" id="{DEB2BB96-19D5-4BF1-A07F-431D6C87A7CD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1575154" y="2416400"/>
            <a:ext cx="4360566" cy="17612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Pozorovatel">
            <a:extLst>
              <a:ext uri="{FF2B5EF4-FFF2-40B4-BE49-F238E27FC236}">
                <a16:creationId xmlns:a16="http://schemas.microsoft.com/office/drawing/2014/main" id="{B4336CF5-AE31-4955-8C7A-DCFCAB9FBCCD}"/>
              </a:ext>
            </a:extLst>
          </p:cNvPr>
          <p:cNvGrpSpPr/>
          <p:nvPr/>
        </p:nvGrpSpPr>
        <p:grpSpPr>
          <a:xfrm>
            <a:off x="5863712" y="4033682"/>
            <a:ext cx="288032" cy="288032"/>
            <a:chOff x="6372200" y="2780928"/>
            <a:chExt cx="288032" cy="288032"/>
          </a:xfrm>
        </p:grpSpPr>
        <p:sp>
          <p:nvSpPr>
            <p:cNvPr id="15" name="Rovnoramenný trojúhelník 14">
              <a:extLst>
                <a:ext uri="{FF2B5EF4-FFF2-40B4-BE49-F238E27FC236}">
                  <a16:creationId xmlns:a16="http://schemas.microsoft.com/office/drawing/2014/main" id="{A5A4B86D-5920-4572-BCBB-AED5653B3F93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6" name="Elipsa 17">
              <a:extLst>
                <a:ext uri="{FF2B5EF4-FFF2-40B4-BE49-F238E27FC236}">
                  <a16:creationId xmlns:a16="http://schemas.microsoft.com/office/drawing/2014/main" id="{14518AC3-6D08-447C-8034-C959ABD23466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56" name="Přímá spojnice se šipkou 55">
            <a:extLst>
              <a:ext uri="{FF2B5EF4-FFF2-40B4-BE49-F238E27FC236}">
                <a16:creationId xmlns:a16="http://schemas.microsoft.com/office/drawing/2014/main" id="{EA1083BB-0C2F-4001-BB5A-11B8ED69DACA}"/>
              </a:ext>
            </a:extLst>
          </p:cNvPr>
          <p:cNvCxnSpPr>
            <a:cxnSpLocks/>
            <a:stCxn id="15" idx="5"/>
          </p:cNvCxnSpPr>
          <p:nvPr/>
        </p:nvCxnSpPr>
        <p:spPr>
          <a:xfrm>
            <a:off x="6079736" y="4177698"/>
            <a:ext cx="4207264" cy="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ovéPole V1">
            <a:extLst>
              <a:ext uri="{FF2B5EF4-FFF2-40B4-BE49-F238E27FC236}">
                <a16:creationId xmlns:a16="http://schemas.microsoft.com/office/drawing/2014/main" id="{F461A3F9-720A-4156-8B3B-12FAC4A244D1}"/>
              </a:ext>
            </a:extLst>
          </p:cNvPr>
          <p:cNvSpPr txBox="1"/>
          <p:nvPr/>
        </p:nvSpPr>
        <p:spPr>
          <a:xfrm>
            <a:off x="9782943" y="383362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HS</a:t>
            </a:r>
            <a:endParaRPr lang="cs-CZ" dirty="0"/>
          </a:p>
        </p:txBody>
      </p:sp>
      <p:sp>
        <p:nvSpPr>
          <p:cNvPr id="44" name="Oblouk 43">
            <a:extLst>
              <a:ext uri="{FF2B5EF4-FFF2-40B4-BE49-F238E27FC236}">
                <a16:creationId xmlns:a16="http://schemas.microsoft.com/office/drawing/2014/main" id="{353DA1D8-7B81-4915-A1F7-8E5B8F57ED01}"/>
              </a:ext>
            </a:extLst>
          </p:cNvPr>
          <p:cNvSpPr/>
          <p:nvPr/>
        </p:nvSpPr>
        <p:spPr>
          <a:xfrm rot="2973137">
            <a:off x="4960617" y="3200502"/>
            <a:ext cx="1975251" cy="1975382"/>
          </a:xfrm>
          <a:prstGeom prst="arc">
            <a:avLst>
              <a:gd name="adj1" fmla="val 9091441"/>
              <a:gd name="adj2" fmla="val 1864628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Obdélník 48">
                <a:extLst>
                  <a:ext uri="{FF2B5EF4-FFF2-40B4-BE49-F238E27FC236}">
                    <a16:creationId xmlns:a16="http://schemas.microsoft.com/office/drawing/2014/main" id="{4525DA2B-BD34-4500-8883-8BF3AEEECE5D}"/>
                  </a:ext>
                </a:extLst>
              </p:cNvPr>
              <p:cNvSpPr/>
              <p:nvPr/>
            </p:nvSpPr>
            <p:spPr>
              <a:xfrm>
                <a:off x="5972439" y="3142933"/>
                <a:ext cx="3656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9" name="Obdélník 48">
                <a:extLst>
                  <a:ext uri="{FF2B5EF4-FFF2-40B4-BE49-F238E27FC236}">
                    <a16:creationId xmlns:a16="http://schemas.microsoft.com/office/drawing/2014/main" id="{4525DA2B-BD34-4500-8883-8BF3AEEECE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439" y="3142933"/>
                <a:ext cx="365613" cy="369332"/>
              </a:xfrm>
              <a:prstGeom prst="rect">
                <a:avLst/>
              </a:prstGeom>
              <a:blipFill>
                <a:blip r:embed="rId14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Nadpis 1">
            <a:extLst>
              <a:ext uri="{FF2B5EF4-FFF2-40B4-BE49-F238E27FC236}">
                <a16:creationId xmlns:a16="http://schemas.microsoft.com/office/drawing/2014/main" id="{750B17EF-3FAF-4713-8371-FAD64778651E}"/>
              </a:ext>
            </a:extLst>
          </p:cNvPr>
          <p:cNvSpPr txBox="1">
            <a:spLocks/>
          </p:cNvSpPr>
          <p:nvPr/>
        </p:nvSpPr>
        <p:spPr>
          <a:xfrm>
            <a:off x="838200" y="1162844"/>
            <a:ext cx="108762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/>
              <a:t>ZJEDNODUŠENÁ PŘÍPRAVA -GRAFICKY</a:t>
            </a:r>
            <a:endParaRPr lang="cs-CZ" altLang="cs-CZ" dirty="0"/>
          </a:p>
        </p:txBody>
      </p:sp>
      <p:sp>
        <p:nvSpPr>
          <p:cNvPr id="110" name="TextovéPole C">
            <a:extLst>
              <a:ext uri="{FF2B5EF4-FFF2-40B4-BE49-F238E27FC236}">
                <a16:creationId xmlns:a16="http://schemas.microsoft.com/office/drawing/2014/main" id="{1B5F2580-1D62-4C4D-84B3-D148F700344B}"/>
              </a:ext>
            </a:extLst>
          </p:cNvPr>
          <p:cNvSpPr txBox="1"/>
          <p:nvPr/>
        </p:nvSpPr>
        <p:spPr>
          <a:xfrm>
            <a:off x="5641601" y="374373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22" name="Zástupný symbol pro zápatí 4">
            <a:extLst>
              <a:ext uri="{FF2B5EF4-FFF2-40B4-BE49-F238E27FC236}">
                <a16:creationId xmlns:a16="http://schemas.microsoft.com/office/drawing/2014/main" id="{22BCFC04-CC01-4799-BEAC-8EBD3DC75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23" name="Zástupný symbol pro datum 3">
            <a:extLst>
              <a:ext uri="{FF2B5EF4-FFF2-40B4-BE49-F238E27FC236}">
                <a16:creationId xmlns:a16="http://schemas.microsoft.com/office/drawing/2014/main" id="{AA42CF73-D42B-4322-A2BA-B8FD097FEC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Zástupný symbol pro obsah 2">
                <a:extLst>
                  <a:ext uri="{FF2B5EF4-FFF2-40B4-BE49-F238E27FC236}">
                    <a16:creationId xmlns:a16="http://schemas.microsoft.com/office/drawing/2014/main" id="{74638A45-72B6-49C3-801B-D49F8534482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4617248"/>
                <a:ext cx="8875776" cy="17390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+mj-lt"/>
                  <a:buAutoNum type="arabicPeriod"/>
                  <a:defRPr/>
                </a:pPr>
                <a:r>
                  <a:rPr lang="cs-CZ" sz="24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část</a:t>
                </a:r>
              </a:p>
              <a:p>
                <a:pPr marL="971550" lvl="1" indent="-514350">
                  <a:buFont typeface="+mj-lt"/>
                  <a:buAutoNum type="alphaLcParenR"/>
                  <a:defRPr/>
                </a:pPr>
                <a:r>
                  <a:rPr lang="cs-CZ" sz="1600" dirty="0"/>
                  <a:t>Zakreslení pozorovatelny a hlavního směru střelby.</a:t>
                </a:r>
              </a:p>
              <a:p>
                <a:pPr marL="971550" lvl="1" indent="-514350">
                  <a:buFont typeface="+mj-lt"/>
                  <a:buAutoNum type="alphaLcParenR"/>
                  <a:defRPr/>
                </a:pPr>
                <a:r>
                  <a:rPr lang="cs-CZ" sz="1600" dirty="0"/>
                  <a:t>Vynesení úhlu </a:t>
                </a:r>
                <a14:m>
                  <m:oMath xmlns:m="http://schemas.openxmlformats.org/officeDocument/2006/math">
                    <m:r>
                      <a:rPr lang="cs-CZ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cs-CZ" sz="1600" dirty="0"/>
                  <a:t>.</a:t>
                </a:r>
              </a:p>
              <a:p>
                <a:pPr marL="457200" lvl="1" indent="0">
                  <a:buFont typeface="Arial" panose="020B0604020202020204" pitchFamily="34" charset="0"/>
                  <a:buNone/>
                  <a:defRPr/>
                </a:pPr>
                <a:endParaRPr lang="cs-CZ" sz="1600" dirty="0"/>
              </a:p>
              <a:p>
                <a:pPr marL="971550" lvl="1" indent="-514350">
                  <a:buFont typeface="+mj-lt"/>
                  <a:buAutoNum type="alphaLcParenR"/>
                  <a:defRPr/>
                </a:pPr>
                <a:endParaRPr lang="cs-CZ" sz="1600" dirty="0"/>
              </a:p>
              <a:p>
                <a:pPr marL="0" indent="0">
                  <a:buFont typeface="Arial" panose="020B0604020202020204" pitchFamily="34" charset="0"/>
                  <a:buNone/>
                  <a:defRPr/>
                </a:pPr>
                <a:endParaRPr lang="cs-CZ" sz="24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25" name="Zástupný symbol pro obsah 2">
                <a:extLst>
                  <a:ext uri="{FF2B5EF4-FFF2-40B4-BE49-F238E27FC236}">
                    <a16:creationId xmlns:a16="http://schemas.microsoft.com/office/drawing/2014/main" id="{74638A45-72B6-49C3-801B-D49F853448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7248"/>
                <a:ext cx="8875776" cy="1739099"/>
              </a:xfrm>
              <a:prstGeom prst="rect">
                <a:avLst/>
              </a:prstGeom>
              <a:blipFill>
                <a:blip r:embed="rId15"/>
                <a:stretch>
                  <a:fillRect l="-1099" t="-52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3423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ZJEDNODUŠENÁ PŘÍPRAVA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  <p:sp>
        <p:nvSpPr>
          <p:cNvPr id="46" name="Nadpis 1">
            <a:extLst>
              <a:ext uri="{FF2B5EF4-FFF2-40B4-BE49-F238E27FC236}">
                <a16:creationId xmlns:a16="http://schemas.microsoft.com/office/drawing/2014/main" id="{2AA1EAF6-891D-4DB9-8E02-998FEFA22B05}"/>
              </a:ext>
            </a:extLst>
          </p:cNvPr>
          <p:cNvSpPr txBox="1">
            <a:spLocks/>
          </p:cNvSpPr>
          <p:nvPr/>
        </p:nvSpPr>
        <p:spPr>
          <a:xfrm>
            <a:off x="838200" y="1162844"/>
            <a:ext cx="108762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/>
              <a:t>ZJEDNODUŠENÁ PŘÍPRAVA -GRAFICKY</a:t>
            </a:r>
            <a:endParaRPr lang="cs-CZ" altLang="cs-CZ" dirty="0"/>
          </a:p>
        </p:txBody>
      </p:sp>
      <p:grpSp>
        <p:nvGrpSpPr>
          <p:cNvPr id="150" name="Baterie">
            <a:extLst>
              <a:ext uri="{FF2B5EF4-FFF2-40B4-BE49-F238E27FC236}">
                <a16:creationId xmlns:a16="http://schemas.microsoft.com/office/drawing/2014/main" id="{1B5BC210-4FCF-49C3-A29D-EFB5E728DBED}"/>
              </a:ext>
            </a:extLst>
          </p:cNvPr>
          <p:cNvGrpSpPr/>
          <p:nvPr/>
        </p:nvGrpSpPr>
        <p:grpSpPr>
          <a:xfrm rot="5400000">
            <a:off x="913683" y="2092364"/>
            <a:ext cx="144016" cy="648070"/>
            <a:chOff x="2195736" y="3501008"/>
            <a:chExt cx="144016" cy="648070"/>
          </a:xfrm>
        </p:grpSpPr>
        <p:cxnSp>
          <p:nvCxnSpPr>
            <p:cNvPr id="151" name="Přímá spojovací čára 4">
              <a:extLst>
                <a:ext uri="{FF2B5EF4-FFF2-40B4-BE49-F238E27FC236}">
                  <a16:creationId xmlns:a16="http://schemas.microsoft.com/office/drawing/2014/main" id="{FEDD571D-A72F-47ED-9004-9B106B6F12BC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Přímá spojovací čára 5">
              <a:extLst>
                <a:ext uri="{FF2B5EF4-FFF2-40B4-BE49-F238E27FC236}">
                  <a16:creationId xmlns:a16="http://schemas.microsoft.com/office/drawing/2014/main" id="{781108D6-E3F9-4C59-B5C5-A1EA7F7FAD3D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Přímá spojovací čára 6">
              <a:extLst>
                <a:ext uri="{FF2B5EF4-FFF2-40B4-BE49-F238E27FC236}">
                  <a16:creationId xmlns:a16="http://schemas.microsoft.com/office/drawing/2014/main" id="{D27CD968-4E7C-40A4-8E5E-76947F99C7A9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Elipsa 7">
              <a:extLst>
                <a:ext uri="{FF2B5EF4-FFF2-40B4-BE49-F238E27FC236}">
                  <a16:creationId xmlns:a16="http://schemas.microsoft.com/office/drawing/2014/main" id="{C17BCC8F-E6AA-41B4-A9D2-1688834D2E3A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58" name="TextovéPole V1">
            <a:extLst>
              <a:ext uri="{FF2B5EF4-FFF2-40B4-BE49-F238E27FC236}">
                <a16:creationId xmlns:a16="http://schemas.microsoft.com/office/drawing/2014/main" id="{98E79D87-306D-43CD-BAAC-B8EF3BEB82F7}"/>
              </a:ext>
            </a:extLst>
          </p:cNvPr>
          <p:cNvSpPr txBox="1"/>
          <p:nvPr/>
        </p:nvSpPr>
        <p:spPr>
          <a:xfrm>
            <a:off x="9778381" y="2061989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HS</a:t>
            </a:r>
            <a:endParaRPr lang="cs-CZ" dirty="0"/>
          </a:p>
        </p:txBody>
      </p:sp>
      <p:sp>
        <p:nvSpPr>
          <p:cNvPr id="160" name="TextovéPole C">
            <a:extLst>
              <a:ext uri="{FF2B5EF4-FFF2-40B4-BE49-F238E27FC236}">
                <a16:creationId xmlns:a16="http://schemas.microsoft.com/office/drawing/2014/main" id="{743279A9-5FF2-4E35-8FBC-3E157818A27E}"/>
              </a:ext>
            </a:extLst>
          </p:cNvPr>
          <p:cNvSpPr txBox="1"/>
          <p:nvPr/>
        </p:nvSpPr>
        <p:spPr>
          <a:xfrm>
            <a:off x="5641601" y="374373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161" name="TextovéPole B">
            <a:extLst>
              <a:ext uri="{FF2B5EF4-FFF2-40B4-BE49-F238E27FC236}">
                <a16:creationId xmlns:a16="http://schemas.microsoft.com/office/drawing/2014/main" id="{6C579DE7-4DE0-463E-A9B4-73555344E82B}"/>
              </a:ext>
            </a:extLst>
          </p:cNvPr>
          <p:cNvSpPr txBox="1"/>
          <p:nvPr/>
        </p:nvSpPr>
        <p:spPr>
          <a:xfrm>
            <a:off x="865393" y="249038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cxnSp>
        <p:nvCxnSpPr>
          <p:cNvPr id="162" name="Přímka">
            <a:extLst>
              <a:ext uri="{FF2B5EF4-FFF2-40B4-BE49-F238E27FC236}">
                <a16:creationId xmlns:a16="http://schemas.microsoft.com/office/drawing/2014/main" id="{974160E8-C7A3-435A-947E-D9635FE54847}"/>
              </a:ext>
            </a:extLst>
          </p:cNvPr>
          <p:cNvCxnSpPr>
            <a:cxnSpLocks/>
            <a:stCxn id="172" idx="1"/>
          </p:cNvCxnSpPr>
          <p:nvPr/>
        </p:nvCxnSpPr>
        <p:spPr>
          <a:xfrm flipH="1" flipV="1">
            <a:off x="1575154" y="2416400"/>
            <a:ext cx="4360566" cy="17612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1" name="Pozorovatel">
            <a:extLst>
              <a:ext uri="{FF2B5EF4-FFF2-40B4-BE49-F238E27FC236}">
                <a16:creationId xmlns:a16="http://schemas.microsoft.com/office/drawing/2014/main" id="{A87BEE9A-DB93-4105-A405-8258178A4EDB}"/>
              </a:ext>
            </a:extLst>
          </p:cNvPr>
          <p:cNvGrpSpPr/>
          <p:nvPr/>
        </p:nvGrpSpPr>
        <p:grpSpPr>
          <a:xfrm>
            <a:off x="5863712" y="4033682"/>
            <a:ext cx="288032" cy="288032"/>
            <a:chOff x="6372200" y="2780928"/>
            <a:chExt cx="288032" cy="288032"/>
          </a:xfrm>
        </p:grpSpPr>
        <p:sp>
          <p:nvSpPr>
            <p:cNvPr id="172" name="Rovnoramenný trojúhelník 171">
              <a:extLst>
                <a:ext uri="{FF2B5EF4-FFF2-40B4-BE49-F238E27FC236}">
                  <a16:creationId xmlns:a16="http://schemas.microsoft.com/office/drawing/2014/main" id="{0561BD4C-9750-44A3-ACEB-FD248A01B653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73" name="Elipsa 17">
              <a:extLst>
                <a:ext uri="{FF2B5EF4-FFF2-40B4-BE49-F238E27FC236}">
                  <a16:creationId xmlns:a16="http://schemas.microsoft.com/office/drawing/2014/main" id="{DFA077EC-4AFF-4C23-912D-A84EDDB814C9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74" name="Přímá spojnice se šipkou 173">
            <a:extLst>
              <a:ext uri="{FF2B5EF4-FFF2-40B4-BE49-F238E27FC236}">
                <a16:creationId xmlns:a16="http://schemas.microsoft.com/office/drawing/2014/main" id="{E7E2EFF3-54EA-42E2-88DD-0958F75D715C}"/>
              </a:ext>
            </a:extLst>
          </p:cNvPr>
          <p:cNvCxnSpPr>
            <a:cxnSpLocks/>
            <a:stCxn id="172" idx="5"/>
          </p:cNvCxnSpPr>
          <p:nvPr/>
        </p:nvCxnSpPr>
        <p:spPr>
          <a:xfrm>
            <a:off x="6079736" y="4177698"/>
            <a:ext cx="4207264" cy="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5" name="Přímá spojnice se šipkou 174">
            <a:extLst>
              <a:ext uri="{FF2B5EF4-FFF2-40B4-BE49-F238E27FC236}">
                <a16:creationId xmlns:a16="http://schemas.microsoft.com/office/drawing/2014/main" id="{CFB825BD-BC92-4BAD-971E-0649007B5CFF}"/>
              </a:ext>
            </a:extLst>
          </p:cNvPr>
          <p:cNvCxnSpPr/>
          <p:nvPr/>
        </p:nvCxnSpPr>
        <p:spPr>
          <a:xfrm>
            <a:off x="1554720" y="2416397"/>
            <a:ext cx="8732280" cy="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0" name="TextovéPole V1">
            <a:extLst>
              <a:ext uri="{FF2B5EF4-FFF2-40B4-BE49-F238E27FC236}">
                <a16:creationId xmlns:a16="http://schemas.microsoft.com/office/drawing/2014/main" id="{D6CE0F51-83F2-4F9A-A47C-991D102CF1E0}"/>
              </a:ext>
            </a:extLst>
          </p:cNvPr>
          <p:cNvSpPr txBox="1"/>
          <p:nvPr/>
        </p:nvSpPr>
        <p:spPr>
          <a:xfrm>
            <a:off x="9782943" y="383362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HS</a:t>
            </a:r>
            <a:endParaRPr lang="cs-CZ" dirty="0"/>
          </a:p>
        </p:txBody>
      </p:sp>
      <p:sp>
        <p:nvSpPr>
          <p:cNvPr id="184" name="Oblouk 183">
            <a:extLst>
              <a:ext uri="{FF2B5EF4-FFF2-40B4-BE49-F238E27FC236}">
                <a16:creationId xmlns:a16="http://schemas.microsoft.com/office/drawing/2014/main" id="{83316C3C-B5F2-44B1-BCEA-0C5C36C4820D}"/>
              </a:ext>
            </a:extLst>
          </p:cNvPr>
          <p:cNvSpPr/>
          <p:nvPr/>
        </p:nvSpPr>
        <p:spPr>
          <a:xfrm rot="2973137">
            <a:off x="4960617" y="3200502"/>
            <a:ext cx="1975251" cy="1975382"/>
          </a:xfrm>
          <a:prstGeom prst="arc">
            <a:avLst>
              <a:gd name="adj1" fmla="val 9091441"/>
              <a:gd name="adj2" fmla="val 1864628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Obdélník 189">
                <a:extLst>
                  <a:ext uri="{FF2B5EF4-FFF2-40B4-BE49-F238E27FC236}">
                    <a16:creationId xmlns:a16="http://schemas.microsoft.com/office/drawing/2014/main" id="{7A7B39B0-E22D-4F96-B8ED-0E886E5B421E}"/>
                  </a:ext>
                </a:extLst>
              </p:cNvPr>
              <p:cNvSpPr/>
              <p:nvPr/>
            </p:nvSpPr>
            <p:spPr>
              <a:xfrm>
                <a:off x="3601820" y="2987314"/>
                <a:ext cx="37946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90" name="Obdélník 189">
                <a:extLst>
                  <a:ext uri="{FF2B5EF4-FFF2-40B4-BE49-F238E27FC236}">
                    <a16:creationId xmlns:a16="http://schemas.microsoft.com/office/drawing/2014/main" id="{7A7B39B0-E22D-4F96-B8ED-0E886E5B42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820" y="2987314"/>
                <a:ext cx="379463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9" name="Obdélník 198">
                <a:extLst>
                  <a:ext uri="{FF2B5EF4-FFF2-40B4-BE49-F238E27FC236}">
                    <a16:creationId xmlns:a16="http://schemas.microsoft.com/office/drawing/2014/main" id="{67065939-417A-404F-AD97-F4C1984D2AE9}"/>
                  </a:ext>
                </a:extLst>
              </p:cNvPr>
              <p:cNvSpPr/>
              <p:nvPr/>
            </p:nvSpPr>
            <p:spPr>
              <a:xfrm>
                <a:off x="5972439" y="3142933"/>
                <a:ext cx="3656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9" name="Obdélník 198">
                <a:extLst>
                  <a:ext uri="{FF2B5EF4-FFF2-40B4-BE49-F238E27FC236}">
                    <a16:creationId xmlns:a16="http://schemas.microsoft.com/office/drawing/2014/main" id="{67065939-417A-404F-AD97-F4C1984D2A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439" y="3142933"/>
                <a:ext cx="365613" cy="369332"/>
              </a:xfrm>
              <a:prstGeom prst="rect">
                <a:avLst/>
              </a:prstGeom>
              <a:blipFill>
                <a:blip r:embed="rId4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Zástupný symbol pro zápatí 4">
            <a:extLst>
              <a:ext uri="{FF2B5EF4-FFF2-40B4-BE49-F238E27FC236}">
                <a16:creationId xmlns:a16="http://schemas.microsoft.com/office/drawing/2014/main" id="{6EF7AFF0-CFB3-4391-B27F-F425D1B52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25" name="Zástupný symbol pro datum 3">
            <a:extLst>
              <a:ext uri="{FF2B5EF4-FFF2-40B4-BE49-F238E27FC236}">
                <a16:creationId xmlns:a16="http://schemas.microsoft.com/office/drawing/2014/main" id="{FFD70ACF-B74E-4A56-B435-BE303F54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Zástupný symbol pro obsah 2">
                <a:extLst>
                  <a:ext uri="{FF2B5EF4-FFF2-40B4-BE49-F238E27FC236}">
                    <a16:creationId xmlns:a16="http://schemas.microsoft.com/office/drawing/2014/main" id="{95F69CAA-0035-4BA7-8E1A-E4EDE899B2A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4617248"/>
                <a:ext cx="8875776" cy="17390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+mj-lt"/>
                  <a:buAutoNum type="arabicPeriod"/>
                  <a:defRPr/>
                </a:pPr>
                <a:r>
                  <a:rPr lang="cs-CZ" sz="24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část</a:t>
                </a:r>
              </a:p>
              <a:p>
                <a:pPr marL="971550" lvl="1" indent="-514350">
                  <a:buFont typeface="+mj-lt"/>
                  <a:buAutoNum type="alphaLcParenR"/>
                  <a:defRPr/>
                </a:pPr>
                <a:r>
                  <a:rPr lang="cs-CZ" sz="1600" dirty="0"/>
                  <a:t>Zakreslení pozorovatelny a hlavního směru střelby.</a:t>
                </a:r>
              </a:p>
              <a:p>
                <a:pPr marL="971550" lvl="1" indent="-514350">
                  <a:buFont typeface="+mj-lt"/>
                  <a:buAutoNum type="alphaLcParenR"/>
                  <a:defRPr/>
                </a:pPr>
                <a:r>
                  <a:rPr lang="cs-CZ" sz="1600" dirty="0"/>
                  <a:t>Vynesení úhlu </a:t>
                </a:r>
                <a14:m>
                  <m:oMath xmlns:m="http://schemas.openxmlformats.org/officeDocument/2006/math">
                    <m:r>
                      <a:rPr lang="cs-CZ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cs-CZ" sz="1600" dirty="0"/>
                  <a:t>.</a:t>
                </a:r>
              </a:p>
              <a:p>
                <a:pPr marL="971550" lvl="1" indent="-514350">
                  <a:buFont typeface="+mj-lt"/>
                  <a:buAutoNum type="alphaLcParenR"/>
                  <a:defRPr/>
                </a:pPr>
                <a:r>
                  <a:rPr lang="cs-CZ" sz="1600" dirty="0"/>
                  <a:t>Vynesení bodu B palebného postavení</a:t>
                </a:r>
              </a:p>
              <a:p>
                <a:pPr marL="457200" lvl="1" indent="0">
                  <a:buFont typeface="Arial" panose="020B0604020202020204" pitchFamily="34" charset="0"/>
                  <a:buNone/>
                  <a:defRPr/>
                </a:pPr>
                <a:endParaRPr lang="cs-CZ" sz="1600" dirty="0"/>
              </a:p>
              <a:p>
                <a:pPr marL="971550" lvl="1" indent="-514350">
                  <a:buFont typeface="+mj-lt"/>
                  <a:buAutoNum type="alphaLcParenR"/>
                  <a:defRPr/>
                </a:pPr>
                <a:endParaRPr lang="cs-CZ" sz="1600" dirty="0"/>
              </a:p>
              <a:p>
                <a:pPr marL="0" indent="0">
                  <a:buFont typeface="Arial" panose="020B0604020202020204" pitchFamily="34" charset="0"/>
                  <a:buNone/>
                  <a:defRPr/>
                </a:pPr>
                <a:endParaRPr lang="cs-CZ" sz="24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28" name="Zástupný symbol pro obsah 2">
                <a:extLst>
                  <a:ext uri="{FF2B5EF4-FFF2-40B4-BE49-F238E27FC236}">
                    <a16:creationId xmlns:a16="http://schemas.microsoft.com/office/drawing/2014/main" id="{95F69CAA-0035-4BA7-8E1A-E4EDE899B2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7248"/>
                <a:ext cx="8875776" cy="1739099"/>
              </a:xfrm>
              <a:prstGeom prst="rect">
                <a:avLst/>
              </a:prstGeom>
              <a:blipFill>
                <a:blip r:embed="rId5"/>
                <a:stretch>
                  <a:fillRect l="-1099" t="-52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0679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ZJEDNODUŠENÁ PŘÍPRAVA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  <p:sp>
        <p:nvSpPr>
          <p:cNvPr id="46" name="Nadpis 1">
            <a:extLst>
              <a:ext uri="{FF2B5EF4-FFF2-40B4-BE49-F238E27FC236}">
                <a16:creationId xmlns:a16="http://schemas.microsoft.com/office/drawing/2014/main" id="{1E4B90F2-99FD-4A8C-95E6-85C7A4694373}"/>
              </a:ext>
            </a:extLst>
          </p:cNvPr>
          <p:cNvSpPr txBox="1">
            <a:spLocks/>
          </p:cNvSpPr>
          <p:nvPr/>
        </p:nvSpPr>
        <p:spPr>
          <a:xfrm>
            <a:off x="838200" y="1162844"/>
            <a:ext cx="108762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dirty="0"/>
              <a:t>ZJEDNODUŠENÁ PŘÍPRAVA -GRAFICKY</a:t>
            </a:r>
            <a:endParaRPr lang="cs-CZ" altLang="cs-CZ" dirty="0"/>
          </a:p>
        </p:txBody>
      </p:sp>
      <p:grpSp>
        <p:nvGrpSpPr>
          <p:cNvPr id="150" name="Baterie">
            <a:extLst>
              <a:ext uri="{FF2B5EF4-FFF2-40B4-BE49-F238E27FC236}">
                <a16:creationId xmlns:a16="http://schemas.microsoft.com/office/drawing/2014/main" id="{A4A36B55-EA41-420F-815B-C95A7A1F6AB8}"/>
              </a:ext>
            </a:extLst>
          </p:cNvPr>
          <p:cNvGrpSpPr/>
          <p:nvPr/>
        </p:nvGrpSpPr>
        <p:grpSpPr>
          <a:xfrm rot="5400000">
            <a:off x="913683" y="2092364"/>
            <a:ext cx="144016" cy="648070"/>
            <a:chOff x="2195736" y="3501008"/>
            <a:chExt cx="144016" cy="648070"/>
          </a:xfrm>
        </p:grpSpPr>
        <p:cxnSp>
          <p:nvCxnSpPr>
            <p:cNvPr id="151" name="Přímá spojovací čára 4">
              <a:extLst>
                <a:ext uri="{FF2B5EF4-FFF2-40B4-BE49-F238E27FC236}">
                  <a16:creationId xmlns:a16="http://schemas.microsoft.com/office/drawing/2014/main" id="{31C4355A-ADB1-47D9-9375-07AF9ECD4A4B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Přímá spojovací čára 5">
              <a:extLst>
                <a:ext uri="{FF2B5EF4-FFF2-40B4-BE49-F238E27FC236}">
                  <a16:creationId xmlns:a16="http://schemas.microsoft.com/office/drawing/2014/main" id="{676A5238-AD10-44D9-99A4-A6F97CA478B3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Přímá spojovací čára 6">
              <a:extLst>
                <a:ext uri="{FF2B5EF4-FFF2-40B4-BE49-F238E27FC236}">
                  <a16:creationId xmlns:a16="http://schemas.microsoft.com/office/drawing/2014/main" id="{70B60F39-5065-4794-898E-60D059D5841B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Elipsa 7">
              <a:extLst>
                <a:ext uri="{FF2B5EF4-FFF2-40B4-BE49-F238E27FC236}">
                  <a16:creationId xmlns:a16="http://schemas.microsoft.com/office/drawing/2014/main" id="{0D57014B-080C-4851-93EC-F062CF4977BF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58" name="TextovéPole V1">
            <a:extLst>
              <a:ext uri="{FF2B5EF4-FFF2-40B4-BE49-F238E27FC236}">
                <a16:creationId xmlns:a16="http://schemas.microsoft.com/office/drawing/2014/main" id="{2AF01F4A-F113-46E5-8808-F903F73205DB}"/>
              </a:ext>
            </a:extLst>
          </p:cNvPr>
          <p:cNvSpPr txBox="1"/>
          <p:nvPr/>
        </p:nvSpPr>
        <p:spPr>
          <a:xfrm>
            <a:off x="9778381" y="2061989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HS</a:t>
            </a:r>
            <a:endParaRPr lang="cs-CZ" dirty="0"/>
          </a:p>
        </p:txBody>
      </p:sp>
      <p:sp>
        <p:nvSpPr>
          <p:cNvPr id="159" name="TextovéPole C">
            <a:extLst>
              <a:ext uri="{FF2B5EF4-FFF2-40B4-BE49-F238E27FC236}">
                <a16:creationId xmlns:a16="http://schemas.microsoft.com/office/drawing/2014/main" id="{0D6F9096-8A21-40E9-A52C-ABE9627DEBA6}"/>
              </a:ext>
            </a:extLst>
          </p:cNvPr>
          <p:cNvSpPr txBox="1"/>
          <p:nvPr/>
        </p:nvSpPr>
        <p:spPr>
          <a:xfrm>
            <a:off x="8358572" y="329673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160" name="TextovéPole C">
            <a:extLst>
              <a:ext uri="{FF2B5EF4-FFF2-40B4-BE49-F238E27FC236}">
                <a16:creationId xmlns:a16="http://schemas.microsoft.com/office/drawing/2014/main" id="{799A262F-BB1B-4BE2-B8EB-B4591DFB019E}"/>
              </a:ext>
            </a:extLst>
          </p:cNvPr>
          <p:cNvSpPr txBox="1"/>
          <p:nvPr/>
        </p:nvSpPr>
        <p:spPr>
          <a:xfrm>
            <a:off x="5641601" y="374373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161" name="TextovéPole B">
            <a:extLst>
              <a:ext uri="{FF2B5EF4-FFF2-40B4-BE49-F238E27FC236}">
                <a16:creationId xmlns:a16="http://schemas.microsoft.com/office/drawing/2014/main" id="{3C80E24B-0D15-4C93-A8E2-C84652F3C212}"/>
              </a:ext>
            </a:extLst>
          </p:cNvPr>
          <p:cNvSpPr txBox="1"/>
          <p:nvPr/>
        </p:nvSpPr>
        <p:spPr>
          <a:xfrm>
            <a:off x="865393" y="249038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cxnSp>
        <p:nvCxnSpPr>
          <p:cNvPr id="162" name="Přímka">
            <a:extLst>
              <a:ext uri="{FF2B5EF4-FFF2-40B4-BE49-F238E27FC236}">
                <a16:creationId xmlns:a16="http://schemas.microsoft.com/office/drawing/2014/main" id="{B5446E00-659F-4562-ACD5-DEE2EEDCCDAD}"/>
              </a:ext>
            </a:extLst>
          </p:cNvPr>
          <p:cNvCxnSpPr>
            <a:cxnSpLocks/>
            <a:stCxn id="172" idx="1"/>
          </p:cNvCxnSpPr>
          <p:nvPr/>
        </p:nvCxnSpPr>
        <p:spPr>
          <a:xfrm flipH="1" flipV="1">
            <a:off x="1575154" y="2416400"/>
            <a:ext cx="4360566" cy="17612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Přímka">
            <a:extLst>
              <a:ext uri="{FF2B5EF4-FFF2-40B4-BE49-F238E27FC236}">
                <a16:creationId xmlns:a16="http://schemas.microsoft.com/office/drawing/2014/main" id="{1C9031E2-5945-442D-9292-B1F9865BB040}"/>
              </a:ext>
            </a:extLst>
          </p:cNvPr>
          <p:cNvCxnSpPr>
            <a:cxnSpLocks/>
          </p:cNvCxnSpPr>
          <p:nvPr/>
        </p:nvCxnSpPr>
        <p:spPr>
          <a:xfrm flipH="1">
            <a:off x="6044595" y="3283657"/>
            <a:ext cx="2363246" cy="8354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8" name="Cíl">
            <a:extLst>
              <a:ext uri="{FF2B5EF4-FFF2-40B4-BE49-F238E27FC236}">
                <a16:creationId xmlns:a16="http://schemas.microsoft.com/office/drawing/2014/main" id="{DF72FDF0-56D0-43A4-A87D-D24026AAD611}"/>
              </a:ext>
            </a:extLst>
          </p:cNvPr>
          <p:cNvGrpSpPr/>
          <p:nvPr/>
        </p:nvGrpSpPr>
        <p:grpSpPr>
          <a:xfrm>
            <a:off x="8370973" y="3065662"/>
            <a:ext cx="288032" cy="288032"/>
            <a:chOff x="5652120" y="2708920"/>
            <a:chExt cx="288032" cy="288032"/>
          </a:xfrm>
        </p:grpSpPr>
        <p:sp>
          <p:nvSpPr>
            <p:cNvPr id="169" name="Elipsa 11">
              <a:extLst>
                <a:ext uri="{FF2B5EF4-FFF2-40B4-BE49-F238E27FC236}">
                  <a16:creationId xmlns:a16="http://schemas.microsoft.com/office/drawing/2014/main" id="{98D186F9-1582-47C4-97B9-2B8AD7260D16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0" name="Elipsa 12">
              <a:extLst>
                <a:ext uri="{FF2B5EF4-FFF2-40B4-BE49-F238E27FC236}">
                  <a16:creationId xmlns:a16="http://schemas.microsoft.com/office/drawing/2014/main" id="{4A16893E-95D7-46F8-B77A-2475055E0E03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grpSp>
        <p:nvGrpSpPr>
          <p:cNvPr id="171" name="Pozorovatel">
            <a:extLst>
              <a:ext uri="{FF2B5EF4-FFF2-40B4-BE49-F238E27FC236}">
                <a16:creationId xmlns:a16="http://schemas.microsoft.com/office/drawing/2014/main" id="{602C6AB9-DD69-4F2D-A746-5C12C784EF6A}"/>
              </a:ext>
            </a:extLst>
          </p:cNvPr>
          <p:cNvGrpSpPr/>
          <p:nvPr/>
        </p:nvGrpSpPr>
        <p:grpSpPr>
          <a:xfrm>
            <a:off x="5863712" y="4033682"/>
            <a:ext cx="288032" cy="288032"/>
            <a:chOff x="6372200" y="2780928"/>
            <a:chExt cx="288032" cy="288032"/>
          </a:xfrm>
        </p:grpSpPr>
        <p:sp>
          <p:nvSpPr>
            <p:cNvPr id="172" name="Rovnoramenný trojúhelník 171">
              <a:extLst>
                <a:ext uri="{FF2B5EF4-FFF2-40B4-BE49-F238E27FC236}">
                  <a16:creationId xmlns:a16="http://schemas.microsoft.com/office/drawing/2014/main" id="{D33436E8-CB00-46C1-9B0A-BD0FF508DE33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73" name="Elipsa 17">
              <a:extLst>
                <a:ext uri="{FF2B5EF4-FFF2-40B4-BE49-F238E27FC236}">
                  <a16:creationId xmlns:a16="http://schemas.microsoft.com/office/drawing/2014/main" id="{35F8268C-54A1-400A-A84E-B561CE34F5A5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74" name="Přímá spojnice se šipkou 173">
            <a:extLst>
              <a:ext uri="{FF2B5EF4-FFF2-40B4-BE49-F238E27FC236}">
                <a16:creationId xmlns:a16="http://schemas.microsoft.com/office/drawing/2014/main" id="{B65A22E8-FFF5-4E1F-8CE1-320CBC39B27C}"/>
              </a:ext>
            </a:extLst>
          </p:cNvPr>
          <p:cNvCxnSpPr>
            <a:cxnSpLocks/>
            <a:stCxn id="172" idx="5"/>
          </p:cNvCxnSpPr>
          <p:nvPr/>
        </p:nvCxnSpPr>
        <p:spPr>
          <a:xfrm>
            <a:off x="6079736" y="4177698"/>
            <a:ext cx="4207264" cy="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5" name="Přímá spojnice se šipkou 174">
            <a:extLst>
              <a:ext uri="{FF2B5EF4-FFF2-40B4-BE49-F238E27FC236}">
                <a16:creationId xmlns:a16="http://schemas.microsoft.com/office/drawing/2014/main" id="{9F39E86B-8A6B-4EFD-8B95-B4CB4D125B7F}"/>
              </a:ext>
            </a:extLst>
          </p:cNvPr>
          <p:cNvCxnSpPr/>
          <p:nvPr/>
        </p:nvCxnSpPr>
        <p:spPr>
          <a:xfrm>
            <a:off x="1554720" y="2416397"/>
            <a:ext cx="8732280" cy="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0" name="TextovéPole V1">
            <a:extLst>
              <a:ext uri="{FF2B5EF4-FFF2-40B4-BE49-F238E27FC236}">
                <a16:creationId xmlns:a16="http://schemas.microsoft.com/office/drawing/2014/main" id="{FCD0F8FF-4678-4828-8A43-6D7E683A437F}"/>
              </a:ext>
            </a:extLst>
          </p:cNvPr>
          <p:cNvSpPr txBox="1"/>
          <p:nvPr/>
        </p:nvSpPr>
        <p:spPr>
          <a:xfrm>
            <a:off x="9782943" y="383362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HS</a:t>
            </a:r>
            <a:endParaRPr lang="cs-CZ" dirty="0"/>
          </a:p>
        </p:txBody>
      </p:sp>
      <p:sp>
        <p:nvSpPr>
          <p:cNvPr id="182" name="Oblouk 181">
            <a:extLst>
              <a:ext uri="{FF2B5EF4-FFF2-40B4-BE49-F238E27FC236}">
                <a16:creationId xmlns:a16="http://schemas.microsoft.com/office/drawing/2014/main" id="{914CC86D-9447-4FB2-BBF5-C4DE8E5E4FFB}"/>
              </a:ext>
            </a:extLst>
          </p:cNvPr>
          <p:cNvSpPr/>
          <p:nvPr/>
        </p:nvSpPr>
        <p:spPr>
          <a:xfrm rot="5970061">
            <a:off x="6416969" y="3445411"/>
            <a:ext cx="1106990" cy="1114694"/>
          </a:xfrm>
          <a:prstGeom prst="arc">
            <a:avLst>
              <a:gd name="adj1" fmla="val 13314968"/>
              <a:gd name="adj2" fmla="val 1665082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4" name="Oblouk 183">
            <a:extLst>
              <a:ext uri="{FF2B5EF4-FFF2-40B4-BE49-F238E27FC236}">
                <a16:creationId xmlns:a16="http://schemas.microsoft.com/office/drawing/2014/main" id="{1DE9D24B-A784-444C-A1C0-B6E309BCFDB5}"/>
              </a:ext>
            </a:extLst>
          </p:cNvPr>
          <p:cNvSpPr/>
          <p:nvPr/>
        </p:nvSpPr>
        <p:spPr>
          <a:xfrm rot="2973137">
            <a:off x="4960617" y="3200502"/>
            <a:ext cx="1975251" cy="1975382"/>
          </a:xfrm>
          <a:prstGeom prst="arc">
            <a:avLst>
              <a:gd name="adj1" fmla="val 9091441"/>
              <a:gd name="adj2" fmla="val 1864628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Obdélník 189">
                <a:extLst>
                  <a:ext uri="{FF2B5EF4-FFF2-40B4-BE49-F238E27FC236}">
                    <a16:creationId xmlns:a16="http://schemas.microsoft.com/office/drawing/2014/main" id="{D7AFF123-6065-4B18-A5E7-BB56E2298388}"/>
                  </a:ext>
                </a:extLst>
              </p:cNvPr>
              <p:cNvSpPr/>
              <p:nvPr/>
            </p:nvSpPr>
            <p:spPr>
              <a:xfrm>
                <a:off x="3601820" y="2987314"/>
                <a:ext cx="37946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90" name="Obdélník 189">
                <a:extLst>
                  <a:ext uri="{FF2B5EF4-FFF2-40B4-BE49-F238E27FC236}">
                    <a16:creationId xmlns:a16="http://schemas.microsoft.com/office/drawing/2014/main" id="{D7AFF123-6065-4B18-A5E7-BB56E22983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820" y="2987314"/>
                <a:ext cx="379463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Obdélník 194">
                <a:extLst>
                  <a:ext uri="{FF2B5EF4-FFF2-40B4-BE49-F238E27FC236}">
                    <a16:creationId xmlns:a16="http://schemas.microsoft.com/office/drawing/2014/main" id="{2AEC9E81-437C-4337-A5DD-14228FB9B619}"/>
                  </a:ext>
                </a:extLst>
              </p:cNvPr>
              <p:cNvSpPr/>
              <p:nvPr/>
            </p:nvSpPr>
            <p:spPr>
              <a:xfrm>
                <a:off x="7014990" y="3774512"/>
                <a:ext cx="4949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  <m: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5" name="Obdélník 194">
                <a:extLst>
                  <a:ext uri="{FF2B5EF4-FFF2-40B4-BE49-F238E27FC236}">
                    <a16:creationId xmlns:a16="http://schemas.microsoft.com/office/drawing/2014/main" id="{2AEC9E81-437C-4337-A5DD-14228FB9B6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990" y="3774512"/>
                <a:ext cx="49494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Obdélník 195">
                <a:extLst>
                  <a:ext uri="{FF2B5EF4-FFF2-40B4-BE49-F238E27FC236}">
                    <a16:creationId xmlns:a16="http://schemas.microsoft.com/office/drawing/2014/main" id="{715AB234-6581-4252-B2C7-3BCC56807164}"/>
                  </a:ext>
                </a:extLst>
              </p:cNvPr>
              <p:cNvSpPr/>
              <p:nvPr/>
            </p:nvSpPr>
            <p:spPr>
              <a:xfrm>
                <a:off x="6951532" y="3325241"/>
                <a:ext cx="4704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6" name="Obdélník 195">
                <a:extLst>
                  <a:ext uri="{FF2B5EF4-FFF2-40B4-BE49-F238E27FC236}">
                    <a16:creationId xmlns:a16="http://schemas.microsoft.com/office/drawing/2014/main" id="{715AB234-6581-4252-B2C7-3BCC568071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532" y="3325241"/>
                <a:ext cx="47045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9" name="Obdélník 198">
                <a:extLst>
                  <a:ext uri="{FF2B5EF4-FFF2-40B4-BE49-F238E27FC236}">
                    <a16:creationId xmlns:a16="http://schemas.microsoft.com/office/drawing/2014/main" id="{FB8540BB-7DE2-4C91-BE79-6C7262DAF066}"/>
                  </a:ext>
                </a:extLst>
              </p:cNvPr>
              <p:cNvSpPr/>
              <p:nvPr/>
            </p:nvSpPr>
            <p:spPr>
              <a:xfrm>
                <a:off x="5972439" y="3142933"/>
                <a:ext cx="3656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9" name="Obdélník 198">
                <a:extLst>
                  <a:ext uri="{FF2B5EF4-FFF2-40B4-BE49-F238E27FC236}">
                    <a16:creationId xmlns:a16="http://schemas.microsoft.com/office/drawing/2014/main" id="{FB8540BB-7DE2-4C91-BE79-6C7262DAF0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439" y="3142933"/>
                <a:ext cx="365613" cy="369332"/>
              </a:xfrm>
              <a:prstGeom prst="rect">
                <a:avLst/>
              </a:prstGeom>
              <a:blipFill>
                <a:blip r:embed="rId7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Zástupný symbol pro zápatí 4">
            <a:extLst>
              <a:ext uri="{FF2B5EF4-FFF2-40B4-BE49-F238E27FC236}">
                <a16:creationId xmlns:a16="http://schemas.microsoft.com/office/drawing/2014/main" id="{869BC9AA-5839-463D-BE15-944DC0F0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33" name="Zástupný symbol pro datum 3">
            <a:extLst>
              <a:ext uri="{FF2B5EF4-FFF2-40B4-BE49-F238E27FC236}">
                <a16:creationId xmlns:a16="http://schemas.microsoft.com/office/drawing/2014/main" id="{A59010B7-CCBB-4A9D-BEDE-EE61EEBD78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ástupný symbol pro obsah 2">
                <a:extLst>
                  <a:ext uri="{FF2B5EF4-FFF2-40B4-BE49-F238E27FC236}">
                    <a16:creationId xmlns:a16="http://schemas.microsoft.com/office/drawing/2014/main" id="{7A325A16-81EA-40A0-9551-3335B6B041D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4617248"/>
                <a:ext cx="8875776" cy="17390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+mj-lt"/>
                  <a:buAutoNum type="arabicPeriod"/>
                  <a:defRPr/>
                </a:pPr>
                <a:r>
                  <a:rPr lang="cs-CZ" sz="24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část</a:t>
                </a:r>
              </a:p>
              <a:p>
                <a:pPr marL="971550" lvl="1" indent="-514350">
                  <a:buFont typeface="+mj-lt"/>
                  <a:buAutoNum type="alphaLcParenR"/>
                  <a:defRPr/>
                </a:pPr>
                <a:r>
                  <a:rPr lang="cs-CZ" sz="1600" dirty="0"/>
                  <a:t>Zakreslení pozorovatelny a hlavního směru střelby.</a:t>
                </a:r>
              </a:p>
              <a:p>
                <a:pPr marL="971550" lvl="1" indent="-514350">
                  <a:buFont typeface="+mj-lt"/>
                  <a:buAutoNum type="alphaLcParenR"/>
                  <a:defRPr/>
                </a:pPr>
                <a:r>
                  <a:rPr lang="cs-CZ" sz="1600" dirty="0"/>
                  <a:t>Vynesení úhlu </a:t>
                </a:r>
                <a14:m>
                  <m:oMath xmlns:m="http://schemas.openxmlformats.org/officeDocument/2006/math">
                    <m:r>
                      <a:rPr lang="cs-CZ" sz="16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cs-CZ" sz="1600" dirty="0"/>
                  <a:t>.</a:t>
                </a:r>
              </a:p>
              <a:p>
                <a:pPr marL="971550" lvl="1" indent="-514350">
                  <a:buFont typeface="+mj-lt"/>
                  <a:buAutoNum type="alphaLcParenR"/>
                  <a:defRPr/>
                </a:pPr>
                <a:r>
                  <a:rPr lang="cs-CZ" sz="1600" dirty="0"/>
                  <a:t>Vynesení bodu B palebného postavení</a:t>
                </a:r>
              </a:p>
              <a:p>
                <a:pPr marL="971550" lvl="1" indent="-514350">
                  <a:buFont typeface="+mj-lt"/>
                  <a:buAutoNum type="alphaLcParenR"/>
                  <a:defRPr/>
                </a:pPr>
                <a:r>
                  <a:rPr lang="cs-CZ" sz="1600" dirty="0"/>
                  <a:t>Zakreslení úhlu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600">
                            <a:latin typeface="Cambria Math"/>
                          </a:rPr>
                          <m:t>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1600">
                            <a:latin typeface="Cambria Math"/>
                          </a:rPr>
                          <m:t>C</m:t>
                        </m:r>
                      </m:sub>
                      <m:sup>
                        <m:r>
                          <a:rPr lang="cs-CZ" sz="1600">
                            <a:latin typeface="Cambria Math"/>
                          </a:rPr>
                          <m:t>,</m:t>
                        </m:r>
                      </m:sup>
                    </m:sSubSup>
                  </m:oMath>
                </a14:m>
                <a:r>
                  <a:rPr lang="cs-CZ" sz="1600" dirty="0"/>
                  <a:t>a vynesení cíle.</a:t>
                </a:r>
              </a:p>
              <a:p>
                <a:pPr marL="457200" lvl="1" indent="0">
                  <a:buFont typeface="Arial" panose="020B0604020202020204" pitchFamily="34" charset="0"/>
                  <a:buNone/>
                  <a:defRPr/>
                </a:pPr>
                <a:endParaRPr lang="cs-CZ" sz="1600" dirty="0"/>
              </a:p>
              <a:p>
                <a:pPr marL="971550" lvl="1" indent="-514350">
                  <a:buFont typeface="+mj-lt"/>
                  <a:buAutoNum type="alphaLcParenR"/>
                  <a:defRPr/>
                </a:pPr>
                <a:endParaRPr lang="cs-CZ" sz="1600" dirty="0"/>
              </a:p>
              <a:p>
                <a:pPr marL="0" indent="0">
                  <a:buFont typeface="Arial" panose="020B0604020202020204" pitchFamily="34" charset="0"/>
                  <a:buNone/>
                  <a:defRPr/>
                </a:pPr>
                <a:endParaRPr lang="cs-CZ" sz="24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36" name="Zástupný symbol pro obsah 2">
                <a:extLst>
                  <a:ext uri="{FF2B5EF4-FFF2-40B4-BE49-F238E27FC236}">
                    <a16:creationId xmlns:a16="http://schemas.microsoft.com/office/drawing/2014/main" id="{7A325A16-81EA-40A0-9551-3335B6B041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7248"/>
                <a:ext cx="8875776" cy="1739099"/>
              </a:xfrm>
              <a:prstGeom prst="rect">
                <a:avLst/>
              </a:prstGeom>
              <a:blipFill>
                <a:blip r:embed="rId8"/>
                <a:stretch>
                  <a:fillRect l="-1099" t="-52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62181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Nadpis 1"/>
          <p:cNvSpPr>
            <a:spLocks noGrp="1"/>
          </p:cNvSpPr>
          <p:nvPr>
            <p:ph type="title"/>
          </p:nvPr>
        </p:nvSpPr>
        <p:spPr>
          <a:xfrm>
            <a:off x="838200" y="1162844"/>
            <a:ext cx="10927080" cy="1325563"/>
          </a:xfrm>
        </p:spPr>
        <p:txBody>
          <a:bodyPr/>
          <a:lstStyle/>
          <a:p>
            <a:r>
              <a:rPr lang="cs-CZ" dirty="0"/>
              <a:t>ZJEDNODUŠENÁ PŘÍPRAVA -GRAFICKY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  <p:grpSp>
        <p:nvGrpSpPr>
          <p:cNvPr id="149" name="Baterie">
            <a:extLst>
              <a:ext uri="{FF2B5EF4-FFF2-40B4-BE49-F238E27FC236}">
                <a16:creationId xmlns:a16="http://schemas.microsoft.com/office/drawing/2014/main" id="{DB998954-E5F5-4865-A2C6-278B196F1E5F}"/>
              </a:ext>
            </a:extLst>
          </p:cNvPr>
          <p:cNvGrpSpPr/>
          <p:nvPr/>
        </p:nvGrpSpPr>
        <p:grpSpPr>
          <a:xfrm rot="5400000">
            <a:off x="913683" y="2092364"/>
            <a:ext cx="144016" cy="648070"/>
            <a:chOff x="2195736" y="3501008"/>
            <a:chExt cx="144016" cy="648070"/>
          </a:xfrm>
        </p:grpSpPr>
        <p:cxnSp>
          <p:nvCxnSpPr>
            <p:cNvPr id="150" name="Přímá spojovací čára 4">
              <a:extLst>
                <a:ext uri="{FF2B5EF4-FFF2-40B4-BE49-F238E27FC236}">
                  <a16:creationId xmlns:a16="http://schemas.microsoft.com/office/drawing/2014/main" id="{7F298D8E-B609-4ADC-B284-DB378AF3AD6F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Přímá spojovací čára 5">
              <a:extLst>
                <a:ext uri="{FF2B5EF4-FFF2-40B4-BE49-F238E27FC236}">
                  <a16:creationId xmlns:a16="http://schemas.microsoft.com/office/drawing/2014/main" id="{540089FE-6B70-4DEE-AAE9-D39D6B084F04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Přímá spojovací čára 6">
              <a:extLst>
                <a:ext uri="{FF2B5EF4-FFF2-40B4-BE49-F238E27FC236}">
                  <a16:creationId xmlns:a16="http://schemas.microsoft.com/office/drawing/2014/main" id="{DD257E0F-08AC-4569-8DB0-D700E8DB2837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Elipsa 7">
              <a:extLst>
                <a:ext uri="{FF2B5EF4-FFF2-40B4-BE49-F238E27FC236}">
                  <a16:creationId xmlns:a16="http://schemas.microsoft.com/office/drawing/2014/main" id="{92EFFD2F-11B9-40AE-9741-8DF289E8552B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56" name="Přímka">
            <a:extLst>
              <a:ext uri="{FF2B5EF4-FFF2-40B4-BE49-F238E27FC236}">
                <a16:creationId xmlns:a16="http://schemas.microsoft.com/office/drawing/2014/main" id="{F58F0196-F72F-4101-9E1C-3A85292D4501}"/>
              </a:ext>
            </a:extLst>
          </p:cNvPr>
          <p:cNvCxnSpPr>
            <a:cxnSpLocks/>
            <a:stCxn id="168" idx="2"/>
          </p:cNvCxnSpPr>
          <p:nvPr/>
        </p:nvCxnSpPr>
        <p:spPr>
          <a:xfrm flipH="1" flipV="1">
            <a:off x="1554720" y="2416398"/>
            <a:ext cx="6840000" cy="75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V1">
            <a:extLst>
              <a:ext uri="{FF2B5EF4-FFF2-40B4-BE49-F238E27FC236}">
                <a16:creationId xmlns:a16="http://schemas.microsoft.com/office/drawing/2014/main" id="{7767C3C5-0399-495A-B3F4-CA1A19734EF8}"/>
              </a:ext>
            </a:extLst>
          </p:cNvPr>
          <p:cNvSpPr txBox="1"/>
          <p:nvPr/>
        </p:nvSpPr>
        <p:spPr>
          <a:xfrm>
            <a:off x="9778381" y="2061989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HS</a:t>
            </a:r>
            <a:endParaRPr lang="cs-CZ" dirty="0"/>
          </a:p>
        </p:txBody>
      </p:sp>
      <p:sp>
        <p:nvSpPr>
          <p:cNvPr id="158" name="TextovéPole C">
            <a:extLst>
              <a:ext uri="{FF2B5EF4-FFF2-40B4-BE49-F238E27FC236}">
                <a16:creationId xmlns:a16="http://schemas.microsoft.com/office/drawing/2014/main" id="{281BA877-5E4C-40CA-8473-B9FA231F0685}"/>
              </a:ext>
            </a:extLst>
          </p:cNvPr>
          <p:cNvSpPr txBox="1"/>
          <p:nvPr/>
        </p:nvSpPr>
        <p:spPr>
          <a:xfrm>
            <a:off x="8358572" y="329673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159" name="TextovéPole C">
            <a:extLst>
              <a:ext uri="{FF2B5EF4-FFF2-40B4-BE49-F238E27FC236}">
                <a16:creationId xmlns:a16="http://schemas.microsoft.com/office/drawing/2014/main" id="{E96E0787-E01C-4627-ADD7-9BC708BFCD16}"/>
              </a:ext>
            </a:extLst>
          </p:cNvPr>
          <p:cNvSpPr txBox="1"/>
          <p:nvPr/>
        </p:nvSpPr>
        <p:spPr>
          <a:xfrm>
            <a:off x="5641601" y="374373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160" name="TextovéPole B">
            <a:extLst>
              <a:ext uri="{FF2B5EF4-FFF2-40B4-BE49-F238E27FC236}">
                <a16:creationId xmlns:a16="http://schemas.microsoft.com/office/drawing/2014/main" id="{5D79B24C-3B60-40F5-A882-153E02E48558}"/>
              </a:ext>
            </a:extLst>
          </p:cNvPr>
          <p:cNvSpPr txBox="1"/>
          <p:nvPr/>
        </p:nvSpPr>
        <p:spPr>
          <a:xfrm>
            <a:off x="865393" y="249038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cxnSp>
        <p:nvCxnSpPr>
          <p:cNvPr id="161" name="Přímka">
            <a:extLst>
              <a:ext uri="{FF2B5EF4-FFF2-40B4-BE49-F238E27FC236}">
                <a16:creationId xmlns:a16="http://schemas.microsoft.com/office/drawing/2014/main" id="{BC00969B-472C-4342-8B4E-2BB0F1AB804F}"/>
              </a:ext>
            </a:extLst>
          </p:cNvPr>
          <p:cNvCxnSpPr>
            <a:cxnSpLocks/>
            <a:stCxn id="171" idx="1"/>
          </p:cNvCxnSpPr>
          <p:nvPr/>
        </p:nvCxnSpPr>
        <p:spPr>
          <a:xfrm flipH="1" flipV="1">
            <a:off x="1575154" y="2416400"/>
            <a:ext cx="4360566" cy="17612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ovéPole C">
            <a:extLst>
              <a:ext uri="{FF2B5EF4-FFF2-40B4-BE49-F238E27FC236}">
                <a16:creationId xmlns:a16="http://schemas.microsoft.com/office/drawing/2014/main" id="{21069FDD-812D-49C8-B887-12BE54C59F37}"/>
              </a:ext>
            </a:extLst>
          </p:cNvPr>
          <p:cNvSpPr txBox="1"/>
          <p:nvPr/>
        </p:nvSpPr>
        <p:spPr>
          <a:xfrm>
            <a:off x="7673146" y="3110425"/>
            <a:ext cx="23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i</a:t>
            </a:r>
            <a:endParaRPr lang="cs-CZ" dirty="0"/>
          </a:p>
        </p:txBody>
      </p:sp>
      <p:cxnSp>
        <p:nvCxnSpPr>
          <p:cNvPr id="163" name="Přímka">
            <a:extLst>
              <a:ext uri="{FF2B5EF4-FFF2-40B4-BE49-F238E27FC236}">
                <a16:creationId xmlns:a16="http://schemas.microsoft.com/office/drawing/2014/main" id="{11A3FAED-802C-41DD-9B10-3E04E73D29C1}"/>
              </a:ext>
            </a:extLst>
          </p:cNvPr>
          <p:cNvCxnSpPr>
            <a:cxnSpLocks/>
          </p:cNvCxnSpPr>
          <p:nvPr/>
        </p:nvCxnSpPr>
        <p:spPr>
          <a:xfrm flipH="1">
            <a:off x="6044595" y="3283657"/>
            <a:ext cx="2363246" cy="8354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blouk 163">
            <a:extLst>
              <a:ext uri="{FF2B5EF4-FFF2-40B4-BE49-F238E27FC236}">
                <a16:creationId xmlns:a16="http://schemas.microsoft.com/office/drawing/2014/main" id="{BE7488EE-1208-4889-924B-AE8BF188C2DD}"/>
              </a:ext>
            </a:extLst>
          </p:cNvPr>
          <p:cNvSpPr/>
          <p:nvPr/>
        </p:nvSpPr>
        <p:spPr>
          <a:xfrm rot="16908606">
            <a:off x="7579858" y="2724073"/>
            <a:ext cx="1106990" cy="1114694"/>
          </a:xfrm>
          <a:prstGeom prst="arc">
            <a:avLst>
              <a:gd name="adj1" fmla="val 13768977"/>
              <a:gd name="adj2" fmla="val 1665082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Obdélník 164">
                <a:extLst>
                  <a:ext uri="{FF2B5EF4-FFF2-40B4-BE49-F238E27FC236}">
                    <a16:creationId xmlns:a16="http://schemas.microsoft.com/office/drawing/2014/main" id="{2B45896C-3D94-4935-A0CA-7F82983BE2DE}"/>
                  </a:ext>
                </a:extLst>
              </p:cNvPr>
              <p:cNvSpPr/>
              <p:nvPr/>
            </p:nvSpPr>
            <p:spPr>
              <a:xfrm>
                <a:off x="5200618" y="2499464"/>
                <a:ext cx="504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b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5" name="Obdélník 164">
                <a:extLst>
                  <a:ext uri="{FF2B5EF4-FFF2-40B4-BE49-F238E27FC236}">
                    <a16:creationId xmlns:a16="http://schemas.microsoft.com/office/drawing/2014/main" id="{2B45896C-3D94-4935-A0CA-7F82983BE2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618" y="2499464"/>
                <a:ext cx="50443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7" name="Cíl">
            <a:extLst>
              <a:ext uri="{FF2B5EF4-FFF2-40B4-BE49-F238E27FC236}">
                <a16:creationId xmlns:a16="http://schemas.microsoft.com/office/drawing/2014/main" id="{6501B8AE-098A-4750-B7A9-47F47E69B733}"/>
              </a:ext>
            </a:extLst>
          </p:cNvPr>
          <p:cNvGrpSpPr/>
          <p:nvPr/>
        </p:nvGrpSpPr>
        <p:grpSpPr>
          <a:xfrm>
            <a:off x="8370973" y="3065662"/>
            <a:ext cx="288032" cy="288032"/>
            <a:chOff x="5652120" y="2708920"/>
            <a:chExt cx="288032" cy="288032"/>
          </a:xfrm>
        </p:grpSpPr>
        <p:sp>
          <p:nvSpPr>
            <p:cNvPr id="168" name="Elipsa 11">
              <a:extLst>
                <a:ext uri="{FF2B5EF4-FFF2-40B4-BE49-F238E27FC236}">
                  <a16:creationId xmlns:a16="http://schemas.microsoft.com/office/drawing/2014/main" id="{B5F9AC45-10D7-4DFD-81EC-2AC053C6D5AC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9" name="Elipsa 12">
              <a:extLst>
                <a:ext uri="{FF2B5EF4-FFF2-40B4-BE49-F238E27FC236}">
                  <a16:creationId xmlns:a16="http://schemas.microsoft.com/office/drawing/2014/main" id="{B3E50D6C-54C6-4AE7-AA78-D04247ECF435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grpSp>
        <p:nvGrpSpPr>
          <p:cNvPr id="170" name="Pozorovatel">
            <a:extLst>
              <a:ext uri="{FF2B5EF4-FFF2-40B4-BE49-F238E27FC236}">
                <a16:creationId xmlns:a16="http://schemas.microsoft.com/office/drawing/2014/main" id="{93802135-DBB9-48B0-9B75-D926A9099064}"/>
              </a:ext>
            </a:extLst>
          </p:cNvPr>
          <p:cNvGrpSpPr/>
          <p:nvPr/>
        </p:nvGrpSpPr>
        <p:grpSpPr>
          <a:xfrm>
            <a:off x="5863712" y="4033682"/>
            <a:ext cx="288032" cy="288032"/>
            <a:chOff x="6372200" y="2780928"/>
            <a:chExt cx="288032" cy="288032"/>
          </a:xfrm>
        </p:grpSpPr>
        <p:sp>
          <p:nvSpPr>
            <p:cNvPr id="171" name="Rovnoramenný trojúhelník 170">
              <a:extLst>
                <a:ext uri="{FF2B5EF4-FFF2-40B4-BE49-F238E27FC236}">
                  <a16:creationId xmlns:a16="http://schemas.microsoft.com/office/drawing/2014/main" id="{94B76B72-4771-42EE-8686-730956E8EF51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72" name="Elipsa 17">
              <a:extLst>
                <a:ext uri="{FF2B5EF4-FFF2-40B4-BE49-F238E27FC236}">
                  <a16:creationId xmlns:a16="http://schemas.microsoft.com/office/drawing/2014/main" id="{960BAF4B-6B38-4826-84F7-53B30456E892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73" name="Přímá spojnice se šipkou 172">
            <a:extLst>
              <a:ext uri="{FF2B5EF4-FFF2-40B4-BE49-F238E27FC236}">
                <a16:creationId xmlns:a16="http://schemas.microsoft.com/office/drawing/2014/main" id="{BDE92C23-4C13-4A6E-88D3-E846E6B9CCDF}"/>
              </a:ext>
            </a:extLst>
          </p:cNvPr>
          <p:cNvCxnSpPr>
            <a:cxnSpLocks/>
            <a:stCxn id="171" idx="5"/>
          </p:cNvCxnSpPr>
          <p:nvPr/>
        </p:nvCxnSpPr>
        <p:spPr>
          <a:xfrm>
            <a:off x="6079736" y="4177698"/>
            <a:ext cx="4207264" cy="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4" name="Přímá spojnice se šipkou 173">
            <a:extLst>
              <a:ext uri="{FF2B5EF4-FFF2-40B4-BE49-F238E27FC236}">
                <a16:creationId xmlns:a16="http://schemas.microsoft.com/office/drawing/2014/main" id="{62533041-69C2-47F8-9D9B-9CD930F9F051}"/>
              </a:ext>
            </a:extLst>
          </p:cNvPr>
          <p:cNvCxnSpPr/>
          <p:nvPr/>
        </p:nvCxnSpPr>
        <p:spPr>
          <a:xfrm>
            <a:off x="1554720" y="2416397"/>
            <a:ext cx="8732280" cy="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9" name="TextovéPole V1">
            <a:extLst>
              <a:ext uri="{FF2B5EF4-FFF2-40B4-BE49-F238E27FC236}">
                <a16:creationId xmlns:a16="http://schemas.microsoft.com/office/drawing/2014/main" id="{7E0BA92F-B1C3-4452-AA1D-33DAF558C467}"/>
              </a:ext>
            </a:extLst>
          </p:cNvPr>
          <p:cNvSpPr txBox="1"/>
          <p:nvPr/>
        </p:nvSpPr>
        <p:spPr>
          <a:xfrm>
            <a:off x="9782943" y="383362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HS</a:t>
            </a:r>
            <a:endParaRPr lang="cs-CZ" dirty="0"/>
          </a:p>
        </p:txBody>
      </p:sp>
      <p:sp>
        <p:nvSpPr>
          <p:cNvPr id="181" name="Oblouk 180">
            <a:extLst>
              <a:ext uri="{FF2B5EF4-FFF2-40B4-BE49-F238E27FC236}">
                <a16:creationId xmlns:a16="http://schemas.microsoft.com/office/drawing/2014/main" id="{341585AD-DEB2-494F-811C-5C8DE54D7ADE}"/>
              </a:ext>
            </a:extLst>
          </p:cNvPr>
          <p:cNvSpPr/>
          <p:nvPr/>
        </p:nvSpPr>
        <p:spPr>
          <a:xfrm rot="5970061">
            <a:off x="6416969" y="3445411"/>
            <a:ext cx="1106990" cy="1114694"/>
          </a:xfrm>
          <a:prstGeom prst="arc">
            <a:avLst>
              <a:gd name="adj1" fmla="val 13314968"/>
              <a:gd name="adj2" fmla="val 1665082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3" name="Oblouk 182">
            <a:extLst>
              <a:ext uri="{FF2B5EF4-FFF2-40B4-BE49-F238E27FC236}">
                <a16:creationId xmlns:a16="http://schemas.microsoft.com/office/drawing/2014/main" id="{A6BD6B13-45B8-4088-8C4C-A12E410F00B0}"/>
              </a:ext>
            </a:extLst>
          </p:cNvPr>
          <p:cNvSpPr/>
          <p:nvPr/>
        </p:nvSpPr>
        <p:spPr>
          <a:xfrm rot="2973137">
            <a:off x="4960617" y="3200502"/>
            <a:ext cx="1975251" cy="1975382"/>
          </a:xfrm>
          <a:prstGeom prst="arc">
            <a:avLst>
              <a:gd name="adj1" fmla="val 9091441"/>
              <a:gd name="adj2" fmla="val 1864628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Obdélník 188">
                <a:extLst>
                  <a:ext uri="{FF2B5EF4-FFF2-40B4-BE49-F238E27FC236}">
                    <a16:creationId xmlns:a16="http://schemas.microsoft.com/office/drawing/2014/main" id="{E0AED47F-C4A7-4CFD-B25A-90860D0DDFF8}"/>
                  </a:ext>
                </a:extLst>
              </p:cNvPr>
              <p:cNvSpPr/>
              <p:nvPr/>
            </p:nvSpPr>
            <p:spPr>
              <a:xfrm>
                <a:off x="3601820" y="2987314"/>
                <a:ext cx="37946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89" name="Obdélník 188">
                <a:extLst>
                  <a:ext uri="{FF2B5EF4-FFF2-40B4-BE49-F238E27FC236}">
                    <a16:creationId xmlns:a16="http://schemas.microsoft.com/office/drawing/2014/main" id="{E0AED47F-C4A7-4CFD-B25A-90860D0DDF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820" y="2987314"/>
                <a:ext cx="379463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Obdélník 193">
                <a:extLst>
                  <a:ext uri="{FF2B5EF4-FFF2-40B4-BE49-F238E27FC236}">
                    <a16:creationId xmlns:a16="http://schemas.microsoft.com/office/drawing/2014/main" id="{4AD9CF1D-5B5A-4DE3-ADA7-BAFAAD1847CF}"/>
                  </a:ext>
                </a:extLst>
              </p:cNvPr>
              <p:cNvSpPr/>
              <p:nvPr/>
            </p:nvSpPr>
            <p:spPr>
              <a:xfrm>
                <a:off x="7014990" y="3774512"/>
                <a:ext cx="4949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  <m: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4" name="Obdélník 193">
                <a:extLst>
                  <a:ext uri="{FF2B5EF4-FFF2-40B4-BE49-F238E27FC236}">
                    <a16:creationId xmlns:a16="http://schemas.microsoft.com/office/drawing/2014/main" id="{4AD9CF1D-5B5A-4DE3-ADA7-BAFAAD1847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990" y="3774512"/>
                <a:ext cx="49494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Obdélník 194">
                <a:extLst>
                  <a:ext uri="{FF2B5EF4-FFF2-40B4-BE49-F238E27FC236}">
                    <a16:creationId xmlns:a16="http://schemas.microsoft.com/office/drawing/2014/main" id="{B3BB5D31-BE5E-433F-B3FD-1BB8F06DFC93}"/>
                  </a:ext>
                </a:extLst>
              </p:cNvPr>
              <p:cNvSpPr/>
              <p:nvPr/>
            </p:nvSpPr>
            <p:spPr>
              <a:xfrm>
                <a:off x="6951532" y="3325241"/>
                <a:ext cx="4704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5" name="Obdélník 194">
                <a:extLst>
                  <a:ext uri="{FF2B5EF4-FFF2-40B4-BE49-F238E27FC236}">
                    <a16:creationId xmlns:a16="http://schemas.microsoft.com/office/drawing/2014/main" id="{B3BB5D31-BE5E-433F-B3FD-1BB8F06DFC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532" y="3325241"/>
                <a:ext cx="47045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8" name="Obdélník 197">
                <a:extLst>
                  <a:ext uri="{FF2B5EF4-FFF2-40B4-BE49-F238E27FC236}">
                    <a16:creationId xmlns:a16="http://schemas.microsoft.com/office/drawing/2014/main" id="{C33CFB12-705F-474E-8E21-4CDC768F860B}"/>
                  </a:ext>
                </a:extLst>
              </p:cNvPr>
              <p:cNvSpPr/>
              <p:nvPr/>
            </p:nvSpPr>
            <p:spPr>
              <a:xfrm>
                <a:off x="5972439" y="3142933"/>
                <a:ext cx="3656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8" name="Obdélník 197">
                <a:extLst>
                  <a:ext uri="{FF2B5EF4-FFF2-40B4-BE49-F238E27FC236}">
                    <a16:creationId xmlns:a16="http://schemas.microsoft.com/office/drawing/2014/main" id="{C33CFB12-705F-474E-8E21-4CDC768F86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439" y="3142933"/>
                <a:ext cx="365613" cy="369332"/>
              </a:xfrm>
              <a:prstGeom prst="rect">
                <a:avLst/>
              </a:prstGeom>
              <a:blipFill>
                <a:blip r:embed="rId8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Zástupný symbol pro zápatí 4">
            <a:extLst>
              <a:ext uri="{FF2B5EF4-FFF2-40B4-BE49-F238E27FC236}">
                <a16:creationId xmlns:a16="http://schemas.microsoft.com/office/drawing/2014/main" id="{B544A3A1-FA06-4F25-AA3D-D0FCA8E1B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36" name="Zástupný symbol pro datum 3">
            <a:extLst>
              <a:ext uri="{FF2B5EF4-FFF2-40B4-BE49-F238E27FC236}">
                <a16:creationId xmlns:a16="http://schemas.microsoft.com/office/drawing/2014/main" id="{14A46932-517F-4C6B-87DF-AC4D2EDA80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Zástupný symbol pro obsah 2">
                <a:extLst>
                  <a:ext uri="{FF2B5EF4-FFF2-40B4-BE49-F238E27FC236}">
                    <a16:creationId xmlns:a16="http://schemas.microsoft.com/office/drawing/2014/main" id="{2023A626-705C-409B-9148-6600B4703ED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4617248"/>
                <a:ext cx="8875776" cy="17390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+mj-lt"/>
                  <a:buAutoNum type="arabicPeriod" startAt="2"/>
                  <a:defRPr/>
                </a:pPr>
                <a:r>
                  <a:rPr lang="cs-CZ" sz="24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část</a:t>
                </a:r>
              </a:p>
              <a:p>
                <a:pPr marL="971550" lvl="1" indent="-514350">
                  <a:buFont typeface="+mj-lt"/>
                  <a:buAutoNum type="alphaLcParenR"/>
                  <a:defRPr/>
                </a:pPr>
                <a:r>
                  <a:rPr lang="cs-CZ" sz="1600" dirty="0"/>
                  <a:t>Určení topografické dálky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cs-CZ" sz="1600">
                            <a:latin typeface="Cambria Math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1600">
                            <a:latin typeface="Cambria Math"/>
                          </a:rPr>
                          <m:t>t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cs-CZ" sz="1600">
                            <a:latin typeface="Cambria Math"/>
                          </a:rPr>
                          <m:t>C</m:t>
                        </m:r>
                      </m:sup>
                    </m:sSubSup>
                  </m:oMath>
                </a14:m>
                <a:r>
                  <a:rPr lang="cs-CZ" sz="1600" dirty="0"/>
                  <a:t> a pozorovacího úhlu i.</a:t>
                </a:r>
              </a:p>
              <a:p>
                <a:pPr marL="971550" lvl="1" indent="-514350">
                  <a:buFont typeface="+mj-lt"/>
                  <a:buAutoNum type="alphaLcParenR"/>
                  <a:defRPr/>
                </a:pPr>
                <a:endParaRPr lang="cs-CZ" sz="1600" dirty="0"/>
              </a:p>
              <a:p>
                <a:pPr marL="0" indent="0">
                  <a:buFont typeface="Arial" panose="020B0604020202020204" pitchFamily="34" charset="0"/>
                  <a:buNone/>
                  <a:defRPr/>
                </a:pPr>
                <a:endParaRPr lang="cs-CZ" sz="24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38" name="Zástupný symbol pro obsah 2">
                <a:extLst>
                  <a:ext uri="{FF2B5EF4-FFF2-40B4-BE49-F238E27FC236}">
                    <a16:creationId xmlns:a16="http://schemas.microsoft.com/office/drawing/2014/main" id="{2023A626-705C-409B-9148-6600B4703E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7248"/>
                <a:ext cx="8875776" cy="1739099"/>
              </a:xfrm>
              <a:prstGeom prst="rect">
                <a:avLst/>
              </a:prstGeom>
              <a:blipFill>
                <a:blip r:embed="rId9"/>
                <a:stretch>
                  <a:fillRect l="-1099" t="-52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05199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Nadpis 1"/>
          <p:cNvSpPr>
            <a:spLocks noGrp="1"/>
          </p:cNvSpPr>
          <p:nvPr>
            <p:ph type="title"/>
          </p:nvPr>
        </p:nvSpPr>
        <p:spPr>
          <a:xfrm>
            <a:off x="838200" y="1162844"/>
            <a:ext cx="10937240" cy="1325563"/>
          </a:xfrm>
        </p:spPr>
        <p:txBody>
          <a:bodyPr/>
          <a:lstStyle/>
          <a:p>
            <a:r>
              <a:rPr lang="cs-CZ" dirty="0"/>
              <a:t>ZJEDNODUŠENÁ PŘÍPRAVA -GRAFICKY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  <p:grpSp>
        <p:nvGrpSpPr>
          <p:cNvPr id="149" name="Baterie">
            <a:extLst>
              <a:ext uri="{FF2B5EF4-FFF2-40B4-BE49-F238E27FC236}">
                <a16:creationId xmlns:a16="http://schemas.microsoft.com/office/drawing/2014/main" id="{EC442E5C-DD3F-4F0F-BDB5-79060AF28278}"/>
              </a:ext>
            </a:extLst>
          </p:cNvPr>
          <p:cNvGrpSpPr/>
          <p:nvPr/>
        </p:nvGrpSpPr>
        <p:grpSpPr>
          <a:xfrm rot="5400000">
            <a:off x="913683" y="2092364"/>
            <a:ext cx="144016" cy="648070"/>
            <a:chOff x="2195736" y="3501008"/>
            <a:chExt cx="144016" cy="648070"/>
          </a:xfrm>
        </p:grpSpPr>
        <p:cxnSp>
          <p:nvCxnSpPr>
            <p:cNvPr id="150" name="Přímá spojovací čára 4">
              <a:extLst>
                <a:ext uri="{FF2B5EF4-FFF2-40B4-BE49-F238E27FC236}">
                  <a16:creationId xmlns:a16="http://schemas.microsoft.com/office/drawing/2014/main" id="{44DEF505-831B-4311-A039-6D2DE587CCD4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Přímá spojovací čára 5">
              <a:extLst>
                <a:ext uri="{FF2B5EF4-FFF2-40B4-BE49-F238E27FC236}">
                  <a16:creationId xmlns:a16="http://schemas.microsoft.com/office/drawing/2014/main" id="{413D1FA5-FF9A-4769-8761-67E674D14AAC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Přímá spojovací čára 6">
              <a:extLst>
                <a:ext uri="{FF2B5EF4-FFF2-40B4-BE49-F238E27FC236}">
                  <a16:creationId xmlns:a16="http://schemas.microsoft.com/office/drawing/2014/main" id="{9FD38AF7-DC21-41F5-971A-8FF9CF7C2ED3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Elipsa 7">
              <a:extLst>
                <a:ext uri="{FF2B5EF4-FFF2-40B4-BE49-F238E27FC236}">
                  <a16:creationId xmlns:a16="http://schemas.microsoft.com/office/drawing/2014/main" id="{CF42AEEC-7CBF-4451-A3D2-7FDDEED063A9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56" name="Přímka">
            <a:extLst>
              <a:ext uri="{FF2B5EF4-FFF2-40B4-BE49-F238E27FC236}">
                <a16:creationId xmlns:a16="http://schemas.microsoft.com/office/drawing/2014/main" id="{23607314-C19B-4FC6-9CAC-E70EB41A57B8}"/>
              </a:ext>
            </a:extLst>
          </p:cNvPr>
          <p:cNvCxnSpPr>
            <a:cxnSpLocks/>
            <a:stCxn id="168" idx="2"/>
          </p:cNvCxnSpPr>
          <p:nvPr/>
        </p:nvCxnSpPr>
        <p:spPr>
          <a:xfrm flipH="1" flipV="1">
            <a:off x="1554720" y="2416398"/>
            <a:ext cx="6840000" cy="75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V1">
            <a:extLst>
              <a:ext uri="{FF2B5EF4-FFF2-40B4-BE49-F238E27FC236}">
                <a16:creationId xmlns:a16="http://schemas.microsoft.com/office/drawing/2014/main" id="{4D0A02A8-438E-4DD0-839E-720EA2FF8DE2}"/>
              </a:ext>
            </a:extLst>
          </p:cNvPr>
          <p:cNvSpPr txBox="1"/>
          <p:nvPr/>
        </p:nvSpPr>
        <p:spPr>
          <a:xfrm>
            <a:off x="9778381" y="2061989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HS</a:t>
            </a:r>
            <a:endParaRPr lang="cs-CZ" dirty="0"/>
          </a:p>
        </p:txBody>
      </p:sp>
      <p:sp>
        <p:nvSpPr>
          <p:cNvPr id="158" name="TextovéPole C">
            <a:extLst>
              <a:ext uri="{FF2B5EF4-FFF2-40B4-BE49-F238E27FC236}">
                <a16:creationId xmlns:a16="http://schemas.microsoft.com/office/drawing/2014/main" id="{EDA40A5F-2776-49B9-B806-1FE886554400}"/>
              </a:ext>
            </a:extLst>
          </p:cNvPr>
          <p:cNvSpPr txBox="1"/>
          <p:nvPr/>
        </p:nvSpPr>
        <p:spPr>
          <a:xfrm>
            <a:off x="8358572" y="329673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159" name="TextovéPole C">
            <a:extLst>
              <a:ext uri="{FF2B5EF4-FFF2-40B4-BE49-F238E27FC236}">
                <a16:creationId xmlns:a16="http://schemas.microsoft.com/office/drawing/2014/main" id="{20AD565C-545B-432F-ACFE-8A0D13536680}"/>
              </a:ext>
            </a:extLst>
          </p:cNvPr>
          <p:cNvSpPr txBox="1"/>
          <p:nvPr/>
        </p:nvSpPr>
        <p:spPr>
          <a:xfrm>
            <a:off x="5641601" y="374373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160" name="TextovéPole B">
            <a:extLst>
              <a:ext uri="{FF2B5EF4-FFF2-40B4-BE49-F238E27FC236}">
                <a16:creationId xmlns:a16="http://schemas.microsoft.com/office/drawing/2014/main" id="{4FC6ABE4-702F-44D0-8ED2-9B7C7DB48F49}"/>
              </a:ext>
            </a:extLst>
          </p:cNvPr>
          <p:cNvSpPr txBox="1"/>
          <p:nvPr/>
        </p:nvSpPr>
        <p:spPr>
          <a:xfrm>
            <a:off x="865393" y="249038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cxnSp>
        <p:nvCxnSpPr>
          <p:cNvPr id="161" name="Přímka">
            <a:extLst>
              <a:ext uri="{FF2B5EF4-FFF2-40B4-BE49-F238E27FC236}">
                <a16:creationId xmlns:a16="http://schemas.microsoft.com/office/drawing/2014/main" id="{BEA32D2C-6611-4907-AD8E-CC0123522D3F}"/>
              </a:ext>
            </a:extLst>
          </p:cNvPr>
          <p:cNvCxnSpPr>
            <a:cxnSpLocks/>
            <a:stCxn id="171" idx="1"/>
          </p:cNvCxnSpPr>
          <p:nvPr/>
        </p:nvCxnSpPr>
        <p:spPr>
          <a:xfrm flipH="1" flipV="1">
            <a:off x="1575154" y="2416400"/>
            <a:ext cx="4360566" cy="17612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ovéPole C">
            <a:extLst>
              <a:ext uri="{FF2B5EF4-FFF2-40B4-BE49-F238E27FC236}">
                <a16:creationId xmlns:a16="http://schemas.microsoft.com/office/drawing/2014/main" id="{BC3EAB05-362F-4341-94A3-EB60A7010257}"/>
              </a:ext>
            </a:extLst>
          </p:cNvPr>
          <p:cNvSpPr txBox="1"/>
          <p:nvPr/>
        </p:nvSpPr>
        <p:spPr>
          <a:xfrm>
            <a:off x="7673146" y="3110425"/>
            <a:ext cx="23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i</a:t>
            </a:r>
            <a:endParaRPr lang="cs-CZ" dirty="0"/>
          </a:p>
        </p:txBody>
      </p:sp>
      <p:cxnSp>
        <p:nvCxnSpPr>
          <p:cNvPr id="163" name="Přímka">
            <a:extLst>
              <a:ext uri="{FF2B5EF4-FFF2-40B4-BE49-F238E27FC236}">
                <a16:creationId xmlns:a16="http://schemas.microsoft.com/office/drawing/2014/main" id="{2621FF92-0FF7-4554-B642-8E6700686981}"/>
              </a:ext>
            </a:extLst>
          </p:cNvPr>
          <p:cNvCxnSpPr>
            <a:cxnSpLocks/>
          </p:cNvCxnSpPr>
          <p:nvPr/>
        </p:nvCxnSpPr>
        <p:spPr>
          <a:xfrm flipH="1">
            <a:off x="6044595" y="3283657"/>
            <a:ext cx="2363246" cy="8354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blouk 163">
            <a:extLst>
              <a:ext uri="{FF2B5EF4-FFF2-40B4-BE49-F238E27FC236}">
                <a16:creationId xmlns:a16="http://schemas.microsoft.com/office/drawing/2014/main" id="{62E78FB9-78FC-4D40-9D7F-B8B554FD6B8E}"/>
              </a:ext>
            </a:extLst>
          </p:cNvPr>
          <p:cNvSpPr/>
          <p:nvPr/>
        </p:nvSpPr>
        <p:spPr>
          <a:xfrm rot="16908606">
            <a:off x="7579858" y="2724073"/>
            <a:ext cx="1106990" cy="1114694"/>
          </a:xfrm>
          <a:prstGeom prst="arc">
            <a:avLst>
              <a:gd name="adj1" fmla="val 13768977"/>
              <a:gd name="adj2" fmla="val 1665082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Obdélník 164">
                <a:extLst>
                  <a:ext uri="{FF2B5EF4-FFF2-40B4-BE49-F238E27FC236}">
                    <a16:creationId xmlns:a16="http://schemas.microsoft.com/office/drawing/2014/main" id="{80931606-AE0D-49E2-824E-AA040DE2A6FF}"/>
                  </a:ext>
                </a:extLst>
              </p:cNvPr>
              <p:cNvSpPr/>
              <p:nvPr/>
            </p:nvSpPr>
            <p:spPr>
              <a:xfrm>
                <a:off x="5200618" y="2499464"/>
                <a:ext cx="504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b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5" name="Obdélník 164">
                <a:extLst>
                  <a:ext uri="{FF2B5EF4-FFF2-40B4-BE49-F238E27FC236}">
                    <a16:creationId xmlns:a16="http://schemas.microsoft.com/office/drawing/2014/main" id="{80931606-AE0D-49E2-824E-AA040DE2A6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618" y="2499464"/>
                <a:ext cx="50443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7" name="Cíl">
            <a:extLst>
              <a:ext uri="{FF2B5EF4-FFF2-40B4-BE49-F238E27FC236}">
                <a16:creationId xmlns:a16="http://schemas.microsoft.com/office/drawing/2014/main" id="{2A632C07-8FEB-4D39-A190-D89B7FF7E4BF}"/>
              </a:ext>
            </a:extLst>
          </p:cNvPr>
          <p:cNvGrpSpPr/>
          <p:nvPr/>
        </p:nvGrpSpPr>
        <p:grpSpPr>
          <a:xfrm>
            <a:off x="8370973" y="3065662"/>
            <a:ext cx="288032" cy="288032"/>
            <a:chOff x="5652120" y="2708920"/>
            <a:chExt cx="288032" cy="288032"/>
          </a:xfrm>
        </p:grpSpPr>
        <p:sp>
          <p:nvSpPr>
            <p:cNvPr id="168" name="Elipsa 11">
              <a:extLst>
                <a:ext uri="{FF2B5EF4-FFF2-40B4-BE49-F238E27FC236}">
                  <a16:creationId xmlns:a16="http://schemas.microsoft.com/office/drawing/2014/main" id="{DB67F5FF-5592-48B6-A83D-C074A6F5D154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9" name="Elipsa 12">
              <a:extLst>
                <a:ext uri="{FF2B5EF4-FFF2-40B4-BE49-F238E27FC236}">
                  <a16:creationId xmlns:a16="http://schemas.microsoft.com/office/drawing/2014/main" id="{451583B0-43BF-4759-B8CA-FA4CE834F417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grpSp>
        <p:nvGrpSpPr>
          <p:cNvPr id="170" name="Pozorovatel">
            <a:extLst>
              <a:ext uri="{FF2B5EF4-FFF2-40B4-BE49-F238E27FC236}">
                <a16:creationId xmlns:a16="http://schemas.microsoft.com/office/drawing/2014/main" id="{EAF5F0F2-610D-4F38-B43C-C4BE57654997}"/>
              </a:ext>
            </a:extLst>
          </p:cNvPr>
          <p:cNvGrpSpPr/>
          <p:nvPr/>
        </p:nvGrpSpPr>
        <p:grpSpPr>
          <a:xfrm>
            <a:off x="5863712" y="4033682"/>
            <a:ext cx="288032" cy="288032"/>
            <a:chOff x="6372200" y="2780928"/>
            <a:chExt cx="288032" cy="288032"/>
          </a:xfrm>
        </p:grpSpPr>
        <p:sp>
          <p:nvSpPr>
            <p:cNvPr id="171" name="Rovnoramenný trojúhelník 170">
              <a:extLst>
                <a:ext uri="{FF2B5EF4-FFF2-40B4-BE49-F238E27FC236}">
                  <a16:creationId xmlns:a16="http://schemas.microsoft.com/office/drawing/2014/main" id="{48746A1D-8606-4FE1-9C8E-215EEFB2F94E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72" name="Elipsa 17">
              <a:extLst>
                <a:ext uri="{FF2B5EF4-FFF2-40B4-BE49-F238E27FC236}">
                  <a16:creationId xmlns:a16="http://schemas.microsoft.com/office/drawing/2014/main" id="{EC6929B2-3B0C-4AF7-A411-D48A9D2AEB61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73" name="Přímá spojnice se šipkou 172">
            <a:extLst>
              <a:ext uri="{FF2B5EF4-FFF2-40B4-BE49-F238E27FC236}">
                <a16:creationId xmlns:a16="http://schemas.microsoft.com/office/drawing/2014/main" id="{4FB022AF-450D-408A-95DF-7791C851CE96}"/>
              </a:ext>
            </a:extLst>
          </p:cNvPr>
          <p:cNvCxnSpPr>
            <a:cxnSpLocks/>
            <a:stCxn id="171" idx="5"/>
          </p:cNvCxnSpPr>
          <p:nvPr/>
        </p:nvCxnSpPr>
        <p:spPr>
          <a:xfrm>
            <a:off x="6079736" y="4177698"/>
            <a:ext cx="4207264" cy="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4" name="Přímá spojnice se šipkou 173">
            <a:extLst>
              <a:ext uri="{FF2B5EF4-FFF2-40B4-BE49-F238E27FC236}">
                <a16:creationId xmlns:a16="http://schemas.microsoft.com/office/drawing/2014/main" id="{A66C46DE-3016-4FB3-BA2A-83ADEC10FAB2}"/>
              </a:ext>
            </a:extLst>
          </p:cNvPr>
          <p:cNvCxnSpPr/>
          <p:nvPr/>
        </p:nvCxnSpPr>
        <p:spPr>
          <a:xfrm>
            <a:off x="1554720" y="2416397"/>
            <a:ext cx="8732280" cy="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9" name="TextovéPole V1">
            <a:extLst>
              <a:ext uri="{FF2B5EF4-FFF2-40B4-BE49-F238E27FC236}">
                <a16:creationId xmlns:a16="http://schemas.microsoft.com/office/drawing/2014/main" id="{46B81839-21CD-4F50-B48C-CFBA4249431E}"/>
              </a:ext>
            </a:extLst>
          </p:cNvPr>
          <p:cNvSpPr txBox="1"/>
          <p:nvPr/>
        </p:nvSpPr>
        <p:spPr>
          <a:xfrm>
            <a:off x="9782943" y="383362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HS</a:t>
            </a:r>
            <a:endParaRPr lang="cs-CZ" dirty="0"/>
          </a:p>
        </p:txBody>
      </p:sp>
      <p:sp>
        <p:nvSpPr>
          <p:cNvPr id="181" name="Oblouk 180">
            <a:extLst>
              <a:ext uri="{FF2B5EF4-FFF2-40B4-BE49-F238E27FC236}">
                <a16:creationId xmlns:a16="http://schemas.microsoft.com/office/drawing/2014/main" id="{2EB17426-5B25-4900-929F-B8118BE21FCF}"/>
              </a:ext>
            </a:extLst>
          </p:cNvPr>
          <p:cNvSpPr/>
          <p:nvPr/>
        </p:nvSpPr>
        <p:spPr>
          <a:xfrm rot="5970061">
            <a:off x="6416969" y="3445411"/>
            <a:ext cx="1106990" cy="1114694"/>
          </a:xfrm>
          <a:prstGeom prst="arc">
            <a:avLst>
              <a:gd name="adj1" fmla="val 13314968"/>
              <a:gd name="adj2" fmla="val 1665082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2" name="Oblouk 181">
            <a:extLst>
              <a:ext uri="{FF2B5EF4-FFF2-40B4-BE49-F238E27FC236}">
                <a16:creationId xmlns:a16="http://schemas.microsoft.com/office/drawing/2014/main" id="{B4F80C8E-3BCF-44E2-9534-68941FB5BBA4}"/>
              </a:ext>
            </a:extLst>
          </p:cNvPr>
          <p:cNvSpPr/>
          <p:nvPr/>
        </p:nvSpPr>
        <p:spPr>
          <a:xfrm rot="6917305">
            <a:off x="6240974" y="2168065"/>
            <a:ext cx="1106990" cy="1114694"/>
          </a:xfrm>
          <a:prstGeom prst="arc">
            <a:avLst>
              <a:gd name="adj1" fmla="val 12672212"/>
              <a:gd name="adj2" fmla="val 1684262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3" name="Oblouk 182">
            <a:extLst>
              <a:ext uri="{FF2B5EF4-FFF2-40B4-BE49-F238E27FC236}">
                <a16:creationId xmlns:a16="http://schemas.microsoft.com/office/drawing/2014/main" id="{8815489C-26D9-42DE-8F8E-7148E5310C92}"/>
              </a:ext>
            </a:extLst>
          </p:cNvPr>
          <p:cNvSpPr/>
          <p:nvPr/>
        </p:nvSpPr>
        <p:spPr>
          <a:xfrm rot="2973137">
            <a:off x="4960617" y="3200502"/>
            <a:ext cx="1975251" cy="1975382"/>
          </a:xfrm>
          <a:prstGeom prst="arc">
            <a:avLst>
              <a:gd name="adj1" fmla="val 9091441"/>
              <a:gd name="adj2" fmla="val 1864628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Obdélník 187">
                <a:extLst>
                  <a:ext uri="{FF2B5EF4-FFF2-40B4-BE49-F238E27FC236}">
                    <a16:creationId xmlns:a16="http://schemas.microsoft.com/office/drawing/2014/main" id="{0B53DBAC-8EF9-46AC-BDC8-A0CB6BF097FA}"/>
                  </a:ext>
                </a:extLst>
              </p:cNvPr>
              <p:cNvSpPr/>
              <p:nvPr/>
            </p:nvSpPr>
            <p:spPr>
              <a:xfrm>
                <a:off x="6747869" y="2515613"/>
                <a:ext cx="609654" cy="374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𝑆𝑜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sup>
                    </m:sSubSup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188" name="Obdélník 187">
                <a:extLst>
                  <a:ext uri="{FF2B5EF4-FFF2-40B4-BE49-F238E27FC236}">
                    <a16:creationId xmlns:a16="http://schemas.microsoft.com/office/drawing/2014/main" id="{0B53DBAC-8EF9-46AC-BDC8-A0CB6BF097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869" y="2515613"/>
                <a:ext cx="609654" cy="3746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Obdélník 188">
                <a:extLst>
                  <a:ext uri="{FF2B5EF4-FFF2-40B4-BE49-F238E27FC236}">
                    <a16:creationId xmlns:a16="http://schemas.microsoft.com/office/drawing/2014/main" id="{D4A40FDB-F6A1-4015-ACEE-F280E7FBE352}"/>
                  </a:ext>
                </a:extLst>
              </p:cNvPr>
              <p:cNvSpPr/>
              <p:nvPr/>
            </p:nvSpPr>
            <p:spPr>
              <a:xfrm>
                <a:off x="3601820" y="2987314"/>
                <a:ext cx="37946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89" name="Obdélník 188">
                <a:extLst>
                  <a:ext uri="{FF2B5EF4-FFF2-40B4-BE49-F238E27FC236}">
                    <a16:creationId xmlns:a16="http://schemas.microsoft.com/office/drawing/2014/main" id="{D4A40FDB-F6A1-4015-ACEE-F280E7FBE3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820" y="2987314"/>
                <a:ext cx="379463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Obdélník 193">
                <a:extLst>
                  <a:ext uri="{FF2B5EF4-FFF2-40B4-BE49-F238E27FC236}">
                    <a16:creationId xmlns:a16="http://schemas.microsoft.com/office/drawing/2014/main" id="{3DE6BBDC-291A-4EF1-B3F8-41EEAF1E1F7A}"/>
                  </a:ext>
                </a:extLst>
              </p:cNvPr>
              <p:cNvSpPr/>
              <p:nvPr/>
            </p:nvSpPr>
            <p:spPr>
              <a:xfrm>
                <a:off x="7014990" y="3774512"/>
                <a:ext cx="4949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  <m: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4" name="Obdélník 193">
                <a:extLst>
                  <a:ext uri="{FF2B5EF4-FFF2-40B4-BE49-F238E27FC236}">
                    <a16:creationId xmlns:a16="http://schemas.microsoft.com/office/drawing/2014/main" id="{3DE6BBDC-291A-4EF1-B3F8-41EEAF1E1F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990" y="3774512"/>
                <a:ext cx="49494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Obdélník 194">
                <a:extLst>
                  <a:ext uri="{FF2B5EF4-FFF2-40B4-BE49-F238E27FC236}">
                    <a16:creationId xmlns:a16="http://schemas.microsoft.com/office/drawing/2014/main" id="{24F71D83-331B-4C79-9CEA-1A153D4451C9}"/>
                  </a:ext>
                </a:extLst>
              </p:cNvPr>
              <p:cNvSpPr/>
              <p:nvPr/>
            </p:nvSpPr>
            <p:spPr>
              <a:xfrm>
                <a:off x="6951532" y="3325241"/>
                <a:ext cx="4704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5" name="Obdélník 194">
                <a:extLst>
                  <a:ext uri="{FF2B5EF4-FFF2-40B4-BE49-F238E27FC236}">
                    <a16:creationId xmlns:a16="http://schemas.microsoft.com/office/drawing/2014/main" id="{24F71D83-331B-4C79-9CEA-1A153D4451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532" y="3325241"/>
                <a:ext cx="47045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8" name="Obdélník 197">
                <a:extLst>
                  <a:ext uri="{FF2B5EF4-FFF2-40B4-BE49-F238E27FC236}">
                    <a16:creationId xmlns:a16="http://schemas.microsoft.com/office/drawing/2014/main" id="{4E7D8A40-269F-4BD7-B00F-7046AB301E99}"/>
                  </a:ext>
                </a:extLst>
              </p:cNvPr>
              <p:cNvSpPr/>
              <p:nvPr/>
            </p:nvSpPr>
            <p:spPr>
              <a:xfrm>
                <a:off x="5972439" y="3142933"/>
                <a:ext cx="3656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8" name="Obdélník 197">
                <a:extLst>
                  <a:ext uri="{FF2B5EF4-FFF2-40B4-BE49-F238E27FC236}">
                    <a16:creationId xmlns:a16="http://schemas.microsoft.com/office/drawing/2014/main" id="{4E7D8A40-269F-4BD7-B00F-7046AB301E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439" y="3142933"/>
                <a:ext cx="365613" cy="369332"/>
              </a:xfrm>
              <a:prstGeom prst="rect">
                <a:avLst/>
              </a:prstGeom>
              <a:blipFill>
                <a:blip r:embed="rId9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Zástupný symbol pro zápatí 4">
            <a:extLst>
              <a:ext uri="{FF2B5EF4-FFF2-40B4-BE49-F238E27FC236}">
                <a16:creationId xmlns:a16="http://schemas.microsoft.com/office/drawing/2014/main" id="{9F67494C-A5D2-4AE2-AB46-7FCCA0039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38" name="Zástupný symbol pro datum 3">
            <a:extLst>
              <a:ext uri="{FF2B5EF4-FFF2-40B4-BE49-F238E27FC236}">
                <a16:creationId xmlns:a16="http://schemas.microsoft.com/office/drawing/2014/main" id="{6BBE5B28-C3C3-4F45-9BBB-3A67F8344E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Zástupný symbol pro obsah 2">
                <a:extLst>
                  <a:ext uri="{FF2B5EF4-FFF2-40B4-BE49-F238E27FC236}">
                    <a16:creationId xmlns:a16="http://schemas.microsoft.com/office/drawing/2014/main" id="{73CC0CED-620C-4F4C-8560-1D944FDAB1F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4617248"/>
                <a:ext cx="8875776" cy="17390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+mj-lt"/>
                  <a:buAutoNum type="arabicPeriod" startAt="2"/>
                  <a:defRPr/>
                </a:pPr>
                <a:r>
                  <a:rPr lang="cs-CZ" sz="24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část</a:t>
                </a:r>
              </a:p>
              <a:p>
                <a:pPr marL="971550" lvl="1" indent="-514350">
                  <a:buFont typeface="+mj-lt"/>
                  <a:buAutoNum type="alphaLcParenR"/>
                  <a:defRPr/>
                </a:pPr>
                <a:r>
                  <a:rPr lang="cs-CZ" sz="1600" dirty="0"/>
                  <a:t>Určení topografické dálky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cs-CZ" sz="1600">
                            <a:latin typeface="Cambria Math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1600">
                            <a:latin typeface="Cambria Math"/>
                          </a:rPr>
                          <m:t>t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cs-CZ" sz="1600">
                            <a:latin typeface="Cambria Math"/>
                          </a:rPr>
                          <m:t>C</m:t>
                        </m:r>
                      </m:sup>
                    </m:sSubSup>
                  </m:oMath>
                </a14:m>
                <a:r>
                  <a:rPr lang="cs-CZ" sz="1600" dirty="0"/>
                  <a:t> a pozorovacího úhlu i.</a:t>
                </a:r>
              </a:p>
              <a:p>
                <a:pPr marL="971550" lvl="1" indent="-514350">
                  <a:buFont typeface="+mj-lt"/>
                  <a:buAutoNum type="alphaLcParenR"/>
                  <a:defRPr/>
                </a:pPr>
                <a:r>
                  <a:rPr lang="cs-CZ" sz="1600" dirty="0"/>
                  <a:t>Určení topografické stranové odchylky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cs-CZ" sz="1600">
                            <a:latin typeface="Cambria Math"/>
                          </a:rPr>
                          <m:t>So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1600">
                            <a:latin typeface="Cambria Math"/>
                          </a:rPr>
                          <m:t>t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cs-CZ" sz="1600">
                            <a:latin typeface="Cambria Math"/>
                          </a:rPr>
                          <m:t>C</m:t>
                        </m:r>
                      </m:sup>
                    </m:sSubSup>
                    <m:r>
                      <a:rPr lang="cs-CZ" sz="16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1600" dirty="0"/>
              </a:p>
              <a:p>
                <a:pPr marL="971550" lvl="1" indent="-514350">
                  <a:buFont typeface="+mj-lt"/>
                  <a:buAutoNum type="alphaLcParenR"/>
                  <a:defRPr/>
                </a:pPr>
                <a:endParaRPr lang="cs-CZ" sz="1600" dirty="0"/>
              </a:p>
              <a:p>
                <a:pPr marL="0" indent="0">
                  <a:buFont typeface="Arial" panose="020B0604020202020204" pitchFamily="34" charset="0"/>
                  <a:buNone/>
                  <a:defRPr/>
                </a:pPr>
                <a:endParaRPr lang="cs-CZ" sz="24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39" name="Zástupný symbol pro obsah 2">
                <a:extLst>
                  <a:ext uri="{FF2B5EF4-FFF2-40B4-BE49-F238E27FC236}">
                    <a16:creationId xmlns:a16="http://schemas.microsoft.com/office/drawing/2014/main" id="{73CC0CED-620C-4F4C-8560-1D944FDAB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7248"/>
                <a:ext cx="8875776" cy="1739099"/>
              </a:xfrm>
              <a:prstGeom prst="rect">
                <a:avLst/>
              </a:prstGeom>
              <a:blipFill>
                <a:blip r:embed="rId10"/>
                <a:stretch>
                  <a:fillRect l="-1099" t="-52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92191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Nadpis 1"/>
          <p:cNvSpPr>
            <a:spLocks noGrp="1"/>
          </p:cNvSpPr>
          <p:nvPr>
            <p:ph type="title"/>
          </p:nvPr>
        </p:nvSpPr>
        <p:spPr>
          <a:xfrm>
            <a:off x="838200" y="1162844"/>
            <a:ext cx="10967720" cy="1325563"/>
          </a:xfrm>
        </p:spPr>
        <p:txBody>
          <a:bodyPr/>
          <a:lstStyle/>
          <a:p>
            <a:r>
              <a:rPr lang="cs-CZ" dirty="0"/>
              <a:t>ZJEDNODUŠENÁ PŘÍPRAVA -GRAFICKY</a:t>
            </a:r>
            <a:endParaRPr lang="cs-CZ" alt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ástupný symbol pro obsah 1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38200" y="2377095"/>
                <a:ext cx="10515600" cy="3580412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cs-CZ" sz="3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3.    část:</a:t>
                </a:r>
              </a:p>
              <a:p>
                <a:r>
                  <a:rPr lang="cs-CZ" sz="2400" dirty="0"/>
                  <a:t>podle topografické dálky se určí vhodná náplň;</a:t>
                </a:r>
              </a:p>
              <a:p>
                <a:r>
                  <a:rPr lang="cs-CZ" sz="2400" dirty="0"/>
                  <a:t>podle náplně a topografické dálky se vyhledá dálka v dc;</a:t>
                </a:r>
              </a:p>
              <a:p>
                <a:r>
                  <a:rPr lang="cs-CZ" sz="2400" dirty="0"/>
                  <a:t>určí se derivace a přičte se k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So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t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p>
                    </m:sSubSup>
                    <m:r>
                      <a:rPr lang="cs-CZ" sz="2400">
                        <a:latin typeface="Cambria Math"/>
                      </a:rPr>
                      <m:t>, </m:t>
                    </m:r>
                  </m:oMath>
                </a14:m>
                <a:r>
                  <a:rPr lang="cs-CZ" sz="2400" dirty="0"/>
                  <a:t>tím získáme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So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p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p>
                    </m:sSubSup>
                  </m:oMath>
                </a14:m>
                <a:r>
                  <a:rPr lang="cs-CZ" sz="2400" dirty="0"/>
                  <a:t>;</a:t>
                </a:r>
              </a:p>
              <a:p>
                <a:r>
                  <a:rPr lang="cs-CZ" sz="2400" dirty="0"/>
                  <a:t>určí se poměry a hodnoty pro střelbu;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000">
                        <a:latin typeface="Cambria Math"/>
                      </a:rPr>
                      <m:t>Rp</m:t>
                    </m:r>
                    <m:r>
                      <a:rPr lang="cs-CZ" sz="20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000">
                                <a:latin typeface="Cambria Math"/>
                              </a:rPr>
                              <m:t>d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cs-CZ" sz="2000">
                                <a:latin typeface="Cambria Math"/>
                              </a:rPr>
                              <m:t>C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cs-CZ" sz="2000">
                                <a:latin typeface="Cambria Math"/>
                              </a:rPr>
                              <m:t>D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cs-CZ" sz="2000">
                                <a:latin typeface="Cambria Math"/>
                              </a:rPr>
                              <m:t>t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cs-CZ" sz="2000">
                                <a:latin typeface="Cambria Math"/>
                              </a:rPr>
                              <m:t>C</m:t>
                            </m:r>
                          </m:sup>
                        </m:sSubSup>
                      </m:den>
                    </m:f>
                  </m:oMath>
                </a14:m>
                <a:r>
                  <a:rPr lang="cs-CZ" sz="2000" dirty="0"/>
                  <a:t>;	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000">
                        <a:latin typeface="Cambria Math"/>
                      </a:rPr>
                      <m:t>Ss</m:t>
                    </m:r>
                    <m:r>
                      <a:rPr lang="cs-CZ" sz="20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i</m:t>
                        </m:r>
                      </m:num>
                      <m:den>
                        <m:r>
                          <a:rPr lang="cs-CZ" sz="2000">
                            <a:latin typeface="Cambria Math"/>
                          </a:rPr>
                          <m:t>0,01∗</m:t>
                        </m:r>
                        <m:sSubSup>
                          <m:sSubSupPr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cs-CZ" sz="2000">
                                <a:latin typeface="Cambria Math"/>
                              </a:rPr>
                              <m:t>D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cs-CZ" sz="2000">
                                <a:latin typeface="Cambria Math"/>
                              </a:rPr>
                              <m:t>t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cs-CZ" sz="2000">
                                <a:latin typeface="Cambria Math"/>
                              </a:rPr>
                              <m:t>C</m:t>
                            </m:r>
                          </m:sup>
                        </m:sSubSup>
                      </m:den>
                    </m:f>
                  </m:oMath>
                </a14:m>
                <a:r>
                  <a:rPr lang="cs-CZ" sz="2000" dirty="0"/>
                  <a:t>;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>
                            <a:latin typeface="Cambria Math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000">
                            <a:latin typeface="Cambria Math"/>
                          </a:rPr>
                          <m:t>dc</m:t>
                        </m:r>
                      </m:sub>
                    </m:sSub>
                  </m:oMath>
                </a14:m>
                <a:r>
                  <a:rPr lang="cs-CZ" sz="2000" dirty="0"/>
                  <a:t> (určí se z tabulek střelby);</a:t>
                </a:r>
              </a:p>
              <a:p>
                <a:r>
                  <a:rPr lang="cs-CZ" sz="2400" dirty="0"/>
                  <a:t>jsou-li známy změny podmínek střelby, připočítají </a:t>
                </a:r>
                <a:br>
                  <a:rPr lang="cs-CZ" sz="2400" dirty="0"/>
                </a:br>
                <a:r>
                  <a:rPr lang="cs-CZ" sz="2400" dirty="0"/>
                  <a:t>se jen přibližně.</a:t>
                </a:r>
              </a:p>
              <a:p>
                <a:pPr lvl="1"/>
                <a:endParaRPr lang="cs-CZ" dirty="0"/>
              </a:p>
              <a:p>
                <a:endParaRPr lang="cs-CZ" sz="2400" dirty="0"/>
              </a:p>
            </p:txBody>
          </p:sp>
        </mc:Choice>
        <mc:Fallback>
          <p:sp>
            <p:nvSpPr>
              <p:cNvPr id="2" name="Zástupný symbol pro obsah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38200" y="2377095"/>
                <a:ext cx="10515600" cy="3580412"/>
              </a:xfrm>
              <a:blipFill>
                <a:blip r:embed="rId3"/>
                <a:stretch>
                  <a:fillRect l="-1043" t="-42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B6EE1A-B0D6-4FD2-B520-19812BD02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BF61A307-9D6B-4B1C-B28A-DB038313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6113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Zástupný symbol pro obsah 6">
                <a:extLst>
                  <a:ext uri="{FF2B5EF4-FFF2-40B4-BE49-F238E27FC236}">
                    <a16:creationId xmlns:a16="http://schemas.microsoft.com/office/drawing/2014/main" id="{3C5E021B-21D3-43EF-B31E-9177A324A9E4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77563814"/>
                  </p:ext>
                </p:extLst>
              </p:nvPr>
            </p:nvGraphicFramePr>
            <p:xfrm>
              <a:off x="1568726" y="2642517"/>
              <a:ext cx="9054548" cy="222504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3707296">
                      <a:extLst>
                        <a:ext uri="{9D8B030D-6E8A-4147-A177-3AD203B41FA5}">
                          <a16:colId xmlns:a16="http://schemas.microsoft.com/office/drawing/2014/main" val="2567746276"/>
                        </a:ext>
                      </a:extLst>
                    </a:gridCol>
                    <a:gridCol w="2329069">
                      <a:extLst>
                        <a:ext uri="{9D8B030D-6E8A-4147-A177-3AD203B41FA5}">
                          <a16:colId xmlns:a16="http://schemas.microsoft.com/office/drawing/2014/main" val="2962176972"/>
                        </a:ext>
                      </a:extLst>
                    </a:gridCol>
                    <a:gridCol w="3018183">
                      <a:extLst>
                        <a:ext uri="{9D8B030D-6E8A-4147-A177-3AD203B41FA5}">
                          <a16:colId xmlns:a16="http://schemas.microsoft.com/office/drawing/2014/main" val="10193505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Změny podmínek střelby </a:t>
                          </a:r>
                        </a:p>
                      </a:txBody>
                      <a:tcPr>
                        <a:solidFill>
                          <a:srgbClr val="80820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Hodnoty změn</a:t>
                          </a:r>
                        </a:p>
                      </a:txBody>
                      <a:tcPr>
                        <a:solidFill>
                          <a:srgbClr val="80820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Opravy dálky (směru) </a:t>
                          </a:r>
                        </a:p>
                      </a:txBody>
                      <a:tcPr>
                        <a:solidFill>
                          <a:srgbClr val="80820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5842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dirty="0"/>
                            <a:t>Změna počáteční rychlosti střelby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o 1 %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50 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47363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dirty="0"/>
                            <a:t>Změna přízemního tlaku ve vzduchu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o 10 Torr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10 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266189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dirty="0"/>
                            <a:t>Změna přízemní teploty vzduchu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o 10 </a:t>
                          </a:r>
                          <a14:m>
                            <m:oMath xmlns:m="http://schemas.openxmlformats.org/officeDocument/2006/math">
                              <m: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cs-CZ" dirty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50 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022281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dirty="0"/>
                            <a:t>Změna rychlosti podélného větru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o 10 m/s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100 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06776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dirty="0"/>
                            <a:t>Změna rychlosti příčného větru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o 10 m/s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0 - 05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247751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Zástupný symbol pro obsah 6">
                <a:extLst>
                  <a:ext uri="{FF2B5EF4-FFF2-40B4-BE49-F238E27FC236}">
                    <a16:creationId xmlns:a16="http://schemas.microsoft.com/office/drawing/2014/main" id="{3C5E021B-21D3-43EF-B31E-9177A324A9E4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77563814"/>
                  </p:ext>
                </p:extLst>
              </p:nvPr>
            </p:nvGraphicFramePr>
            <p:xfrm>
              <a:off x="1568726" y="2642517"/>
              <a:ext cx="9054548" cy="222504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3707296">
                      <a:extLst>
                        <a:ext uri="{9D8B030D-6E8A-4147-A177-3AD203B41FA5}">
                          <a16:colId xmlns:a16="http://schemas.microsoft.com/office/drawing/2014/main" val="2567746276"/>
                        </a:ext>
                      </a:extLst>
                    </a:gridCol>
                    <a:gridCol w="2329069">
                      <a:extLst>
                        <a:ext uri="{9D8B030D-6E8A-4147-A177-3AD203B41FA5}">
                          <a16:colId xmlns:a16="http://schemas.microsoft.com/office/drawing/2014/main" val="2962176972"/>
                        </a:ext>
                      </a:extLst>
                    </a:gridCol>
                    <a:gridCol w="3018183">
                      <a:extLst>
                        <a:ext uri="{9D8B030D-6E8A-4147-A177-3AD203B41FA5}">
                          <a16:colId xmlns:a16="http://schemas.microsoft.com/office/drawing/2014/main" val="10193505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Změny podmínek střelby </a:t>
                          </a:r>
                        </a:p>
                      </a:txBody>
                      <a:tcPr>
                        <a:solidFill>
                          <a:srgbClr val="80820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Hodnoty změn</a:t>
                          </a:r>
                        </a:p>
                      </a:txBody>
                      <a:tcPr>
                        <a:solidFill>
                          <a:srgbClr val="80820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Opravy dálky (směru) </a:t>
                          </a:r>
                        </a:p>
                      </a:txBody>
                      <a:tcPr>
                        <a:solidFill>
                          <a:srgbClr val="80820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25842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dirty="0"/>
                            <a:t>Změna počáteční rychlosti střelby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>
                          <a:blip r:embed="rId3"/>
                          <a:stretch>
                            <a:fillRect l="-159008" t="-108197" r="-130287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50 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47363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dirty="0"/>
                            <a:t>Změna přízemního tlaku ve vzduchu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o 10 Torr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10 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266189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dirty="0"/>
                            <a:t>Změna přízemní teploty vzduchu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>
                          <a:blip r:embed="rId3"/>
                          <a:stretch>
                            <a:fillRect l="-159008" t="-308197" r="-130287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50 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022281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dirty="0"/>
                            <a:t>Změna rychlosti podélného větru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o 10 m/s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100 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06776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cs-CZ" dirty="0"/>
                            <a:t>Změna rychlosti příčného větru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o 10 m/s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0 - 05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247751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Nadpis 1">
            <a:extLst>
              <a:ext uri="{FF2B5EF4-FFF2-40B4-BE49-F238E27FC236}">
                <a16:creationId xmlns:a16="http://schemas.microsoft.com/office/drawing/2014/main" id="{91CF4C98-ED84-47A4-9BEC-CEC68A067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62844"/>
            <a:ext cx="11019184" cy="1325563"/>
          </a:xfrm>
        </p:spPr>
        <p:txBody>
          <a:bodyPr/>
          <a:lstStyle/>
          <a:p>
            <a:r>
              <a:rPr lang="cs-CZ" dirty="0"/>
              <a:t>ZJEDNODUŠENÁ PŘÍPRAVA -GRAFICKY</a:t>
            </a:r>
            <a:endParaRPr lang="cs-CZ" altLang="cs-CZ" dirty="0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48E9EA48-9324-4086-8C61-4204AF4A6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A9BA7B25-235A-466A-A67D-73F3D5D35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10" name="Zástupný symbol pro datum 3">
            <a:extLst>
              <a:ext uri="{FF2B5EF4-FFF2-40B4-BE49-F238E27FC236}">
                <a16:creationId xmlns:a16="http://schemas.microsoft.com/office/drawing/2014/main" id="{2E6A3989-4E41-4375-9529-AE359663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7450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87E58F38-94B1-4427-B719-5B381648CF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1788" y="2059718"/>
            <a:ext cx="7650212" cy="246026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62844"/>
            <a:ext cx="10916920" cy="1325563"/>
          </a:xfrm>
        </p:spPr>
        <p:txBody>
          <a:bodyPr/>
          <a:lstStyle/>
          <a:p>
            <a:r>
              <a:rPr lang="cs-CZ" dirty="0"/>
              <a:t>ZJEDNODUŠENÁ PŘÍPRAVA - VÝPOČET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ulk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8708366"/>
                  </p:ext>
                </p:extLst>
              </p:nvPr>
            </p:nvGraphicFramePr>
            <p:xfrm>
              <a:off x="0" y="4062467"/>
              <a:ext cx="6096000" cy="2173783"/>
            </p:xfrm>
            <a:graphic>
              <a:graphicData uri="http://schemas.openxmlformats.org/drawingml/2006/table">
                <a:tbl>
                  <a:tblPr firstRow="1" firstCol="1" bandRow="1">
                    <a:tableStyleId>{D7AC3CCA-C797-4891-BE02-D94E43425B78}</a:tableStyleId>
                  </a:tblPr>
                  <a:tblGrid>
                    <a:gridCol w="82188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2741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6310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𝜶</m:t>
                                    </m:r>
                                  </m:e>
                                  <m:sub>
                                    <m:r>
                                      <a:rPr lang="cs-CZ" sz="1400" b="1" i="1" smtClean="0"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𝑪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kumimoji="0" lang="cs-CZ" sz="1200" b="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směrník na cíl z pozorovatelny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381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4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400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𝜶</m:t>
                                    </m:r>
                                  </m:e>
                                  <m:sub>
                                    <m:r>
                                      <a:rPr lang="cs-CZ" sz="1400" b="1" i="1" smtClean="0"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𝑩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směrník na palebné postavení z pozorovatelny</a:t>
                          </a:r>
                          <a:endParaRPr lang="cs-CZ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4674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kumimoji="0" lang="cs-CZ" sz="14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SupPr>
                                  <m:e>
                                    <m:r>
                                      <a:rPr kumimoji="0" lang="cs-CZ" sz="14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  <a:sym typeface="Symbol"/>
                                      </a:rPr>
                                      <m:t></m:t>
                                    </m:r>
                                  </m:e>
                                  <m:sub>
                                    <m:r>
                                      <a:rPr kumimoji="0" lang="cs-CZ" sz="1400" b="1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𝑪</m:t>
                                    </m:r>
                                  </m:sub>
                                  <m:sup>
                                    <m:r>
                                      <a:rPr kumimoji="0" lang="cs-CZ" sz="1400" b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,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cs-CZ" sz="1400" b="1" dirty="0">
                            <a:effectLst/>
                            <a:latin typeface="Cambria" panose="02040503050406030204" pitchFamily="18" charset="0"/>
                            <a:ea typeface="Cambria Math" panose="02040503050406030204" pitchFamily="18" charset="0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stranová odchylka na cíl z pozorovatelny</a:t>
                          </a:r>
                          <a:endParaRPr lang="cs-CZ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0509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Z</a:t>
                          </a:r>
                          <a:endParaRPr lang="cs-CZ" sz="1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základna = vzdálenost z pozorovatelny do palebného postavení změřená přístrojem nebo určená odhadem</a:t>
                          </a:r>
                          <a:endParaRPr lang="cs-CZ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0254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A</a:t>
                          </a:r>
                          <a:endParaRPr lang="cs-CZ" sz="1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pomocný bod; úhel BAP = 15-00 (90°) – pravý úhel</a:t>
                          </a:r>
                          <a:endParaRPr lang="cs-CZ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0254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δ</a:t>
                          </a:r>
                          <a:endParaRPr lang="cs-CZ" sz="1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pomocný úhel BPA</a:t>
                          </a:r>
                          <a:endParaRPr lang="cs-CZ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0254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β</a:t>
                          </a:r>
                          <a:endParaRPr lang="cs-CZ" sz="1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pomocný úhel ABP</a:t>
                          </a:r>
                          <a:endParaRPr lang="cs-CZ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cs-CZ" sz="1200">
                                        <a:effectLst/>
                                        <a:latin typeface="Cambria Math"/>
                                      </a:rPr>
                                      <m:t>d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cs-CZ" sz="1200">
                                        <a:effectLst/>
                                        <a:latin typeface="Cambria Math"/>
                                      </a:rPr>
                                      <m:t>C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pozorovací dálka</a:t>
                          </a:r>
                          <a:endParaRPr lang="cs-CZ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20254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i</a:t>
                          </a:r>
                          <a:endParaRPr lang="cs-CZ" sz="1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pozorovací úhel</a:t>
                          </a:r>
                          <a:endParaRPr lang="cs-CZ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ulk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8708366"/>
                  </p:ext>
                </p:extLst>
              </p:nvPr>
            </p:nvGraphicFramePr>
            <p:xfrm>
              <a:off x="0" y="4062467"/>
              <a:ext cx="6096000" cy="2209400"/>
            </p:xfrm>
            <a:graphic>
              <a:graphicData uri="http://schemas.openxmlformats.org/drawingml/2006/table">
                <a:tbl>
                  <a:tblPr firstRow="1" firstCol="1" bandRow="1">
                    <a:tableStyleId>{D7AC3CCA-C797-4891-BE02-D94E43425B78}</a:tableStyleId>
                  </a:tblPr>
                  <a:tblGrid>
                    <a:gridCol w="82188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2741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45364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481" t="-12500" r="-642963" b="-84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kumimoji="0" lang="cs-CZ" sz="1200" b="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směrník na cíl z pozorovatelny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45364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481" t="-109756" r="-642963" b="-721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směrník na palebné postavení z pozorovatelny</a:t>
                          </a:r>
                          <a:endParaRPr lang="cs-CZ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54254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481" t="-209756" r="-642963" b="-621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stranová odchylka na cíl z pozorovatelny</a:t>
                          </a:r>
                          <a:endParaRPr lang="cs-CZ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06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Z</a:t>
                          </a:r>
                          <a:endParaRPr lang="cs-CZ" sz="1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základna = vzdálenost z pozorovatelny do palebného postavení změřená přístrojem nebo určená odhadem</a:t>
                          </a:r>
                          <a:endParaRPr lang="cs-CZ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0254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A</a:t>
                          </a:r>
                          <a:endParaRPr lang="cs-CZ" sz="1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pomocný bod; úhel BAP = 15-00 (90°) – pravý úhel</a:t>
                          </a:r>
                          <a:endParaRPr lang="cs-CZ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103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δ</a:t>
                          </a:r>
                          <a:endParaRPr lang="cs-CZ" sz="1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pomocný úhel BPA</a:t>
                          </a:r>
                          <a:endParaRPr lang="cs-CZ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103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β</a:t>
                          </a:r>
                          <a:endParaRPr lang="cs-CZ" sz="1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pomocný úhel ABP</a:t>
                          </a:r>
                          <a:endParaRPr lang="cs-CZ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210312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481" t="-879412" r="-642963" b="-14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pozorovací dálka</a:t>
                          </a:r>
                          <a:endParaRPr lang="cs-CZ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2103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i</a:t>
                          </a:r>
                          <a:endParaRPr lang="cs-CZ" sz="1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pozorovací úhel</a:t>
                          </a:r>
                          <a:endParaRPr lang="cs-CZ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B71AE19C-017C-43F2-B60C-B3DD2694D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10" name="Zástupný symbol pro datum 3">
            <a:extLst>
              <a:ext uri="{FF2B5EF4-FFF2-40B4-BE49-F238E27FC236}">
                <a16:creationId xmlns:a16="http://schemas.microsoft.com/office/drawing/2014/main" id="{D28443D1-928B-4CBB-8C08-C6F7CD87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6124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0" y="4408225"/>
                <a:ext cx="8153400" cy="1147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Jestliže platí, že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B</m:t>
                        </m:r>
                      </m:sub>
                    </m:sSub>
                  </m:oMath>
                </a14:m>
                <a:r>
                  <a:rPr lang="cs-CZ" sz="2400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b>
                    </m:sSub>
                  </m:oMath>
                </a14:m>
                <a:r>
                  <a:rPr lang="cs-CZ" sz="2400" dirty="0"/>
                  <a:t>) ≥ 0, pak δ = {[(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B</m:t>
                        </m:r>
                      </m:sub>
                    </m:sSub>
                  </m:oMath>
                </a14:m>
                <a:r>
                  <a:rPr lang="cs-CZ" sz="2400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b>
                    </m:sSub>
                  </m:oMath>
                </a14:m>
                <a:r>
                  <a:rPr lang="cs-CZ" sz="2400" dirty="0"/>
                  <a:t>)  – 30-00]}.</a:t>
                </a:r>
              </a:p>
              <a:p>
                <a:r>
                  <a:rPr lang="cs-CZ" sz="2400" dirty="0"/>
                  <a:t>Jestliže platí, že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B</m:t>
                        </m:r>
                      </m:sub>
                    </m:sSub>
                  </m:oMath>
                </a14:m>
                <a:r>
                  <a:rPr lang="cs-CZ" sz="2400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b>
                    </m:sSub>
                  </m:oMath>
                </a14:m>
                <a:r>
                  <a:rPr lang="cs-CZ" sz="2400" dirty="0"/>
                  <a:t>) &lt; 0, pak δ = {[(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B</m:t>
                        </m:r>
                      </m:sub>
                    </m:sSub>
                  </m:oMath>
                </a14:m>
                <a:r>
                  <a:rPr lang="cs-CZ" sz="2400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b>
                    </m:sSub>
                  </m:oMath>
                </a14:m>
                <a:r>
                  <a:rPr lang="cs-CZ" sz="2400" dirty="0"/>
                  <a:t>) +30-00]}.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08225"/>
                <a:ext cx="8153400" cy="1147109"/>
              </a:xfrm>
              <a:prstGeom prst="rect">
                <a:avLst/>
              </a:prstGeom>
              <a:blipFill>
                <a:blip r:embed="rId3"/>
                <a:stretch>
                  <a:fillRect l="-1121" t="-42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  <p:sp>
        <p:nvSpPr>
          <p:cNvPr id="62" name="Nadpis 1">
            <a:extLst>
              <a:ext uri="{FF2B5EF4-FFF2-40B4-BE49-F238E27FC236}">
                <a16:creationId xmlns:a16="http://schemas.microsoft.com/office/drawing/2014/main" id="{DEA57611-4575-4DCA-B6CE-1F284C47D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4"/>
            <a:ext cx="10876280" cy="1325563"/>
          </a:xfrm>
        </p:spPr>
        <p:txBody>
          <a:bodyPr/>
          <a:lstStyle/>
          <a:p>
            <a:r>
              <a:rPr lang="cs-CZ" dirty="0"/>
              <a:t>ZJEDNODUŠENÁ PŘÍPRAVA - VÝPOČET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AFAECA9-E59F-42B2-8815-FE516FFE29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1788" y="2059718"/>
            <a:ext cx="7650212" cy="2460267"/>
          </a:xfrm>
          <a:prstGeom prst="rect">
            <a:avLst/>
          </a:prstGeom>
        </p:spPr>
      </p:pic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758B3F88-2540-4D50-ACC9-8E266B4C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10" name="Zástupný symbol pro datum 3">
            <a:extLst>
              <a:ext uri="{FF2B5EF4-FFF2-40B4-BE49-F238E27FC236}">
                <a16:creationId xmlns:a16="http://schemas.microsoft.com/office/drawing/2014/main" id="{1735D093-EDB9-4314-AA72-F8F0756C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5776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62844"/>
            <a:ext cx="10959548" cy="1325563"/>
          </a:xfrm>
        </p:spPr>
        <p:txBody>
          <a:bodyPr/>
          <a:lstStyle/>
          <a:p>
            <a:r>
              <a:rPr lang="cs-CZ" dirty="0"/>
              <a:t>ZJEDNODUŠENÁ PŘÍPRAVA - VÝPOČET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0" y="4408225"/>
                <a:ext cx="8153400" cy="1516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Jestliže platí, že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B</m:t>
                        </m:r>
                      </m:sub>
                    </m:sSub>
                  </m:oMath>
                </a14:m>
                <a:r>
                  <a:rPr lang="cs-CZ" sz="2400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b>
                    </m:sSub>
                  </m:oMath>
                </a14:m>
                <a:r>
                  <a:rPr lang="cs-CZ" sz="2400" dirty="0"/>
                  <a:t>) ≥ 0, pak δ = {[(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B</m:t>
                        </m:r>
                      </m:sub>
                    </m:sSub>
                  </m:oMath>
                </a14:m>
                <a:r>
                  <a:rPr lang="cs-CZ" sz="2400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b>
                    </m:sSub>
                  </m:oMath>
                </a14:m>
                <a:r>
                  <a:rPr lang="cs-CZ" sz="2400" dirty="0"/>
                  <a:t>)  – 30-00]}.</a:t>
                </a:r>
              </a:p>
              <a:p>
                <a:r>
                  <a:rPr lang="cs-CZ" sz="2400" dirty="0"/>
                  <a:t>Jestliže platí, že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B</m:t>
                        </m:r>
                      </m:sub>
                    </m:sSub>
                  </m:oMath>
                </a14:m>
                <a:r>
                  <a:rPr lang="cs-CZ" sz="2400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b>
                    </m:sSub>
                  </m:oMath>
                </a14:m>
                <a:r>
                  <a:rPr lang="cs-CZ" sz="2400" dirty="0"/>
                  <a:t>) &lt; 0, pak δ = {[(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B</m:t>
                        </m:r>
                      </m:sub>
                    </m:sSub>
                  </m:oMath>
                </a14:m>
                <a:r>
                  <a:rPr lang="cs-CZ" sz="2400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b>
                    </m:sSub>
                  </m:oMath>
                </a14:m>
                <a:r>
                  <a:rPr lang="cs-CZ" sz="2400" dirty="0"/>
                  <a:t>) +30-00]}.</a:t>
                </a:r>
              </a:p>
              <a:p>
                <a:r>
                  <a:rPr lang="cs-CZ" sz="2400" dirty="0"/>
                  <a:t>β = 15-00 – δ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d</m:t>
                        </m:r>
                      </m:e>
                      <m:sub>
                        <m:r>
                          <a:rPr lang="cs-CZ" sz="240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400" dirty="0"/>
                  <a:t> = Z . sin β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08225"/>
                <a:ext cx="8153400" cy="1516441"/>
              </a:xfrm>
              <a:prstGeom prst="rect">
                <a:avLst/>
              </a:prstGeom>
              <a:blipFill>
                <a:blip r:embed="rId6"/>
                <a:stretch>
                  <a:fillRect l="-1121" t="-3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65028F0-516C-43FB-826E-65108E33A0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41788" y="2059718"/>
            <a:ext cx="7650212" cy="2460267"/>
          </a:xfrm>
          <a:prstGeom prst="rect">
            <a:avLst/>
          </a:prstGeom>
        </p:spPr>
      </p:pic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E55C8A4F-BF6D-4FD7-BE52-3DB54B64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10" name="Zástupný symbol pro datum 3">
            <a:extLst>
              <a:ext uri="{FF2B5EF4-FFF2-40B4-BE49-F238E27FC236}">
                <a16:creationId xmlns:a16="http://schemas.microsoft.com/office/drawing/2014/main" id="{A0395E8F-BAC1-41EC-B0EA-3C38CDB0DB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62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6434D-0DF8-4270-8449-4892952E6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368" y="1167718"/>
            <a:ext cx="10515600" cy="1325563"/>
          </a:xfrm>
        </p:spPr>
        <p:txBody>
          <a:bodyPr/>
          <a:lstStyle/>
          <a:p>
            <a:r>
              <a:rPr lang="cs-CZ" dirty="0"/>
              <a:t>REDUKČNÍ POMĚR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DB7DD97A-6B75-45C9-B0A6-8A40164E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7D6A4142-973E-43F9-AC7E-6D9D47B4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grpSp>
        <p:nvGrpSpPr>
          <p:cNvPr id="11" name="Baterie">
            <a:extLst>
              <a:ext uri="{FF2B5EF4-FFF2-40B4-BE49-F238E27FC236}">
                <a16:creationId xmlns:a16="http://schemas.microsoft.com/office/drawing/2014/main" id="{1D7481C6-CC3E-4B5E-9154-3DDFA5077D73}"/>
              </a:ext>
            </a:extLst>
          </p:cNvPr>
          <p:cNvGrpSpPr/>
          <p:nvPr/>
        </p:nvGrpSpPr>
        <p:grpSpPr>
          <a:xfrm rot="5400000">
            <a:off x="1089059" y="2446309"/>
            <a:ext cx="144016" cy="648070"/>
            <a:chOff x="2195736" y="3501008"/>
            <a:chExt cx="144016" cy="648070"/>
          </a:xfrm>
        </p:grpSpPr>
        <p:cxnSp>
          <p:nvCxnSpPr>
            <p:cNvPr id="12" name="Přímá spojovací čára 4">
              <a:extLst>
                <a:ext uri="{FF2B5EF4-FFF2-40B4-BE49-F238E27FC236}">
                  <a16:creationId xmlns:a16="http://schemas.microsoft.com/office/drawing/2014/main" id="{24F2F59F-80BC-496E-86CD-05EB5D94496F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5">
              <a:extLst>
                <a:ext uri="{FF2B5EF4-FFF2-40B4-BE49-F238E27FC236}">
                  <a16:creationId xmlns:a16="http://schemas.microsoft.com/office/drawing/2014/main" id="{E192EED3-CD6C-40DD-A9C6-4030893FDC36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6">
              <a:extLst>
                <a:ext uri="{FF2B5EF4-FFF2-40B4-BE49-F238E27FC236}">
                  <a16:creationId xmlns:a16="http://schemas.microsoft.com/office/drawing/2014/main" id="{5EE12B74-8E43-468A-8109-0E8C2C909A8B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Elipsa 7">
              <a:extLst>
                <a:ext uri="{FF2B5EF4-FFF2-40B4-BE49-F238E27FC236}">
                  <a16:creationId xmlns:a16="http://schemas.microsoft.com/office/drawing/2014/main" id="{6764755C-3BD1-462C-A644-223886C1C855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9" name="Pozorovatel">
            <a:extLst>
              <a:ext uri="{FF2B5EF4-FFF2-40B4-BE49-F238E27FC236}">
                <a16:creationId xmlns:a16="http://schemas.microsoft.com/office/drawing/2014/main" id="{A8AEF285-AEA3-433F-8229-ED5B32425ADB}"/>
              </a:ext>
            </a:extLst>
          </p:cNvPr>
          <p:cNvGrpSpPr/>
          <p:nvPr/>
        </p:nvGrpSpPr>
        <p:grpSpPr>
          <a:xfrm>
            <a:off x="8359198" y="3750699"/>
            <a:ext cx="288032" cy="288032"/>
            <a:chOff x="6372200" y="2780928"/>
            <a:chExt cx="288032" cy="288032"/>
          </a:xfrm>
        </p:grpSpPr>
        <p:sp>
          <p:nvSpPr>
            <p:cNvPr id="20" name="Rovnoramenný trojúhelník 19">
              <a:extLst>
                <a:ext uri="{FF2B5EF4-FFF2-40B4-BE49-F238E27FC236}">
                  <a16:creationId xmlns:a16="http://schemas.microsoft.com/office/drawing/2014/main" id="{7735CE60-2DB1-4F4A-A665-CA0EDF7617C2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1" name="Elipsa 17">
              <a:extLst>
                <a:ext uri="{FF2B5EF4-FFF2-40B4-BE49-F238E27FC236}">
                  <a16:creationId xmlns:a16="http://schemas.microsoft.com/office/drawing/2014/main" id="{8665586A-DB17-433A-95F6-C9F8195A8207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4" name="TextovéPole C">
            <a:extLst>
              <a:ext uri="{FF2B5EF4-FFF2-40B4-BE49-F238E27FC236}">
                <a16:creationId xmlns:a16="http://schemas.microsoft.com/office/drawing/2014/main" id="{EF827D88-DDE6-41D9-A65E-6466F33C45D2}"/>
              </a:ext>
            </a:extLst>
          </p:cNvPr>
          <p:cNvSpPr txBox="1"/>
          <p:nvPr/>
        </p:nvSpPr>
        <p:spPr>
          <a:xfrm>
            <a:off x="8325410" y="403368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25" name="TextovéPole B">
            <a:extLst>
              <a:ext uri="{FF2B5EF4-FFF2-40B4-BE49-F238E27FC236}">
                <a16:creationId xmlns:a16="http://schemas.microsoft.com/office/drawing/2014/main" id="{8AC57877-1C6B-4897-BBA7-3D69918DBE86}"/>
              </a:ext>
            </a:extLst>
          </p:cNvPr>
          <p:cNvSpPr txBox="1"/>
          <p:nvPr/>
        </p:nvSpPr>
        <p:spPr>
          <a:xfrm>
            <a:off x="1050664" y="231356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sp>
        <p:nvSpPr>
          <p:cNvPr id="16" name="Zástupný symbol pro číslo snímku 6">
            <a:extLst>
              <a:ext uri="{FF2B5EF4-FFF2-40B4-BE49-F238E27FC236}">
                <a16:creationId xmlns:a16="http://schemas.microsoft.com/office/drawing/2014/main" id="{388E5A6E-EE57-409E-8AEE-DBDA3F0F3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3513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162844"/>
            <a:ext cx="11009243" cy="1325563"/>
          </a:xfrm>
        </p:spPr>
        <p:txBody>
          <a:bodyPr/>
          <a:lstStyle/>
          <a:p>
            <a:r>
              <a:rPr lang="cs-CZ" dirty="0"/>
              <a:t>ZJEDNODUŠENÁ PŘÍPRAVA - VÝPOČET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0" y="4400868"/>
                <a:ext cx="8153400" cy="2286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Jestliže platí, že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B</m:t>
                        </m:r>
                      </m:sub>
                    </m:sSub>
                  </m:oMath>
                </a14:m>
                <a:r>
                  <a:rPr lang="cs-CZ" sz="2400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b>
                    </m:sSub>
                  </m:oMath>
                </a14:m>
                <a:r>
                  <a:rPr lang="cs-CZ" sz="2400" dirty="0"/>
                  <a:t>) ≥ 0, pak δ = {[(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B</m:t>
                        </m:r>
                      </m:sub>
                    </m:sSub>
                  </m:oMath>
                </a14:m>
                <a:r>
                  <a:rPr lang="cs-CZ" sz="2400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b>
                    </m:sSub>
                  </m:oMath>
                </a14:m>
                <a:r>
                  <a:rPr lang="cs-CZ" sz="2400" dirty="0"/>
                  <a:t>)  – 30-00]}.</a:t>
                </a:r>
              </a:p>
              <a:p>
                <a:r>
                  <a:rPr lang="cs-CZ" sz="2400" dirty="0"/>
                  <a:t>Jestliže platí, že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B</m:t>
                        </m:r>
                      </m:sub>
                    </m:sSub>
                  </m:oMath>
                </a14:m>
                <a:r>
                  <a:rPr lang="cs-CZ" sz="2400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b>
                    </m:sSub>
                  </m:oMath>
                </a14:m>
                <a:r>
                  <a:rPr lang="cs-CZ" sz="2400" dirty="0"/>
                  <a:t>) &lt; 0, pak δ = {[(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B</m:t>
                        </m:r>
                      </m:sub>
                    </m:sSub>
                  </m:oMath>
                </a14:m>
                <a:r>
                  <a:rPr lang="cs-CZ" sz="2400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b>
                    </m:sSub>
                  </m:oMath>
                </a14:m>
                <a:r>
                  <a:rPr lang="cs-CZ" sz="2400" dirty="0"/>
                  <a:t>) +30-00]}.</a:t>
                </a:r>
              </a:p>
              <a:p>
                <a:r>
                  <a:rPr lang="cs-CZ" sz="2400" dirty="0"/>
                  <a:t>β = 15-00 – δ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d</m:t>
                        </m:r>
                      </m:e>
                      <m:sub>
                        <m:r>
                          <a:rPr lang="cs-CZ" sz="240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400" dirty="0"/>
                  <a:t> = Z * sin β</a:t>
                </a:r>
              </a:p>
              <a:p>
                <a:r>
                  <a:rPr lang="cs-CZ" sz="2400" dirty="0"/>
                  <a:t>Topografická dálka: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t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p>
                    </m:sSubSup>
                  </m:oMath>
                </a14:m>
                <a:r>
                  <a:rPr lang="cs-CZ" sz="2400" dirty="0"/>
                  <a:t> ≐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b>
                    </m:sSub>
                  </m:oMath>
                </a14:m>
                <a:r>
                  <a:rPr lang="cs-CZ" sz="2400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d</m:t>
                        </m:r>
                      </m:e>
                      <m:sub>
                        <m:r>
                          <a:rPr lang="cs-CZ" sz="240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cs-CZ" sz="2400" dirty="0"/>
              </a:p>
              <a:p>
                <a:endParaRPr lang="cs-CZ" sz="2400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00868"/>
                <a:ext cx="8153400" cy="2286716"/>
              </a:xfrm>
              <a:prstGeom prst="rect">
                <a:avLst/>
              </a:prstGeom>
              <a:blipFill>
                <a:blip r:embed="rId3"/>
                <a:stretch>
                  <a:fillRect l="-1121" t="-21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323FD6D-DAA3-4089-B0D4-FE7CC767C5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1788" y="2059718"/>
            <a:ext cx="7650212" cy="2460267"/>
          </a:xfrm>
          <a:prstGeom prst="rect">
            <a:avLst/>
          </a:prstGeom>
        </p:spPr>
      </p:pic>
      <p:sp>
        <p:nvSpPr>
          <p:cNvPr id="10" name="Zástupný symbol pro zápatí 4">
            <a:extLst>
              <a:ext uri="{FF2B5EF4-FFF2-40B4-BE49-F238E27FC236}">
                <a16:creationId xmlns:a16="http://schemas.microsoft.com/office/drawing/2014/main" id="{1976705C-F996-401B-9E93-123B95075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11" name="Zástupný symbol pro datum 3">
            <a:extLst>
              <a:ext uri="{FF2B5EF4-FFF2-40B4-BE49-F238E27FC236}">
                <a16:creationId xmlns:a16="http://schemas.microsoft.com/office/drawing/2014/main" id="{4CD30CE0-E127-41DB-AC25-CE18B63364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0660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162844"/>
            <a:ext cx="11009243" cy="1325563"/>
          </a:xfrm>
        </p:spPr>
        <p:txBody>
          <a:bodyPr/>
          <a:lstStyle/>
          <a:p>
            <a:r>
              <a:rPr lang="cs-CZ" dirty="0"/>
              <a:t>ZJEDNODUŠENÁ PŘÍPRAVA - VÝPOČET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0" y="4400868"/>
                <a:ext cx="8153400" cy="1535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 ∗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sSubSup>
                            <m:sSubSup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cs-CZ" sz="2400" dirty="0"/>
              </a:p>
              <a:p>
                <a:endParaRPr lang="cs-CZ" sz="2400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00868"/>
                <a:ext cx="8153400" cy="15351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41</a:t>
            </a:fld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323FD6D-DAA3-4089-B0D4-FE7CC767C5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1788" y="2059718"/>
            <a:ext cx="7650212" cy="2460267"/>
          </a:xfrm>
          <a:prstGeom prst="rect">
            <a:avLst/>
          </a:prstGeom>
        </p:spPr>
      </p:pic>
      <p:sp>
        <p:nvSpPr>
          <p:cNvPr id="10" name="Zástupný symbol pro zápatí 4">
            <a:extLst>
              <a:ext uri="{FF2B5EF4-FFF2-40B4-BE49-F238E27FC236}">
                <a16:creationId xmlns:a16="http://schemas.microsoft.com/office/drawing/2014/main" id="{1976705C-F996-401B-9E93-123B95075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11" name="Zástupný symbol pro datum 3">
            <a:extLst>
              <a:ext uri="{FF2B5EF4-FFF2-40B4-BE49-F238E27FC236}">
                <a16:creationId xmlns:a16="http://schemas.microsoft.com/office/drawing/2014/main" id="{4CD30CE0-E127-41DB-AC25-CE18B63364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2633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733D555F-0A08-4A25-B01A-82A785067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1788" y="2059718"/>
            <a:ext cx="7650212" cy="246026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162844"/>
            <a:ext cx="11009243" cy="1325563"/>
          </a:xfrm>
        </p:spPr>
        <p:txBody>
          <a:bodyPr/>
          <a:lstStyle/>
          <a:p>
            <a:r>
              <a:rPr lang="cs-CZ" dirty="0"/>
              <a:t>ZJEDNODUŠENÁ PŘÍPRAVA - VÝPOČET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0" y="4400713"/>
                <a:ext cx="8153400" cy="154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 ∗ 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sSubSup>
                            <m:sSub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cs-CZ" sz="2400" dirty="0"/>
              </a:p>
              <a:p>
                <a:r>
                  <a:rPr lang="cs-CZ" sz="2400" dirty="0"/>
                  <a:t>Topografická stranová odchylka: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So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t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p>
                    </m:sSubSup>
                    <m:r>
                      <a:rPr lang="cs-CZ" sz="2400">
                        <a:latin typeface="Cambria Math"/>
                      </a:rPr>
                      <m:t> </m:t>
                    </m:r>
                  </m:oMath>
                </a14:m>
                <a:r>
                  <a:rPr lang="cs-CZ" sz="2400" dirty="0"/>
                  <a:t>= ( ±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2400">
                            <a:latin typeface="Cambria Math"/>
                          </a:rPr>
                          <m:t>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b>
                      <m:sup>
                        <m:r>
                          <a:rPr lang="cs-CZ" sz="2400">
                            <a:latin typeface="Cambria Math"/>
                          </a:rPr>
                          <m:t>,</m:t>
                        </m:r>
                      </m:sup>
                    </m:sSubSup>
                  </m:oMath>
                </a14:m>
                <a:r>
                  <a:rPr lang="cs-CZ" sz="2400" dirty="0"/>
                  <a:t>) + ( ± i )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00713"/>
                <a:ext cx="8153400" cy="1549911"/>
              </a:xfrm>
              <a:prstGeom prst="rect">
                <a:avLst/>
              </a:prstGeom>
              <a:blipFill>
                <a:blip r:embed="rId4"/>
                <a:stretch>
                  <a:fillRect l="-1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42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91FE4E72-DB41-4AE3-9232-7FFD3B481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9" name="Zástupný symbol pro datum 3">
            <a:extLst>
              <a:ext uri="{FF2B5EF4-FFF2-40B4-BE49-F238E27FC236}">
                <a16:creationId xmlns:a16="http://schemas.microsoft.com/office/drawing/2014/main" id="{925E89AF-1176-402A-BBC5-5CD6DB0D4F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4217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162844"/>
            <a:ext cx="10899913" cy="1325563"/>
          </a:xfrm>
        </p:spPr>
        <p:txBody>
          <a:bodyPr/>
          <a:lstStyle/>
          <a:p>
            <a:r>
              <a:rPr lang="cs-CZ" dirty="0"/>
              <a:t>ZJEDNODUŠENÁ PŘÍPRAVA - VÝPOČET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6CC5A38-E44B-4126-A94A-FEDD47B026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1788" y="2059718"/>
            <a:ext cx="7650212" cy="2460267"/>
          </a:xfrm>
          <a:prstGeom prst="rect">
            <a:avLst/>
          </a:prstGeom>
        </p:spPr>
      </p:pic>
      <p:sp>
        <p:nvSpPr>
          <p:cNvPr id="10" name="Zástupný symbol pro zápatí 4">
            <a:extLst>
              <a:ext uri="{FF2B5EF4-FFF2-40B4-BE49-F238E27FC236}">
                <a16:creationId xmlns:a16="http://schemas.microsoft.com/office/drawing/2014/main" id="{9AC99FCF-9432-477B-99FB-6705C780E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11" name="Zástupný symbol pro datum 3">
            <a:extLst>
              <a:ext uri="{FF2B5EF4-FFF2-40B4-BE49-F238E27FC236}">
                <a16:creationId xmlns:a16="http://schemas.microsoft.com/office/drawing/2014/main" id="{AA6FA6A2-B931-4915-A60E-760E095308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71A8E530-63DE-4327-8CEB-D6C26DEA24DF}"/>
                  </a:ext>
                </a:extLst>
              </p:cNvPr>
              <p:cNvSpPr txBox="1"/>
              <p:nvPr/>
            </p:nvSpPr>
            <p:spPr>
              <a:xfrm>
                <a:off x="0" y="4400713"/>
                <a:ext cx="8153400" cy="2197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 ∗ 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sSubSup>
                            <m:sSub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cs-CZ" sz="2400" dirty="0"/>
              </a:p>
              <a:p>
                <a:r>
                  <a:rPr lang="cs-CZ" sz="2400" dirty="0"/>
                  <a:t>Topografická stranová odchylka: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So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t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p>
                    </m:sSubSup>
                    <m:r>
                      <a:rPr lang="cs-CZ" sz="2400">
                        <a:latin typeface="Cambria Math"/>
                      </a:rPr>
                      <m:t> </m:t>
                    </m:r>
                  </m:oMath>
                </a14:m>
                <a:r>
                  <a:rPr lang="cs-CZ" sz="2400" dirty="0"/>
                  <a:t>= ( ±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2400">
                            <a:latin typeface="Cambria Math"/>
                          </a:rPr>
                          <m:t>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C</m:t>
                        </m:r>
                      </m:sub>
                      <m:sup>
                        <m:r>
                          <a:rPr lang="cs-CZ" sz="2400">
                            <a:latin typeface="Cambria Math"/>
                          </a:rPr>
                          <m:t>,</m:t>
                        </m:r>
                      </m:sup>
                    </m:sSubSup>
                  </m:oMath>
                </a14:m>
                <a:r>
                  <a:rPr lang="cs-CZ" sz="2400" dirty="0"/>
                  <a:t>) + ( ± i )</a:t>
                </a:r>
              </a:p>
              <a:p>
                <a14:m>
                  <m:oMath xmlns:m="http://schemas.openxmlformats.org/officeDocument/2006/math">
                    <m:r>
                      <a:rPr lang="cs-CZ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cs-CZ" sz="2400" dirty="0"/>
                  <a:t>  a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p>
                        </m:sSub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𝑘𝑚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−5 %</m:t>
                    </m:r>
                  </m:oMath>
                </a14:m>
                <a:endParaRPr lang="cs-CZ" sz="2400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71A8E530-63DE-4327-8CEB-D6C26DEA2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00713"/>
                <a:ext cx="8153400" cy="2197333"/>
              </a:xfrm>
              <a:prstGeom prst="rect">
                <a:avLst/>
              </a:prstGeom>
              <a:blipFill>
                <a:blip r:embed="rId4"/>
                <a:stretch>
                  <a:fillRect l="-1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67375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162844"/>
            <a:ext cx="10899913" cy="1325563"/>
          </a:xfrm>
        </p:spPr>
        <p:txBody>
          <a:bodyPr/>
          <a:lstStyle/>
          <a:p>
            <a:r>
              <a:rPr lang="cs-CZ" dirty="0"/>
              <a:t>ZJEDNODUŠENÁ PŘÍPRAVA - VÝPOČET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44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6CC5A38-E44B-4126-A94A-FEDD47B026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1788" y="2059718"/>
            <a:ext cx="7650212" cy="2460267"/>
          </a:xfrm>
          <a:prstGeom prst="rect">
            <a:avLst/>
          </a:prstGeom>
        </p:spPr>
      </p:pic>
      <p:sp>
        <p:nvSpPr>
          <p:cNvPr id="10" name="Zástupný symbol pro zápatí 4">
            <a:extLst>
              <a:ext uri="{FF2B5EF4-FFF2-40B4-BE49-F238E27FC236}">
                <a16:creationId xmlns:a16="http://schemas.microsoft.com/office/drawing/2014/main" id="{9AC99FCF-9432-477B-99FB-6705C780E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11" name="Zástupný symbol pro datum 3">
            <a:extLst>
              <a:ext uri="{FF2B5EF4-FFF2-40B4-BE49-F238E27FC236}">
                <a16:creationId xmlns:a16="http://schemas.microsoft.com/office/drawing/2014/main" id="{AA6FA6A2-B931-4915-A60E-760E095308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71A8E530-63DE-4327-8CEB-D6C26DEA24DF}"/>
                  </a:ext>
                </a:extLst>
              </p:cNvPr>
              <p:cNvSpPr txBox="1"/>
              <p:nvPr/>
            </p:nvSpPr>
            <p:spPr>
              <a:xfrm>
                <a:off x="0" y="4400713"/>
                <a:ext cx="8153400" cy="9208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r>
                        <a:rPr lang="cs-CZ" sz="2400" b="0" i="0" smtClean="0">
                          <a:latin typeface="Cambria Math" panose="02040503050406030204" pitchFamily="18" charset="0"/>
                        </a:rPr>
                        <m:t> =</m:t>
                      </m:r>
                      <m:sSubSup>
                        <m:sSubSup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r>
                        <a:rPr lang="cs-CZ" sz="2400" b="0" i="0" smtClean="0">
                          <a:latin typeface="Cambria Math" panose="02040503050406030204" pitchFamily="18" charset="0"/>
                        </a:rPr>
                        <m:t>+ 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nor/>
                                </m:rPr>
                                <a:rPr lang="cs-CZ" sz="2400" dirty="0"/>
                                <m:t>±</m:t>
                              </m:r>
                              <m:r>
                                <a:rPr lang="cs-CZ" sz="24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  <m:sup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cs-CZ" sz="2400" b="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𝑆𝑜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𝑆𝑜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cs-CZ" sz="2400" dirty="0"/>
                      <m:t>±</m:t>
                    </m:r>
                    <m:r>
                      <m:rPr>
                        <m:nor/>
                      </m:rPr>
                      <a:rPr lang="cs-CZ" sz="2400" b="0" i="0" dirty="0" smtClean="0"/>
                      <m:t> 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Sup>
                      <m:sSub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𝑆𝑜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sz="2400" dirty="0"/>
              </a:p>
            </p:txBody>
          </p:sp>
        </mc:Choice>
        <mc:Fallback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71A8E530-63DE-4327-8CEB-D6C26DEA2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00713"/>
                <a:ext cx="8153400" cy="920893"/>
              </a:xfrm>
              <a:prstGeom prst="rect">
                <a:avLst/>
              </a:prstGeom>
              <a:blipFill>
                <a:blip r:embed="rId4"/>
                <a:stretch>
                  <a:fillRect l="-149" b="-52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00297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162844"/>
            <a:ext cx="10899913" cy="1325563"/>
          </a:xfrm>
        </p:spPr>
        <p:txBody>
          <a:bodyPr/>
          <a:lstStyle/>
          <a:p>
            <a:r>
              <a:rPr lang="cs-CZ" dirty="0"/>
              <a:t>ZJEDNODUŠENÁ PŘÍPRAVA - VÝPOČET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45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6CC5A38-E44B-4126-A94A-FEDD47B026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1788" y="2059718"/>
            <a:ext cx="7650212" cy="2460267"/>
          </a:xfrm>
          <a:prstGeom prst="rect">
            <a:avLst/>
          </a:prstGeom>
        </p:spPr>
      </p:pic>
      <p:sp>
        <p:nvSpPr>
          <p:cNvPr id="10" name="Zástupný symbol pro zápatí 4">
            <a:extLst>
              <a:ext uri="{FF2B5EF4-FFF2-40B4-BE49-F238E27FC236}">
                <a16:creationId xmlns:a16="http://schemas.microsoft.com/office/drawing/2014/main" id="{9AC99FCF-9432-477B-99FB-6705C780E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11" name="Zástupný symbol pro datum 3">
            <a:extLst>
              <a:ext uri="{FF2B5EF4-FFF2-40B4-BE49-F238E27FC236}">
                <a16:creationId xmlns:a16="http://schemas.microsoft.com/office/drawing/2014/main" id="{AA6FA6A2-B931-4915-A60E-760E095308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71A8E530-63DE-4327-8CEB-D6C26DEA24DF}"/>
                  </a:ext>
                </a:extLst>
              </p:cNvPr>
              <p:cNvSpPr txBox="1"/>
              <p:nvPr/>
            </p:nvSpPr>
            <p:spPr>
              <a:xfrm>
                <a:off x="0" y="4400713"/>
                <a:ext cx="8153400" cy="1627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r>
                        <a:rPr lang="cs-CZ" sz="2400" b="0" i="0" smtClean="0">
                          <a:latin typeface="Cambria Math" panose="02040503050406030204" pitchFamily="18" charset="0"/>
                        </a:rPr>
                        <m:t> =</m:t>
                      </m:r>
                      <m:sSubSup>
                        <m:sSubSup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r>
                        <a:rPr lang="cs-CZ" sz="2400" b="0" i="0" smtClean="0">
                          <a:latin typeface="Cambria Math" panose="02040503050406030204" pitchFamily="18" charset="0"/>
                        </a:rPr>
                        <m:t>+ 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  <m:sup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cs-CZ" sz="2400" b="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𝑆𝑜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𝑆𝑜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Sup>
                      <m:sSub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𝑆𝑜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  <a:cs typeface="Times New Roman"/>
                            </a:rPr>
                            <m:t>𝐷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  <a:cs typeface="Times New Roman"/>
                            </a:rPr>
                            <m:t>𝑑𝑐</m:t>
                          </m:r>
                        </m:sub>
                      </m:sSub>
                      <m:r>
                        <a:rPr lang="cs-CZ" sz="2400" b="0" i="0" smtClean="0">
                          <a:latin typeface="Cambria Math" panose="02040503050406030204" pitchFamily="18" charset="0"/>
                          <a:cs typeface="Times New Roman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/>
                        </a:rPr>
                        <m:t>α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/>
                        </a:rPr>
                        <m:t>+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  <m:t>± 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/>
                        </a:rPr>
                        <m:t>+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  <m:t>± ∆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/>
                        </a:rPr>
                        <m:t>= 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/>
                        </a:rPr>
                        <m:t>𝛼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/>
                        </a:rPr>
                        <m:t>+(±∆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/>
                        </a:rPr>
                        <m:t>𝜑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/>
                        </a:rPr>
                        <m:t>)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/>
                        </a:rPr>
                        <m:t>∆</m:t>
                      </m:r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/>
                        </a:rPr>
                        <m:t>𝜑</m:t>
                      </m:r>
                      <m:r>
                        <a:rPr lang="cs-CZ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/>
                        </a:rPr>
                        <m:t>=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  <m:t>± 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/>
                        </a:rPr>
                        <m:t>+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  <m:t>± </m:t>
                          </m:r>
                          <m: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  <m:t>∆</m:t>
                          </m:r>
                          <m:sSub>
                            <m:sSubPr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/>
                                </a:rPr>
                                <m:t>𝜀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71A8E530-63DE-4327-8CEB-D6C26DEA2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00713"/>
                <a:ext cx="8153400" cy="1627048"/>
              </a:xfrm>
              <a:prstGeom prst="rect">
                <a:avLst/>
              </a:prstGeom>
              <a:blipFill>
                <a:blip r:embed="rId4"/>
                <a:stretch>
                  <a:fillRect l="-149" b="-18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52668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162844"/>
            <a:ext cx="10899913" cy="1325563"/>
          </a:xfrm>
        </p:spPr>
        <p:txBody>
          <a:bodyPr/>
          <a:lstStyle/>
          <a:p>
            <a:r>
              <a:rPr lang="cs-CZ" dirty="0"/>
              <a:t>ZJEDNODUŠENÁ PŘÍPRAVA - VÝPOČET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46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6CC5A38-E44B-4126-A94A-FEDD47B026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1788" y="2059718"/>
            <a:ext cx="7650212" cy="2460267"/>
          </a:xfrm>
          <a:prstGeom prst="rect">
            <a:avLst/>
          </a:prstGeom>
        </p:spPr>
      </p:pic>
      <p:sp>
        <p:nvSpPr>
          <p:cNvPr id="10" name="Zástupný symbol pro zápatí 4">
            <a:extLst>
              <a:ext uri="{FF2B5EF4-FFF2-40B4-BE49-F238E27FC236}">
                <a16:creationId xmlns:a16="http://schemas.microsoft.com/office/drawing/2014/main" id="{9AC99FCF-9432-477B-99FB-6705C780E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11" name="Zástupný symbol pro datum 3">
            <a:extLst>
              <a:ext uri="{FF2B5EF4-FFF2-40B4-BE49-F238E27FC236}">
                <a16:creationId xmlns:a16="http://schemas.microsoft.com/office/drawing/2014/main" id="{AA6FA6A2-B931-4915-A60E-760E095308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71A8E530-63DE-4327-8CEB-D6C26DEA24DF}"/>
                  </a:ext>
                </a:extLst>
              </p:cNvPr>
              <p:cNvSpPr txBox="1"/>
              <p:nvPr/>
            </p:nvSpPr>
            <p:spPr>
              <a:xfrm>
                <a:off x="0" y="4423220"/>
                <a:ext cx="8153400" cy="1433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𝑑𝑐</m:t>
                          </m:r>
                        </m:sub>
                      </m:sSub>
                      <m:r>
                        <a:rPr lang="cs-CZ" sz="24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cs-CZ" sz="2400">
                          <a:latin typeface="Cambria Math" panose="02040503050406030204" pitchFamily="18" charset="0"/>
                        </a:rPr>
                        <m:t>+ 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±∆</m:t>
                          </m:r>
                          <m: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𝑆𝑠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100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num>
                      <m:den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0,01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sup>
                        </m:sSubSup>
                      </m:den>
                    </m:f>
                  </m:oMath>
                </a14:m>
                <a:r>
                  <a:rPr lang="cs-CZ" sz="2400" dirty="0"/>
                  <a:t>   a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𝑅𝑝</m:t>
                    </m:r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sup>
                        </m:sSubSup>
                      </m:den>
                    </m:f>
                  </m:oMath>
                </a14:m>
                <a:endParaRPr lang="cs-CZ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cs-CZ" sz="2400" dirty="0"/>
              </a:p>
            </p:txBody>
          </p:sp>
        </mc:Choice>
        <mc:Fallback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71A8E530-63DE-4327-8CEB-D6C26DEA2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23220"/>
                <a:ext cx="8153400" cy="1433085"/>
              </a:xfrm>
              <a:prstGeom prst="rect">
                <a:avLst/>
              </a:prstGeom>
              <a:blipFill>
                <a:blip r:embed="rId4"/>
                <a:stretch>
                  <a:fillRect l="-1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18009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162844"/>
            <a:ext cx="11108635" cy="1325563"/>
          </a:xfrm>
        </p:spPr>
        <p:txBody>
          <a:bodyPr/>
          <a:lstStyle/>
          <a:p>
            <a:r>
              <a:rPr lang="cs-CZ" dirty="0"/>
              <a:t>ZJEDNODUŠENÁ PŘÍPRAVA - VÝPOČET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47</a:t>
            </a:fld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CB3E317-C3FE-4A83-AE12-27EACDB4B2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861" y="2198866"/>
            <a:ext cx="12015139" cy="3864004"/>
          </a:xfrm>
          <a:prstGeom prst="rect">
            <a:avLst/>
          </a:prstGeom>
        </p:spPr>
      </p:pic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28ADCC85-3C37-43FF-802F-0923ADA88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10" name="Zástupný symbol pro datum 3">
            <a:extLst>
              <a:ext uri="{FF2B5EF4-FFF2-40B4-BE49-F238E27FC236}">
                <a16:creationId xmlns:a16="http://schemas.microsoft.com/office/drawing/2014/main" id="{712F8D17-E862-4494-A474-2DF2CED443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2394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580680-D841-419D-8821-7937978D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E5E481-F706-4504-828E-2E11BA516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9388"/>
            <a:ext cx="10515600" cy="3580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pPr marL="0" indent="0">
              <a:buNone/>
            </a:pPr>
            <a:r>
              <a:rPr lang="cs-CZ" dirty="0" err="1"/>
              <a:t>VeV</a:t>
            </a:r>
            <a:r>
              <a:rPr lang="cs-CZ" dirty="0"/>
              <a:t> Vyškov. </a:t>
            </a:r>
            <a:r>
              <a:rPr lang="cs-CZ" i="1" dirty="0"/>
              <a:t>Pravidla střelby a řízení palby pozemního dělostřelectva</a:t>
            </a:r>
            <a:r>
              <a:rPr lang="cs-CZ" dirty="0"/>
              <a:t>. Pub-74-14-01. Praha: 2007, 256 s.</a:t>
            </a:r>
          </a:p>
          <a:p>
            <a:pPr marL="0" indent="0">
              <a:buNone/>
            </a:pPr>
            <a:r>
              <a:rPr lang="cs-CZ" dirty="0"/>
              <a:t>TICHÁ, Kateřina. </a:t>
            </a:r>
            <a:r>
              <a:rPr lang="cs-CZ" i="1" dirty="0"/>
              <a:t>Určování prvků pro účinnou střelbu baterie zjednodušenou a zkrácenou přípravou.</a:t>
            </a:r>
            <a:r>
              <a:rPr lang="cs-CZ" dirty="0"/>
              <a:t> Brno, 2006. Bakalářská práce. Univerzita obrany.</a:t>
            </a:r>
          </a:p>
          <a:p>
            <a:pPr marL="0" indent="0">
              <a:buNone/>
            </a:pPr>
            <a:r>
              <a:rPr lang="cs-CZ" dirty="0"/>
              <a:t>Děl-3-1. Palebná služba pozemního dělostřelectva. Praha: MO, 1995. 185 s.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7A832628-9E9B-4DCE-AAA4-F3D1AE4BC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48</a:t>
            </a:fld>
            <a:endParaRPr lang="cs-CZ" dirty="0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58EA079D-5FCA-42FF-8065-23DF4E24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8" name="Zástupný symbol pro datum 3">
            <a:extLst>
              <a:ext uri="{FF2B5EF4-FFF2-40B4-BE49-F238E27FC236}">
                <a16:creationId xmlns:a16="http://schemas.microsoft.com/office/drawing/2014/main" id="{B1A2E70A-FAE9-41BF-B961-83C8C7FD7D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335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6434D-0DF8-4270-8449-4892952E6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REDUKČNÍ POMĚR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DB7DD97A-6B75-45C9-B0A6-8A40164E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7D6A4142-973E-43F9-AC7E-6D9D47B4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grpSp>
        <p:nvGrpSpPr>
          <p:cNvPr id="35" name="Baterie">
            <a:extLst>
              <a:ext uri="{FF2B5EF4-FFF2-40B4-BE49-F238E27FC236}">
                <a16:creationId xmlns:a16="http://schemas.microsoft.com/office/drawing/2014/main" id="{97471424-1BEA-43D9-B491-4117F773103F}"/>
              </a:ext>
            </a:extLst>
          </p:cNvPr>
          <p:cNvGrpSpPr/>
          <p:nvPr/>
        </p:nvGrpSpPr>
        <p:grpSpPr>
          <a:xfrm rot="5400000">
            <a:off x="1089059" y="2446309"/>
            <a:ext cx="144016" cy="648070"/>
            <a:chOff x="2195736" y="3501008"/>
            <a:chExt cx="144016" cy="648070"/>
          </a:xfrm>
        </p:grpSpPr>
        <p:cxnSp>
          <p:nvCxnSpPr>
            <p:cNvPr id="36" name="Přímá spojovací čára 4">
              <a:extLst>
                <a:ext uri="{FF2B5EF4-FFF2-40B4-BE49-F238E27FC236}">
                  <a16:creationId xmlns:a16="http://schemas.microsoft.com/office/drawing/2014/main" id="{3EC21671-B0D0-4A8A-BAB9-A0AB212A4E9C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5">
              <a:extLst>
                <a:ext uri="{FF2B5EF4-FFF2-40B4-BE49-F238E27FC236}">
                  <a16:creationId xmlns:a16="http://schemas.microsoft.com/office/drawing/2014/main" id="{E4D6F0D0-9698-4BFB-89EC-E62612AD08B4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6">
              <a:extLst>
                <a:ext uri="{FF2B5EF4-FFF2-40B4-BE49-F238E27FC236}">
                  <a16:creationId xmlns:a16="http://schemas.microsoft.com/office/drawing/2014/main" id="{774D9089-0281-4A87-9982-C4826FC0EACB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Elipsa 7">
              <a:extLst>
                <a:ext uri="{FF2B5EF4-FFF2-40B4-BE49-F238E27FC236}">
                  <a16:creationId xmlns:a16="http://schemas.microsoft.com/office/drawing/2014/main" id="{892DC684-58C9-42C3-8E82-03C0090529A7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42" name="Přímka">
            <a:extLst>
              <a:ext uri="{FF2B5EF4-FFF2-40B4-BE49-F238E27FC236}">
                <a16:creationId xmlns:a16="http://schemas.microsoft.com/office/drawing/2014/main" id="{9646A22F-1C74-45E2-9371-780D4B0242A3}"/>
              </a:ext>
            </a:extLst>
          </p:cNvPr>
          <p:cNvCxnSpPr>
            <a:cxnSpLocks/>
            <a:stCxn id="53" idx="3"/>
          </p:cNvCxnSpPr>
          <p:nvPr/>
        </p:nvCxnSpPr>
        <p:spPr>
          <a:xfrm flipH="1">
            <a:off x="8756269" y="2876712"/>
            <a:ext cx="1912856" cy="101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Pozorovatel">
            <a:extLst>
              <a:ext uri="{FF2B5EF4-FFF2-40B4-BE49-F238E27FC236}">
                <a16:creationId xmlns:a16="http://schemas.microsoft.com/office/drawing/2014/main" id="{4CCB99BB-BC1B-4294-A13A-44AE38CD017F}"/>
              </a:ext>
            </a:extLst>
          </p:cNvPr>
          <p:cNvGrpSpPr/>
          <p:nvPr/>
        </p:nvGrpSpPr>
        <p:grpSpPr>
          <a:xfrm>
            <a:off x="8359198" y="3750699"/>
            <a:ext cx="288032" cy="288032"/>
            <a:chOff x="6372200" y="2780928"/>
            <a:chExt cx="288032" cy="288032"/>
          </a:xfrm>
        </p:grpSpPr>
        <p:sp>
          <p:nvSpPr>
            <p:cNvPr id="44" name="Rovnoramenný trojúhelník 43">
              <a:extLst>
                <a:ext uri="{FF2B5EF4-FFF2-40B4-BE49-F238E27FC236}">
                  <a16:creationId xmlns:a16="http://schemas.microsoft.com/office/drawing/2014/main" id="{797DB12C-09AB-4CB0-87E5-CB660C77FFAC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5" name="Elipsa 17">
              <a:extLst>
                <a:ext uri="{FF2B5EF4-FFF2-40B4-BE49-F238E27FC236}">
                  <a16:creationId xmlns:a16="http://schemas.microsoft.com/office/drawing/2014/main" id="{6329FC73-FAB6-45BA-8E2D-E181BBF4E1B6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7" name="TextovéPole C">
            <a:extLst>
              <a:ext uri="{FF2B5EF4-FFF2-40B4-BE49-F238E27FC236}">
                <a16:creationId xmlns:a16="http://schemas.microsoft.com/office/drawing/2014/main" id="{2210599C-E6D8-4533-B50D-BD07693309CA}"/>
              </a:ext>
            </a:extLst>
          </p:cNvPr>
          <p:cNvSpPr txBox="1"/>
          <p:nvPr/>
        </p:nvSpPr>
        <p:spPr>
          <a:xfrm>
            <a:off x="10592768" y="228814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48" name="TextovéPole C">
            <a:extLst>
              <a:ext uri="{FF2B5EF4-FFF2-40B4-BE49-F238E27FC236}">
                <a16:creationId xmlns:a16="http://schemas.microsoft.com/office/drawing/2014/main" id="{CA83DF08-BBFE-4339-8A51-6AD2012B0849}"/>
              </a:ext>
            </a:extLst>
          </p:cNvPr>
          <p:cNvSpPr txBox="1"/>
          <p:nvPr/>
        </p:nvSpPr>
        <p:spPr>
          <a:xfrm>
            <a:off x="8325410" y="403368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49" name="TextovéPole B">
            <a:extLst>
              <a:ext uri="{FF2B5EF4-FFF2-40B4-BE49-F238E27FC236}">
                <a16:creationId xmlns:a16="http://schemas.microsoft.com/office/drawing/2014/main" id="{48726FC8-DBC0-4F47-9019-2EC4C3734A56}"/>
              </a:ext>
            </a:extLst>
          </p:cNvPr>
          <p:cNvSpPr txBox="1"/>
          <p:nvPr/>
        </p:nvSpPr>
        <p:spPr>
          <a:xfrm>
            <a:off x="1050664" y="231356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grpSp>
        <p:nvGrpSpPr>
          <p:cNvPr id="52" name="Cíl">
            <a:extLst>
              <a:ext uri="{FF2B5EF4-FFF2-40B4-BE49-F238E27FC236}">
                <a16:creationId xmlns:a16="http://schemas.microsoft.com/office/drawing/2014/main" id="{609C6DCA-2A43-4F0D-A1C3-8C86C53DB9A8}"/>
              </a:ext>
            </a:extLst>
          </p:cNvPr>
          <p:cNvGrpSpPr/>
          <p:nvPr/>
        </p:nvGrpSpPr>
        <p:grpSpPr>
          <a:xfrm>
            <a:off x="10626944" y="2630861"/>
            <a:ext cx="288032" cy="288032"/>
            <a:chOff x="5652120" y="2708920"/>
            <a:chExt cx="288032" cy="288032"/>
          </a:xfrm>
        </p:grpSpPr>
        <p:sp>
          <p:nvSpPr>
            <p:cNvPr id="53" name="Elipsa 11">
              <a:extLst>
                <a:ext uri="{FF2B5EF4-FFF2-40B4-BE49-F238E27FC236}">
                  <a16:creationId xmlns:a16="http://schemas.microsoft.com/office/drawing/2014/main" id="{9F69B971-FF75-4D73-8F05-1D222A28B774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Elipsa 12">
              <a:extLst>
                <a:ext uri="{FF2B5EF4-FFF2-40B4-BE49-F238E27FC236}">
                  <a16:creationId xmlns:a16="http://schemas.microsoft.com/office/drawing/2014/main" id="{E2832CEE-46C9-41DE-BBB0-E9A9ABAFB127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20" name="Zástupný symbol pro číslo snímku 6">
            <a:extLst>
              <a:ext uri="{FF2B5EF4-FFF2-40B4-BE49-F238E27FC236}">
                <a16:creationId xmlns:a16="http://schemas.microsoft.com/office/drawing/2014/main" id="{B48FA6D4-AB6A-4772-AF1C-474999516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291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6434D-0DF8-4270-8449-4892952E6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REDUKČNÍ POMĚR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DB7DD97A-6B75-45C9-B0A6-8A40164E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7D6A4142-973E-43F9-AC7E-6D9D47B4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34" name="Oblouk 33">
            <a:extLst>
              <a:ext uri="{FF2B5EF4-FFF2-40B4-BE49-F238E27FC236}">
                <a16:creationId xmlns:a16="http://schemas.microsoft.com/office/drawing/2014/main" id="{3CAD005D-0F8F-440D-8A9C-3EDA59E6313B}"/>
              </a:ext>
            </a:extLst>
          </p:cNvPr>
          <p:cNvSpPr/>
          <p:nvPr/>
        </p:nvSpPr>
        <p:spPr>
          <a:xfrm rot="12584303">
            <a:off x="9814590" y="2295202"/>
            <a:ext cx="792088" cy="1080120"/>
          </a:xfrm>
          <a:prstGeom prst="arc">
            <a:avLst>
              <a:gd name="adj1" fmla="val 16435869"/>
              <a:gd name="adj2" fmla="val 20400465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5" name="Baterie">
            <a:extLst>
              <a:ext uri="{FF2B5EF4-FFF2-40B4-BE49-F238E27FC236}">
                <a16:creationId xmlns:a16="http://schemas.microsoft.com/office/drawing/2014/main" id="{97471424-1BEA-43D9-B491-4117F773103F}"/>
              </a:ext>
            </a:extLst>
          </p:cNvPr>
          <p:cNvGrpSpPr/>
          <p:nvPr/>
        </p:nvGrpSpPr>
        <p:grpSpPr>
          <a:xfrm rot="5400000">
            <a:off x="1089059" y="2446309"/>
            <a:ext cx="144016" cy="648070"/>
            <a:chOff x="2195736" y="3501008"/>
            <a:chExt cx="144016" cy="648070"/>
          </a:xfrm>
        </p:grpSpPr>
        <p:cxnSp>
          <p:nvCxnSpPr>
            <p:cNvPr id="36" name="Přímá spojovací čára 4">
              <a:extLst>
                <a:ext uri="{FF2B5EF4-FFF2-40B4-BE49-F238E27FC236}">
                  <a16:creationId xmlns:a16="http://schemas.microsoft.com/office/drawing/2014/main" id="{3EC21671-B0D0-4A8A-BAB9-A0AB212A4E9C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5">
              <a:extLst>
                <a:ext uri="{FF2B5EF4-FFF2-40B4-BE49-F238E27FC236}">
                  <a16:creationId xmlns:a16="http://schemas.microsoft.com/office/drawing/2014/main" id="{E4D6F0D0-9698-4BFB-89EC-E62612AD08B4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6">
              <a:extLst>
                <a:ext uri="{FF2B5EF4-FFF2-40B4-BE49-F238E27FC236}">
                  <a16:creationId xmlns:a16="http://schemas.microsoft.com/office/drawing/2014/main" id="{774D9089-0281-4A87-9982-C4826FC0EACB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Elipsa 7">
              <a:extLst>
                <a:ext uri="{FF2B5EF4-FFF2-40B4-BE49-F238E27FC236}">
                  <a16:creationId xmlns:a16="http://schemas.microsoft.com/office/drawing/2014/main" id="{892DC684-58C9-42C3-8E82-03C0090529A7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40" name="Přímka">
            <a:extLst>
              <a:ext uri="{FF2B5EF4-FFF2-40B4-BE49-F238E27FC236}">
                <a16:creationId xmlns:a16="http://schemas.microsoft.com/office/drawing/2014/main" id="{5CC18F4F-2C06-4575-9D19-96B5278BA7B9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1554720" y="2765061"/>
            <a:ext cx="9072224" cy="9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ka">
            <a:extLst>
              <a:ext uri="{FF2B5EF4-FFF2-40B4-BE49-F238E27FC236}">
                <a16:creationId xmlns:a16="http://schemas.microsoft.com/office/drawing/2014/main" id="{9646A22F-1C74-45E2-9371-780D4B0242A3}"/>
              </a:ext>
            </a:extLst>
          </p:cNvPr>
          <p:cNvCxnSpPr>
            <a:cxnSpLocks/>
            <a:stCxn id="53" idx="3"/>
          </p:cNvCxnSpPr>
          <p:nvPr/>
        </p:nvCxnSpPr>
        <p:spPr>
          <a:xfrm flipH="1">
            <a:off x="8756269" y="2876712"/>
            <a:ext cx="1912856" cy="101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Pozorovatel">
            <a:extLst>
              <a:ext uri="{FF2B5EF4-FFF2-40B4-BE49-F238E27FC236}">
                <a16:creationId xmlns:a16="http://schemas.microsoft.com/office/drawing/2014/main" id="{4CCB99BB-BC1B-4294-A13A-44AE38CD017F}"/>
              </a:ext>
            </a:extLst>
          </p:cNvPr>
          <p:cNvGrpSpPr/>
          <p:nvPr/>
        </p:nvGrpSpPr>
        <p:grpSpPr>
          <a:xfrm>
            <a:off x="8359198" y="3750699"/>
            <a:ext cx="288032" cy="288032"/>
            <a:chOff x="6372200" y="2780928"/>
            <a:chExt cx="288032" cy="288032"/>
          </a:xfrm>
        </p:grpSpPr>
        <p:sp>
          <p:nvSpPr>
            <p:cNvPr id="44" name="Rovnoramenný trojúhelník 43">
              <a:extLst>
                <a:ext uri="{FF2B5EF4-FFF2-40B4-BE49-F238E27FC236}">
                  <a16:creationId xmlns:a16="http://schemas.microsoft.com/office/drawing/2014/main" id="{797DB12C-09AB-4CB0-87E5-CB660C77FFAC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5" name="Elipsa 17">
              <a:extLst>
                <a:ext uri="{FF2B5EF4-FFF2-40B4-BE49-F238E27FC236}">
                  <a16:creationId xmlns:a16="http://schemas.microsoft.com/office/drawing/2014/main" id="{6329FC73-FAB6-45BA-8E2D-E181BBF4E1B6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7" name="TextovéPole C">
            <a:extLst>
              <a:ext uri="{FF2B5EF4-FFF2-40B4-BE49-F238E27FC236}">
                <a16:creationId xmlns:a16="http://schemas.microsoft.com/office/drawing/2014/main" id="{2210599C-E6D8-4533-B50D-BD07693309CA}"/>
              </a:ext>
            </a:extLst>
          </p:cNvPr>
          <p:cNvSpPr txBox="1"/>
          <p:nvPr/>
        </p:nvSpPr>
        <p:spPr>
          <a:xfrm>
            <a:off x="10592768" y="228814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48" name="TextovéPole C">
            <a:extLst>
              <a:ext uri="{FF2B5EF4-FFF2-40B4-BE49-F238E27FC236}">
                <a16:creationId xmlns:a16="http://schemas.microsoft.com/office/drawing/2014/main" id="{CA83DF08-BBFE-4339-8A51-6AD2012B0849}"/>
              </a:ext>
            </a:extLst>
          </p:cNvPr>
          <p:cNvSpPr txBox="1"/>
          <p:nvPr/>
        </p:nvSpPr>
        <p:spPr>
          <a:xfrm>
            <a:off x="8358572" y="408312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49" name="TextovéPole B">
            <a:extLst>
              <a:ext uri="{FF2B5EF4-FFF2-40B4-BE49-F238E27FC236}">
                <a16:creationId xmlns:a16="http://schemas.microsoft.com/office/drawing/2014/main" id="{48726FC8-DBC0-4F47-9019-2EC4C3734A56}"/>
              </a:ext>
            </a:extLst>
          </p:cNvPr>
          <p:cNvSpPr txBox="1"/>
          <p:nvPr/>
        </p:nvSpPr>
        <p:spPr>
          <a:xfrm>
            <a:off x="1050664" y="231356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sp>
        <p:nvSpPr>
          <p:cNvPr id="51" name="TextovéPole C">
            <a:extLst>
              <a:ext uri="{FF2B5EF4-FFF2-40B4-BE49-F238E27FC236}">
                <a16:creationId xmlns:a16="http://schemas.microsoft.com/office/drawing/2014/main" id="{03B66FC9-7CD6-47DF-8F18-9011FBC93A7C}"/>
              </a:ext>
            </a:extLst>
          </p:cNvPr>
          <p:cNvSpPr txBox="1"/>
          <p:nvPr/>
        </p:nvSpPr>
        <p:spPr>
          <a:xfrm>
            <a:off x="9988205" y="2763303"/>
            <a:ext cx="23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i</a:t>
            </a:r>
            <a:endParaRPr lang="cs-CZ" dirty="0"/>
          </a:p>
        </p:txBody>
      </p:sp>
      <p:grpSp>
        <p:nvGrpSpPr>
          <p:cNvPr id="52" name="Cíl">
            <a:extLst>
              <a:ext uri="{FF2B5EF4-FFF2-40B4-BE49-F238E27FC236}">
                <a16:creationId xmlns:a16="http://schemas.microsoft.com/office/drawing/2014/main" id="{609C6DCA-2A43-4F0D-A1C3-8C86C53DB9A8}"/>
              </a:ext>
            </a:extLst>
          </p:cNvPr>
          <p:cNvGrpSpPr/>
          <p:nvPr/>
        </p:nvGrpSpPr>
        <p:grpSpPr>
          <a:xfrm>
            <a:off x="10626944" y="2630861"/>
            <a:ext cx="288032" cy="288032"/>
            <a:chOff x="5652120" y="2708920"/>
            <a:chExt cx="288032" cy="288032"/>
          </a:xfrm>
        </p:grpSpPr>
        <p:sp>
          <p:nvSpPr>
            <p:cNvPr id="53" name="Elipsa 11">
              <a:extLst>
                <a:ext uri="{FF2B5EF4-FFF2-40B4-BE49-F238E27FC236}">
                  <a16:creationId xmlns:a16="http://schemas.microsoft.com/office/drawing/2014/main" id="{9F69B971-FF75-4D73-8F05-1D222A28B774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Elipsa 12">
              <a:extLst>
                <a:ext uri="{FF2B5EF4-FFF2-40B4-BE49-F238E27FC236}">
                  <a16:creationId xmlns:a16="http://schemas.microsoft.com/office/drawing/2014/main" id="{E2832CEE-46C9-41DE-BBB0-E9A9ABAFB127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299A6A39-B1DD-40D8-82D6-E001AD71CCBB}"/>
                  </a:ext>
                </a:extLst>
              </p:cNvPr>
              <p:cNvSpPr/>
              <p:nvPr/>
            </p:nvSpPr>
            <p:spPr>
              <a:xfrm>
                <a:off x="9555301" y="3341491"/>
                <a:ext cx="532360" cy="388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299A6A39-B1DD-40D8-82D6-E001AD71CC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301" y="3341491"/>
                <a:ext cx="532360" cy="3886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8D57C654-177E-4D5A-AD81-D8B7DA86C309}"/>
                  </a:ext>
                </a:extLst>
              </p:cNvPr>
              <p:cNvSpPr/>
              <p:nvPr/>
            </p:nvSpPr>
            <p:spPr>
              <a:xfrm>
                <a:off x="5741322" y="2412568"/>
                <a:ext cx="50443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b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8D57C654-177E-4D5A-AD81-D8B7DA86C3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322" y="2412568"/>
                <a:ext cx="50443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Zástupný symbol pro číslo snímku 6">
            <a:extLst>
              <a:ext uri="{FF2B5EF4-FFF2-40B4-BE49-F238E27FC236}">
                <a16:creationId xmlns:a16="http://schemas.microsoft.com/office/drawing/2014/main" id="{A279BEF8-D7A2-44EF-8948-25D3832EA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489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6434D-0DF8-4270-8449-4892952E6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REDUKČNÍ POMĚR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DB7DD97A-6B75-45C9-B0A6-8A40164E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7D6A4142-973E-43F9-AC7E-6D9D47B4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34" name="Oblouk 33">
            <a:extLst>
              <a:ext uri="{FF2B5EF4-FFF2-40B4-BE49-F238E27FC236}">
                <a16:creationId xmlns:a16="http://schemas.microsoft.com/office/drawing/2014/main" id="{3CAD005D-0F8F-440D-8A9C-3EDA59E6313B}"/>
              </a:ext>
            </a:extLst>
          </p:cNvPr>
          <p:cNvSpPr/>
          <p:nvPr/>
        </p:nvSpPr>
        <p:spPr>
          <a:xfrm rot="12584303">
            <a:off x="9814590" y="2295202"/>
            <a:ext cx="792088" cy="1080120"/>
          </a:xfrm>
          <a:prstGeom prst="arc">
            <a:avLst>
              <a:gd name="adj1" fmla="val 16435869"/>
              <a:gd name="adj2" fmla="val 20400465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5" name="Baterie">
            <a:extLst>
              <a:ext uri="{FF2B5EF4-FFF2-40B4-BE49-F238E27FC236}">
                <a16:creationId xmlns:a16="http://schemas.microsoft.com/office/drawing/2014/main" id="{97471424-1BEA-43D9-B491-4117F773103F}"/>
              </a:ext>
            </a:extLst>
          </p:cNvPr>
          <p:cNvGrpSpPr/>
          <p:nvPr/>
        </p:nvGrpSpPr>
        <p:grpSpPr>
          <a:xfrm rot="5400000">
            <a:off x="1089059" y="2446309"/>
            <a:ext cx="144016" cy="648070"/>
            <a:chOff x="2195736" y="3501008"/>
            <a:chExt cx="144016" cy="648070"/>
          </a:xfrm>
        </p:grpSpPr>
        <p:cxnSp>
          <p:nvCxnSpPr>
            <p:cNvPr id="36" name="Přímá spojovací čára 4">
              <a:extLst>
                <a:ext uri="{FF2B5EF4-FFF2-40B4-BE49-F238E27FC236}">
                  <a16:creationId xmlns:a16="http://schemas.microsoft.com/office/drawing/2014/main" id="{3EC21671-B0D0-4A8A-BAB9-A0AB212A4E9C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5">
              <a:extLst>
                <a:ext uri="{FF2B5EF4-FFF2-40B4-BE49-F238E27FC236}">
                  <a16:creationId xmlns:a16="http://schemas.microsoft.com/office/drawing/2014/main" id="{E4D6F0D0-9698-4BFB-89EC-E62612AD08B4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6">
              <a:extLst>
                <a:ext uri="{FF2B5EF4-FFF2-40B4-BE49-F238E27FC236}">
                  <a16:creationId xmlns:a16="http://schemas.microsoft.com/office/drawing/2014/main" id="{774D9089-0281-4A87-9982-C4826FC0EACB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Elipsa 7">
              <a:extLst>
                <a:ext uri="{FF2B5EF4-FFF2-40B4-BE49-F238E27FC236}">
                  <a16:creationId xmlns:a16="http://schemas.microsoft.com/office/drawing/2014/main" id="{892DC684-58C9-42C3-8E82-03C0090529A7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40" name="Přímka">
            <a:extLst>
              <a:ext uri="{FF2B5EF4-FFF2-40B4-BE49-F238E27FC236}">
                <a16:creationId xmlns:a16="http://schemas.microsoft.com/office/drawing/2014/main" id="{5CC18F4F-2C06-4575-9D19-96B5278BA7B9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1554720" y="2765061"/>
            <a:ext cx="9072224" cy="9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ka">
            <a:extLst>
              <a:ext uri="{FF2B5EF4-FFF2-40B4-BE49-F238E27FC236}">
                <a16:creationId xmlns:a16="http://schemas.microsoft.com/office/drawing/2014/main" id="{65E42C29-3286-40E2-8597-732C848E21E8}"/>
              </a:ext>
            </a:extLst>
          </p:cNvPr>
          <p:cNvCxnSpPr>
            <a:cxnSpLocks/>
            <a:stCxn id="53" idx="4"/>
            <a:endCxn id="56" idx="6"/>
          </p:cNvCxnSpPr>
          <p:nvPr/>
        </p:nvCxnSpPr>
        <p:spPr>
          <a:xfrm flipH="1">
            <a:off x="10736784" y="2918893"/>
            <a:ext cx="34176" cy="25612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ka">
            <a:extLst>
              <a:ext uri="{FF2B5EF4-FFF2-40B4-BE49-F238E27FC236}">
                <a16:creationId xmlns:a16="http://schemas.microsoft.com/office/drawing/2014/main" id="{9646A22F-1C74-45E2-9371-780D4B0242A3}"/>
              </a:ext>
            </a:extLst>
          </p:cNvPr>
          <p:cNvCxnSpPr>
            <a:cxnSpLocks/>
            <a:stCxn id="53" idx="3"/>
          </p:cNvCxnSpPr>
          <p:nvPr/>
        </p:nvCxnSpPr>
        <p:spPr>
          <a:xfrm flipH="1">
            <a:off x="8756269" y="2876712"/>
            <a:ext cx="1912856" cy="101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Pozorovatel">
            <a:extLst>
              <a:ext uri="{FF2B5EF4-FFF2-40B4-BE49-F238E27FC236}">
                <a16:creationId xmlns:a16="http://schemas.microsoft.com/office/drawing/2014/main" id="{4CCB99BB-BC1B-4294-A13A-44AE38CD017F}"/>
              </a:ext>
            </a:extLst>
          </p:cNvPr>
          <p:cNvGrpSpPr/>
          <p:nvPr/>
        </p:nvGrpSpPr>
        <p:grpSpPr>
          <a:xfrm>
            <a:off x="8359198" y="3750699"/>
            <a:ext cx="288032" cy="288032"/>
            <a:chOff x="6372200" y="2780928"/>
            <a:chExt cx="288032" cy="288032"/>
          </a:xfrm>
        </p:grpSpPr>
        <p:sp>
          <p:nvSpPr>
            <p:cNvPr id="44" name="Rovnoramenný trojúhelník 43">
              <a:extLst>
                <a:ext uri="{FF2B5EF4-FFF2-40B4-BE49-F238E27FC236}">
                  <a16:creationId xmlns:a16="http://schemas.microsoft.com/office/drawing/2014/main" id="{797DB12C-09AB-4CB0-87E5-CB660C77FFAC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5" name="Elipsa 17">
              <a:extLst>
                <a:ext uri="{FF2B5EF4-FFF2-40B4-BE49-F238E27FC236}">
                  <a16:creationId xmlns:a16="http://schemas.microsoft.com/office/drawing/2014/main" id="{6329FC73-FAB6-45BA-8E2D-E181BBF4E1B6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6" name="TextovéPole V1">
            <a:extLst>
              <a:ext uri="{FF2B5EF4-FFF2-40B4-BE49-F238E27FC236}">
                <a16:creationId xmlns:a16="http://schemas.microsoft.com/office/drawing/2014/main" id="{CEC5F2FB-0A5F-4130-9DDF-4D24E9FD6DEE}"/>
              </a:ext>
            </a:extLst>
          </p:cNvPr>
          <p:cNvSpPr txBox="1"/>
          <p:nvPr/>
        </p:nvSpPr>
        <p:spPr>
          <a:xfrm>
            <a:off x="10570382" y="580027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endParaRPr lang="cs-CZ" dirty="0"/>
          </a:p>
        </p:txBody>
      </p:sp>
      <p:sp>
        <p:nvSpPr>
          <p:cNvPr id="47" name="TextovéPole C">
            <a:extLst>
              <a:ext uri="{FF2B5EF4-FFF2-40B4-BE49-F238E27FC236}">
                <a16:creationId xmlns:a16="http://schemas.microsoft.com/office/drawing/2014/main" id="{2210599C-E6D8-4533-B50D-BD07693309CA}"/>
              </a:ext>
            </a:extLst>
          </p:cNvPr>
          <p:cNvSpPr txBox="1"/>
          <p:nvPr/>
        </p:nvSpPr>
        <p:spPr>
          <a:xfrm>
            <a:off x="10592768" y="228814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48" name="TextovéPole C">
            <a:extLst>
              <a:ext uri="{FF2B5EF4-FFF2-40B4-BE49-F238E27FC236}">
                <a16:creationId xmlns:a16="http://schemas.microsoft.com/office/drawing/2014/main" id="{CA83DF08-BBFE-4339-8A51-6AD2012B0849}"/>
              </a:ext>
            </a:extLst>
          </p:cNvPr>
          <p:cNvSpPr txBox="1"/>
          <p:nvPr/>
        </p:nvSpPr>
        <p:spPr>
          <a:xfrm>
            <a:off x="8325410" y="403368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49" name="TextovéPole B">
            <a:extLst>
              <a:ext uri="{FF2B5EF4-FFF2-40B4-BE49-F238E27FC236}">
                <a16:creationId xmlns:a16="http://schemas.microsoft.com/office/drawing/2014/main" id="{48726FC8-DBC0-4F47-9019-2EC4C3734A56}"/>
              </a:ext>
            </a:extLst>
          </p:cNvPr>
          <p:cNvSpPr txBox="1"/>
          <p:nvPr/>
        </p:nvSpPr>
        <p:spPr>
          <a:xfrm>
            <a:off x="1050664" y="231356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sp>
        <p:nvSpPr>
          <p:cNvPr id="51" name="TextovéPole C">
            <a:extLst>
              <a:ext uri="{FF2B5EF4-FFF2-40B4-BE49-F238E27FC236}">
                <a16:creationId xmlns:a16="http://schemas.microsoft.com/office/drawing/2014/main" id="{03B66FC9-7CD6-47DF-8F18-9011FBC93A7C}"/>
              </a:ext>
            </a:extLst>
          </p:cNvPr>
          <p:cNvSpPr txBox="1"/>
          <p:nvPr/>
        </p:nvSpPr>
        <p:spPr>
          <a:xfrm>
            <a:off x="9988205" y="2763303"/>
            <a:ext cx="23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i</a:t>
            </a:r>
            <a:endParaRPr lang="cs-CZ" dirty="0"/>
          </a:p>
        </p:txBody>
      </p:sp>
      <p:grpSp>
        <p:nvGrpSpPr>
          <p:cNvPr id="52" name="Cíl">
            <a:extLst>
              <a:ext uri="{FF2B5EF4-FFF2-40B4-BE49-F238E27FC236}">
                <a16:creationId xmlns:a16="http://schemas.microsoft.com/office/drawing/2014/main" id="{609C6DCA-2A43-4F0D-A1C3-8C86C53DB9A8}"/>
              </a:ext>
            </a:extLst>
          </p:cNvPr>
          <p:cNvGrpSpPr/>
          <p:nvPr/>
        </p:nvGrpSpPr>
        <p:grpSpPr>
          <a:xfrm>
            <a:off x="10626944" y="2630861"/>
            <a:ext cx="288032" cy="288032"/>
            <a:chOff x="5652120" y="2708920"/>
            <a:chExt cx="288032" cy="288032"/>
          </a:xfrm>
        </p:grpSpPr>
        <p:sp>
          <p:nvSpPr>
            <p:cNvPr id="53" name="Elipsa 11">
              <a:extLst>
                <a:ext uri="{FF2B5EF4-FFF2-40B4-BE49-F238E27FC236}">
                  <a16:creationId xmlns:a16="http://schemas.microsoft.com/office/drawing/2014/main" id="{9F69B971-FF75-4D73-8F05-1D222A28B774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Elipsa 12">
              <a:extLst>
                <a:ext uri="{FF2B5EF4-FFF2-40B4-BE49-F238E27FC236}">
                  <a16:creationId xmlns:a16="http://schemas.microsoft.com/office/drawing/2014/main" id="{E2832CEE-46C9-41DE-BBB0-E9A9ABAFB127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cxnSp>
        <p:nvCxnSpPr>
          <p:cNvPr id="55" name="Přímka">
            <a:extLst>
              <a:ext uri="{FF2B5EF4-FFF2-40B4-BE49-F238E27FC236}">
                <a16:creationId xmlns:a16="http://schemas.microsoft.com/office/drawing/2014/main" id="{53AC3091-63AB-4A1E-BC8F-72062F7F36DA}"/>
              </a:ext>
            </a:extLst>
          </p:cNvPr>
          <p:cNvCxnSpPr>
            <a:cxnSpLocks/>
            <a:stCxn id="56" idx="5"/>
          </p:cNvCxnSpPr>
          <p:nvPr/>
        </p:nvCxnSpPr>
        <p:spPr>
          <a:xfrm flipH="1" flipV="1">
            <a:off x="8756269" y="3894713"/>
            <a:ext cx="1865023" cy="16424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Výbuch">
            <a:extLst>
              <a:ext uri="{FF2B5EF4-FFF2-40B4-BE49-F238E27FC236}">
                <a16:creationId xmlns:a16="http://schemas.microsoft.com/office/drawing/2014/main" id="{4C8154D2-C5CD-44B9-A104-1CAC64B2A936}"/>
              </a:ext>
            </a:extLst>
          </p:cNvPr>
          <p:cNvSpPr/>
          <p:nvPr/>
        </p:nvSpPr>
        <p:spPr>
          <a:xfrm>
            <a:off x="10592768" y="5480110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blouk 56">
            <a:extLst>
              <a:ext uri="{FF2B5EF4-FFF2-40B4-BE49-F238E27FC236}">
                <a16:creationId xmlns:a16="http://schemas.microsoft.com/office/drawing/2014/main" id="{6BF2C385-5188-4F82-B780-C952C1E1C664}"/>
              </a:ext>
            </a:extLst>
          </p:cNvPr>
          <p:cNvSpPr/>
          <p:nvPr/>
        </p:nvSpPr>
        <p:spPr>
          <a:xfrm rot="5677109">
            <a:off x="8296783" y="3388349"/>
            <a:ext cx="1106990" cy="1114694"/>
          </a:xfrm>
          <a:prstGeom prst="arc">
            <a:avLst>
              <a:gd name="adj1" fmla="val 13768977"/>
              <a:gd name="adj2" fmla="val 18661736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299A6A39-B1DD-40D8-82D6-E001AD71CCBB}"/>
                  </a:ext>
                </a:extLst>
              </p:cNvPr>
              <p:cNvSpPr/>
              <p:nvPr/>
            </p:nvSpPr>
            <p:spPr>
              <a:xfrm>
                <a:off x="9555301" y="3341491"/>
                <a:ext cx="532360" cy="388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299A6A39-B1DD-40D8-82D6-E001AD71CC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301" y="3341491"/>
                <a:ext cx="532360" cy="3886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8D57C654-177E-4D5A-AD81-D8B7DA86C309}"/>
                  </a:ext>
                </a:extLst>
              </p:cNvPr>
              <p:cNvSpPr/>
              <p:nvPr/>
            </p:nvSpPr>
            <p:spPr>
              <a:xfrm>
                <a:off x="5741322" y="2412568"/>
                <a:ext cx="504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b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8D57C654-177E-4D5A-AD81-D8B7DA86C3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322" y="2412568"/>
                <a:ext cx="50443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Obdélník 60">
            <a:extLst>
              <a:ext uri="{FF2B5EF4-FFF2-40B4-BE49-F238E27FC236}">
                <a16:creationId xmlns:a16="http://schemas.microsoft.com/office/drawing/2014/main" id="{5D02BEB0-1210-42D2-8583-5798E5399691}"/>
              </a:ext>
            </a:extLst>
          </p:cNvPr>
          <p:cNvSpPr/>
          <p:nvPr/>
        </p:nvSpPr>
        <p:spPr>
          <a:xfrm>
            <a:off x="8990895" y="3738367"/>
            <a:ext cx="31611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Zástupný symbol pro číslo snímku 6">
            <a:extLst>
              <a:ext uri="{FF2B5EF4-FFF2-40B4-BE49-F238E27FC236}">
                <a16:creationId xmlns:a16="http://schemas.microsoft.com/office/drawing/2014/main" id="{90793C8D-2455-4AC4-8532-249FA151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501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6434D-0DF8-4270-8449-4892952E6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REDUKČNÍ POMĚR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DB7DD97A-6B75-45C9-B0A6-8A40164E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7D6A4142-973E-43F9-AC7E-6D9D47B4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34" name="Oblouk 33">
            <a:extLst>
              <a:ext uri="{FF2B5EF4-FFF2-40B4-BE49-F238E27FC236}">
                <a16:creationId xmlns:a16="http://schemas.microsoft.com/office/drawing/2014/main" id="{3CAD005D-0F8F-440D-8A9C-3EDA59E6313B}"/>
              </a:ext>
            </a:extLst>
          </p:cNvPr>
          <p:cNvSpPr/>
          <p:nvPr/>
        </p:nvSpPr>
        <p:spPr>
          <a:xfrm rot="12584303">
            <a:off x="9814590" y="2295202"/>
            <a:ext cx="792088" cy="1080120"/>
          </a:xfrm>
          <a:prstGeom prst="arc">
            <a:avLst>
              <a:gd name="adj1" fmla="val 16435869"/>
              <a:gd name="adj2" fmla="val 20400465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5" name="Baterie">
            <a:extLst>
              <a:ext uri="{FF2B5EF4-FFF2-40B4-BE49-F238E27FC236}">
                <a16:creationId xmlns:a16="http://schemas.microsoft.com/office/drawing/2014/main" id="{97471424-1BEA-43D9-B491-4117F773103F}"/>
              </a:ext>
            </a:extLst>
          </p:cNvPr>
          <p:cNvGrpSpPr/>
          <p:nvPr/>
        </p:nvGrpSpPr>
        <p:grpSpPr>
          <a:xfrm rot="5400000">
            <a:off x="1089059" y="2446309"/>
            <a:ext cx="144016" cy="648070"/>
            <a:chOff x="2195736" y="3501008"/>
            <a:chExt cx="144016" cy="648070"/>
          </a:xfrm>
        </p:grpSpPr>
        <p:cxnSp>
          <p:nvCxnSpPr>
            <p:cNvPr id="36" name="Přímá spojovací čára 4">
              <a:extLst>
                <a:ext uri="{FF2B5EF4-FFF2-40B4-BE49-F238E27FC236}">
                  <a16:creationId xmlns:a16="http://schemas.microsoft.com/office/drawing/2014/main" id="{3EC21671-B0D0-4A8A-BAB9-A0AB212A4E9C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5">
              <a:extLst>
                <a:ext uri="{FF2B5EF4-FFF2-40B4-BE49-F238E27FC236}">
                  <a16:creationId xmlns:a16="http://schemas.microsoft.com/office/drawing/2014/main" id="{E4D6F0D0-9698-4BFB-89EC-E62612AD08B4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6">
              <a:extLst>
                <a:ext uri="{FF2B5EF4-FFF2-40B4-BE49-F238E27FC236}">
                  <a16:creationId xmlns:a16="http://schemas.microsoft.com/office/drawing/2014/main" id="{774D9089-0281-4A87-9982-C4826FC0EACB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Elipsa 7">
              <a:extLst>
                <a:ext uri="{FF2B5EF4-FFF2-40B4-BE49-F238E27FC236}">
                  <a16:creationId xmlns:a16="http://schemas.microsoft.com/office/drawing/2014/main" id="{892DC684-58C9-42C3-8E82-03C0090529A7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40" name="Přímka">
            <a:extLst>
              <a:ext uri="{FF2B5EF4-FFF2-40B4-BE49-F238E27FC236}">
                <a16:creationId xmlns:a16="http://schemas.microsoft.com/office/drawing/2014/main" id="{5CC18F4F-2C06-4575-9D19-96B5278BA7B9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1554720" y="2765061"/>
            <a:ext cx="9072224" cy="9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ka">
            <a:extLst>
              <a:ext uri="{FF2B5EF4-FFF2-40B4-BE49-F238E27FC236}">
                <a16:creationId xmlns:a16="http://schemas.microsoft.com/office/drawing/2014/main" id="{65E42C29-3286-40E2-8597-732C848E21E8}"/>
              </a:ext>
            </a:extLst>
          </p:cNvPr>
          <p:cNvCxnSpPr>
            <a:cxnSpLocks/>
            <a:stCxn id="53" idx="4"/>
            <a:endCxn id="56" idx="6"/>
          </p:cNvCxnSpPr>
          <p:nvPr/>
        </p:nvCxnSpPr>
        <p:spPr>
          <a:xfrm flipH="1">
            <a:off x="10736784" y="2918893"/>
            <a:ext cx="34176" cy="25612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ka">
            <a:extLst>
              <a:ext uri="{FF2B5EF4-FFF2-40B4-BE49-F238E27FC236}">
                <a16:creationId xmlns:a16="http://schemas.microsoft.com/office/drawing/2014/main" id="{9646A22F-1C74-45E2-9371-780D4B0242A3}"/>
              </a:ext>
            </a:extLst>
          </p:cNvPr>
          <p:cNvCxnSpPr>
            <a:cxnSpLocks/>
            <a:stCxn id="53" idx="3"/>
          </p:cNvCxnSpPr>
          <p:nvPr/>
        </p:nvCxnSpPr>
        <p:spPr>
          <a:xfrm flipH="1">
            <a:off x="8756269" y="2876712"/>
            <a:ext cx="1912856" cy="101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Pozorovatel">
            <a:extLst>
              <a:ext uri="{FF2B5EF4-FFF2-40B4-BE49-F238E27FC236}">
                <a16:creationId xmlns:a16="http://schemas.microsoft.com/office/drawing/2014/main" id="{4CCB99BB-BC1B-4294-A13A-44AE38CD017F}"/>
              </a:ext>
            </a:extLst>
          </p:cNvPr>
          <p:cNvGrpSpPr/>
          <p:nvPr/>
        </p:nvGrpSpPr>
        <p:grpSpPr>
          <a:xfrm>
            <a:off x="8359198" y="3750699"/>
            <a:ext cx="288032" cy="288032"/>
            <a:chOff x="6372200" y="2780928"/>
            <a:chExt cx="288032" cy="288032"/>
          </a:xfrm>
        </p:grpSpPr>
        <p:sp>
          <p:nvSpPr>
            <p:cNvPr id="44" name="Rovnoramenný trojúhelník 43">
              <a:extLst>
                <a:ext uri="{FF2B5EF4-FFF2-40B4-BE49-F238E27FC236}">
                  <a16:creationId xmlns:a16="http://schemas.microsoft.com/office/drawing/2014/main" id="{797DB12C-09AB-4CB0-87E5-CB660C77FFAC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5" name="Elipsa 17">
              <a:extLst>
                <a:ext uri="{FF2B5EF4-FFF2-40B4-BE49-F238E27FC236}">
                  <a16:creationId xmlns:a16="http://schemas.microsoft.com/office/drawing/2014/main" id="{6329FC73-FAB6-45BA-8E2D-E181BBF4E1B6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6" name="TextovéPole V1">
            <a:extLst>
              <a:ext uri="{FF2B5EF4-FFF2-40B4-BE49-F238E27FC236}">
                <a16:creationId xmlns:a16="http://schemas.microsoft.com/office/drawing/2014/main" id="{CEC5F2FB-0A5F-4130-9DDF-4D24E9FD6DEE}"/>
              </a:ext>
            </a:extLst>
          </p:cNvPr>
          <p:cNvSpPr txBox="1"/>
          <p:nvPr/>
        </p:nvSpPr>
        <p:spPr>
          <a:xfrm>
            <a:off x="10570382" y="580027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endParaRPr lang="cs-CZ" dirty="0"/>
          </a:p>
        </p:txBody>
      </p:sp>
      <p:sp>
        <p:nvSpPr>
          <p:cNvPr id="47" name="TextovéPole C">
            <a:extLst>
              <a:ext uri="{FF2B5EF4-FFF2-40B4-BE49-F238E27FC236}">
                <a16:creationId xmlns:a16="http://schemas.microsoft.com/office/drawing/2014/main" id="{2210599C-E6D8-4533-B50D-BD07693309CA}"/>
              </a:ext>
            </a:extLst>
          </p:cNvPr>
          <p:cNvSpPr txBox="1"/>
          <p:nvPr/>
        </p:nvSpPr>
        <p:spPr>
          <a:xfrm>
            <a:off x="10592768" y="228814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48" name="TextovéPole C">
            <a:extLst>
              <a:ext uri="{FF2B5EF4-FFF2-40B4-BE49-F238E27FC236}">
                <a16:creationId xmlns:a16="http://schemas.microsoft.com/office/drawing/2014/main" id="{CA83DF08-BBFE-4339-8A51-6AD2012B0849}"/>
              </a:ext>
            </a:extLst>
          </p:cNvPr>
          <p:cNvSpPr txBox="1"/>
          <p:nvPr/>
        </p:nvSpPr>
        <p:spPr>
          <a:xfrm>
            <a:off x="8325410" y="403368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49" name="TextovéPole B">
            <a:extLst>
              <a:ext uri="{FF2B5EF4-FFF2-40B4-BE49-F238E27FC236}">
                <a16:creationId xmlns:a16="http://schemas.microsoft.com/office/drawing/2014/main" id="{48726FC8-DBC0-4F47-9019-2EC4C3734A56}"/>
              </a:ext>
            </a:extLst>
          </p:cNvPr>
          <p:cNvSpPr txBox="1"/>
          <p:nvPr/>
        </p:nvSpPr>
        <p:spPr>
          <a:xfrm>
            <a:off x="1050664" y="231356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cxnSp>
        <p:nvCxnSpPr>
          <p:cNvPr id="50" name="Přímka">
            <a:extLst>
              <a:ext uri="{FF2B5EF4-FFF2-40B4-BE49-F238E27FC236}">
                <a16:creationId xmlns:a16="http://schemas.microsoft.com/office/drawing/2014/main" id="{1DC56503-1842-4C8B-A2EA-2859D21CBAD8}"/>
              </a:ext>
            </a:extLst>
          </p:cNvPr>
          <p:cNvCxnSpPr>
            <a:cxnSpLocks/>
          </p:cNvCxnSpPr>
          <p:nvPr/>
        </p:nvCxnSpPr>
        <p:spPr>
          <a:xfrm flipH="1" flipV="1">
            <a:off x="1557111" y="2770346"/>
            <a:ext cx="9178293" cy="2873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C">
            <a:extLst>
              <a:ext uri="{FF2B5EF4-FFF2-40B4-BE49-F238E27FC236}">
                <a16:creationId xmlns:a16="http://schemas.microsoft.com/office/drawing/2014/main" id="{03B66FC9-7CD6-47DF-8F18-9011FBC93A7C}"/>
              </a:ext>
            </a:extLst>
          </p:cNvPr>
          <p:cNvSpPr txBox="1"/>
          <p:nvPr/>
        </p:nvSpPr>
        <p:spPr>
          <a:xfrm>
            <a:off x="9988205" y="2763303"/>
            <a:ext cx="23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i</a:t>
            </a:r>
            <a:endParaRPr lang="cs-CZ" dirty="0"/>
          </a:p>
        </p:txBody>
      </p:sp>
      <p:grpSp>
        <p:nvGrpSpPr>
          <p:cNvPr id="52" name="Cíl">
            <a:extLst>
              <a:ext uri="{FF2B5EF4-FFF2-40B4-BE49-F238E27FC236}">
                <a16:creationId xmlns:a16="http://schemas.microsoft.com/office/drawing/2014/main" id="{609C6DCA-2A43-4F0D-A1C3-8C86C53DB9A8}"/>
              </a:ext>
            </a:extLst>
          </p:cNvPr>
          <p:cNvGrpSpPr/>
          <p:nvPr/>
        </p:nvGrpSpPr>
        <p:grpSpPr>
          <a:xfrm>
            <a:off x="10626944" y="2630861"/>
            <a:ext cx="288032" cy="288032"/>
            <a:chOff x="5652120" y="2708920"/>
            <a:chExt cx="288032" cy="288032"/>
          </a:xfrm>
        </p:grpSpPr>
        <p:sp>
          <p:nvSpPr>
            <p:cNvPr id="53" name="Elipsa 11">
              <a:extLst>
                <a:ext uri="{FF2B5EF4-FFF2-40B4-BE49-F238E27FC236}">
                  <a16:creationId xmlns:a16="http://schemas.microsoft.com/office/drawing/2014/main" id="{9F69B971-FF75-4D73-8F05-1D222A28B774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Elipsa 12">
              <a:extLst>
                <a:ext uri="{FF2B5EF4-FFF2-40B4-BE49-F238E27FC236}">
                  <a16:creationId xmlns:a16="http://schemas.microsoft.com/office/drawing/2014/main" id="{E2832CEE-46C9-41DE-BBB0-E9A9ABAFB127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cxnSp>
        <p:nvCxnSpPr>
          <p:cNvPr id="55" name="Přímka">
            <a:extLst>
              <a:ext uri="{FF2B5EF4-FFF2-40B4-BE49-F238E27FC236}">
                <a16:creationId xmlns:a16="http://schemas.microsoft.com/office/drawing/2014/main" id="{53AC3091-63AB-4A1E-BC8F-72062F7F36DA}"/>
              </a:ext>
            </a:extLst>
          </p:cNvPr>
          <p:cNvCxnSpPr>
            <a:cxnSpLocks/>
            <a:stCxn id="56" idx="5"/>
          </p:cNvCxnSpPr>
          <p:nvPr/>
        </p:nvCxnSpPr>
        <p:spPr>
          <a:xfrm flipH="1" flipV="1">
            <a:off x="8756269" y="3894713"/>
            <a:ext cx="1865023" cy="16424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Výbuch">
            <a:extLst>
              <a:ext uri="{FF2B5EF4-FFF2-40B4-BE49-F238E27FC236}">
                <a16:creationId xmlns:a16="http://schemas.microsoft.com/office/drawing/2014/main" id="{4C8154D2-C5CD-44B9-A104-1CAC64B2A936}"/>
              </a:ext>
            </a:extLst>
          </p:cNvPr>
          <p:cNvSpPr/>
          <p:nvPr/>
        </p:nvSpPr>
        <p:spPr>
          <a:xfrm>
            <a:off x="10592768" y="5480110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blouk 56">
            <a:extLst>
              <a:ext uri="{FF2B5EF4-FFF2-40B4-BE49-F238E27FC236}">
                <a16:creationId xmlns:a16="http://schemas.microsoft.com/office/drawing/2014/main" id="{6BF2C385-5188-4F82-B780-C952C1E1C664}"/>
              </a:ext>
            </a:extLst>
          </p:cNvPr>
          <p:cNvSpPr/>
          <p:nvPr/>
        </p:nvSpPr>
        <p:spPr>
          <a:xfrm rot="5677109">
            <a:off x="8296783" y="3388349"/>
            <a:ext cx="1106990" cy="1114694"/>
          </a:xfrm>
          <a:prstGeom prst="arc">
            <a:avLst>
              <a:gd name="adj1" fmla="val 13768977"/>
              <a:gd name="adj2" fmla="val 18661736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8" name="Oblouk 57">
            <a:extLst>
              <a:ext uri="{FF2B5EF4-FFF2-40B4-BE49-F238E27FC236}">
                <a16:creationId xmlns:a16="http://schemas.microsoft.com/office/drawing/2014/main" id="{B2161C11-D83D-4F22-9B1B-7C128D52C2B3}"/>
              </a:ext>
            </a:extLst>
          </p:cNvPr>
          <p:cNvSpPr/>
          <p:nvPr/>
        </p:nvSpPr>
        <p:spPr>
          <a:xfrm rot="5400000">
            <a:off x="3087866" y="2551637"/>
            <a:ext cx="1269017" cy="1223552"/>
          </a:xfrm>
          <a:prstGeom prst="arc">
            <a:avLst>
              <a:gd name="adj1" fmla="val 13773145"/>
              <a:gd name="adj2" fmla="val 18769645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299A6A39-B1DD-40D8-82D6-E001AD71CCBB}"/>
                  </a:ext>
                </a:extLst>
              </p:cNvPr>
              <p:cNvSpPr/>
              <p:nvPr/>
            </p:nvSpPr>
            <p:spPr>
              <a:xfrm>
                <a:off x="9555301" y="3341491"/>
                <a:ext cx="532360" cy="388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299A6A39-B1DD-40D8-82D6-E001AD71CC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301" y="3341491"/>
                <a:ext cx="532360" cy="3886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8D57C654-177E-4D5A-AD81-D8B7DA86C309}"/>
                  </a:ext>
                </a:extLst>
              </p:cNvPr>
              <p:cNvSpPr/>
              <p:nvPr/>
            </p:nvSpPr>
            <p:spPr>
              <a:xfrm>
                <a:off x="5741322" y="2412568"/>
                <a:ext cx="504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b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8D57C654-177E-4D5A-AD81-D8B7DA86C3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322" y="2412568"/>
                <a:ext cx="50443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Obdélník 60">
            <a:extLst>
              <a:ext uri="{FF2B5EF4-FFF2-40B4-BE49-F238E27FC236}">
                <a16:creationId xmlns:a16="http://schemas.microsoft.com/office/drawing/2014/main" id="{5D02BEB0-1210-42D2-8583-5798E5399691}"/>
              </a:ext>
            </a:extLst>
          </p:cNvPr>
          <p:cNvSpPr/>
          <p:nvPr/>
        </p:nvSpPr>
        <p:spPr>
          <a:xfrm>
            <a:off x="8990895" y="3738367"/>
            <a:ext cx="31611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Obdélník 61">
            <a:extLst>
              <a:ext uri="{FF2B5EF4-FFF2-40B4-BE49-F238E27FC236}">
                <a16:creationId xmlns:a16="http://schemas.microsoft.com/office/drawing/2014/main" id="{E8FDFF0A-BB82-4E43-871A-91AA96738DBD}"/>
              </a:ext>
            </a:extLst>
          </p:cNvPr>
          <p:cNvSpPr/>
          <p:nvPr/>
        </p:nvSpPr>
        <p:spPr>
          <a:xfrm>
            <a:off x="3870111" y="2960424"/>
            <a:ext cx="30809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Zástupný symbol pro číslo snímku 6">
            <a:extLst>
              <a:ext uri="{FF2B5EF4-FFF2-40B4-BE49-F238E27FC236}">
                <a16:creationId xmlns:a16="http://schemas.microsoft.com/office/drawing/2014/main" id="{082B0E2C-E5A3-4817-AF3A-33CCD0FA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80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6434D-0DF8-4270-8449-4892952E6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REDUKČNÍ POMĚR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DB7DD97A-6B75-45C9-B0A6-8A40164E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136" y="6372288"/>
            <a:ext cx="2743200" cy="365125"/>
          </a:xfrm>
        </p:spPr>
        <p:txBody>
          <a:bodyPr/>
          <a:lstStyle/>
          <a:p>
            <a:r>
              <a:rPr lang="cs-CZ"/>
              <a:t>30.3.2018</a:t>
            </a:r>
            <a:endParaRPr lang="cs-CZ" dirty="0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7D6A4142-973E-43F9-AC7E-6D9D47B4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197" y="6372288"/>
            <a:ext cx="1961606" cy="365125"/>
          </a:xfrm>
        </p:spPr>
        <p:txBody>
          <a:bodyPr/>
          <a:lstStyle/>
          <a:p>
            <a:r>
              <a:rPr lang="cs-CZ"/>
              <a:t>čet. Petr Brychta 14-5D</a:t>
            </a:r>
            <a:endParaRPr lang="cs-CZ" dirty="0"/>
          </a:p>
        </p:txBody>
      </p:sp>
      <p:sp>
        <p:nvSpPr>
          <p:cNvPr id="34" name="Oblouk 33">
            <a:extLst>
              <a:ext uri="{FF2B5EF4-FFF2-40B4-BE49-F238E27FC236}">
                <a16:creationId xmlns:a16="http://schemas.microsoft.com/office/drawing/2014/main" id="{3CAD005D-0F8F-440D-8A9C-3EDA59E6313B}"/>
              </a:ext>
            </a:extLst>
          </p:cNvPr>
          <p:cNvSpPr/>
          <p:nvPr/>
        </p:nvSpPr>
        <p:spPr>
          <a:xfrm rot="12584303">
            <a:off x="9814590" y="2295202"/>
            <a:ext cx="792088" cy="1080120"/>
          </a:xfrm>
          <a:prstGeom prst="arc">
            <a:avLst>
              <a:gd name="adj1" fmla="val 16435869"/>
              <a:gd name="adj2" fmla="val 20400465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5" name="Baterie">
            <a:extLst>
              <a:ext uri="{FF2B5EF4-FFF2-40B4-BE49-F238E27FC236}">
                <a16:creationId xmlns:a16="http://schemas.microsoft.com/office/drawing/2014/main" id="{97471424-1BEA-43D9-B491-4117F773103F}"/>
              </a:ext>
            </a:extLst>
          </p:cNvPr>
          <p:cNvGrpSpPr/>
          <p:nvPr/>
        </p:nvGrpSpPr>
        <p:grpSpPr>
          <a:xfrm rot="5400000">
            <a:off x="1089059" y="2446309"/>
            <a:ext cx="144016" cy="648070"/>
            <a:chOff x="2195736" y="3501008"/>
            <a:chExt cx="144016" cy="648070"/>
          </a:xfrm>
        </p:grpSpPr>
        <p:cxnSp>
          <p:nvCxnSpPr>
            <p:cNvPr id="36" name="Přímá spojovací čára 4">
              <a:extLst>
                <a:ext uri="{FF2B5EF4-FFF2-40B4-BE49-F238E27FC236}">
                  <a16:creationId xmlns:a16="http://schemas.microsoft.com/office/drawing/2014/main" id="{3EC21671-B0D0-4A8A-BAB9-A0AB212A4E9C}"/>
                </a:ext>
              </a:extLst>
            </p:cNvPr>
            <p:cNvCxnSpPr/>
            <p:nvPr/>
          </p:nvCxnSpPr>
          <p:spPr>
            <a:xfrm>
              <a:off x="2267744" y="3501008"/>
              <a:ext cx="0" cy="504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5">
              <a:extLst>
                <a:ext uri="{FF2B5EF4-FFF2-40B4-BE49-F238E27FC236}">
                  <a16:creationId xmlns:a16="http://schemas.microsoft.com/office/drawing/2014/main" id="{E4D6F0D0-9698-4BFB-89EC-E62612AD08B4}"/>
                </a:ext>
              </a:extLst>
            </p:cNvPr>
            <p:cNvCxnSpPr/>
            <p:nvPr/>
          </p:nvCxnSpPr>
          <p:spPr>
            <a:xfrm>
              <a:off x="2195736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6">
              <a:extLst>
                <a:ext uri="{FF2B5EF4-FFF2-40B4-BE49-F238E27FC236}">
                  <a16:creationId xmlns:a16="http://schemas.microsoft.com/office/drawing/2014/main" id="{774D9089-0281-4A87-9982-C4826FC0EACB}"/>
                </a:ext>
              </a:extLst>
            </p:cNvPr>
            <p:cNvCxnSpPr/>
            <p:nvPr/>
          </p:nvCxnSpPr>
          <p:spPr>
            <a:xfrm>
              <a:off x="2339752" y="3645024"/>
              <a:ext cx="0" cy="2880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Elipsa 7">
              <a:extLst>
                <a:ext uri="{FF2B5EF4-FFF2-40B4-BE49-F238E27FC236}">
                  <a16:creationId xmlns:a16="http://schemas.microsoft.com/office/drawing/2014/main" id="{892DC684-58C9-42C3-8E82-03C0090529A7}"/>
                </a:ext>
              </a:extLst>
            </p:cNvPr>
            <p:cNvSpPr/>
            <p:nvPr/>
          </p:nvSpPr>
          <p:spPr>
            <a:xfrm flipV="1">
              <a:off x="2195736" y="4005063"/>
              <a:ext cx="144016" cy="1440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40" name="Přímka">
            <a:extLst>
              <a:ext uri="{FF2B5EF4-FFF2-40B4-BE49-F238E27FC236}">
                <a16:creationId xmlns:a16="http://schemas.microsoft.com/office/drawing/2014/main" id="{5CC18F4F-2C06-4575-9D19-96B5278BA7B9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1554720" y="2765061"/>
            <a:ext cx="9072224" cy="9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ka">
            <a:extLst>
              <a:ext uri="{FF2B5EF4-FFF2-40B4-BE49-F238E27FC236}">
                <a16:creationId xmlns:a16="http://schemas.microsoft.com/office/drawing/2014/main" id="{65E42C29-3286-40E2-8597-732C848E21E8}"/>
              </a:ext>
            </a:extLst>
          </p:cNvPr>
          <p:cNvCxnSpPr>
            <a:cxnSpLocks/>
            <a:stCxn id="53" idx="4"/>
            <a:endCxn id="56" idx="6"/>
          </p:cNvCxnSpPr>
          <p:nvPr/>
        </p:nvCxnSpPr>
        <p:spPr>
          <a:xfrm flipH="1">
            <a:off x="10736784" y="2918893"/>
            <a:ext cx="34176" cy="25612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ka">
            <a:extLst>
              <a:ext uri="{FF2B5EF4-FFF2-40B4-BE49-F238E27FC236}">
                <a16:creationId xmlns:a16="http://schemas.microsoft.com/office/drawing/2014/main" id="{9646A22F-1C74-45E2-9371-780D4B0242A3}"/>
              </a:ext>
            </a:extLst>
          </p:cNvPr>
          <p:cNvCxnSpPr>
            <a:cxnSpLocks/>
            <a:stCxn id="53" idx="3"/>
          </p:cNvCxnSpPr>
          <p:nvPr/>
        </p:nvCxnSpPr>
        <p:spPr>
          <a:xfrm flipH="1">
            <a:off x="8756269" y="2876712"/>
            <a:ext cx="1912856" cy="101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Pozorovatel">
            <a:extLst>
              <a:ext uri="{FF2B5EF4-FFF2-40B4-BE49-F238E27FC236}">
                <a16:creationId xmlns:a16="http://schemas.microsoft.com/office/drawing/2014/main" id="{4CCB99BB-BC1B-4294-A13A-44AE38CD017F}"/>
              </a:ext>
            </a:extLst>
          </p:cNvPr>
          <p:cNvGrpSpPr/>
          <p:nvPr/>
        </p:nvGrpSpPr>
        <p:grpSpPr>
          <a:xfrm>
            <a:off x="8359198" y="3750699"/>
            <a:ext cx="288032" cy="288032"/>
            <a:chOff x="6372200" y="2780928"/>
            <a:chExt cx="288032" cy="288032"/>
          </a:xfrm>
        </p:grpSpPr>
        <p:sp>
          <p:nvSpPr>
            <p:cNvPr id="44" name="Rovnoramenný trojúhelník 43">
              <a:extLst>
                <a:ext uri="{FF2B5EF4-FFF2-40B4-BE49-F238E27FC236}">
                  <a16:creationId xmlns:a16="http://schemas.microsoft.com/office/drawing/2014/main" id="{797DB12C-09AB-4CB0-87E5-CB660C77FFAC}"/>
                </a:ext>
              </a:extLst>
            </p:cNvPr>
            <p:cNvSpPr/>
            <p:nvPr/>
          </p:nvSpPr>
          <p:spPr>
            <a:xfrm>
              <a:off x="6372200" y="2780928"/>
              <a:ext cx="288032" cy="288032"/>
            </a:xfrm>
            <a:prstGeom prst="triangl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5" name="Elipsa 17">
              <a:extLst>
                <a:ext uri="{FF2B5EF4-FFF2-40B4-BE49-F238E27FC236}">
                  <a16:creationId xmlns:a16="http://schemas.microsoft.com/office/drawing/2014/main" id="{6329FC73-FAB6-45BA-8E2D-E181BBF4E1B6}"/>
                </a:ext>
              </a:extLst>
            </p:cNvPr>
            <p:cNvSpPr/>
            <p:nvPr/>
          </p:nvSpPr>
          <p:spPr>
            <a:xfrm rot="161110" flipV="1">
              <a:off x="6498000" y="2962800"/>
              <a:ext cx="43205" cy="4320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6" name="TextovéPole V1">
            <a:extLst>
              <a:ext uri="{FF2B5EF4-FFF2-40B4-BE49-F238E27FC236}">
                <a16:creationId xmlns:a16="http://schemas.microsoft.com/office/drawing/2014/main" id="{CEC5F2FB-0A5F-4130-9DDF-4D24E9FD6DEE}"/>
              </a:ext>
            </a:extLst>
          </p:cNvPr>
          <p:cNvSpPr txBox="1"/>
          <p:nvPr/>
        </p:nvSpPr>
        <p:spPr>
          <a:xfrm>
            <a:off x="10570382" y="580027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  <a:endParaRPr lang="cs-CZ" dirty="0"/>
          </a:p>
        </p:txBody>
      </p:sp>
      <p:sp>
        <p:nvSpPr>
          <p:cNvPr id="47" name="TextovéPole C">
            <a:extLst>
              <a:ext uri="{FF2B5EF4-FFF2-40B4-BE49-F238E27FC236}">
                <a16:creationId xmlns:a16="http://schemas.microsoft.com/office/drawing/2014/main" id="{2210599C-E6D8-4533-B50D-BD07693309CA}"/>
              </a:ext>
            </a:extLst>
          </p:cNvPr>
          <p:cNvSpPr txBox="1"/>
          <p:nvPr/>
        </p:nvSpPr>
        <p:spPr>
          <a:xfrm>
            <a:off x="10592768" y="228814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endParaRPr lang="cs-CZ" dirty="0"/>
          </a:p>
        </p:txBody>
      </p:sp>
      <p:sp>
        <p:nvSpPr>
          <p:cNvPr id="48" name="TextovéPole C">
            <a:extLst>
              <a:ext uri="{FF2B5EF4-FFF2-40B4-BE49-F238E27FC236}">
                <a16:creationId xmlns:a16="http://schemas.microsoft.com/office/drawing/2014/main" id="{CA83DF08-BBFE-4339-8A51-6AD2012B0849}"/>
              </a:ext>
            </a:extLst>
          </p:cNvPr>
          <p:cNvSpPr txBox="1"/>
          <p:nvPr/>
        </p:nvSpPr>
        <p:spPr>
          <a:xfrm>
            <a:off x="8325410" y="403368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</a:t>
            </a:r>
            <a:endParaRPr lang="cs-CZ" dirty="0"/>
          </a:p>
        </p:txBody>
      </p:sp>
      <p:sp>
        <p:nvSpPr>
          <p:cNvPr id="49" name="TextovéPole B">
            <a:extLst>
              <a:ext uri="{FF2B5EF4-FFF2-40B4-BE49-F238E27FC236}">
                <a16:creationId xmlns:a16="http://schemas.microsoft.com/office/drawing/2014/main" id="{48726FC8-DBC0-4F47-9019-2EC4C3734A56}"/>
              </a:ext>
            </a:extLst>
          </p:cNvPr>
          <p:cNvSpPr txBox="1"/>
          <p:nvPr/>
        </p:nvSpPr>
        <p:spPr>
          <a:xfrm>
            <a:off x="1050664" y="231356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endParaRPr lang="cs-CZ" dirty="0"/>
          </a:p>
        </p:txBody>
      </p:sp>
      <p:cxnSp>
        <p:nvCxnSpPr>
          <p:cNvPr id="50" name="Přímka">
            <a:extLst>
              <a:ext uri="{FF2B5EF4-FFF2-40B4-BE49-F238E27FC236}">
                <a16:creationId xmlns:a16="http://schemas.microsoft.com/office/drawing/2014/main" id="{1DC56503-1842-4C8B-A2EA-2859D21CBAD8}"/>
              </a:ext>
            </a:extLst>
          </p:cNvPr>
          <p:cNvCxnSpPr>
            <a:cxnSpLocks/>
          </p:cNvCxnSpPr>
          <p:nvPr/>
        </p:nvCxnSpPr>
        <p:spPr>
          <a:xfrm flipH="1" flipV="1">
            <a:off x="1557111" y="2770346"/>
            <a:ext cx="9178293" cy="2873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C">
            <a:extLst>
              <a:ext uri="{FF2B5EF4-FFF2-40B4-BE49-F238E27FC236}">
                <a16:creationId xmlns:a16="http://schemas.microsoft.com/office/drawing/2014/main" id="{03B66FC9-7CD6-47DF-8F18-9011FBC93A7C}"/>
              </a:ext>
            </a:extLst>
          </p:cNvPr>
          <p:cNvSpPr txBox="1"/>
          <p:nvPr/>
        </p:nvSpPr>
        <p:spPr>
          <a:xfrm>
            <a:off x="9988205" y="2763303"/>
            <a:ext cx="23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i</a:t>
            </a:r>
            <a:endParaRPr lang="cs-CZ" dirty="0"/>
          </a:p>
        </p:txBody>
      </p:sp>
      <p:grpSp>
        <p:nvGrpSpPr>
          <p:cNvPr id="52" name="Cíl">
            <a:extLst>
              <a:ext uri="{FF2B5EF4-FFF2-40B4-BE49-F238E27FC236}">
                <a16:creationId xmlns:a16="http://schemas.microsoft.com/office/drawing/2014/main" id="{609C6DCA-2A43-4F0D-A1C3-8C86C53DB9A8}"/>
              </a:ext>
            </a:extLst>
          </p:cNvPr>
          <p:cNvGrpSpPr/>
          <p:nvPr/>
        </p:nvGrpSpPr>
        <p:grpSpPr>
          <a:xfrm>
            <a:off x="10626944" y="2630861"/>
            <a:ext cx="288032" cy="288032"/>
            <a:chOff x="5652120" y="2708920"/>
            <a:chExt cx="288032" cy="288032"/>
          </a:xfrm>
        </p:grpSpPr>
        <p:sp>
          <p:nvSpPr>
            <p:cNvPr id="53" name="Elipsa 11">
              <a:extLst>
                <a:ext uri="{FF2B5EF4-FFF2-40B4-BE49-F238E27FC236}">
                  <a16:creationId xmlns:a16="http://schemas.microsoft.com/office/drawing/2014/main" id="{9F69B971-FF75-4D73-8F05-1D222A28B774}"/>
                </a:ext>
              </a:extLst>
            </p:cNvPr>
            <p:cNvSpPr/>
            <p:nvPr/>
          </p:nvSpPr>
          <p:spPr>
            <a:xfrm>
              <a:off x="5652120" y="2708920"/>
              <a:ext cx="288032" cy="2880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Elipsa 12">
              <a:extLst>
                <a:ext uri="{FF2B5EF4-FFF2-40B4-BE49-F238E27FC236}">
                  <a16:creationId xmlns:a16="http://schemas.microsoft.com/office/drawing/2014/main" id="{E2832CEE-46C9-41DE-BBB0-E9A9ABAFB127}"/>
                </a:ext>
              </a:extLst>
            </p:cNvPr>
            <p:cNvSpPr/>
            <p:nvPr/>
          </p:nvSpPr>
          <p:spPr>
            <a:xfrm rot="161110" flipV="1">
              <a:off x="5774532" y="2832603"/>
              <a:ext cx="43205" cy="43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cxnSp>
        <p:nvCxnSpPr>
          <p:cNvPr id="55" name="Přímka">
            <a:extLst>
              <a:ext uri="{FF2B5EF4-FFF2-40B4-BE49-F238E27FC236}">
                <a16:creationId xmlns:a16="http://schemas.microsoft.com/office/drawing/2014/main" id="{53AC3091-63AB-4A1E-BC8F-72062F7F36DA}"/>
              </a:ext>
            </a:extLst>
          </p:cNvPr>
          <p:cNvCxnSpPr>
            <a:cxnSpLocks/>
            <a:stCxn id="56" idx="5"/>
          </p:cNvCxnSpPr>
          <p:nvPr/>
        </p:nvCxnSpPr>
        <p:spPr>
          <a:xfrm flipH="1" flipV="1">
            <a:off x="8756269" y="3894713"/>
            <a:ext cx="1865023" cy="16424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Výbuch">
            <a:extLst>
              <a:ext uri="{FF2B5EF4-FFF2-40B4-BE49-F238E27FC236}">
                <a16:creationId xmlns:a16="http://schemas.microsoft.com/office/drawing/2014/main" id="{4C8154D2-C5CD-44B9-A104-1CAC64B2A936}"/>
              </a:ext>
            </a:extLst>
          </p:cNvPr>
          <p:cNvSpPr/>
          <p:nvPr/>
        </p:nvSpPr>
        <p:spPr>
          <a:xfrm>
            <a:off x="10592768" y="5480110"/>
            <a:ext cx="288032" cy="288032"/>
          </a:xfrm>
          <a:prstGeom prst="star7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blouk 56">
            <a:extLst>
              <a:ext uri="{FF2B5EF4-FFF2-40B4-BE49-F238E27FC236}">
                <a16:creationId xmlns:a16="http://schemas.microsoft.com/office/drawing/2014/main" id="{6BF2C385-5188-4F82-B780-C952C1E1C664}"/>
              </a:ext>
            </a:extLst>
          </p:cNvPr>
          <p:cNvSpPr/>
          <p:nvPr/>
        </p:nvSpPr>
        <p:spPr>
          <a:xfrm rot="5677109">
            <a:off x="8296783" y="3388349"/>
            <a:ext cx="1106990" cy="1114694"/>
          </a:xfrm>
          <a:prstGeom prst="arc">
            <a:avLst>
              <a:gd name="adj1" fmla="val 13768977"/>
              <a:gd name="adj2" fmla="val 18661736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8" name="Oblouk 57">
            <a:extLst>
              <a:ext uri="{FF2B5EF4-FFF2-40B4-BE49-F238E27FC236}">
                <a16:creationId xmlns:a16="http://schemas.microsoft.com/office/drawing/2014/main" id="{B2161C11-D83D-4F22-9B1B-7C128D52C2B3}"/>
              </a:ext>
            </a:extLst>
          </p:cNvPr>
          <p:cNvSpPr/>
          <p:nvPr/>
        </p:nvSpPr>
        <p:spPr>
          <a:xfrm rot="5400000">
            <a:off x="3087866" y="2551637"/>
            <a:ext cx="1269017" cy="1223552"/>
          </a:xfrm>
          <a:prstGeom prst="arc">
            <a:avLst>
              <a:gd name="adj1" fmla="val 13773145"/>
              <a:gd name="adj2" fmla="val 18769645"/>
            </a:avLst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299A6A39-B1DD-40D8-82D6-E001AD71CCBB}"/>
                  </a:ext>
                </a:extLst>
              </p:cNvPr>
              <p:cNvSpPr/>
              <p:nvPr/>
            </p:nvSpPr>
            <p:spPr>
              <a:xfrm>
                <a:off x="9555301" y="3341491"/>
                <a:ext cx="532360" cy="388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cs-CZ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Obdélník 58">
                <a:extLst>
                  <a:ext uri="{FF2B5EF4-FFF2-40B4-BE49-F238E27FC236}">
                    <a16:creationId xmlns:a16="http://schemas.microsoft.com/office/drawing/2014/main" id="{299A6A39-B1DD-40D8-82D6-E001AD71CC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301" y="3341491"/>
                <a:ext cx="532360" cy="3886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8D57C654-177E-4D5A-AD81-D8B7DA86C309}"/>
                  </a:ext>
                </a:extLst>
              </p:cNvPr>
              <p:cNvSpPr/>
              <p:nvPr/>
            </p:nvSpPr>
            <p:spPr>
              <a:xfrm>
                <a:off x="5741322" y="2412568"/>
                <a:ext cx="504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b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0" name="Obdélník 59">
                <a:extLst>
                  <a:ext uri="{FF2B5EF4-FFF2-40B4-BE49-F238E27FC236}">
                    <a16:creationId xmlns:a16="http://schemas.microsoft.com/office/drawing/2014/main" id="{8D57C654-177E-4D5A-AD81-D8B7DA86C3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322" y="2412568"/>
                <a:ext cx="50443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Obdélník 60">
            <a:extLst>
              <a:ext uri="{FF2B5EF4-FFF2-40B4-BE49-F238E27FC236}">
                <a16:creationId xmlns:a16="http://schemas.microsoft.com/office/drawing/2014/main" id="{5D02BEB0-1210-42D2-8583-5798E5399691}"/>
              </a:ext>
            </a:extLst>
          </p:cNvPr>
          <p:cNvSpPr/>
          <p:nvPr/>
        </p:nvSpPr>
        <p:spPr>
          <a:xfrm>
            <a:off x="8990895" y="3738367"/>
            <a:ext cx="31611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Obdélník 61">
            <a:extLst>
              <a:ext uri="{FF2B5EF4-FFF2-40B4-BE49-F238E27FC236}">
                <a16:creationId xmlns:a16="http://schemas.microsoft.com/office/drawing/2014/main" id="{E8FDFF0A-BB82-4E43-871A-91AA96738DBD}"/>
              </a:ext>
            </a:extLst>
          </p:cNvPr>
          <p:cNvSpPr/>
          <p:nvPr/>
        </p:nvSpPr>
        <p:spPr>
          <a:xfrm>
            <a:off x="3870111" y="2960424"/>
            <a:ext cx="30809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D639CD7C-6686-412B-ADFE-B1C1F58DD237}"/>
                  </a:ext>
                </a:extLst>
              </p:cNvPr>
              <p:cNvSpPr/>
              <p:nvPr/>
            </p:nvSpPr>
            <p:spPr>
              <a:xfrm>
                <a:off x="0" y="3495260"/>
                <a:ext cx="4419600" cy="12918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𝐶𝑉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=0,001 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𝐶𝑉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=0,001 </m:t>
                      </m:r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p>
                      </m:sSubSup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𝐶𝑉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𝐶𝑉</m:t>
                          </m:r>
                        </m:e>
                      </m:acc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D639CD7C-6686-412B-ADFE-B1C1F58DD2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95260"/>
                <a:ext cx="4419600" cy="12918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Zástupný symbol pro číslo snímku 6">
            <a:extLst>
              <a:ext uri="{FF2B5EF4-FFF2-40B4-BE49-F238E27FC236}">
                <a16:creationId xmlns:a16="http://schemas.microsoft.com/office/drawing/2014/main" id="{DD97299C-DADE-42C6-A3F8-F3C1472AF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>
              <a:defRPr/>
            </a:pPr>
            <a:fld id="{A7704554-B4CE-4C2A-9607-4FE45216EA74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6713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1" id="{262F1002-CA5E-4C04-A04B-4F46F8A4B52A}" vid="{264C483F-7EA6-4B24-8E81-F3882295C42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504</TotalTime>
  <Words>2794</Words>
  <Application>Microsoft Office PowerPoint</Application>
  <PresentationFormat>Širokoúhlá obrazovka</PresentationFormat>
  <Paragraphs>691</Paragraphs>
  <Slides>48</Slides>
  <Notes>43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6" baseType="lpstr">
      <vt:lpstr>Arial</vt:lpstr>
      <vt:lpstr>Calibri</vt:lpstr>
      <vt:lpstr>Calibri Light</vt:lpstr>
      <vt:lpstr>Cambria</vt:lpstr>
      <vt:lpstr>Cambria Math</vt:lpstr>
      <vt:lpstr>Symbol</vt:lpstr>
      <vt:lpstr>Times New Roman</vt:lpstr>
      <vt:lpstr>Motiv1</vt:lpstr>
      <vt:lpstr>ŘÍZENÍ PALBY DĚLOSTŘELECTVA</vt:lpstr>
      <vt:lpstr>Obsah</vt:lpstr>
      <vt:lpstr>REDUKČNÍ POMĚR</vt:lpstr>
      <vt:lpstr>REDUKČNÍ POMĚR</vt:lpstr>
      <vt:lpstr>REDUKČNÍ POMĚR</vt:lpstr>
      <vt:lpstr>REDUKČNÍ POMĚR</vt:lpstr>
      <vt:lpstr>REDUKČNÍ POMĚR</vt:lpstr>
      <vt:lpstr>REDUKČNÍ POMĚR</vt:lpstr>
      <vt:lpstr>REDUKČNÍ POMĚR</vt:lpstr>
      <vt:lpstr>REDUKČNÍ POMĚR</vt:lpstr>
      <vt:lpstr>REDUKČNÍ POMĚR</vt:lpstr>
      <vt:lpstr>REDUKČNÍ POMĚR</vt:lpstr>
      <vt:lpstr>REDUKČNÍ POMĚR</vt:lpstr>
      <vt:lpstr>STRANOVÝ SKOK  - ÚVOD</vt:lpstr>
      <vt:lpstr>STRANOVÝ SKOK </vt:lpstr>
      <vt:lpstr>STRANOVÝ SKOK </vt:lpstr>
      <vt:lpstr>STRANOVÝ SKOK </vt:lpstr>
      <vt:lpstr>STRANOVÝ SKOK </vt:lpstr>
      <vt:lpstr>STRANOVÝ SKOK </vt:lpstr>
      <vt:lpstr>STRANOVÝ SKOK </vt:lpstr>
      <vt:lpstr>STRANOVÝ SKOK </vt:lpstr>
      <vt:lpstr>STRANOVÝ SKOK </vt:lpstr>
      <vt:lpstr>STRANOVÝ SKOK </vt:lpstr>
      <vt:lpstr>STRANOVÝ SKOK </vt:lpstr>
      <vt:lpstr>STRANOVÝ SKOK </vt:lpstr>
      <vt:lpstr>STRANOVÝ SKOK </vt:lpstr>
      <vt:lpstr>ZJEDNODUŠENÁ PŘÍPRAVA</vt:lpstr>
      <vt:lpstr>ZJEDNODUŠENÁ PŘÍPRAVA -GRAFICKY</vt:lpstr>
      <vt:lpstr>ZJEDNODUŠENÁ PÍPRAVA -GRAFICKY</vt:lpstr>
      <vt:lpstr>ZJEDNODUŠENÁ PŘÍPRAVA</vt:lpstr>
      <vt:lpstr>ZJEDNODUŠENÁ PŘÍPRAVA</vt:lpstr>
      <vt:lpstr>ZJEDNODUŠENÁ PŘÍPRAVA</vt:lpstr>
      <vt:lpstr>ZJEDNODUŠENÁ PŘÍPRAVA -GRAFICKY</vt:lpstr>
      <vt:lpstr>ZJEDNODUŠENÁ PŘÍPRAVA -GRAFICKY</vt:lpstr>
      <vt:lpstr>ZJEDNODUŠENÁ PŘÍPRAVA -GRAFICKY</vt:lpstr>
      <vt:lpstr>ZJEDNODUŠENÁ PŘÍPRAVA -GRAFICKY</vt:lpstr>
      <vt:lpstr>ZJEDNODUŠENÁ PŘÍPRAVA - VÝPOČET</vt:lpstr>
      <vt:lpstr>ZJEDNODUŠENÁ PŘÍPRAVA - VÝPOČET</vt:lpstr>
      <vt:lpstr>ZJEDNODUŠENÁ PŘÍPRAVA - VÝPOČET</vt:lpstr>
      <vt:lpstr>ZJEDNODUŠENÁ PŘÍPRAVA - VÝPOČET</vt:lpstr>
      <vt:lpstr>ZJEDNODUŠENÁ PŘÍPRAVA - VÝPOČET</vt:lpstr>
      <vt:lpstr>ZJEDNODUŠENÁ PŘÍPRAVA - VÝPOČET</vt:lpstr>
      <vt:lpstr>ZJEDNODUŠENÁ PŘÍPRAVA - VÝPOČET</vt:lpstr>
      <vt:lpstr>ZJEDNODUŠENÁ PŘÍPRAVA - VÝPOČET</vt:lpstr>
      <vt:lpstr>ZJEDNODUŠENÁ PŘÍPRAVA - VÝPOČET</vt:lpstr>
      <vt:lpstr>ZJEDNODUŠENÁ PŘÍPRAVA - VÝPOČET</vt:lpstr>
      <vt:lpstr>ZJEDNODUŠENÁ PŘÍPRAVA - VÝPOČET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Brychta</dc:creator>
  <cp:lastModifiedBy>Petr Brychta</cp:lastModifiedBy>
  <cp:revision>75</cp:revision>
  <dcterms:created xsi:type="dcterms:W3CDTF">2018-03-17T09:00:29Z</dcterms:created>
  <dcterms:modified xsi:type="dcterms:W3CDTF">2018-04-07T11:06:54Z</dcterms:modified>
</cp:coreProperties>
</file>