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</p:sldMasterIdLst>
  <p:notesMasterIdLst>
    <p:notesMasterId r:id="rId61"/>
  </p:notesMasterIdLst>
  <p:sldIdLst>
    <p:sldId id="328" r:id="rId3"/>
    <p:sldId id="258" r:id="rId4"/>
    <p:sldId id="259" r:id="rId5"/>
    <p:sldId id="260" r:id="rId6"/>
    <p:sldId id="263" r:id="rId7"/>
    <p:sldId id="264" r:id="rId8"/>
    <p:sldId id="265" r:id="rId9"/>
    <p:sldId id="261" r:id="rId10"/>
    <p:sldId id="262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92" r:id="rId33"/>
    <p:sldId id="288" r:id="rId34"/>
    <p:sldId id="287" r:id="rId35"/>
    <p:sldId id="289" r:id="rId36"/>
    <p:sldId id="290" r:id="rId37"/>
    <p:sldId id="291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13" r:id="rId46"/>
    <p:sldId id="314" r:id="rId47"/>
    <p:sldId id="315" r:id="rId48"/>
    <p:sldId id="316" r:id="rId49"/>
    <p:sldId id="317" r:id="rId50"/>
    <p:sldId id="318" r:id="rId51"/>
    <p:sldId id="319" r:id="rId52"/>
    <p:sldId id="320" r:id="rId53"/>
    <p:sldId id="321" r:id="rId54"/>
    <p:sldId id="322" r:id="rId55"/>
    <p:sldId id="323" r:id="rId56"/>
    <p:sldId id="324" r:id="rId57"/>
    <p:sldId id="325" r:id="rId58"/>
    <p:sldId id="326" r:id="rId59"/>
    <p:sldId id="327" r:id="rId6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0" d="100"/>
          <a:sy n="140" d="100"/>
        </p:scale>
        <p:origin x="-11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46E8D-F80F-4AC0-8F8E-39DA09D2F90F}" type="datetimeFigureOut">
              <a:rPr lang="cs-CZ" smtClean="0"/>
              <a:t>26.4.2012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92191-998C-4D0C-A78C-4F6BBAADE41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055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32BA8E4-9B9D-4245-9AF2-B60326EC58CF}" type="slidenum">
              <a:rPr lang="cs-CZ" sz="1200">
                <a:solidFill>
                  <a:srgbClr val="000000"/>
                </a:solidFill>
                <a:latin typeface="Arial" charset="0"/>
              </a:rPr>
              <a:pPr/>
              <a:t>1</a:t>
            </a:fld>
            <a:endParaRPr lang="cs-CZ" sz="12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3602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95648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5724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31959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897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78364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6362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9482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73285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803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9312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42689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6631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0148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7135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7452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76849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3871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7158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85604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8963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3481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87119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18460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74561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580295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83705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84820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59297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20553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406509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928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54963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09457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300807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97966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43921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58796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70566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43654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91983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23584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4858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53999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17396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51195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95823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80177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98363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3691555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387545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57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258242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58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7340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59097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13037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24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2191-998C-4D0C-A78C-4F6BBAADE41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929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1400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1400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1400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1400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1400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C663A9D3-FC51-4392-B798-5930AF855DAD}" type="datetimeFigureOut">
              <a:rPr lang="cs-CZ"/>
              <a:pPr>
                <a:defRPr/>
              </a:pPr>
              <a:t>26.4.2012</a:t>
            </a:fld>
            <a:endParaRPr lang="cs-CZ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B62579D0-8E5D-45A7-BC74-C95D56B5B1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358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DDBCA6BF-0A88-4FAB-8FC4-D9C661B7318B}" type="datetimeFigureOut">
              <a:rPr lang="cs-CZ"/>
              <a:pPr>
                <a:defRPr/>
              </a:pPr>
              <a:t>26.4.2012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8B8848F3-14F6-42BF-A17C-C2AC5FD943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205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2426910 h 640"/>
              <a:gd name="T6" fmla="*/ 2147483647 w 2706"/>
              <a:gd name="T7" fmla="*/ 47345203 h 640"/>
              <a:gd name="T8" fmla="*/ 2147483647 w 2706"/>
              <a:gd name="T9" fmla="*/ 74755995 h 640"/>
              <a:gd name="T10" fmla="*/ 2147483647 w 2706"/>
              <a:gd name="T11" fmla="*/ 102165671 h 640"/>
              <a:gd name="T12" fmla="*/ 2147483647 w 2706"/>
              <a:gd name="T13" fmla="*/ 134560345 h 640"/>
              <a:gd name="T14" fmla="*/ 2147483647 w 2706"/>
              <a:gd name="T15" fmla="*/ 166953902 h 640"/>
              <a:gd name="T16" fmla="*/ 2088287069 w 2706"/>
              <a:gd name="T17" fmla="*/ 204332458 h 640"/>
              <a:gd name="T18" fmla="*/ 1936864244 w 2706"/>
              <a:gd name="T19" fmla="*/ 241709897 h 640"/>
              <a:gd name="T20" fmla="*/ 1936864244 w 2706"/>
              <a:gd name="T21" fmla="*/ 241709897 h 640"/>
              <a:gd name="T22" fmla="*/ 1663397460 w 2706"/>
              <a:gd name="T23" fmla="*/ 313973394 h 640"/>
              <a:gd name="T24" fmla="*/ 1396711723 w 2706"/>
              <a:gd name="T25" fmla="*/ 378761625 h 640"/>
              <a:gd name="T26" fmla="*/ 1141325958 w 2706"/>
              <a:gd name="T27" fmla="*/ 438565975 h 640"/>
              <a:gd name="T28" fmla="*/ 894980172 w 2706"/>
              <a:gd name="T29" fmla="*/ 495878941 h 640"/>
              <a:gd name="T30" fmla="*/ 659935422 w 2706"/>
              <a:gd name="T31" fmla="*/ 545715527 h 640"/>
              <a:gd name="T32" fmla="*/ 431669593 w 2706"/>
              <a:gd name="T33" fmla="*/ 590569348 h 640"/>
              <a:gd name="T34" fmla="*/ 212444804 w 2706"/>
              <a:gd name="T35" fmla="*/ 632930669 h 640"/>
              <a:gd name="T36" fmla="*/ 0 w 2706"/>
              <a:gd name="T37" fmla="*/ 670308108 h 640"/>
              <a:gd name="T38" fmla="*/ 0 w 2706"/>
              <a:gd name="T39" fmla="*/ 670308108 h 640"/>
              <a:gd name="T40" fmla="*/ 146902836 w 2706"/>
              <a:gd name="T41" fmla="*/ 692735019 h 640"/>
              <a:gd name="T42" fmla="*/ 287026751 w 2706"/>
              <a:gd name="T43" fmla="*/ 712670546 h 640"/>
              <a:gd name="T44" fmla="*/ 422629614 w 2706"/>
              <a:gd name="T45" fmla="*/ 730113574 h 640"/>
              <a:gd name="T46" fmla="*/ 555972483 w 2706"/>
              <a:gd name="T47" fmla="*/ 745064104 h 640"/>
              <a:gd name="T48" fmla="*/ 684795362 w 2706"/>
              <a:gd name="T49" fmla="*/ 760015749 h 640"/>
              <a:gd name="T50" fmla="*/ 809098253 w 2706"/>
              <a:gd name="T51" fmla="*/ 769982396 h 640"/>
              <a:gd name="T52" fmla="*/ 928881154 w 2706"/>
              <a:gd name="T53" fmla="*/ 779950160 h 640"/>
              <a:gd name="T54" fmla="*/ 1046404060 w 2706"/>
              <a:gd name="T55" fmla="*/ 787425425 h 640"/>
              <a:gd name="T56" fmla="*/ 1161665909 w 2706"/>
              <a:gd name="T57" fmla="*/ 792409307 h 640"/>
              <a:gd name="T58" fmla="*/ 1272408832 w 2706"/>
              <a:gd name="T59" fmla="*/ 794901806 h 640"/>
              <a:gd name="T60" fmla="*/ 1378630703 w 2706"/>
              <a:gd name="T61" fmla="*/ 797393188 h 640"/>
              <a:gd name="T62" fmla="*/ 1482593642 w 2706"/>
              <a:gd name="T63" fmla="*/ 797393188 h 640"/>
              <a:gd name="T64" fmla="*/ 1584295524 w 2706"/>
              <a:gd name="T65" fmla="*/ 794901806 h 640"/>
              <a:gd name="T66" fmla="*/ 1683738474 w 2706"/>
              <a:gd name="T67" fmla="*/ 792409307 h 640"/>
              <a:gd name="T68" fmla="*/ 1778660372 w 2706"/>
              <a:gd name="T69" fmla="*/ 787425425 h 640"/>
              <a:gd name="T70" fmla="*/ 1871322275 w 2706"/>
              <a:gd name="T71" fmla="*/ 779950160 h 640"/>
              <a:gd name="T72" fmla="*/ 1959464189 w 2706"/>
              <a:gd name="T73" fmla="*/ 772474896 h 640"/>
              <a:gd name="T74" fmla="*/ 2047606104 w 2706"/>
              <a:gd name="T75" fmla="*/ 762507132 h 640"/>
              <a:gd name="T76" fmla="*/ 2131228029 w 2706"/>
              <a:gd name="T77" fmla="*/ 750047985 h 640"/>
              <a:gd name="T78" fmla="*/ 2147483647 w 2706"/>
              <a:gd name="T79" fmla="*/ 737588839 h 640"/>
              <a:gd name="T80" fmla="*/ 2147483647 w 2706"/>
              <a:gd name="T81" fmla="*/ 722637193 h 640"/>
              <a:gd name="T82" fmla="*/ 2147483647 w 2706"/>
              <a:gd name="T83" fmla="*/ 707686664 h 640"/>
              <a:gd name="T84" fmla="*/ 2147483647 w 2706"/>
              <a:gd name="T85" fmla="*/ 690243636 h 640"/>
              <a:gd name="T86" fmla="*/ 2147483647 w 2706"/>
              <a:gd name="T87" fmla="*/ 672800607 h 640"/>
              <a:gd name="T88" fmla="*/ 2147483647 w 2706"/>
              <a:gd name="T89" fmla="*/ 652866196 h 640"/>
              <a:gd name="T90" fmla="*/ 2147483647 w 2706"/>
              <a:gd name="T91" fmla="*/ 632930669 h 640"/>
              <a:gd name="T92" fmla="*/ 2147483647 w 2706"/>
              <a:gd name="T93" fmla="*/ 610503759 h 640"/>
              <a:gd name="T94" fmla="*/ 2147483647 w 2706"/>
              <a:gd name="T95" fmla="*/ 588077965 h 640"/>
              <a:gd name="T96" fmla="*/ 2147483647 w 2706"/>
              <a:gd name="T97" fmla="*/ 538240263 h 640"/>
              <a:gd name="T98" fmla="*/ 2147483647 w 2706"/>
              <a:gd name="T99" fmla="*/ 485911178 h 640"/>
              <a:gd name="T100" fmla="*/ 2147483647 w 2706"/>
              <a:gd name="T101" fmla="*/ 485911178 h 640"/>
              <a:gd name="T102" fmla="*/ 2147483647 w 2706"/>
              <a:gd name="T103" fmla="*/ 483419795 h 640"/>
              <a:gd name="T104" fmla="*/ 2147483647 w 2706"/>
              <a:gd name="T105" fmla="*/ 483419795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400" smtClean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890318333 h 762"/>
              <a:gd name="T2" fmla="*/ 2147483647 w 5216"/>
              <a:gd name="T3" fmla="*/ 855403517 h 762"/>
              <a:gd name="T4" fmla="*/ 2147483647 w 5216"/>
              <a:gd name="T5" fmla="*/ 760636483 h 762"/>
              <a:gd name="T6" fmla="*/ 2147483647 w 5216"/>
              <a:gd name="T7" fmla="*/ 633448150 h 762"/>
              <a:gd name="T8" fmla="*/ 2147483647 w 5216"/>
              <a:gd name="T9" fmla="*/ 466356850 h 762"/>
              <a:gd name="T10" fmla="*/ 2147483647 w 5216"/>
              <a:gd name="T11" fmla="*/ 369095183 h 762"/>
              <a:gd name="T12" fmla="*/ 2147483647 w 5216"/>
              <a:gd name="T13" fmla="*/ 294278517 h 762"/>
              <a:gd name="T14" fmla="*/ 2147483647 w 5216"/>
              <a:gd name="T15" fmla="*/ 229438150 h 762"/>
              <a:gd name="T16" fmla="*/ 2147483647 w 5216"/>
              <a:gd name="T17" fmla="*/ 174571850 h 762"/>
              <a:gd name="T18" fmla="*/ 2147483647 w 5216"/>
              <a:gd name="T19" fmla="*/ 127188333 h 762"/>
              <a:gd name="T20" fmla="*/ 1966522170 w 5216"/>
              <a:gd name="T21" fmla="*/ 89780000 h 762"/>
              <a:gd name="T22" fmla="*/ 1507667316 w 5216"/>
              <a:gd name="T23" fmla="*/ 34914817 h 762"/>
              <a:gd name="T24" fmla="*/ 1096279949 w 5216"/>
              <a:gd name="T25" fmla="*/ 4988150 h 762"/>
              <a:gd name="T26" fmla="*/ 727838697 w 5216"/>
              <a:gd name="T27" fmla="*/ 0 h 762"/>
              <a:gd name="T28" fmla="*/ 404605842 w 5216"/>
              <a:gd name="T29" fmla="*/ 12469817 h 762"/>
              <a:gd name="T30" fmla="*/ 124320165 w 5216"/>
              <a:gd name="T31" fmla="*/ 39901850 h 762"/>
              <a:gd name="T32" fmla="*/ 0 w 5216"/>
              <a:gd name="T33" fmla="*/ 59853333 h 762"/>
              <a:gd name="T34" fmla="*/ 354878201 w 5216"/>
              <a:gd name="T35" fmla="*/ 107236850 h 762"/>
              <a:gd name="T36" fmla="*/ 736880376 w 5216"/>
              <a:gd name="T37" fmla="*/ 174571850 h 762"/>
              <a:gd name="T38" fmla="*/ 1146007590 w 5216"/>
              <a:gd name="T39" fmla="*/ 261858333 h 762"/>
              <a:gd name="T40" fmla="*/ 1584518931 w 5216"/>
              <a:gd name="T41" fmla="*/ 369095183 h 762"/>
              <a:gd name="T42" fmla="*/ 1984604465 w 5216"/>
              <a:gd name="T43" fmla="*/ 471345000 h 762"/>
              <a:gd name="T44" fmla="*/ 2147483647 w 5216"/>
              <a:gd name="T45" fmla="*/ 643423333 h 762"/>
              <a:gd name="T46" fmla="*/ 2147483647 w 5216"/>
              <a:gd name="T47" fmla="*/ 713251850 h 762"/>
              <a:gd name="T48" fmla="*/ 2147483647 w 5216"/>
              <a:gd name="T49" fmla="*/ 773105183 h 762"/>
              <a:gd name="T50" fmla="*/ 2147483647 w 5216"/>
              <a:gd name="T51" fmla="*/ 825476850 h 762"/>
              <a:gd name="T52" fmla="*/ 2147483647 w 5216"/>
              <a:gd name="T53" fmla="*/ 865379817 h 762"/>
              <a:gd name="T54" fmla="*/ 2147483647 w 5216"/>
              <a:gd name="T55" fmla="*/ 900293517 h 762"/>
              <a:gd name="T56" fmla="*/ 2147483647 w 5216"/>
              <a:gd name="T57" fmla="*/ 922738517 h 762"/>
              <a:gd name="T58" fmla="*/ 2147483647 w 5216"/>
              <a:gd name="T59" fmla="*/ 940196483 h 762"/>
              <a:gd name="T60" fmla="*/ 2147483647 w 5216"/>
              <a:gd name="T61" fmla="*/ 950171667 h 762"/>
              <a:gd name="T62" fmla="*/ 2147483647 w 5216"/>
              <a:gd name="T63" fmla="*/ 950171667 h 762"/>
              <a:gd name="T64" fmla="*/ 2147483647 w 5216"/>
              <a:gd name="T65" fmla="*/ 945183517 h 762"/>
              <a:gd name="T66" fmla="*/ 2147483647 w 5216"/>
              <a:gd name="T67" fmla="*/ 932714817 h 762"/>
              <a:gd name="T68" fmla="*/ 2147483647 w 5216"/>
              <a:gd name="T69" fmla="*/ 912763333 h 762"/>
              <a:gd name="T70" fmla="*/ 2147483647 w 5216"/>
              <a:gd name="T71" fmla="*/ 890318333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400" smtClean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87226308 h 694"/>
              <a:gd name="T2" fmla="*/ 0 w 5144"/>
              <a:gd name="T3" fmla="*/ 87226308 h 694"/>
              <a:gd name="T4" fmla="*/ 20333568 w 5144"/>
              <a:gd name="T5" fmla="*/ 82242107 h 694"/>
              <a:gd name="T6" fmla="*/ 81336397 w 5144"/>
              <a:gd name="T7" fmla="*/ 69781047 h 694"/>
              <a:gd name="T8" fmla="*/ 185266001 w 5144"/>
              <a:gd name="T9" fmla="*/ 52335785 h 694"/>
              <a:gd name="T10" fmla="*/ 253046686 w 5144"/>
              <a:gd name="T11" fmla="*/ 42367383 h 694"/>
              <a:gd name="T12" fmla="*/ 332123444 w 5144"/>
              <a:gd name="T13" fmla="*/ 32397865 h 694"/>
              <a:gd name="T14" fmla="*/ 420237697 w 5144"/>
              <a:gd name="T15" fmla="*/ 24922121 h 694"/>
              <a:gd name="T16" fmla="*/ 521907662 w 5144"/>
              <a:gd name="T17" fmla="*/ 17445262 h 694"/>
              <a:gd name="T18" fmla="*/ 632615122 w 5144"/>
              <a:gd name="T19" fmla="*/ 9968402 h 694"/>
              <a:gd name="T20" fmla="*/ 756879357 w 5144"/>
              <a:gd name="T21" fmla="*/ 4984201 h 694"/>
              <a:gd name="T22" fmla="*/ 892439664 w 5144"/>
              <a:gd name="T23" fmla="*/ 2492659 h 694"/>
              <a:gd name="T24" fmla="*/ 1039297107 w 5144"/>
              <a:gd name="T25" fmla="*/ 0 h 694"/>
              <a:gd name="T26" fmla="*/ 1197450622 w 5144"/>
              <a:gd name="T27" fmla="*/ 2492659 h 694"/>
              <a:gd name="T28" fmla="*/ 1366901272 w 5144"/>
              <a:gd name="T29" fmla="*/ 7476860 h 694"/>
              <a:gd name="T30" fmla="*/ 1549907633 w 5144"/>
              <a:gd name="T31" fmla="*/ 17445262 h 694"/>
              <a:gd name="T32" fmla="*/ 1744211130 w 5144"/>
              <a:gd name="T33" fmla="*/ 29906322 h 694"/>
              <a:gd name="T34" fmla="*/ 1949811762 w 5144"/>
              <a:gd name="T35" fmla="*/ 49843126 h 694"/>
              <a:gd name="T36" fmla="*/ 2147483647 w 5144"/>
              <a:gd name="T37" fmla="*/ 72272589 h 694"/>
              <a:gd name="T38" fmla="*/ 2147483647 w 5144"/>
              <a:gd name="T39" fmla="*/ 99687369 h 694"/>
              <a:gd name="T40" fmla="*/ 2147483647 w 5144"/>
              <a:gd name="T41" fmla="*/ 132085234 h 694"/>
              <a:gd name="T42" fmla="*/ 2147483647 w 5144"/>
              <a:gd name="T43" fmla="*/ 171959958 h 694"/>
              <a:gd name="T44" fmla="*/ 2147483647 w 5144"/>
              <a:gd name="T45" fmla="*/ 216818883 h 694"/>
              <a:gd name="T46" fmla="*/ 2147483647 w 5144"/>
              <a:gd name="T47" fmla="*/ 269154668 h 694"/>
              <a:gd name="T48" fmla="*/ 2147483647 w 5144"/>
              <a:gd name="T49" fmla="*/ 331458855 h 694"/>
              <a:gd name="T50" fmla="*/ 2147483647 w 5144"/>
              <a:gd name="T51" fmla="*/ 398747244 h 694"/>
              <a:gd name="T52" fmla="*/ 2147483647 w 5144"/>
              <a:gd name="T53" fmla="*/ 473512491 h 694"/>
              <a:gd name="T54" fmla="*/ 2147483647 w 5144"/>
              <a:gd name="T55" fmla="*/ 558247257 h 694"/>
              <a:gd name="T56" fmla="*/ 2147483647 w 5144"/>
              <a:gd name="T57" fmla="*/ 650456650 h 694"/>
              <a:gd name="T58" fmla="*/ 2147483647 w 5144"/>
              <a:gd name="T59" fmla="*/ 752636678 h 694"/>
              <a:gd name="T60" fmla="*/ 2147483647 w 5144"/>
              <a:gd name="T61" fmla="*/ 864783991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400" smtClean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728951997 h 584"/>
              <a:gd name="T2" fmla="*/ 0 w 3112"/>
              <a:gd name="T3" fmla="*/ 728951997 h 584"/>
              <a:gd name="T4" fmla="*/ 101618145 w 3112"/>
              <a:gd name="T5" fmla="*/ 698994561 h 584"/>
              <a:gd name="T6" fmla="*/ 379372423 w 3112"/>
              <a:gd name="T7" fmla="*/ 621606192 h 584"/>
              <a:gd name="T8" fmla="*/ 571317689 w 3112"/>
              <a:gd name="T9" fmla="*/ 569181237 h 584"/>
              <a:gd name="T10" fmla="*/ 792617915 w 3112"/>
              <a:gd name="T11" fmla="*/ 511764493 h 584"/>
              <a:gd name="T12" fmla="*/ 1038759242 w 3112"/>
              <a:gd name="T13" fmla="*/ 449353726 h 584"/>
              <a:gd name="T14" fmla="*/ 1302965568 w 3112"/>
              <a:gd name="T15" fmla="*/ 381951170 h 584"/>
              <a:gd name="T16" fmla="*/ 1582977838 w 3112"/>
              <a:gd name="T17" fmla="*/ 317044508 h 584"/>
              <a:gd name="T18" fmla="*/ 1869766210 w 3112"/>
              <a:gd name="T19" fmla="*/ 252137846 h 584"/>
              <a:gd name="T20" fmla="*/ 2147483647 w 3112"/>
              <a:gd name="T21" fmla="*/ 192224091 h 584"/>
              <a:gd name="T22" fmla="*/ 2147483647 w 3112"/>
              <a:gd name="T23" fmla="*/ 134806230 h 584"/>
              <a:gd name="T24" fmla="*/ 2147483647 w 3112"/>
              <a:gd name="T25" fmla="*/ 109841699 h 584"/>
              <a:gd name="T26" fmla="*/ 2147483647 w 3112"/>
              <a:gd name="T27" fmla="*/ 84878286 h 584"/>
              <a:gd name="T28" fmla="*/ 2147483647 w 3112"/>
              <a:gd name="T29" fmla="*/ 64906662 h 584"/>
              <a:gd name="T30" fmla="*/ 2147483647 w 3112"/>
              <a:gd name="T31" fmla="*/ 44935037 h 584"/>
              <a:gd name="T32" fmla="*/ 2147483647 w 3112"/>
              <a:gd name="T33" fmla="*/ 29957436 h 584"/>
              <a:gd name="T34" fmla="*/ 2147483647 w 3112"/>
              <a:gd name="T35" fmla="*/ 17474613 h 584"/>
              <a:gd name="T36" fmla="*/ 2147483647 w 3112"/>
              <a:gd name="T37" fmla="*/ 7488800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400" smtClean="0">
              <a:solidFill>
                <a:prstClr val="black"/>
              </a:solidFill>
              <a:latin typeface="Verdana" pitchFamily="34" charset="0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636203066 h 1192"/>
              <a:gd name="T2" fmla="*/ 2147483647 w 8196"/>
              <a:gd name="T3" fmla="*/ 708272557 h 1192"/>
              <a:gd name="T4" fmla="*/ 2147483647 w 8196"/>
              <a:gd name="T5" fmla="*/ 770402158 h 1192"/>
              <a:gd name="T6" fmla="*/ 2147483647 w 8196"/>
              <a:gd name="T7" fmla="*/ 827560144 h 1192"/>
              <a:gd name="T8" fmla="*/ 2147483647 w 8196"/>
              <a:gd name="T9" fmla="*/ 872293546 h 1192"/>
              <a:gd name="T10" fmla="*/ 2147483647 w 8196"/>
              <a:gd name="T11" fmla="*/ 907085945 h 1192"/>
              <a:gd name="T12" fmla="*/ 2147483647 w 8196"/>
              <a:gd name="T13" fmla="*/ 931937340 h 1192"/>
              <a:gd name="T14" fmla="*/ 2147483647 w 8196"/>
              <a:gd name="T15" fmla="*/ 946848846 h 1192"/>
              <a:gd name="T16" fmla="*/ 2147483647 w 8196"/>
              <a:gd name="T17" fmla="*/ 944363037 h 1192"/>
              <a:gd name="T18" fmla="*/ 2147483647 w 8196"/>
              <a:gd name="T19" fmla="*/ 931937340 h 1192"/>
              <a:gd name="T20" fmla="*/ 2147483647 w 8196"/>
              <a:gd name="T21" fmla="*/ 902115443 h 1192"/>
              <a:gd name="T22" fmla="*/ 2147483647 w 8196"/>
              <a:gd name="T23" fmla="*/ 857382041 h 1192"/>
              <a:gd name="T24" fmla="*/ 2147483647 w 8196"/>
              <a:gd name="T25" fmla="*/ 797738247 h 1192"/>
              <a:gd name="T26" fmla="*/ 2147483647 w 8196"/>
              <a:gd name="T27" fmla="*/ 718213560 h 1192"/>
              <a:gd name="T28" fmla="*/ 2147483647 w 8196"/>
              <a:gd name="T29" fmla="*/ 621291560 h 1192"/>
              <a:gd name="T30" fmla="*/ 2147483647 w 8196"/>
              <a:gd name="T31" fmla="*/ 504488666 h 1192"/>
              <a:gd name="T32" fmla="*/ 2147483647 w 8196"/>
              <a:gd name="T33" fmla="*/ 367804880 h 1192"/>
              <a:gd name="T34" fmla="*/ 2147483647 w 8196"/>
              <a:gd name="T35" fmla="*/ 298220083 h 1192"/>
              <a:gd name="T36" fmla="*/ 2147483647 w 8196"/>
              <a:gd name="T37" fmla="*/ 183901883 h 1192"/>
              <a:gd name="T38" fmla="*/ 2147483647 w 8196"/>
              <a:gd name="T39" fmla="*/ 101891388 h 1192"/>
              <a:gd name="T40" fmla="*/ 2147483647 w 8196"/>
              <a:gd name="T41" fmla="*/ 44733403 h 1192"/>
              <a:gd name="T42" fmla="*/ 2011879287 w 8196"/>
              <a:gd name="T43" fmla="*/ 12425697 h 1192"/>
              <a:gd name="T44" fmla="*/ 1656175490 w 8196"/>
              <a:gd name="T45" fmla="*/ 0 h 1192"/>
              <a:gd name="T46" fmla="*/ 1338986883 w 8196"/>
              <a:gd name="T47" fmla="*/ 4970502 h 1192"/>
              <a:gd name="T48" fmla="*/ 1058048554 w 8196"/>
              <a:gd name="T49" fmla="*/ 24851395 h 1192"/>
              <a:gd name="T50" fmla="*/ 811095593 w 8196"/>
              <a:gd name="T51" fmla="*/ 54673292 h 1192"/>
              <a:gd name="T52" fmla="*/ 600391847 w 8196"/>
              <a:gd name="T53" fmla="*/ 91951499 h 1192"/>
              <a:gd name="T54" fmla="*/ 423672404 w 8196"/>
              <a:gd name="T55" fmla="*/ 134199093 h 1192"/>
              <a:gd name="T56" fmla="*/ 280938329 w 8196"/>
              <a:gd name="T57" fmla="*/ 178932495 h 1192"/>
              <a:gd name="T58" fmla="*/ 167656607 w 8196"/>
              <a:gd name="T59" fmla="*/ 218694281 h 1192"/>
              <a:gd name="T60" fmla="*/ 54374886 w 8196"/>
              <a:gd name="T61" fmla="*/ 268398186 h 1192"/>
              <a:gd name="T62" fmla="*/ 0 w 8196"/>
              <a:gd name="T63" fmla="*/ 298220083 h 1192"/>
              <a:gd name="T64" fmla="*/ 2147483647 w 8196"/>
              <a:gd name="T65" fmla="*/ 1481159409 h 1192"/>
              <a:gd name="T66" fmla="*/ 2147483647 w 8196"/>
              <a:gd name="T67" fmla="*/ 1473704213 h 1192"/>
              <a:gd name="T68" fmla="*/ 2147483647 w 8196"/>
              <a:gd name="T69" fmla="*/ 633717257 h 1192"/>
              <a:gd name="T70" fmla="*/ 2147483647 w 8196"/>
              <a:gd name="T71" fmla="*/ 636203066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400" smtClean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956FF830-6527-4FE1-BC5C-611A9043B126}" type="datetimeFigureOut">
              <a:rPr lang="cs-CZ"/>
              <a:pPr>
                <a:defRPr/>
              </a:pPr>
              <a:t>26.4.2012</a:t>
            </a:fld>
            <a:endParaRPr lang="cs-CZ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625B09C3-2B42-458B-9EE0-4F6FC9A545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355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546864EC-9D3F-4777-A789-971EE73C4A44}" type="datetimeFigureOut">
              <a:rPr lang="cs-CZ"/>
              <a:pPr>
                <a:defRPr/>
              </a:pPr>
              <a:t>26.4.2012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1C9BD66C-5F90-4DB2-A8F3-666C34D7AD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8559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70CC13A4-A486-4FCE-AFE8-06D8E803F171}" type="datetimeFigureOut">
              <a:rPr lang="cs-CZ"/>
              <a:pPr>
                <a:defRPr/>
              </a:pPr>
              <a:t>26.4.2012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AC19267E-337F-4B02-B4E8-604B319764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64126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23C42C36-A3C4-4661-951D-373859A4A787}" type="datetimeFigureOut">
              <a:rPr lang="cs-CZ"/>
              <a:pPr>
                <a:defRPr/>
              </a:pPr>
              <a:t>26.4.2012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AB456D53-02AF-474B-BEC3-F8B2A68067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4434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1400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1400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1400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1400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1400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0A8B9257-8E45-48E3-BE22-16994BA7E32D}" type="datetimeFigureOut">
              <a:rPr lang="cs-CZ"/>
              <a:pPr>
                <a:defRPr/>
              </a:pPr>
              <a:t>26.4.2012</a:t>
            </a:fld>
            <a:endParaRPr lang="cs-CZ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968B237E-634D-4B00-BA57-6EC497D210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2937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1400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1400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1400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1400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1400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C57AC091-25A8-427A-B50D-17FAD3F202B2}" type="datetimeFigureOut">
              <a:rPr lang="cs-CZ"/>
              <a:pPr>
                <a:defRPr/>
              </a:pPr>
              <a:t>26.4.2012</a:t>
            </a:fld>
            <a:endParaRPr lang="cs-CZ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EA3F9389-B234-49B9-8A85-34FD9028BB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264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1400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1400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1400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1400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1400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D7604538-9CB9-40CA-8825-58E7B5D977C2}" type="datetimeFigureOut">
              <a:rPr lang="cs-CZ"/>
              <a:pPr>
                <a:defRPr/>
              </a:pPr>
              <a:t>26.4.2012</a:t>
            </a:fld>
            <a:endParaRPr lang="cs-CZ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4924D443-E42D-4D54-8E8A-98BEBEBBF2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689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AA43B642-EF52-4ED3-9C51-5A1966C36A6F}" type="datetimeFigureOut">
              <a:rPr lang="cs-CZ"/>
              <a:pPr>
                <a:defRPr/>
              </a:pPr>
              <a:t>26.4.2012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20689B57-9B50-40DB-9FE3-990C9BACA4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7659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1400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1400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1400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1400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4431875 w 8196"/>
                <a:gd name="T51" fmla="*/ 110886875 h 1192"/>
                <a:gd name="T52" fmla="*/ 1335682813 w 8196"/>
                <a:gd name="T53" fmla="*/ 186491563 h 1192"/>
                <a:gd name="T54" fmla="*/ 942538438 w 8196"/>
                <a:gd name="T55" fmla="*/ 272176875 h 1192"/>
                <a:gd name="T56" fmla="*/ 624998750 w 8196"/>
                <a:gd name="T57" fmla="*/ 362902500 h 1192"/>
                <a:gd name="T58" fmla="*/ 372983125 w 8196"/>
                <a:gd name="T59" fmla="*/ 443547500 h 1192"/>
                <a:gd name="T60" fmla="*/ 120967500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1400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2D1DBF7B-7C94-4BDE-BC28-11642467DE47}" type="datetimeFigureOut">
              <a:rPr lang="cs-CZ"/>
              <a:pPr>
                <a:defRPr/>
              </a:pPr>
              <a:t>26.4.2012</a:t>
            </a:fld>
            <a:endParaRPr lang="cs-CZ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Verdana" pitchFamily="34" charset="0"/>
              </a:defRPr>
            </a:lvl1pPr>
          </a:lstStyle>
          <a:p>
            <a:pPr>
              <a:defRPr/>
            </a:pPr>
            <a:fld id="{18FB8BE2-DFAA-46A1-8CEE-5BF6B89AC5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6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26.4.2012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26.4.2012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26.4.2012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26.4.2012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26.4.2012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26.4.2012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26.4.2012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051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205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45362813 h 640"/>
                <a:gd name="T6" fmla="*/ 2147483647 w 2706"/>
                <a:gd name="T7" fmla="*/ 95765938 h 640"/>
                <a:gd name="T8" fmla="*/ 2147483647 w 2706"/>
                <a:gd name="T9" fmla="*/ 151209375 h 640"/>
                <a:gd name="T10" fmla="*/ 2147483647 w 2706"/>
                <a:gd name="T11" fmla="*/ 206652813 h 640"/>
                <a:gd name="T12" fmla="*/ 2147483647 w 2706"/>
                <a:gd name="T13" fmla="*/ 272176875 h 640"/>
                <a:gd name="T14" fmla="*/ 2147483647 w 2706"/>
                <a:gd name="T15" fmla="*/ 337700938 h 640"/>
                <a:gd name="T16" fmla="*/ 2147483647 w 2706"/>
                <a:gd name="T17" fmla="*/ 413305625 h 640"/>
                <a:gd name="T18" fmla="*/ 2147483647 w 2706"/>
                <a:gd name="T19" fmla="*/ 488910313 h 640"/>
                <a:gd name="T20" fmla="*/ 2147483647 w 2706"/>
                <a:gd name="T21" fmla="*/ 488910313 h 640"/>
                <a:gd name="T22" fmla="*/ 2147483647 w 2706"/>
                <a:gd name="T23" fmla="*/ 635079375 h 640"/>
                <a:gd name="T24" fmla="*/ 2147483647 w 2706"/>
                <a:gd name="T25" fmla="*/ 766127500 h 640"/>
                <a:gd name="T26" fmla="*/ 2147483647 w 2706"/>
                <a:gd name="T27" fmla="*/ 887095000 h 640"/>
                <a:gd name="T28" fmla="*/ 1995963750 w 2706"/>
                <a:gd name="T29" fmla="*/ 1003022188 h 640"/>
                <a:gd name="T30" fmla="*/ 1471771250 w 2706"/>
                <a:gd name="T31" fmla="*/ 1103828438 h 640"/>
                <a:gd name="T32" fmla="*/ 962699688 w 2706"/>
                <a:gd name="T33" fmla="*/ 1194554063 h 640"/>
                <a:gd name="T34" fmla="*/ 473789375 w 2706"/>
                <a:gd name="T35" fmla="*/ 1280239375 h 640"/>
                <a:gd name="T36" fmla="*/ 0 w 2706"/>
                <a:gd name="T37" fmla="*/ 1355844063 h 640"/>
                <a:gd name="T38" fmla="*/ 0 w 2706"/>
                <a:gd name="T39" fmla="*/ 1355844063 h 640"/>
                <a:gd name="T40" fmla="*/ 327620313 w 2706"/>
                <a:gd name="T41" fmla="*/ 1401206875 h 640"/>
                <a:gd name="T42" fmla="*/ 640119688 w 2706"/>
                <a:gd name="T43" fmla="*/ 1441529375 h 640"/>
                <a:gd name="T44" fmla="*/ 942538438 w 2706"/>
                <a:gd name="T45" fmla="*/ 1476811563 h 640"/>
                <a:gd name="T46" fmla="*/ 1239916875 w 2706"/>
                <a:gd name="T47" fmla="*/ 1507053438 h 640"/>
                <a:gd name="T48" fmla="*/ 1527214688 w 2706"/>
                <a:gd name="T49" fmla="*/ 1537295313 h 640"/>
                <a:gd name="T50" fmla="*/ 1804431875 w 2706"/>
                <a:gd name="T51" fmla="*/ 1557456563 h 640"/>
                <a:gd name="T52" fmla="*/ 2071568438 w 2706"/>
                <a:gd name="T53" fmla="*/ 1577617813 h 640"/>
                <a:gd name="T54" fmla="*/ 2147483647 w 2706"/>
                <a:gd name="T55" fmla="*/ 1592738750 h 640"/>
                <a:gd name="T56" fmla="*/ 2147483647 w 2706"/>
                <a:gd name="T57" fmla="*/ 1602819375 h 640"/>
                <a:gd name="T58" fmla="*/ 2147483647 w 2706"/>
                <a:gd name="T59" fmla="*/ 1607859688 h 640"/>
                <a:gd name="T60" fmla="*/ 2147483647 w 2706"/>
                <a:gd name="T61" fmla="*/ 1612900000 h 640"/>
                <a:gd name="T62" fmla="*/ 2147483647 w 2706"/>
                <a:gd name="T63" fmla="*/ 1612900000 h 640"/>
                <a:gd name="T64" fmla="*/ 2147483647 w 2706"/>
                <a:gd name="T65" fmla="*/ 1607859688 h 640"/>
                <a:gd name="T66" fmla="*/ 2147483647 w 2706"/>
                <a:gd name="T67" fmla="*/ 1602819375 h 640"/>
                <a:gd name="T68" fmla="*/ 2147483647 w 2706"/>
                <a:gd name="T69" fmla="*/ 1592738750 h 640"/>
                <a:gd name="T70" fmla="*/ 2147483647 w 2706"/>
                <a:gd name="T71" fmla="*/ 1577617813 h 640"/>
                <a:gd name="T72" fmla="*/ 2147483647 w 2706"/>
                <a:gd name="T73" fmla="*/ 1562496875 h 640"/>
                <a:gd name="T74" fmla="*/ 2147483647 w 2706"/>
                <a:gd name="T75" fmla="*/ 1542335625 h 640"/>
                <a:gd name="T76" fmla="*/ 2147483647 w 2706"/>
                <a:gd name="T77" fmla="*/ 1517134063 h 640"/>
                <a:gd name="T78" fmla="*/ 2147483647 w 2706"/>
                <a:gd name="T79" fmla="*/ 1491932500 h 640"/>
                <a:gd name="T80" fmla="*/ 2147483647 w 2706"/>
                <a:gd name="T81" fmla="*/ 1461690625 h 640"/>
                <a:gd name="T82" fmla="*/ 2147483647 w 2706"/>
                <a:gd name="T83" fmla="*/ 1431448750 h 640"/>
                <a:gd name="T84" fmla="*/ 2147483647 w 2706"/>
                <a:gd name="T85" fmla="*/ 1396166563 h 640"/>
                <a:gd name="T86" fmla="*/ 2147483647 w 2706"/>
                <a:gd name="T87" fmla="*/ 1360884375 h 640"/>
                <a:gd name="T88" fmla="*/ 2147483647 w 2706"/>
                <a:gd name="T89" fmla="*/ 1320561875 h 640"/>
                <a:gd name="T90" fmla="*/ 2147483647 w 2706"/>
                <a:gd name="T91" fmla="*/ 1280239375 h 640"/>
                <a:gd name="T92" fmla="*/ 2147483647 w 2706"/>
                <a:gd name="T93" fmla="*/ 1234876563 h 640"/>
                <a:gd name="T94" fmla="*/ 2147483647 w 2706"/>
                <a:gd name="T95" fmla="*/ 1189513750 h 640"/>
                <a:gd name="T96" fmla="*/ 2147483647 w 2706"/>
                <a:gd name="T97" fmla="*/ 1088707500 h 640"/>
                <a:gd name="T98" fmla="*/ 2147483647 w 2706"/>
                <a:gd name="T99" fmla="*/ 982860938 h 640"/>
                <a:gd name="T100" fmla="*/ 2147483647 w 2706"/>
                <a:gd name="T101" fmla="*/ 982860938 h 640"/>
                <a:gd name="T102" fmla="*/ 2147483647 w 2706"/>
                <a:gd name="T103" fmla="*/ 977820625 h 640"/>
                <a:gd name="T104" fmla="*/ 2147483647 w 2706"/>
                <a:gd name="T105" fmla="*/ 977820625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1400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205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1799391563 h 762"/>
                <a:gd name="T2" fmla="*/ 2147483647 w 5216"/>
                <a:gd name="T3" fmla="*/ 1728827188 h 762"/>
                <a:gd name="T4" fmla="*/ 2147483647 w 5216"/>
                <a:gd name="T5" fmla="*/ 1537295313 h 762"/>
                <a:gd name="T6" fmla="*/ 2147483647 w 5216"/>
                <a:gd name="T7" fmla="*/ 1280239375 h 762"/>
                <a:gd name="T8" fmla="*/ 2147483647 w 5216"/>
                <a:gd name="T9" fmla="*/ 942538438 h 762"/>
                <a:gd name="T10" fmla="*/ 2147483647 w 5216"/>
                <a:gd name="T11" fmla="*/ 745966250 h 762"/>
                <a:gd name="T12" fmla="*/ 2147483647 w 5216"/>
                <a:gd name="T13" fmla="*/ 594756875 h 762"/>
                <a:gd name="T14" fmla="*/ 2147483647 w 5216"/>
                <a:gd name="T15" fmla="*/ 463708750 h 762"/>
                <a:gd name="T16" fmla="*/ 2147483647 w 5216"/>
                <a:gd name="T17" fmla="*/ 352821875 h 762"/>
                <a:gd name="T18" fmla="*/ 2147483647 w 5216"/>
                <a:gd name="T19" fmla="*/ 257055938 h 762"/>
                <a:gd name="T20" fmla="*/ 2147483647 w 5216"/>
                <a:gd name="T21" fmla="*/ 181451250 h 762"/>
                <a:gd name="T22" fmla="*/ 2147483647 w 5216"/>
                <a:gd name="T23" fmla="*/ 70564375 h 762"/>
                <a:gd name="T24" fmla="*/ 2147483647 w 5216"/>
                <a:gd name="T25" fmla="*/ 10080625 h 762"/>
                <a:gd name="T26" fmla="*/ 1622980821 w 5216"/>
                <a:gd name="T27" fmla="*/ 0 h 762"/>
                <a:gd name="T28" fmla="*/ 902216046 w 5216"/>
                <a:gd name="T29" fmla="*/ 25201563 h 762"/>
                <a:gd name="T30" fmla="*/ 277217221 w 5216"/>
                <a:gd name="T31" fmla="*/ 80645000 h 762"/>
                <a:gd name="T32" fmla="*/ 0 w 5216"/>
                <a:gd name="T33" fmla="*/ 120967500 h 762"/>
                <a:gd name="T34" fmla="*/ 791329158 w 5216"/>
                <a:gd name="T35" fmla="*/ 216733438 h 762"/>
                <a:gd name="T36" fmla="*/ 1643142073 w 5216"/>
                <a:gd name="T37" fmla="*/ 352821875 h 762"/>
                <a:gd name="T38" fmla="*/ 2147483647 w 5216"/>
                <a:gd name="T39" fmla="*/ 529232813 h 762"/>
                <a:gd name="T40" fmla="*/ 2147483647 w 5216"/>
                <a:gd name="T41" fmla="*/ 745966250 h 762"/>
                <a:gd name="T42" fmla="*/ 2147483647 w 5216"/>
                <a:gd name="T43" fmla="*/ 952619063 h 762"/>
                <a:gd name="T44" fmla="*/ 2147483647 w 5216"/>
                <a:gd name="T45" fmla="*/ 1300400625 h 762"/>
                <a:gd name="T46" fmla="*/ 2147483647 w 5216"/>
                <a:gd name="T47" fmla="*/ 1441529375 h 762"/>
                <a:gd name="T48" fmla="*/ 2147483647 w 5216"/>
                <a:gd name="T49" fmla="*/ 1562496875 h 762"/>
                <a:gd name="T50" fmla="*/ 2147483647 w 5216"/>
                <a:gd name="T51" fmla="*/ 1668343438 h 762"/>
                <a:gd name="T52" fmla="*/ 2147483647 w 5216"/>
                <a:gd name="T53" fmla="*/ 1748988438 h 762"/>
                <a:gd name="T54" fmla="*/ 2147483647 w 5216"/>
                <a:gd name="T55" fmla="*/ 1819552813 h 762"/>
                <a:gd name="T56" fmla="*/ 2147483647 w 5216"/>
                <a:gd name="T57" fmla="*/ 1864915625 h 762"/>
                <a:gd name="T58" fmla="*/ 2147483647 w 5216"/>
                <a:gd name="T59" fmla="*/ 1900197813 h 762"/>
                <a:gd name="T60" fmla="*/ 2147483647 w 5216"/>
                <a:gd name="T61" fmla="*/ 1920359063 h 762"/>
                <a:gd name="T62" fmla="*/ 2147483647 w 5216"/>
                <a:gd name="T63" fmla="*/ 1920359063 h 762"/>
                <a:gd name="T64" fmla="*/ 2147483647 w 5216"/>
                <a:gd name="T65" fmla="*/ 1910278438 h 762"/>
                <a:gd name="T66" fmla="*/ 2147483647 w 5216"/>
                <a:gd name="T67" fmla="*/ 1885076875 h 762"/>
                <a:gd name="T68" fmla="*/ 2147483647 w 5216"/>
                <a:gd name="T69" fmla="*/ 1844754375 h 762"/>
                <a:gd name="T70" fmla="*/ 2147483647 w 5216"/>
                <a:gd name="T71" fmla="*/ 1799391563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1400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205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176410938 h 694"/>
                <a:gd name="T2" fmla="*/ 0 w 5144"/>
                <a:gd name="T3" fmla="*/ 176410938 h 694"/>
                <a:gd name="T4" fmla="*/ 45362813 w 5144"/>
                <a:gd name="T5" fmla="*/ 166330313 h 694"/>
                <a:gd name="T6" fmla="*/ 181451250 w 5144"/>
                <a:gd name="T7" fmla="*/ 141128750 h 694"/>
                <a:gd name="T8" fmla="*/ 413305625 w 5144"/>
                <a:gd name="T9" fmla="*/ 105846563 h 694"/>
                <a:gd name="T10" fmla="*/ 564515000 w 5144"/>
                <a:gd name="T11" fmla="*/ 85685313 h 694"/>
                <a:gd name="T12" fmla="*/ 740925938 w 5144"/>
                <a:gd name="T13" fmla="*/ 65524063 h 694"/>
                <a:gd name="T14" fmla="*/ 937498125 w 5144"/>
                <a:gd name="T15" fmla="*/ 50403125 h 694"/>
                <a:gd name="T16" fmla="*/ 1164312188 w 5144"/>
                <a:gd name="T17" fmla="*/ 35282188 h 694"/>
                <a:gd name="T18" fmla="*/ 1411287500 w 5144"/>
                <a:gd name="T19" fmla="*/ 20161250 h 694"/>
                <a:gd name="T20" fmla="*/ 1688504688 w 5144"/>
                <a:gd name="T21" fmla="*/ 10080625 h 694"/>
                <a:gd name="T22" fmla="*/ 1990923438 w 5144"/>
                <a:gd name="T23" fmla="*/ 5040313 h 694"/>
                <a:gd name="T24" fmla="*/ 2147483647 w 5144"/>
                <a:gd name="T25" fmla="*/ 0 h 694"/>
                <a:gd name="T26" fmla="*/ 2147483647 w 5144"/>
                <a:gd name="T27" fmla="*/ 5040313 h 694"/>
                <a:gd name="T28" fmla="*/ 2147483647 w 5144"/>
                <a:gd name="T29" fmla="*/ 15120938 h 694"/>
                <a:gd name="T30" fmla="*/ 2147483647 w 5144"/>
                <a:gd name="T31" fmla="*/ 35282188 h 694"/>
                <a:gd name="T32" fmla="*/ 2147483647 w 5144"/>
                <a:gd name="T33" fmla="*/ 60483750 h 694"/>
                <a:gd name="T34" fmla="*/ 2147483647 w 5144"/>
                <a:gd name="T35" fmla="*/ 100806250 h 694"/>
                <a:gd name="T36" fmla="*/ 2147483647 w 5144"/>
                <a:gd name="T37" fmla="*/ 146169063 h 694"/>
                <a:gd name="T38" fmla="*/ 2147483647 w 5144"/>
                <a:gd name="T39" fmla="*/ 201612500 h 694"/>
                <a:gd name="T40" fmla="*/ 2147483647 w 5144"/>
                <a:gd name="T41" fmla="*/ 267136563 h 694"/>
                <a:gd name="T42" fmla="*/ 2147483647 w 5144"/>
                <a:gd name="T43" fmla="*/ 347781563 h 694"/>
                <a:gd name="T44" fmla="*/ 2147483647 w 5144"/>
                <a:gd name="T45" fmla="*/ 438507188 h 694"/>
                <a:gd name="T46" fmla="*/ 2147483647 w 5144"/>
                <a:gd name="T47" fmla="*/ 544353750 h 694"/>
                <a:gd name="T48" fmla="*/ 2147483647 w 5144"/>
                <a:gd name="T49" fmla="*/ 670361563 h 694"/>
                <a:gd name="T50" fmla="*/ 2147483647 w 5144"/>
                <a:gd name="T51" fmla="*/ 806450000 h 694"/>
                <a:gd name="T52" fmla="*/ 2147483647 w 5144"/>
                <a:gd name="T53" fmla="*/ 957659375 h 694"/>
                <a:gd name="T54" fmla="*/ 2147483647 w 5144"/>
                <a:gd name="T55" fmla="*/ 1129030000 h 694"/>
                <a:gd name="T56" fmla="*/ 2147483647 w 5144"/>
                <a:gd name="T57" fmla="*/ 1315521563 h 694"/>
                <a:gd name="T58" fmla="*/ 2147483647 w 5144"/>
                <a:gd name="T59" fmla="*/ 1522174375 h 694"/>
                <a:gd name="T60" fmla="*/ 2147483647 w 5144"/>
                <a:gd name="T61" fmla="*/ 1748988438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1400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>
          <p:nvSpPr>
            <p:cNvPr id="206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1471771250 h 584"/>
                <a:gd name="T2" fmla="*/ 0 w 3112"/>
                <a:gd name="T3" fmla="*/ 1471771250 h 584"/>
                <a:gd name="T4" fmla="*/ 226814063 w 3112"/>
                <a:gd name="T5" fmla="*/ 1411287500 h 584"/>
                <a:gd name="T6" fmla="*/ 846772500 w 3112"/>
                <a:gd name="T7" fmla="*/ 1255037813 h 584"/>
                <a:gd name="T8" fmla="*/ 1275199063 w 3112"/>
                <a:gd name="T9" fmla="*/ 1149191250 h 584"/>
                <a:gd name="T10" fmla="*/ 1769149688 w 3112"/>
                <a:gd name="T11" fmla="*/ 1033264063 h 584"/>
                <a:gd name="T12" fmla="*/ 2147483647 w 3112"/>
                <a:gd name="T13" fmla="*/ 907256250 h 584"/>
                <a:gd name="T14" fmla="*/ 2147483647 w 3112"/>
                <a:gd name="T15" fmla="*/ 771167813 h 584"/>
                <a:gd name="T16" fmla="*/ 2147483647 w 3112"/>
                <a:gd name="T17" fmla="*/ 640119688 h 584"/>
                <a:gd name="T18" fmla="*/ 2147483647 w 3112"/>
                <a:gd name="T19" fmla="*/ 509071563 h 584"/>
                <a:gd name="T20" fmla="*/ 2147483647 w 3112"/>
                <a:gd name="T21" fmla="*/ 388104063 h 584"/>
                <a:gd name="T22" fmla="*/ 2147483647 w 3112"/>
                <a:gd name="T23" fmla="*/ 272176875 h 584"/>
                <a:gd name="T24" fmla="*/ 2147483647 w 3112"/>
                <a:gd name="T25" fmla="*/ 221773750 h 584"/>
                <a:gd name="T26" fmla="*/ 2147483647 w 3112"/>
                <a:gd name="T27" fmla="*/ 171370625 h 584"/>
                <a:gd name="T28" fmla="*/ 2147483647 w 3112"/>
                <a:gd name="T29" fmla="*/ 131048125 h 584"/>
                <a:gd name="T30" fmla="*/ 2147483647 w 3112"/>
                <a:gd name="T31" fmla="*/ 90725625 h 584"/>
                <a:gd name="T32" fmla="*/ 2147483647 w 3112"/>
                <a:gd name="T33" fmla="*/ 60483750 h 584"/>
                <a:gd name="T34" fmla="*/ 2147483647 w 3112"/>
                <a:gd name="T35" fmla="*/ 35282188 h 584"/>
                <a:gd name="T36" fmla="*/ 2147483647 w 3112"/>
                <a:gd name="T37" fmla="*/ 15120938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1400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  <p:sp useBgFill="1">
          <p:nvSpPr>
            <p:cNvPr id="206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1290320000 h 1192"/>
                <a:gd name="T2" fmla="*/ 2147483647 w 8196"/>
                <a:gd name="T3" fmla="*/ 1436489063 h 1192"/>
                <a:gd name="T4" fmla="*/ 2147483647 w 8196"/>
                <a:gd name="T5" fmla="*/ 1562496875 h 1192"/>
                <a:gd name="T6" fmla="*/ 2147483647 w 8196"/>
                <a:gd name="T7" fmla="*/ 1678424063 h 1192"/>
                <a:gd name="T8" fmla="*/ 2147483647 w 8196"/>
                <a:gd name="T9" fmla="*/ 1769149688 h 1192"/>
                <a:gd name="T10" fmla="*/ 2147483647 w 8196"/>
                <a:gd name="T11" fmla="*/ 1839714063 h 1192"/>
                <a:gd name="T12" fmla="*/ 2147483647 w 8196"/>
                <a:gd name="T13" fmla="*/ 1890117188 h 1192"/>
                <a:gd name="T14" fmla="*/ 2147483647 w 8196"/>
                <a:gd name="T15" fmla="*/ 1920359063 h 1192"/>
                <a:gd name="T16" fmla="*/ 2147483647 w 8196"/>
                <a:gd name="T17" fmla="*/ 1915318750 h 1192"/>
                <a:gd name="T18" fmla="*/ 2147483647 w 8196"/>
                <a:gd name="T19" fmla="*/ 1890117188 h 1192"/>
                <a:gd name="T20" fmla="*/ 2147483647 w 8196"/>
                <a:gd name="T21" fmla="*/ 1829633438 h 1192"/>
                <a:gd name="T22" fmla="*/ 2147483647 w 8196"/>
                <a:gd name="T23" fmla="*/ 1738907813 h 1192"/>
                <a:gd name="T24" fmla="*/ 2147483647 w 8196"/>
                <a:gd name="T25" fmla="*/ 1617940313 h 1192"/>
                <a:gd name="T26" fmla="*/ 2147483647 w 8196"/>
                <a:gd name="T27" fmla="*/ 1456650313 h 1192"/>
                <a:gd name="T28" fmla="*/ 2147483647 w 8196"/>
                <a:gd name="T29" fmla="*/ 1260078125 h 1192"/>
                <a:gd name="T30" fmla="*/ 2147483647 w 8196"/>
                <a:gd name="T31" fmla="*/ 1023183438 h 1192"/>
                <a:gd name="T32" fmla="*/ 2147483647 w 8196"/>
                <a:gd name="T33" fmla="*/ 745966250 h 1192"/>
                <a:gd name="T34" fmla="*/ 2147483647 w 8196"/>
                <a:gd name="T35" fmla="*/ 604837500 h 1192"/>
                <a:gd name="T36" fmla="*/ 2147483647 w 8196"/>
                <a:gd name="T37" fmla="*/ 372983125 h 1192"/>
                <a:gd name="T38" fmla="*/ 2147483647 w 8196"/>
                <a:gd name="T39" fmla="*/ 206652813 h 1192"/>
                <a:gd name="T40" fmla="*/ 2147483647 w 8196"/>
                <a:gd name="T41" fmla="*/ 90725625 h 1192"/>
                <a:gd name="T42" fmla="*/ 2147483647 w 8196"/>
                <a:gd name="T43" fmla="*/ 25201563 h 1192"/>
                <a:gd name="T44" fmla="*/ 2147483647 w 8196"/>
                <a:gd name="T45" fmla="*/ 0 h 1192"/>
                <a:gd name="T46" fmla="*/ 2147483647 w 8196"/>
                <a:gd name="T47" fmla="*/ 10080625 h 1192"/>
                <a:gd name="T48" fmla="*/ 2147483647 w 8196"/>
                <a:gd name="T49" fmla="*/ 50403125 h 1192"/>
                <a:gd name="T50" fmla="*/ 1809063908 w 8196"/>
                <a:gd name="T51" fmla="*/ 110886875 h 1192"/>
                <a:gd name="T52" fmla="*/ 1339111161 w 8196"/>
                <a:gd name="T53" fmla="*/ 186491563 h 1192"/>
                <a:gd name="T54" fmla="*/ 944958629 w 8196"/>
                <a:gd name="T55" fmla="*/ 272176875 h 1192"/>
                <a:gd name="T56" fmla="*/ 626603132 w 8196"/>
                <a:gd name="T57" fmla="*/ 362902500 h 1192"/>
                <a:gd name="T58" fmla="*/ 373939989 w 8196"/>
                <a:gd name="T59" fmla="*/ 443547500 h 1192"/>
                <a:gd name="T60" fmla="*/ 121278436 w 8196"/>
                <a:gd name="T61" fmla="*/ 544353750 h 1192"/>
                <a:gd name="T62" fmla="*/ 0 w 8196"/>
                <a:gd name="T63" fmla="*/ 604837500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1285279688 h 1192"/>
                <a:gd name="T70" fmla="*/ 2147483647 w 8196"/>
                <a:gd name="T71" fmla="*/ 1290320000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cs-CZ" sz="1400" smtClean="0">
                <a:solidFill>
                  <a:prstClr val="black"/>
                </a:solidFill>
                <a:latin typeface="Verdana" pitchFamily="34" charset="0"/>
              </a:endParaRPr>
            </a:p>
          </p:txBody>
        </p:sp>
      </p:grp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73E87"/>
                </a:solidFill>
                <a:latin typeface="Candara"/>
              </a:defRPr>
            </a:lvl1pPr>
          </a:lstStyle>
          <a:p>
            <a:pPr>
              <a:defRPr/>
            </a:pPr>
            <a:fld id="{AD785520-E4EE-4C60-91A5-AC3D0FE156CD}" type="datetimeFigureOut">
              <a:rPr lang="cs-CZ"/>
              <a:pPr>
                <a:defRPr/>
              </a:pPr>
              <a:t>26.4.2012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73E87"/>
                </a:solidFill>
                <a:latin typeface="Candara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rgbClr val="073E87"/>
                </a:solidFill>
                <a:latin typeface="Candara"/>
              </a:defRPr>
            </a:lvl1pPr>
          </a:lstStyle>
          <a:p>
            <a:pPr>
              <a:defRPr/>
            </a:pPr>
            <a:fld id="{C72D7D90-6377-418B-AAE0-02F477C6C6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05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05365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93738" y="3141663"/>
            <a:ext cx="7772400" cy="15843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/>
                </a:solidFill>
                <a:latin typeface="Cambria" pitchFamily="18" charset="0"/>
              </a:rPr>
              <a:t/>
            </a:r>
            <a:br>
              <a:rPr lang="cs-CZ" dirty="0" smtClean="0">
                <a:solidFill>
                  <a:schemeClr val="tx1"/>
                </a:solidFill>
                <a:latin typeface="Cambria" pitchFamily="18" charset="0"/>
              </a:rPr>
            </a:br>
            <a:r>
              <a:rPr lang="cs-CZ" sz="2400" dirty="0" smtClean="0">
                <a:solidFill>
                  <a:schemeClr val="tx1"/>
                </a:solidFill>
                <a:latin typeface="Cambria" pitchFamily="18" charset="0"/>
              </a:rPr>
              <a:t>Název opory </a:t>
            </a:r>
            <a:r>
              <a:rPr lang="cs-CZ" sz="2400" dirty="0">
                <a:solidFill>
                  <a:schemeClr val="tx1"/>
                </a:solidFill>
                <a:latin typeface="Cambria" pitchFamily="18" charset="0"/>
              </a:rPr>
              <a:t>– BOZP a </a:t>
            </a:r>
            <a:r>
              <a:rPr lang="cs-CZ" sz="2400" dirty="0" smtClean="0">
                <a:solidFill>
                  <a:schemeClr val="tx1"/>
                </a:solidFill>
                <a:latin typeface="Cambria" pitchFamily="18" charset="0"/>
              </a:rPr>
              <a:t>pracovně právní </a:t>
            </a:r>
            <a:r>
              <a:rPr lang="cs-CZ" sz="2400" dirty="0">
                <a:solidFill>
                  <a:schemeClr val="tx1"/>
                </a:solidFill>
                <a:latin typeface="Cambria" pitchFamily="18" charset="0"/>
              </a:rPr>
              <a:t>podpora v ČR</a:t>
            </a:r>
            <a:endParaRPr lang="cs-CZ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20483" name="Podnadpis 2"/>
          <p:cNvSpPr>
            <a:spLocks noGrp="1"/>
          </p:cNvSpPr>
          <p:nvPr>
            <p:ph type="subTitle" idx="1"/>
          </p:nvPr>
        </p:nvSpPr>
        <p:spPr>
          <a:xfrm>
            <a:off x="722313" y="4868863"/>
            <a:ext cx="7772400" cy="11525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sz="1400" smtClean="0">
                <a:solidFill>
                  <a:schemeClr val="tx1"/>
                </a:solidFill>
              </a:rPr>
              <a:t>Operační program Vzdělávání pro konkurenceschopnost</a:t>
            </a:r>
          </a:p>
          <a:p>
            <a:pPr eaLnBrk="1" hangingPunct="1">
              <a:lnSpc>
                <a:spcPct val="120000"/>
              </a:lnSpc>
            </a:pPr>
            <a:r>
              <a:rPr lang="cs-CZ" sz="1600" smtClean="0">
                <a:solidFill>
                  <a:schemeClr val="tx1"/>
                </a:solidFill>
              </a:rPr>
              <a:t>Projekt: </a:t>
            </a:r>
            <a:r>
              <a:rPr lang="cs-CZ" sz="1600" b="1" i="1" smtClean="0">
                <a:solidFill>
                  <a:schemeClr val="tx1"/>
                </a:solidFill>
              </a:rPr>
              <a:t>Vzdělávání pro bezpečnostní systém státu</a:t>
            </a:r>
          </a:p>
          <a:p>
            <a:pPr eaLnBrk="1" hangingPunct="1">
              <a:lnSpc>
                <a:spcPct val="120000"/>
              </a:lnSpc>
            </a:pPr>
            <a:r>
              <a:rPr lang="cs-CZ" sz="1100" smtClean="0">
                <a:solidFill>
                  <a:schemeClr val="tx1"/>
                </a:solidFill>
              </a:rPr>
              <a:t>(reg. č.: CZ.1.01/2.2.00/15.0070</a:t>
            </a:r>
            <a:r>
              <a:rPr lang="cs-CZ" sz="1100" smtClean="0"/>
              <a:t>)</a:t>
            </a:r>
          </a:p>
          <a:p>
            <a:pPr eaLnBrk="1" hangingPunct="1">
              <a:lnSpc>
                <a:spcPct val="120000"/>
              </a:lnSpc>
            </a:pPr>
            <a:endParaRPr lang="cs-CZ" sz="1100" smtClean="0"/>
          </a:p>
        </p:txBody>
      </p:sp>
      <p:pic>
        <p:nvPicPr>
          <p:cNvPr id="20484" name="Picture 7" descr="http://www.unob.cz/PublishingImages/esf_uo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5954713"/>
            <a:ext cx="4875213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/>
          <p:cNvSpPr/>
          <p:nvPr/>
        </p:nvSpPr>
        <p:spPr>
          <a:xfrm>
            <a:off x="552450" y="1412875"/>
            <a:ext cx="8066088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4400" dirty="0">
                <a:solidFill>
                  <a:prstClr val="black"/>
                </a:solidFill>
                <a:latin typeface="Cambria" pitchFamily="18" charset="0"/>
              </a:rPr>
              <a:t>NEBEZPEČNÉ  LÁTKY A BOZP</a:t>
            </a:r>
            <a:endParaRPr lang="cs-CZ" sz="1400" dirty="0">
              <a:solidFill>
                <a:prstClr val="blac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6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§ 13</a:t>
            </a:r>
          </a:p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(1) Pracovněprávní vztahy podle tohoto zákona mohou vzniknout jen se souhlasem fyzické osoby a zaměstnavatele.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(2) Zaměstnavatel</a:t>
            </a:r>
            <a:br>
              <a:rPr lang="cs-CZ" dirty="0"/>
            </a:br>
            <a:endParaRPr lang="cs-CZ" dirty="0"/>
          </a:p>
          <a:p>
            <a:r>
              <a:rPr lang="cs-CZ" dirty="0"/>
              <a:t>a) nesmí přenášet riziko z výkonu závislé práce na zaměstnance,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Zákoník práce Z č.262/2006 Sb.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345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1166843"/>
            <a:ext cx="624644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HLAVA IV</a:t>
            </a:r>
          </a:p>
          <a:p>
            <a:r>
              <a:rPr lang="cs-CZ" sz="2000" dirty="0"/>
              <a:t> </a:t>
            </a:r>
          </a:p>
          <a:p>
            <a:r>
              <a:rPr lang="cs-CZ" sz="2000" dirty="0"/>
              <a:t>DOBA ODPOČINKU</a:t>
            </a:r>
          </a:p>
          <a:p>
            <a:r>
              <a:rPr lang="cs-CZ" sz="2000" dirty="0"/>
              <a:t> </a:t>
            </a:r>
          </a:p>
          <a:p>
            <a:r>
              <a:rPr lang="cs-CZ" sz="2000" i="1" dirty="0"/>
              <a:t>Díl 1</a:t>
            </a:r>
            <a:endParaRPr lang="cs-CZ" sz="2000" dirty="0"/>
          </a:p>
          <a:p>
            <a:r>
              <a:rPr lang="cs-CZ" sz="2000" dirty="0"/>
              <a:t> </a:t>
            </a:r>
          </a:p>
          <a:p>
            <a:r>
              <a:rPr lang="cs-CZ" sz="2000" i="1" dirty="0"/>
              <a:t>Nepřetržitý odpočinek mezi dvěma směnami</a:t>
            </a:r>
            <a:endParaRPr lang="cs-CZ" sz="2000" dirty="0"/>
          </a:p>
          <a:p>
            <a:r>
              <a:rPr lang="cs-CZ" sz="2000" b="1" dirty="0"/>
              <a:t>§ 90</a:t>
            </a:r>
          </a:p>
          <a:p>
            <a:r>
              <a:rPr lang="cs-CZ" sz="2000" dirty="0"/>
              <a:t>(1) Zaměstnavatel je povinen rozvrhnout pracovní dobu tak, aby zaměstnanec měl mezi koncem jedné směny a začátkem následující směny nepřetržitý odpočinek po dobu alespoň 12 hodin během 24 hodin po sobě jdoucích.</a:t>
            </a:r>
          </a:p>
        </p:txBody>
      </p:sp>
    </p:spTree>
    <p:extLst>
      <p:ext uri="{BB962C8B-B14F-4D97-AF65-F5344CB8AC3E}">
        <p14:creationId xmlns:p14="http://schemas.microsoft.com/office/powerpoint/2010/main" val="165025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1997839"/>
            <a:ext cx="62464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§ 92</a:t>
            </a:r>
          </a:p>
          <a:p>
            <a:r>
              <a:rPr lang="cs-CZ" sz="2000" dirty="0"/>
              <a:t>(1) Zaměstnavatel je povinen rozvrhnout pracovní dobu tak, aby zaměstnanec měl nepřetržitý odpočinek v týdnu během každého období 7 po sobě jdoucích kalendářních dnů v trvání alespoň 35 hodin. Nepřetržitý odpočinek v týdnu nesmí činit u mladistvého zaměstnance méně než 48 hodin.</a:t>
            </a:r>
          </a:p>
        </p:txBody>
      </p:sp>
    </p:spTree>
    <p:extLst>
      <p:ext uri="{BB962C8B-B14F-4D97-AF65-F5344CB8AC3E}">
        <p14:creationId xmlns:p14="http://schemas.microsoft.com/office/powerpoint/2010/main" val="198566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39552" y="1443841"/>
            <a:ext cx="631844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§ 94</a:t>
            </a:r>
          </a:p>
          <a:p>
            <a:r>
              <a:rPr lang="cs-CZ" sz="2000" dirty="0"/>
              <a:t>(1) Délka směny zaměstnance pracujícího v noci nesmí překročit 8 hodin v rámci 24 hodin po sobě jdoucích; není-li to z provozních důvodů možné, je zaměstnavatel povinen rozvrhnout stanovenou týdenní pracovní dobu tak, aby průměrná délka směny nepřekročila 8 hodin v období nejdéle 26 týdnů po sobě jdoucích, přičemž při výpočtu průměrné délky směny zaměstnance pracujícího v noci se vychází z pětidenního pracovního týdne.</a:t>
            </a:r>
          </a:p>
        </p:txBody>
      </p:sp>
    </p:spTree>
    <p:extLst>
      <p:ext uri="{BB962C8B-B14F-4D97-AF65-F5344CB8AC3E}">
        <p14:creationId xmlns:p14="http://schemas.microsoft.com/office/powerpoint/2010/main" val="332236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83568" y="1028343"/>
            <a:ext cx="61744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(2) Zaměstnavatel je povinen zajistit, aby zaměstnanec pracující v noci byl vyšetřen lékařem </a:t>
            </a:r>
            <a:r>
              <a:rPr lang="cs-CZ" sz="2000" dirty="0" err="1"/>
              <a:t>pracovnělékařské</a:t>
            </a:r>
            <a:r>
              <a:rPr lang="cs-CZ" sz="2000" dirty="0"/>
              <a:t> péče</a:t>
            </a:r>
          </a:p>
          <a:p>
            <a:r>
              <a:rPr lang="cs-CZ" sz="2000" dirty="0"/>
              <a:t> </a:t>
            </a:r>
          </a:p>
          <a:p>
            <a:r>
              <a:rPr lang="cs-CZ" sz="2000" dirty="0"/>
              <a:t>a) před zařazením na noční práci,</a:t>
            </a:r>
          </a:p>
          <a:p>
            <a:r>
              <a:rPr lang="cs-CZ" sz="2000" dirty="0"/>
              <a:t> </a:t>
            </a:r>
          </a:p>
          <a:p>
            <a:r>
              <a:rPr lang="cs-CZ" sz="2000" dirty="0"/>
              <a:t>b) pravidelně podle potřeby, nejméně však jednou ročně,</a:t>
            </a:r>
          </a:p>
          <a:p>
            <a:r>
              <a:rPr lang="cs-CZ" sz="2000" dirty="0"/>
              <a:t> </a:t>
            </a:r>
          </a:p>
          <a:p>
            <a:r>
              <a:rPr lang="cs-CZ" sz="2000" dirty="0"/>
              <a:t>c) kdykoliv během zařazení na noční práci, pokud o to zaměstnanec požádá.</a:t>
            </a:r>
          </a:p>
          <a:p>
            <a:r>
              <a:rPr lang="cs-CZ" sz="2000" dirty="0"/>
              <a:t>Úhrada poskytnuté zdravotní péče nesmí být na zaměstnanci požadována.</a:t>
            </a:r>
            <a:br>
              <a:rPr lang="cs-CZ" sz="2000" dirty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791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1859340"/>
            <a:ext cx="62464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(3) Zaměstnavatel je povinen zajišťovat pro zaměstnance pracující v noci přiměřené sociální zajištění, zejména možnost občerstvení.</a:t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(4) Pracoviště, na kterém se pracuje v noci, je zaměstnavatel povinen vybavit prostředky pro poskytnutí první pomoci, včetně zajištění prostředků umožňujících přivolat rychlou lékařskou pomoc.</a:t>
            </a:r>
          </a:p>
        </p:txBody>
      </p:sp>
    </p:spTree>
    <p:extLst>
      <p:ext uri="{BB962C8B-B14F-4D97-AF65-F5344CB8AC3E}">
        <p14:creationId xmlns:p14="http://schemas.microsoft.com/office/powerpoint/2010/main" val="295054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1997839"/>
            <a:ext cx="624644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ČÁST PÁTÁ</a:t>
            </a:r>
            <a:endParaRPr lang="cs-CZ" sz="2000" dirty="0"/>
          </a:p>
          <a:p>
            <a:r>
              <a:rPr lang="cs-CZ" sz="2000" dirty="0"/>
              <a:t> </a:t>
            </a:r>
          </a:p>
          <a:p>
            <a:r>
              <a:rPr lang="cs-CZ" sz="2000" b="1" dirty="0"/>
              <a:t>BEZPEČNOST A OCHRANA ZDRAVÍ PŘI PRÁCI</a:t>
            </a:r>
            <a:endParaRPr lang="cs-CZ" sz="2000" dirty="0"/>
          </a:p>
          <a:p>
            <a:r>
              <a:rPr lang="cs-CZ" sz="2000" dirty="0"/>
              <a:t> </a:t>
            </a:r>
          </a:p>
          <a:p>
            <a:r>
              <a:rPr lang="cs-CZ" sz="2000" dirty="0"/>
              <a:t>HLAVA I</a:t>
            </a:r>
          </a:p>
          <a:p>
            <a:r>
              <a:rPr lang="cs-CZ" sz="2000" dirty="0"/>
              <a:t> </a:t>
            </a:r>
          </a:p>
          <a:p>
            <a:r>
              <a:rPr lang="cs-CZ" sz="2000" dirty="0"/>
              <a:t>PŘEDCHÁZENÍ OHROŽENÍ ŽIVOTA A ZDRAVÍ PŘI PRÁCI</a:t>
            </a:r>
          </a:p>
          <a:p>
            <a:r>
              <a:rPr lang="cs-CZ" sz="2000" b="1" dirty="0"/>
              <a:t>§ </a:t>
            </a:r>
            <a:r>
              <a:rPr lang="cs-CZ" sz="2000" b="1" dirty="0" smtClean="0"/>
              <a:t>101- § 108</a:t>
            </a:r>
          </a:p>
          <a:p>
            <a:r>
              <a:rPr lang="cs-CZ" sz="2000" b="1" dirty="0" smtClean="0"/>
              <a:t>§ 224- § 227</a:t>
            </a:r>
          </a:p>
          <a:p>
            <a:r>
              <a:rPr lang="cs-CZ" sz="2000" b="1" dirty="0" smtClean="0"/>
              <a:t>§ 237 -§ 242</a:t>
            </a:r>
          </a:p>
          <a:p>
            <a:r>
              <a:rPr lang="cs-CZ" sz="2000" b="1" dirty="0" smtClean="0"/>
              <a:t>§ 275 -§ 282, § 300</a:t>
            </a:r>
          </a:p>
          <a:p>
            <a:r>
              <a:rPr lang="cs-CZ" sz="2000" b="1" dirty="0" smtClean="0"/>
              <a:t>§ 366 -§ 394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93811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2551837"/>
            <a:ext cx="62464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nařízení vlády č. </a:t>
            </a:r>
            <a:r>
              <a:rPr lang="cs-CZ" sz="2800" b="1" dirty="0"/>
              <a:t>495/2001 Sb.</a:t>
            </a:r>
            <a:r>
              <a:rPr lang="cs-CZ" sz="2800" dirty="0"/>
              <a:t>, </a:t>
            </a:r>
            <a:br>
              <a:rPr lang="cs-CZ" sz="2800" dirty="0"/>
            </a:br>
            <a:r>
              <a:rPr lang="cs-CZ" sz="2800" dirty="0"/>
              <a:t>kterým se stanoví rozsah a bližší podmínky poskytování osobních ochranných pracovních prostředků, mycích, čisticích a dezinfekčních prostředků,</a:t>
            </a:r>
          </a:p>
        </p:txBody>
      </p:sp>
    </p:spTree>
    <p:extLst>
      <p:ext uri="{BB962C8B-B14F-4D97-AF65-F5344CB8AC3E}">
        <p14:creationId xmlns:p14="http://schemas.microsoft.com/office/powerpoint/2010/main" val="197960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2551837"/>
            <a:ext cx="639045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nařízení vlády č. </a:t>
            </a:r>
            <a:r>
              <a:rPr lang="cs-CZ" sz="2800" b="1" dirty="0" smtClean="0"/>
              <a:t>201/2010 </a:t>
            </a:r>
            <a:r>
              <a:rPr lang="cs-CZ" sz="2800" b="1" dirty="0"/>
              <a:t>Sb.</a:t>
            </a:r>
            <a:r>
              <a:rPr lang="cs-CZ" sz="2800" dirty="0"/>
              <a:t>, </a:t>
            </a:r>
            <a:br>
              <a:rPr lang="cs-CZ" sz="2800" dirty="0"/>
            </a:br>
            <a:r>
              <a:rPr lang="cs-CZ" sz="2800" dirty="0"/>
              <a:t>kterým se stanoví způsob evidence, hlášení a zasílání záznamu o úrazu, vzor záznamu o úrazu a okruh orgánů a institucí, kterým se ohlašuje pracovní úraz a zasílá záznam o úrazu,</a:t>
            </a:r>
          </a:p>
        </p:txBody>
      </p:sp>
    </p:spTree>
    <p:extLst>
      <p:ext uri="{BB962C8B-B14F-4D97-AF65-F5344CB8AC3E}">
        <p14:creationId xmlns:p14="http://schemas.microsoft.com/office/powerpoint/2010/main" val="241106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2274838"/>
            <a:ext cx="62464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vyhlášky č. </a:t>
            </a:r>
            <a:r>
              <a:rPr lang="cs-CZ" sz="2400" b="1" dirty="0"/>
              <a:t>288/2003 Sb.</a:t>
            </a:r>
            <a:r>
              <a:rPr lang="cs-CZ" sz="2400" dirty="0"/>
              <a:t>, </a:t>
            </a:r>
          </a:p>
          <a:p>
            <a:r>
              <a:rPr lang="cs-CZ" sz="2400" dirty="0"/>
              <a:t>kterou se stanoví práce a pracoviště, které jsou zakázány těhotným ženám, kojícím ženám, matkám do konce devátého měsíce po porodu a mladistvým, a podmínky, za nichž mohou mladiství výjimečně tyto práce konat z důvodu přípravy na povolání.</a:t>
            </a:r>
          </a:p>
        </p:txBody>
      </p:sp>
    </p:spTree>
    <p:extLst>
      <p:ext uri="{BB962C8B-B14F-4D97-AF65-F5344CB8AC3E}">
        <p14:creationId xmlns:p14="http://schemas.microsoft.com/office/powerpoint/2010/main" val="74402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274838"/>
            <a:ext cx="6606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Bezpečnost a ochrana zdraví při práci je součástí jakékoliv pracovní činnosti a je ovlivněna charakterem práce a pracovními podmínkami. Zahrnuje soubor opatření k ochraně života a zdraví zaměstnanců a k zabezpečení materiálních hodnot před poškozením během pracovního procesu. </a:t>
            </a:r>
          </a:p>
        </p:txBody>
      </p:sp>
    </p:spTree>
    <p:extLst>
      <p:ext uri="{BB962C8B-B14F-4D97-AF65-F5344CB8AC3E}">
        <p14:creationId xmlns:p14="http://schemas.microsoft.com/office/powerpoint/2010/main" val="326235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i="1" dirty="0"/>
              <a:t>§ 238 odst. 2</a:t>
            </a:r>
            <a:endParaRPr lang="cs-CZ" dirty="0"/>
          </a:p>
          <a:p>
            <a:r>
              <a:rPr lang="cs-CZ" i="1" dirty="0"/>
              <a:t>Zaměstnankyně nesmějí být zaměstnávány pracemi, které ohrožují jejich mateřství.</a:t>
            </a:r>
            <a:endParaRPr lang="cs-CZ" dirty="0"/>
          </a:p>
          <a:p>
            <a:r>
              <a:rPr lang="cs-CZ" b="1" i="1" dirty="0"/>
              <a:t>§ 246 odst. 2 a 4</a:t>
            </a:r>
            <a:endParaRPr lang="cs-CZ" dirty="0"/>
          </a:p>
          <a:p>
            <a:r>
              <a:rPr lang="cs-CZ" i="1" dirty="0"/>
              <a:t>Mladiství zaměstnanci nesmějí být zaměstnáváni pracemi, které se zřetelem k anatomickým, fyziologickým a psychickým zvláštnostem v tomto věku jsou pro ně nepřiměřené, nebezpečné nebo škodlivé jejich zdraví.</a:t>
            </a:r>
            <a:endParaRPr lang="cs-CZ" dirty="0"/>
          </a:p>
          <a:p>
            <a:r>
              <a:rPr lang="cs-CZ" i="1" dirty="0"/>
              <a:t>Zákazy některých prací mohou být rozšířeny vyhláškou i na zaměstnance ve věku do 21 let.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vyhláška </a:t>
            </a:r>
            <a:r>
              <a:rPr lang="cs-CZ" dirty="0"/>
              <a:t>č. </a:t>
            </a:r>
            <a:r>
              <a:rPr lang="cs-CZ" b="1" dirty="0"/>
              <a:t>288/2003 Sb.</a:t>
            </a:r>
            <a:r>
              <a:rPr lang="cs-CZ" dirty="0"/>
              <a:t>,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991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2828836"/>
            <a:ext cx="64624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vyhláška </a:t>
            </a:r>
            <a:r>
              <a:rPr lang="cs-CZ" sz="2800" b="1" dirty="0"/>
              <a:t>č.</a:t>
            </a:r>
            <a:r>
              <a:rPr lang="cs-CZ" sz="2800" dirty="0"/>
              <a:t> </a:t>
            </a:r>
            <a:r>
              <a:rPr lang="cs-CZ" sz="2800" b="1" dirty="0"/>
              <a:t>440/2001 Sb.</a:t>
            </a:r>
            <a:r>
              <a:rPr lang="cs-CZ" sz="2800" dirty="0"/>
              <a:t>, </a:t>
            </a:r>
            <a:br>
              <a:rPr lang="cs-CZ" sz="2800" dirty="0"/>
            </a:br>
            <a:r>
              <a:rPr lang="cs-CZ" sz="2800" dirty="0"/>
              <a:t>o odškodňování bolesti a ztížení společenského uplatnění, ve znění vyhlášky č. 50/2003 Sb.</a:t>
            </a:r>
          </a:p>
        </p:txBody>
      </p:sp>
    </p:spTree>
    <p:extLst>
      <p:ext uri="{BB962C8B-B14F-4D97-AF65-F5344CB8AC3E}">
        <p14:creationId xmlns:p14="http://schemas.microsoft.com/office/powerpoint/2010/main" val="15518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1305342"/>
            <a:ext cx="63184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Zákon č. 309/2006 Sb.</a:t>
            </a:r>
          </a:p>
          <a:p>
            <a:r>
              <a:rPr lang="cs-CZ" sz="2000" b="1" dirty="0"/>
              <a:t>upravuje</a:t>
            </a:r>
            <a:endParaRPr lang="cs-CZ" sz="2000" dirty="0"/>
          </a:p>
          <a:p>
            <a:r>
              <a:rPr lang="cs-CZ" sz="2000" b="1" dirty="0"/>
              <a:t> </a:t>
            </a:r>
            <a:endParaRPr lang="cs-CZ" sz="2000" dirty="0"/>
          </a:p>
          <a:p>
            <a:r>
              <a:rPr lang="cs-CZ" sz="2000" b="1" dirty="0"/>
              <a:t>DALŠÍ POŽADAVKY BEZPEČNOSTI A OCHRANY ZDRAVÍ PŘI PRÁCI V PRACOVNĚPRÁVNÍCH VZTAZÍCH</a:t>
            </a:r>
            <a:endParaRPr lang="cs-CZ" sz="2000" dirty="0"/>
          </a:p>
          <a:p>
            <a:r>
              <a:rPr lang="cs-CZ" sz="2000" dirty="0"/>
              <a:t>Požadavky na pracoviště a pracovní prostředí</a:t>
            </a:r>
          </a:p>
          <a:p>
            <a:r>
              <a:rPr lang="cs-CZ" sz="2000" dirty="0"/>
              <a:t>Požadavky na pracoviště a pracovní prostředí na staveništi</a:t>
            </a:r>
          </a:p>
          <a:p>
            <a:r>
              <a:rPr lang="cs-CZ" sz="2000" dirty="0"/>
              <a:t>Požadavky na výrobní a pracovní prostředky a zařízení</a:t>
            </a:r>
          </a:p>
          <a:p>
            <a:r>
              <a:rPr lang="cs-CZ" sz="2000" dirty="0"/>
              <a:t>Požadavky na organizaci práce a pracovní postupy</a:t>
            </a:r>
          </a:p>
          <a:p>
            <a:r>
              <a:rPr lang="cs-CZ" sz="2000" dirty="0"/>
              <a:t>Bezpečnostní značky, značení a signály</a:t>
            </a:r>
          </a:p>
        </p:txBody>
      </p:sp>
    </p:spTree>
    <p:extLst>
      <p:ext uri="{BB962C8B-B14F-4D97-AF65-F5344CB8AC3E}">
        <p14:creationId xmlns:p14="http://schemas.microsoft.com/office/powerpoint/2010/main" val="36168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335846"/>
            <a:ext cx="6318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/>
              <a:t>PŘEDCHÁZENÍ OHROŽENÍ ŽIVOTA A ZDRAVÍ</a:t>
            </a:r>
            <a:endParaRPr lang="cs-CZ" sz="2000" dirty="0"/>
          </a:p>
          <a:p>
            <a:r>
              <a:rPr lang="cs-CZ" sz="2000" dirty="0"/>
              <a:t>Rizikové faktory pracovních podmínek a kontrolovaná pásma</a:t>
            </a:r>
          </a:p>
          <a:p>
            <a:r>
              <a:rPr lang="cs-CZ" sz="2000" dirty="0"/>
              <a:t>Zákaz výkonu některých prací</a:t>
            </a:r>
          </a:p>
          <a:p>
            <a:r>
              <a:rPr lang="cs-CZ" sz="2000" b="1" dirty="0"/>
              <a:t> </a:t>
            </a:r>
            <a:endParaRPr lang="cs-CZ" sz="2000" dirty="0"/>
          </a:p>
          <a:p>
            <a:r>
              <a:rPr lang="cs-CZ" sz="2000" b="1" dirty="0"/>
              <a:t>ODBORNÁ ZPŮSOBILOST A ZVLÁŠTNÍ ODBORNÁ ZPŮSOBILOST</a:t>
            </a:r>
            <a:endParaRPr lang="cs-CZ" sz="2000" dirty="0"/>
          </a:p>
          <a:p>
            <a:r>
              <a:rPr lang="cs-CZ" sz="2000" b="1" dirty="0"/>
              <a:t> </a:t>
            </a:r>
            <a:endParaRPr lang="cs-CZ" sz="2000" dirty="0"/>
          </a:p>
          <a:p>
            <a:r>
              <a:rPr lang="cs-CZ" sz="2000" b="1" dirty="0"/>
              <a:t>ZAJIŠTĚNÍ BEZPEČNOSTI A OCHRANY ZDRAVÍ </a:t>
            </a:r>
            <a:br>
              <a:rPr lang="cs-CZ" sz="2000" b="1" dirty="0"/>
            </a:br>
            <a:r>
              <a:rPr lang="cs-CZ" sz="2000" b="1" dirty="0"/>
              <a:t>PŘI ČINNOSTI NEBO POSKYTOVÁNÍ SLUŽEB MIMO PRACOVNĚPRÁVNÍ VZTAHY</a:t>
            </a:r>
            <a:endParaRPr lang="cs-CZ" sz="2000" dirty="0"/>
          </a:p>
          <a:p>
            <a:r>
              <a:rPr lang="cs-CZ" sz="2000" b="1" dirty="0"/>
              <a:t> </a:t>
            </a:r>
            <a:endParaRPr lang="cs-CZ" sz="2000" dirty="0"/>
          </a:p>
          <a:p>
            <a:r>
              <a:rPr lang="cs-CZ" sz="2000" b="1" dirty="0"/>
              <a:t>DALŠÍ ÚKOLY ZADAVATELE STAVBY, JEJÍHO ZHOTOVITELE, POPŘÍPADĚ FYZICKÉ OSOBY, KTERÁ </a:t>
            </a:r>
            <a:br>
              <a:rPr lang="cs-CZ" sz="2000" b="1" dirty="0"/>
            </a:br>
            <a:r>
              <a:rPr lang="cs-CZ" sz="2000" b="1" dirty="0"/>
              <a:t>SE PODÍLÍ NA ZHOTOVENÍ STAVBY, A KOORDINÁTORA BEZPEČNOSTI A OCHRANY ZDRAVÍ PŘI PRÁCI </a:t>
            </a:r>
            <a:br>
              <a:rPr lang="cs-CZ" sz="2000" b="1" dirty="0"/>
            </a:br>
            <a:r>
              <a:rPr lang="cs-CZ" sz="2000" b="1" dirty="0"/>
              <a:t>NA STAVENIŠTI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6446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1720840"/>
            <a:ext cx="6318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dirty="0" smtClean="0"/>
              <a:t>NV č</a:t>
            </a:r>
            <a:r>
              <a:rPr lang="cs-CZ" sz="2400" dirty="0"/>
              <a:t>. </a:t>
            </a:r>
            <a:r>
              <a:rPr lang="cs-CZ" sz="2400" b="1" dirty="0"/>
              <a:t>362/2005 Sb.</a:t>
            </a:r>
            <a:r>
              <a:rPr lang="cs-CZ" sz="2400" dirty="0"/>
              <a:t>, </a:t>
            </a:r>
            <a:br>
              <a:rPr lang="cs-CZ" sz="2400" dirty="0"/>
            </a:br>
            <a:r>
              <a:rPr lang="cs-CZ" sz="2400" dirty="0"/>
              <a:t>o bližších požadavcích na bezpečnost a ochranu zdraví při práci na pracovišti s nebezpečím pádu z výšky nebo do hloubky, </a:t>
            </a:r>
            <a:br>
              <a:rPr lang="cs-CZ" sz="2400" dirty="0"/>
            </a:br>
            <a:r>
              <a:rPr lang="cs-CZ" sz="2400" dirty="0" smtClean="0"/>
              <a:t>NV č</a:t>
            </a:r>
            <a:r>
              <a:rPr lang="cs-CZ" sz="2400" dirty="0"/>
              <a:t>. </a:t>
            </a:r>
            <a:r>
              <a:rPr lang="cs-CZ" sz="2400" b="1" dirty="0"/>
              <a:t>101/2005 Sb.</a:t>
            </a:r>
            <a:r>
              <a:rPr lang="cs-CZ" sz="2400" dirty="0"/>
              <a:t>, </a:t>
            </a:r>
            <a:br>
              <a:rPr lang="cs-CZ" sz="2400" dirty="0"/>
            </a:br>
            <a:r>
              <a:rPr lang="cs-CZ" sz="2400" dirty="0"/>
              <a:t>o podrobnějších požadavcích na pracoviště a pracovní prostředí,</a:t>
            </a:r>
          </a:p>
          <a:p>
            <a:pPr lvl="0"/>
            <a:r>
              <a:rPr lang="cs-CZ" sz="2400" dirty="0" smtClean="0"/>
              <a:t>NV č</a:t>
            </a:r>
            <a:r>
              <a:rPr lang="cs-CZ" sz="2400" dirty="0"/>
              <a:t>. </a:t>
            </a:r>
            <a:r>
              <a:rPr lang="cs-CZ" sz="2400" b="1" dirty="0"/>
              <a:t>378/2001 Sb.</a:t>
            </a:r>
            <a:r>
              <a:rPr lang="cs-CZ" sz="2400" dirty="0"/>
              <a:t>, </a:t>
            </a:r>
            <a:br>
              <a:rPr lang="cs-CZ" sz="2400" dirty="0"/>
            </a:br>
            <a:r>
              <a:rPr lang="cs-CZ" sz="2400" dirty="0"/>
              <a:t>kterým se stanoví bližší požadavky na bezpečný provoz a používání strojů, technických zařízení, přístrojů a nářadí, </a:t>
            </a:r>
          </a:p>
        </p:txBody>
      </p:sp>
    </p:spTree>
    <p:extLst>
      <p:ext uri="{BB962C8B-B14F-4D97-AF65-F5344CB8AC3E}">
        <p14:creationId xmlns:p14="http://schemas.microsoft.com/office/powerpoint/2010/main" val="198728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1028343"/>
            <a:ext cx="631844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NV č</a:t>
            </a:r>
            <a:r>
              <a:rPr lang="cs-CZ" sz="2000" dirty="0"/>
              <a:t>. </a:t>
            </a:r>
            <a:r>
              <a:rPr lang="cs-CZ" sz="2000" b="1" dirty="0"/>
              <a:t>27/2002 Sb.</a:t>
            </a:r>
            <a:r>
              <a:rPr lang="cs-CZ" sz="2000" dirty="0"/>
              <a:t>, </a:t>
            </a:r>
            <a:br>
              <a:rPr lang="cs-CZ" sz="2000" dirty="0"/>
            </a:br>
            <a:r>
              <a:rPr lang="cs-CZ" sz="2000" dirty="0"/>
              <a:t>kterým se stanoví způsob organizace práce a pracovních postupů, které je zaměstnavatel povinen zajistit při práci související s chovem zvířat,</a:t>
            </a:r>
            <a:br>
              <a:rPr lang="cs-CZ" sz="2000" dirty="0"/>
            </a:br>
            <a:r>
              <a:rPr lang="cs-CZ" sz="2000" dirty="0" smtClean="0"/>
              <a:t>NV č</a:t>
            </a:r>
            <a:r>
              <a:rPr lang="cs-CZ" sz="2000" dirty="0"/>
              <a:t>. </a:t>
            </a:r>
            <a:r>
              <a:rPr lang="cs-CZ" sz="2000" b="1" dirty="0"/>
              <a:t>28/2002 Sb.</a:t>
            </a:r>
            <a:r>
              <a:rPr lang="cs-CZ" sz="2000" dirty="0"/>
              <a:t> , </a:t>
            </a:r>
            <a:br>
              <a:rPr lang="cs-CZ" sz="2000" dirty="0"/>
            </a:br>
            <a:r>
              <a:rPr lang="cs-CZ" sz="2000" dirty="0"/>
              <a:t>kterým se stanoví způsob organizace práce a pracovních postupů, které je zaměstnavatel povinen zajistit při práci v lese a na pracovištích obdobného charakteru, </a:t>
            </a:r>
            <a:br>
              <a:rPr lang="cs-CZ" sz="2000" dirty="0"/>
            </a:br>
            <a:r>
              <a:rPr lang="cs-CZ" sz="2000" dirty="0" smtClean="0"/>
              <a:t>NV č</a:t>
            </a:r>
            <a:r>
              <a:rPr lang="cs-CZ" sz="2000" dirty="0"/>
              <a:t>. </a:t>
            </a:r>
            <a:r>
              <a:rPr lang="cs-CZ" sz="2000" b="1" dirty="0"/>
              <a:t>406/2004 Sb.</a:t>
            </a:r>
            <a:r>
              <a:rPr lang="cs-CZ" sz="2000" dirty="0"/>
              <a:t>, </a:t>
            </a:r>
            <a:br>
              <a:rPr lang="cs-CZ" sz="2000" dirty="0"/>
            </a:br>
            <a:r>
              <a:rPr lang="cs-CZ" sz="2000" dirty="0"/>
              <a:t>o bližších požadavcích na zajištění bezpečnosti a ochrany zdraví při práci v prostředí </a:t>
            </a:r>
            <a:br>
              <a:rPr lang="cs-CZ" sz="2000" dirty="0"/>
            </a:br>
            <a:r>
              <a:rPr lang="cs-CZ" sz="2000" dirty="0"/>
              <a:t>s nebezpečím výbuchu, </a:t>
            </a:r>
            <a:br>
              <a:rPr lang="cs-CZ" sz="2000" dirty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0874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1028343"/>
            <a:ext cx="61024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dirty="0" smtClean="0"/>
              <a:t>NV č</a:t>
            </a:r>
            <a:r>
              <a:rPr lang="cs-CZ" sz="2400" dirty="0"/>
              <a:t>. </a:t>
            </a:r>
            <a:r>
              <a:rPr lang="cs-CZ" sz="2400" b="1" dirty="0"/>
              <a:t>168/2002 Sb.</a:t>
            </a:r>
            <a:r>
              <a:rPr lang="cs-CZ" sz="2400" dirty="0"/>
              <a:t>, </a:t>
            </a:r>
            <a:br>
              <a:rPr lang="cs-CZ" sz="2400" dirty="0"/>
            </a:br>
            <a:r>
              <a:rPr lang="cs-CZ" sz="2400" dirty="0"/>
              <a:t>kterým se stanoví způsob organizace práce a pracovních postupů, které je zaměstnavatel povinen zajistit při provozování dopravy dopravními prostředky,</a:t>
            </a:r>
          </a:p>
          <a:p>
            <a:pPr lvl="0"/>
            <a:r>
              <a:rPr lang="cs-CZ" sz="2400" dirty="0" smtClean="0"/>
              <a:t>NV č</a:t>
            </a:r>
            <a:r>
              <a:rPr lang="cs-CZ" sz="2400" dirty="0"/>
              <a:t>. </a:t>
            </a:r>
            <a:r>
              <a:rPr lang="cs-CZ" sz="2400" b="1" dirty="0"/>
              <a:t>11/2002 Sb.</a:t>
            </a:r>
            <a:r>
              <a:rPr lang="cs-CZ" sz="2400" dirty="0"/>
              <a:t>, </a:t>
            </a:r>
            <a:br>
              <a:rPr lang="cs-CZ" sz="2400" dirty="0"/>
            </a:br>
            <a:r>
              <a:rPr lang="cs-CZ" sz="2400" dirty="0"/>
              <a:t>kterým se stanoví vzhled a umístění bezpečnostních značek a zavedení signálů, ve znění nařízení vlády č. 405/2004 Sb. ,</a:t>
            </a:r>
          </a:p>
          <a:p>
            <a:pPr lvl="0"/>
            <a:r>
              <a:rPr lang="cs-CZ" sz="2400" dirty="0" smtClean="0"/>
              <a:t>NV č</a:t>
            </a:r>
            <a:r>
              <a:rPr lang="cs-CZ" sz="2400" dirty="0"/>
              <a:t>. </a:t>
            </a:r>
            <a:r>
              <a:rPr lang="cs-CZ" sz="2400" b="1" dirty="0"/>
              <a:t>361/2007 Sb.</a:t>
            </a:r>
            <a:r>
              <a:rPr lang="cs-CZ" sz="2400" dirty="0"/>
              <a:t>, </a:t>
            </a:r>
            <a:br>
              <a:rPr lang="cs-CZ" sz="2400" dirty="0"/>
            </a:br>
            <a:r>
              <a:rPr lang="cs-CZ" sz="2400" dirty="0"/>
              <a:t>kterým se stanoví podmínky ochrany zdraví zaměstnanců při </a:t>
            </a:r>
            <a:r>
              <a:rPr lang="cs-CZ" sz="2400" dirty="0" smtClean="0"/>
              <a:t>práci.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6662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2551837"/>
            <a:ext cx="62464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/>
              <a:t>Nařízení vlády č. 591/2006 Sb.,</a:t>
            </a:r>
            <a:endParaRPr lang="cs-CZ" sz="2800" dirty="0"/>
          </a:p>
          <a:p>
            <a:r>
              <a:rPr lang="cs-CZ" sz="2800" dirty="0"/>
              <a:t>o bližších minimálních požadavcích na bezpečnost a ochranu zdraví při práci na staveništích</a:t>
            </a:r>
          </a:p>
          <a:p>
            <a:r>
              <a:rPr lang="cs-CZ" sz="2800" i="1" dirty="0"/>
              <a:t>Nařízení vlády provádí následující ustanovení zákona č. 309/2006 Sb</a:t>
            </a:r>
            <a:r>
              <a:rPr lang="cs-CZ" sz="2800" i="1" dirty="0" smtClean="0"/>
              <a:t>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4979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1720840"/>
            <a:ext cx="61744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Vyhláška č. </a:t>
            </a:r>
            <a:r>
              <a:rPr lang="cs-CZ" sz="2400" b="1" dirty="0"/>
              <a:t>48/1982 Sb.</a:t>
            </a:r>
            <a:r>
              <a:rPr lang="cs-CZ" sz="2400" dirty="0"/>
              <a:t>, kterou se stanoví základní požadavky k zajištění bezpečnosti práce a technických zařízení, ve znění pozdějších předpisů</a:t>
            </a:r>
          </a:p>
          <a:p>
            <a:r>
              <a:rPr lang="cs-CZ" sz="2400" dirty="0"/>
              <a:t>Vyhláška č. </a:t>
            </a:r>
            <a:r>
              <a:rPr lang="cs-CZ" sz="2400" b="1" dirty="0"/>
              <a:t>18/1979 Sb.</a:t>
            </a:r>
            <a:r>
              <a:rPr lang="cs-CZ" sz="2400" dirty="0"/>
              <a:t>, kterou se určují vyhrazená tlaková zařízení a stanoví některé podmínky k zajištění jejich bezpečnosti, ve znění pozdějších předpisů</a:t>
            </a:r>
          </a:p>
          <a:p>
            <a:r>
              <a:rPr lang="cs-CZ" sz="2400" dirty="0"/>
              <a:t>Vyhláška č. </a:t>
            </a:r>
            <a:r>
              <a:rPr lang="cs-CZ" sz="2400" b="1" dirty="0"/>
              <a:t>19/1979 Sb.</a:t>
            </a:r>
            <a:r>
              <a:rPr lang="cs-CZ" sz="2400" dirty="0"/>
              <a:t>, kterou se určují vyhrazená zdvihací zařízení a stanoví některé podmínky </a:t>
            </a:r>
          </a:p>
        </p:txBody>
      </p:sp>
    </p:spTree>
    <p:extLst>
      <p:ext uri="{BB962C8B-B14F-4D97-AF65-F5344CB8AC3E}">
        <p14:creationId xmlns:p14="http://schemas.microsoft.com/office/powerpoint/2010/main" val="151463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1997839"/>
            <a:ext cx="62464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/>
              <a:t>Vyhláška č. </a:t>
            </a:r>
            <a:r>
              <a:rPr lang="cs-CZ" sz="2800" b="1" dirty="0"/>
              <a:t>20/1979 Sb.</a:t>
            </a:r>
            <a:r>
              <a:rPr lang="cs-CZ" sz="2800" dirty="0"/>
              <a:t>, kterou se určují </a:t>
            </a:r>
            <a:r>
              <a:rPr lang="cs-CZ" sz="2800" b="1" dirty="0"/>
              <a:t>vyhrazená </a:t>
            </a:r>
            <a:r>
              <a:rPr lang="cs-CZ" sz="2800" dirty="0"/>
              <a:t>elektrická zařízení a stanoví některé podmínky k zajištění jejich bezpečnosti, ve znění pozdějších předpisů</a:t>
            </a:r>
          </a:p>
          <a:p>
            <a:r>
              <a:rPr lang="cs-CZ" sz="2800" dirty="0"/>
              <a:t>Vyhláška č. </a:t>
            </a:r>
            <a:r>
              <a:rPr lang="cs-CZ" sz="2800" b="1" dirty="0"/>
              <a:t>21/1979 Sb.</a:t>
            </a:r>
            <a:r>
              <a:rPr lang="cs-CZ" sz="2800" dirty="0"/>
              <a:t>, kterou se určují </a:t>
            </a:r>
            <a:r>
              <a:rPr lang="cs-CZ" sz="2800" b="1" dirty="0"/>
              <a:t>vyhrazená</a:t>
            </a:r>
            <a:r>
              <a:rPr lang="cs-CZ" sz="2800" dirty="0"/>
              <a:t> plynová zařízení a stanoví některé podmínky k zajištění jejich bezpečnosti, ve znění pozdějších předpisů</a:t>
            </a:r>
          </a:p>
        </p:txBody>
      </p:sp>
    </p:spTree>
    <p:extLst>
      <p:ext uri="{BB962C8B-B14F-4D97-AF65-F5344CB8AC3E}">
        <p14:creationId xmlns:p14="http://schemas.microsoft.com/office/powerpoint/2010/main" val="111336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oblast BOZP je uvedeno asi 5 500, zákonů, vyhlášek a norem</a:t>
            </a:r>
          </a:p>
          <a:p>
            <a:r>
              <a:rPr lang="cs-CZ" dirty="0" smtClean="0"/>
              <a:t>Tvoří je:</a:t>
            </a:r>
          </a:p>
          <a:p>
            <a:pPr marL="68580" indent="0">
              <a:buNone/>
            </a:pPr>
            <a:r>
              <a:rPr lang="cs-CZ" dirty="0" smtClean="0"/>
              <a:t>- Dokumenty OSN </a:t>
            </a:r>
          </a:p>
          <a:p>
            <a:r>
              <a:rPr lang="cs-CZ" dirty="0" smtClean="0"/>
              <a:t>- Dokumenty Rady Evropy</a:t>
            </a:r>
          </a:p>
          <a:p>
            <a:r>
              <a:rPr lang="cs-CZ" dirty="0" smtClean="0"/>
              <a:t>- Úmluvy mezinárodní organizace práce</a:t>
            </a:r>
          </a:p>
          <a:p>
            <a:r>
              <a:rPr lang="cs-CZ" dirty="0" smtClean="0"/>
              <a:t>- Zákony, vyhlášky a normy ČR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u="sng" dirty="0" smtClean="0"/>
              <a:t>2. Zákony, vyhlášky a normy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8377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2136339"/>
            <a:ext cx="61744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Vyhláška č. </a:t>
            </a:r>
            <a:r>
              <a:rPr lang="cs-CZ" sz="2400" b="1" dirty="0"/>
              <a:t>50/1978 Sb.</a:t>
            </a:r>
            <a:r>
              <a:rPr lang="cs-CZ" sz="2400" dirty="0"/>
              <a:t>, o odborné způsobilosti v elektrotechnice, ve znění pozdějších předpisů</a:t>
            </a:r>
          </a:p>
          <a:p>
            <a:r>
              <a:rPr lang="cs-CZ" sz="2400" dirty="0"/>
              <a:t>Vyhláška č. </a:t>
            </a:r>
            <a:r>
              <a:rPr lang="cs-CZ" sz="2400" b="1" dirty="0"/>
              <a:t>85/1978 Sb.</a:t>
            </a:r>
            <a:r>
              <a:rPr lang="cs-CZ" sz="2400" dirty="0"/>
              <a:t>, o kontrolách, revizích a zkouškách plynových zařízení, ve znění pozdějších předpisů</a:t>
            </a:r>
          </a:p>
          <a:p>
            <a:r>
              <a:rPr lang="cs-CZ" sz="2400" dirty="0"/>
              <a:t>Vyhláška č. </a:t>
            </a:r>
            <a:r>
              <a:rPr lang="cs-CZ" sz="2400" b="1" dirty="0"/>
              <a:t>91/1993 Sb.</a:t>
            </a:r>
            <a:r>
              <a:rPr lang="cs-CZ" sz="2400" dirty="0"/>
              <a:t>, o zajištění bezpečnosti práce v nízkotlakých kotelnách</a:t>
            </a:r>
          </a:p>
        </p:txBody>
      </p:sp>
    </p:spTree>
    <p:extLst>
      <p:ext uri="{BB962C8B-B14F-4D97-AF65-F5344CB8AC3E}">
        <p14:creationId xmlns:p14="http://schemas.microsoft.com/office/powerpoint/2010/main" val="408330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Zákon č. 185/2011 sb.- zákoník práce – odbory</a:t>
            </a:r>
          </a:p>
          <a:p>
            <a:r>
              <a:rPr lang="cs-CZ" dirty="0" smtClean="0"/>
              <a:t>NV č. 272/2011 Sb., o ochraně zdraví před nepříznivými účinky hluku a vibrací- měření</a:t>
            </a:r>
          </a:p>
          <a:p>
            <a:r>
              <a:rPr lang="cs-CZ" dirty="0" smtClean="0"/>
              <a:t>Zákon č. 297/2011Sb., kterým se mění zákon č. 361/2000Sb., o provozu na pozemních komunikacích- skupiny vozidel, řidičské oprávnění a delikty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Nové Zákony a vyhlášky r.2011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554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EN , ČSN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188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51344"/>
            <a:ext cx="62464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01 8010 ČSN ISO 3864 11/95 Bezpečnostní barvy a bezpečnostní značky</a:t>
            </a:r>
            <a:br>
              <a:rPr lang="cs-CZ" sz="2000" dirty="0"/>
            </a:br>
            <a:r>
              <a:rPr lang="cs-CZ" sz="2000" dirty="0"/>
              <a:t>01 8014 ČSN 01 8014 03/74 Tabulky k označování prostorů s tlakovými nádobami na plyny</a:t>
            </a:r>
            <a:br>
              <a:rPr lang="cs-CZ" sz="2000" dirty="0"/>
            </a:br>
            <a:r>
              <a:rPr lang="cs-CZ" sz="2000" dirty="0"/>
              <a:t>07 0008 ČSN 07 0008 1984 Pasport kotle</a:t>
            </a:r>
            <a:br>
              <a:rPr lang="cs-CZ" sz="2000" dirty="0"/>
            </a:br>
            <a:r>
              <a:rPr lang="cs-CZ" sz="2000" dirty="0"/>
              <a:t>13 0072 ČSN 13 0072 1990 Potrubí. Označování potrubí podle provozní tekutiny</a:t>
            </a:r>
            <a:br>
              <a:rPr lang="cs-CZ" sz="2000" dirty="0"/>
            </a:br>
            <a:r>
              <a:rPr lang="cs-CZ" sz="2000" dirty="0"/>
              <a:t>14 0120 ČSN EN 13313 07/02 Chladicí zařízení a tepelná čerpadla. – Odborná způsobilost pracovníka</a:t>
            </a:r>
            <a:br>
              <a:rPr lang="cs-CZ" sz="2000" dirty="0"/>
            </a:br>
            <a:r>
              <a:rPr lang="cs-CZ" sz="2000" dirty="0"/>
              <a:t>73 8106 ČSN 73 8106 1981 Ochranné a záchytné konstrukce</a:t>
            </a:r>
            <a:br>
              <a:rPr lang="cs-CZ" sz="2000" dirty="0"/>
            </a:br>
            <a:r>
              <a:rPr lang="cs-CZ" sz="2000" dirty="0"/>
              <a:t>73 8114 ČSN EN 1263-2 07/03 Záchytné sítě. – Část 2 : Bezpečnostní požadavky pro osazování záchytných sítí</a:t>
            </a:r>
            <a:br>
              <a:rPr lang="cs-CZ" sz="2000" dirty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5900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335846"/>
            <a:ext cx="63184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74 3282 ČSN 74 3282 1989 Ocelové žebříky. Základní ustanovení</a:t>
            </a:r>
            <a:br>
              <a:rPr lang="cs-CZ" sz="2000" dirty="0"/>
            </a:br>
            <a:r>
              <a:rPr lang="cs-CZ" sz="2000" dirty="0"/>
              <a:t>74 3305 ČSN 74 3305 1988 Ochranné zábradlí. Základní ustanovení</a:t>
            </a:r>
            <a:br>
              <a:rPr lang="cs-CZ" sz="2000" dirty="0"/>
            </a:br>
            <a:r>
              <a:rPr lang="cs-CZ" sz="2000" dirty="0"/>
              <a:t>74 4505 ČSN 744505 06/94 Podlahy. Společná ustanovení</a:t>
            </a:r>
            <a:br>
              <a:rPr lang="cs-CZ" sz="2000" dirty="0"/>
            </a:br>
            <a:r>
              <a:rPr lang="cs-CZ" sz="2000" dirty="0"/>
              <a:t>83 0901 ČSN 83 0901 1985 Ochrana povrchových vod před znečištěním. Všeobecné požadavky</a:t>
            </a:r>
            <a:br>
              <a:rPr lang="cs-CZ" sz="2000" dirty="0"/>
            </a:br>
            <a:r>
              <a:rPr lang="cs-CZ" sz="2000" dirty="0"/>
              <a:t>83 2620 ČSN EN 361 03/03 Osobní ochranné prostředky proti pádům z výšky. – Zachycovací postroje</a:t>
            </a:r>
            <a:br>
              <a:rPr lang="cs-CZ" sz="2000" dirty="0"/>
            </a:br>
            <a:r>
              <a:rPr lang="cs-CZ" sz="2000" dirty="0"/>
              <a:t>83 2622 ČSN EN 355 03/03 Osobní ochranné prostředky proti pádům z výšky. – Tlumiče pádu</a:t>
            </a:r>
            <a:br>
              <a:rPr lang="cs-CZ" sz="2000" dirty="0"/>
            </a:br>
            <a:r>
              <a:rPr lang="cs-CZ" sz="2000" dirty="0"/>
              <a:t>83 2727 ČSN EN ISO 13982-1 Ochranný oděv pro použití proti pevným částicím chemikálií. – Část 1 : Požadavky na provedení pro ochranné oděvy proti chemikáliím poskytující ochranu celého těla proti polétavým pevným částicím (oděv typu 5</a:t>
            </a:r>
            <a:r>
              <a:rPr lang="cs-CZ" sz="2000" dirty="0" smtClean="0"/>
              <a:t>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2680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751344"/>
            <a:ext cx="62464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Ochrana před úrazem elektrickým proudem</a:t>
            </a:r>
            <a:br>
              <a:rPr lang="cs-CZ" sz="2000" dirty="0"/>
            </a:br>
            <a:r>
              <a:rPr lang="cs-CZ" sz="2000" dirty="0"/>
              <a:t>33 0500 ČSN EN 61140 03/03 Ochrana před úrazem elektrickým proudem. – Společná hlediska pro instalaci a</a:t>
            </a:r>
            <a:br>
              <a:rPr lang="cs-CZ" sz="2000" dirty="0"/>
            </a:br>
            <a:r>
              <a:rPr lang="cs-CZ" sz="2000" dirty="0"/>
              <a:t>zařízení</a:t>
            </a:r>
            <a:br>
              <a:rPr lang="cs-CZ" sz="2000" dirty="0"/>
            </a:br>
            <a:r>
              <a:rPr lang="cs-CZ" sz="2000" dirty="0"/>
              <a:t>33 2000 ČSN 33 2000-4-41 Elektrotechnické předpisy. – Elektrická zařízení. – Část 4 : Bezpečnost. – Kapitola</a:t>
            </a:r>
            <a:br>
              <a:rPr lang="cs-CZ" sz="2000" dirty="0"/>
            </a:br>
            <a:r>
              <a:rPr lang="cs-CZ" sz="2000" dirty="0"/>
              <a:t>41 : Ochrana před úrazem elektrickým proudem (02/00) </a:t>
            </a:r>
          </a:p>
          <a:p>
            <a:r>
              <a:rPr lang="cs-CZ" sz="2000" dirty="0"/>
              <a:t>Osoby bez elektrotechnické kvalifikace</a:t>
            </a:r>
            <a:br>
              <a:rPr lang="cs-CZ" sz="2000" dirty="0"/>
            </a:br>
            <a:r>
              <a:rPr lang="cs-CZ" sz="2000" dirty="0"/>
              <a:t>33 1310 ČSN 33 1310 1989 Elektrotechnické předpisy. Bezpečnostní předpisy pro elektrická zařízení určená </a:t>
            </a:r>
            <a:br>
              <a:rPr lang="cs-CZ" sz="2000" dirty="0"/>
            </a:br>
            <a:r>
              <a:rPr lang="cs-CZ" sz="2000" dirty="0"/>
              <a:t>k užívání osobami bez elektrotechnické kvalifikace </a:t>
            </a:r>
          </a:p>
        </p:txBody>
      </p:sp>
    </p:spTree>
    <p:extLst>
      <p:ext uri="{BB962C8B-B14F-4D97-AF65-F5344CB8AC3E}">
        <p14:creationId xmlns:p14="http://schemas.microsoft.com/office/powerpoint/2010/main" val="146813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1997839"/>
            <a:ext cx="631844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Revize elektrického zařízení</a:t>
            </a:r>
            <a:br>
              <a:rPr lang="cs-CZ" sz="2400" b="1" dirty="0"/>
            </a:br>
            <a:r>
              <a:rPr lang="cs-CZ" sz="2400" b="1" dirty="0"/>
              <a:t>33 1500 ČSN 33 1500 1990 Elektrotechnické předpisy. Revize elektrických zařízení</a:t>
            </a:r>
            <a:br>
              <a:rPr lang="cs-CZ" sz="2400" b="1" dirty="0"/>
            </a:br>
            <a:r>
              <a:rPr lang="cs-CZ" sz="2400" b="1" dirty="0"/>
              <a:t>33 1610 ČSN 33 1610 03/05 </a:t>
            </a:r>
            <a:r>
              <a:rPr lang="cs-CZ" sz="2400" b="1" dirty="0" smtClean="0"/>
              <a:t> Edd. 2 Revize </a:t>
            </a:r>
            <a:r>
              <a:rPr lang="cs-CZ" sz="2400" b="1" dirty="0"/>
              <a:t>a kontroly elektrických spotřebičů během jejich používání</a:t>
            </a:r>
            <a:br>
              <a:rPr lang="cs-CZ" sz="2400" b="1" dirty="0"/>
            </a:br>
            <a:r>
              <a:rPr lang="cs-CZ" sz="2400" b="1" dirty="0"/>
              <a:t>33 2000 ČSN 33 2000-6-61 Elektrické instalace budov. – Část 6-61 : Revize. – Výchozí revize (04/04) </a:t>
            </a:r>
          </a:p>
        </p:txBody>
      </p:sp>
    </p:spTree>
    <p:extLst>
      <p:ext uri="{BB962C8B-B14F-4D97-AF65-F5344CB8AC3E}">
        <p14:creationId xmlns:p14="http://schemas.microsoft.com/office/powerpoint/2010/main" val="282763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Doklady o vyhledávání  a vyhodnocení rizik</a:t>
            </a:r>
          </a:p>
          <a:p>
            <a:pPr lvl="0"/>
            <a:r>
              <a:rPr lang="cs-CZ" dirty="0"/>
              <a:t>Doklady o opatřeních k odstranění zdrojů rizik a k omezení jejich působení na zaměstnance a k vhodné organizaci bezpečnosti a ochrany zdraví při práci</a:t>
            </a:r>
          </a:p>
          <a:p>
            <a:pPr lvl="0"/>
            <a:r>
              <a:rPr lang="cs-CZ" dirty="0"/>
              <a:t>Doklad o vzájemné informaci o rizicích mezi zaměstnavateli, jejichž zaměstnanci plní úkoly na jednom pracovišti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3. Zpracovaná dokumentace BOZP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6970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1720840"/>
            <a:ext cx="62464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dirty="0"/>
              <a:t>Doklady o rizikových faktorech pracovních podmínek</a:t>
            </a:r>
          </a:p>
          <a:p>
            <a:pPr lvl="0"/>
            <a:r>
              <a:rPr lang="cs-CZ" sz="2400" dirty="0"/>
              <a:t>Doklady o zařazení prací do kategorií</a:t>
            </a:r>
          </a:p>
          <a:p>
            <a:pPr lvl="0"/>
            <a:r>
              <a:rPr lang="cs-CZ" sz="2400" dirty="0"/>
              <a:t>Doklady o rizikových pracích a rozsahu opatření k omezení faktorů nepříznivě ovlivňujících zdraví na nejmenší rozumně dosažitelnou míru před jejich přijetím</a:t>
            </a:r>
          </a:p>
          <a:p>
            <a:pPr lvl="0"/>
            <a:r>
              <a:rPr lang="cs-CZ" sz="2400" dirty="0"/>
              <a:t>Doklady související s evidencí kontrolovaných pásem</a:t>
            </a:r>
          </a:p>
          <a:p>
            <a:pPr lvl="0"/>
            <a:r>
              <a:rPr lang="cs-CZ" sz="2400" dirty="0"/>
              <a:t>Dokumentace o školeních, informacích a pokynech</a:t>
            </a:r>
          </a:p>
        </p:txBody>
      </p:sp>
    </p:spTree>
    <p:extLst>
      <p:ext uri="{BB962C8B-B14F-4D97-AF65-F5344CB8AC3E}">
        <p14:creationId xmlns:p14="http://schemas.microsoft.com/office/powerpoint/2010/main" val="407622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1720840"/>
            <a:ext cx="62464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Courier New" pitchFamily="49" charset="0"/>
              <a:buChar char="o"/>
            </a:pPr>
            <a:r>
              <a:rPr lang="cs-CZ" sz="2400" dirty="0"/>
              <a:t>Dokumentace o vyhodnocení rizik pro výběr a použití osobních ochranných pracovních prostředků, včetně seznamu zpracovaného na základě vyhodnocení rizik a konkrétních podmínek práce</a:t>
            </a:r>
          </a:p>
          <a:p>
            <a:pPr marL="342900" lvl="0" indent="-342900">
              <a:buFont typeface="Courier New" pitchFamily="49" charset="0"/>
              <a:buChar char="o"/>
            </a:pPr>
            <a:r>
              <a:rPr lang="cs-CZ" sz="2400" dirty="0"/>
              <a:t>Doklad o zajištění </a:t>
            </a:r>
            <a:r>
              <a:rPr lang="cs-CZ" sz="2400" dirty="0" err="1"/>
              <a:t>pracovnělékařské</a:t>
            </a:r>
            <a:r>
              <a:rPr lang="cs-CZ" sz="2400" dirty="0"/>
              <a:t> péče</a:t>
            </a:r>
          </a:p>
          <a:p>
            <a:pPr marL="342900" lvl="0" indent="-342900">
              <a:buFont typeface="Courier New" pitchFamily="49" charset="0"/>
              <a:buChar char="o"/>
            </a:pPr>
            <a:r>
              <a:rPr lang="cs-CZ" sz="2400" dirty="0"/>
              <a:t>Doklady o posouzení zdravotní způsobilosti k práci a lékařských preventivních prohlídkách souvisejících s výkonem práce zaměstnanců</a:t>
            </a:r>
          </a:p>
        </p:txBody>
      </p:sp>
    </p:spTree>
    <p:extLst>
      <p:ext uri="{BB962C8B-B14F-4D97-AF65-F5344CB8AC3E}">
        <p14:creationId xmlns:p14="http://schemas.microsoft.com/office/powerpoint/2010/main" val="172764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836712"/>
            <a:ext cx="6777317" cy="4995917"/>
          </a:xfrm>
        </p:spPr>
        <p:txBody>
          <a:bodyPr/>
          <a:lstStyle/>
          <a:p>
            <a:r>
              <a:rPr lang="cs-CZ" dirty="0" smtClean="0"/>
              <a:t>Při tvorbě našich zákonů a vyhlášek se vychází z mezinárodního práva a evropského práva</a:t>
            </a:r>
          </a:p>
          <a:p>
            <a:r>
              <a:rPr lang="cs-CZ" dirty="0" smtClean="0"/>
              <a:t>Jsou:</a:t>
            </a:r>
            <a:endParaRPr lang="cs-CZ" dirty="0"/>
          </a:p>
          <a:p>
            <a:r>
              <a:rPr lang="cs-CZ" dirty="0" smtClean="0"/>
              <a:t>Rámcové Směrnice Rady </a:t>
            </a:r>
          </a:p>
          <a:p>
            <a:pPr marL="68580" indent="0">
              <a:buNone/>
            </a:pPr>
            <a:r>
              <a:rPr lang="cs-CZ" dirty="0" smtClean="0"/>
              <a:t>- 89/391/EEC – o zavádění opatření pro zlepšení BOZP</a:t>
            </a:r>
          </a:p>
          <a:p>
            <a:r>
              <a:rPr lang="cs-CZ" dirty="0" smtClean="0"/>
              <a:t>Dílčí směrnice rady</a:t>
            </a:r>
          </a:p>
          <a:p>
            <a:r>
              <a:rPr lang="cs-CZ" dirty="0" smtClean="0"/>
              <a:t>- 89/655/EEC – o minimálních požadavcích na BOZP na pracovišti</a:t>
            </a:r>
          </a:p>
          <a:p>
            <a:r>
              <a:rPr lang="cs-CZ" u="sng" dirty="0" smtClean="0"/>
              <a:t>Naše – Zákon č. 262/2006 Sb.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15867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1997839"/>
            <a:ext cx="631844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Courier New" pitchFamily="49" charset="0"/>
              <a:buChar char="o"/>
            </a:pPr>
            <a:r>
              <a:rPr lang="cs-CZ" sz="2400" dirty="0"/>
              <a:t>Dokumentace o zakázaných pracích pro ženy a pro mladistvé</a:t>
            </a:r>
          </a:p>
          <a:p>
            <a:pPr marL="342900" lvl="0" indent="-342900">
              <a:buFont typeface="Courier New" pitchFamily="49" charset="0"/>
              <a:buChar char="o"/>
            </a:pPr>
            <a:r>
              <a:rPr lang="cs-CZ" sz="2400" dirty="0"/>
              <a:t>Dokumentace o organizaci první pomoci a evakuace zaměstnanců, včetně zajištění potřebného počtu zaměstnanců, kteří organizují poskytnutí první pomocí, zajišťují přivolání zejména lékařské pomoci, hasičů a policie a organizují evakuaci zaměstnanců</a:t>
            </a:r>
          </a:p>
          <a:p>
            <a:pPr marL="342900" lvl="0" indent="-342900">
              <a:buFont typeface="Courier New" pitchFamily="49" charset="0"/>
              <a:buChar char="o"/>
            </a:pPr>
            <a:r>
              <a:rPr lang="cs-CZ" sz="2400" dirty="0"/>
              <a:t>Doklad o prověrce BOZP </a:t>
            </a:r>
          </a:p>
        </p:txBody>
      </p:sp>
    </p:spTree>
    <p:extLst>
      <p:ext uri="{BB962C8B-B14F-4D97-AF65-F5344CB8AC3E}">
        <p14:creationId xmlns:p14="http://schemas.microsoft.com/office/powerpoint/2010/main" val="155880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1859340"/>
            <a:ext cx="6318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Courier New" pitchFamily="49" charset="0"/>
              <a:buChar char="o"/>
            </a:pPr>
            <a:r>
              <a:rPr lang="cs-CZ" sz="2400" dirty="0"/>
              <a:t>Dokumentace o používaných bezpečnostních značkách a signálech</a:t>
            </a:r>
          </a:p>
          <a:p>
            <a:pPr marL="342900" lvl="0" indent="-342900">
              <a:buFont typeface="Courier New" pitchFamily="49" charset="0"/>
              <a:buChar char="o"/>
            </a:pPr>
            <a:r>
              <a:rPr lang="cs-CZ" sz="2400" dirty="0"/>
              <a:t>Návody k obsluze technických zařízení</a:t>
            </a:r>
          </a:p>
          <a:p>
            <a:pPr marL="342900" lvl="0" indent="-342900">
              <a:buFont typeface="Courier New" pitchFamily="49" charset="0"/>
              <a:buChar char="o"/>
            </a:pPr>
            <a:r>
              <a:rPr lang="cs-CZ" sz="2400" dirty="0"/>
              <a:t>Doklady o organizaci práce a stanovených pracovních postupech</a:t>
            </a:r>
          </a:p>
          <a:p>
            <a:pPr marL="342900" lvl="0" indent="-342900">
              <a:buFont typeface="Courier New" pitchFamily="49" charset="0"/>
              <a:buChar char="o"/>
            </a:pPr>
            <a:r>
              <a:rPr lang="cs-CZ" sz="2400" dirty="0"/>
              <a:t>Dokumentace a záznamy o pracovních úrazech</a:t>
            </a:r>
          </a:p>
          <a:p>
            <a:pPr marL="342900" lvl="0" indent="-342900">
              <a:buFont typeface="Courier New" pitchFamily="49" charset="0"/>
              <a:buChar char="o"/>
            </a:pPr>
            <a:r>
              <a:rPr lang="cs-CZ" sz="2400" dirty="0"/>
              <a:t>Doklad o opatřeních proti opakování pracovních úrazů (resp. o odstraňování pracovních podmínek, které vyvolávají ohrožení nemocí z povolání)</a:t>
            </a:r>
          </a:p>
        </p:txBody>
      </p:sp>
    </p:spTree>
    <p:extLst>
      <p:ext uri="{BB962C8B-B14F-4D97-AF65-F5344CB8AC3E}">
        <p14:creationId xmlns:p14="http://schemas.microsoft.com/office/powerpoint/2010/main" val="255538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Dokumentace o školení k BOZP</a:t>
            </a:r>
          </a:p>
          <a:p>
            <a:r>
              <a:rPr lang="cs-CZ" dirty="0" smtClean="0"/>
              <a:t>Kontrolní činnost</a:t>
            </a:r>
          </a:p>
          <a:p>
            <a:r>
              <a:rPr lang="cs-CZ" dirty="0" smtClean="0"/>
              <a:t>Seznam zaměstnanců, pracujících na rizikových pracovištích</a:t>
            </a:r>
          </a:p>
          <a:p>
            <a:r>
              <a:rPr lang="cs-CZ" dirty="0" smtClean="0"/>
              <a:t>Seznam oprávnění zaměstnanců dle </a:t>
            </a:r>
            <a:r>
              <a:rPr lang="cs-CZ" dirty="0" err="1" smtClean="0"/>
              <a:t>Vyhl</a:t>
            </a:r>
            <a:r>
              <a:rPr lang="cs-CZ" dirty="0" smtClean="0"/>
              <a:t>. č.309/2006 Sb.,</a:t>
            </a:r>
          </a:p>
          <a:p>
            <a:r>
              <a:rPr lang="cs-CZ" dirty="0" smtClean="0"/>
              <a:t>Nařízení zaměstnavatele k BOZP</a:t>
            </a:r>
          </a:p>
          <a:p>
            <a:r>
              <a:rPr lang="cs-CZ" dirty="0" smtClean="0"/>
              <a:t>Spolupráce s odbory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4. Zpracování pomocné dokumentace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48595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Zákon </a:t>
            </a:r>
            <a:r>
              <a:rPr lang="cs-CZ" dirty="0" err="1" smtClean="0"/>
              <a:t>č.221</a:t>
            </a:r>
            <a:r>
              <a:rPr lang="cs-CZ" smtClean="0"/>
              <a:t>/1999 Sb., </a:t>
            </a:r>
            <a:r>
              <a:rPr lang="cs-CZ" dirty="0" smtClean="0"/>
              <a:t>o VZP</a:t>
            </a:r>
          </a:p>
          <a:p>
            <a:r>
              <a:rPr lang="cs-CZ" dirty="0" smtClean="0"/>
              <a:t>Zákl-1- Povinnosti velitele</a:t>
            </a:r>
          </a:p>
          <a:p>
            <a:r>
              <a:rPr lang="cs-CZ" dirty="0" smtClean="0"/>
              <a:t>RMO č.11/2009 a návazně 89/2010</a:t>
            </a:r>
          </a:p>
          <a:p>
            <a:r>
              <a:rPr lang="cs-CZ" dirty="0" err="1" smtClean="0"/>
              <a:t>Vševojsk</a:t>
            </a:r>
            <a:r>
              <a:rPr lang="cs-CZ" dirty="0" smtClean="0"/>
              <a:t> 2-9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5. Armádní specifika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01979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Určení - dle RMO 89/2010 – podle počtu zaměstnanců – čl.3</a:t>
            </a:r>
          </a:p>
          <a:p>
            <a:pPr>
              <a:defRPr/>
            </a:pPr>
            <a:r>
              <a:rPr lang="cs-CZ" dirty="0" smtClean="0"/>
              <a:t>Zákon č. 309/2006 Sb., §10 – odborná způsobilost</a:t>
            </a:r>
          </a:p>
          <a:p>
            <a:pPr>
              <a:defRPr/>
            </a:pPr>
            <a:r>
              <a:rPr lang="cs-CZ" dirty="0" smtClean="0"/>
              <a:t>Rozkaz velitele – určení bezpečnostního technika</a:t>
            </a:r>
          </a:p>
          <a:p>
            <a:pPr>
              <a:defRPr/>
            </a:pPr>
            <a:r>
              <a:rPr lang="cs-CZ" dirty="0" err="1" smtClean="0"/>
              <a:t>VaV</a:t>
            </a:r>
            <a:r>
              <a:rPr lang="cs-CZ" dirty="0" smtClean="0"/>
              <a:t> Vyškov – provádí kurz a osvědčení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u="sng" dirty="0" smtClean="0"/>
              <a:t>6. Výkon funkce bezpečnostního technika</a:t>
            </a:r>
            <a:endParaRPr lang="cs-CZ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614987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Zpracování ročního plánu – </a:t>
            </a:r>
          </a:p>
          <a:p>
            <a:pPr>
              <a:defRPr/>
            </a:pPr>
            <a:r>
              <a:rPr lang="cs-CZ" dirty="0" smtClean="0"/>
              <a:t>- školení, roční prověrka BOZP, kontroly, hlášení nadřízeným</a:t>
            </a:r>
          </a:p>
          <a:p>
            <a:pPr>
              <a:defRPr/>
            </a:pPr>
            <a:r>
              <a:rPr lang="cs-CZ" dirty="0" smtClean="0"/>
              <a:t>Rozkaz č.1 velitele – </a:t>
            </a:r>
          </a:p>
          <a:p>
            <a:pPr>
              <a:defRPr/>
            </a:pPr>
            <a:r>
              <a:rPr lang="cs-CZ" dirty="0" smtClean="0"/>
              <a:t>- úrazové komise, zabezpečení zdravotní péče</a:t>
            </a:r>
          </a:p>
          <a:p>
            <a:pPr>
              <a:defRPr/>
            </a:pPr>
            <a:r>
              <a:rPr lang="cs-CZ" dirty="0" smtClean="0"/>
              <a:t>Konkrétní rozkaz velitele k provedení roční prověrky BOZP – určení komise a provedení zápisu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614987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cs-CZ" sz="3600" u="sng" dirty="0" smtClean="0">
                <a:solidFill>
                  <a:srgbClr val="0070C0"/>
                </a:solidFill>
              </a:rPr>
              <a:t>7. Zpracovaná dokumentace k BOZP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Doklady o vyhledávání a vyhodnocení rizik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Doklady o opatřeních k odstranění zdrojů rizik a jejich omezení, k vhodné organizaci BOZP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Doklad o vzájemné informovanosti o rizicích mezi zaměstnavateli, kteří plní úkoly na jednom pracovišti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cs-CZ" dirty="0" smtClean="0"/>
              <a:t>Doklad o rizikových faktorech pracovních podmínek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614987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Doklady o zařazení prací do kategorií</a:t>
            </a:r>
          </a:p>
          <a:p>
            <a:pPr>
              <a:defRPr/>
            </a:pPr>
            <a:r>
              <a:rPr lang="cs-CZ" dirty="0" smtClean="0"/>
              <a:t>Doklady o rizikových pracích a rozsahu přijatých opatření k omezení faktorů nepříznivě ovlivňujících zdraví</a:t>
            </a:r>
          </a:p>
          <a:p>
            <a:pPr>
              <a:defRPr/>
            </a:pPr>
            <a:r>
              <a:rPr lang="cs-CZ" dirty="0" smtClean="0"/>
              <a:t>Doklady související s evidencí kontrolovaných pásem</a:t>
            </a:r>
          </a:p>
          <a:p>
            <a:pPr>
              <a:defRPr/>
            </a:pPr>
            <a:r>
              <a:rPr lang="cs-CZ" dirty="0" smtClean="0"/>
              <a:t>Dokumentace o školení, informacích a pokynech</a:t>
            </a:r>
          </a:p>
          <a:p>
            <a:pPr>
              <a:defRPr/>
            </a:pPr>
            <a:r>
              <a:rPr lang="cs-CZ" dirty="0" smtClean="0"/>
              <a:t>Dokumentace o vyhodnocení rizik pro výběr ochranných prostředků</a:t>
            </a:r>
          </a:p>
          <a:p>
            <a:pPr>
              <a:defRPr/>
            </a:pPr>
            <a:endParaRPr lang="cs-CZ" dirty="0" smtClean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6864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Doklad o zajištění </a:t>
            </a:r>
            <a:r>
              <a:rPr lang="cs-CZ" dirty="0" err="1" smtClean="0"/>
              <a:t>pracovnělékařské</a:t>
            </a:r>
            <a:r>
              <a:rPr lang="cs-CZ" dirty="0" smtClean="0"/>
              <a:t> péče</a:t>
            </a:r>
          </a:p>
          <a:p>
            <a:pPr>
              <a:defRPr/>
            </a:pPr>
            <a:r>
              <a:rPr lang="cs-CZ" dirty="0" smtClean="0"/>
              <a:t>Doklady o posouzení zdravotní způsobilosti k práci a lékařských preventivních prohlídkách</a:t>
            </a:r>
          </a:p>
          <a:p>
            <a:pPr>
              <a:defRPr/>
            </a:pPr>
            <a:r>
              <a:rPr lang="cs-CZ" dirty="0" smtClean="0"/>
              <a:t>Dokumentace o zakázaných pracích pro ženy</a:t>
            </a:r>
          </a:p>
          <a:p>
            <a:pPr>
              <a:defRPr/>
            </a:pPr>
            <a:r>
              <a:rPr lang="cs-CZ" dirty="0" smtClean="0"/>
              <a:t>Dokumentace o organizaci první pomoci a evakuace zaměstnanců</a:t>
            </a:r>
          </a:p>
          <a:p>
            <a:pPr>
              <a:defRPr/>
            </a:pPr>
            <a:r>
              <a:rPr lang="cs-CZ" dirty="0" smtClean="0"/>
              <a:t>Doklad o prověrce BOZP</a:t>
            </a:r>
          </a:p>
          <a:p>
            <a:pPr>
              <a:defRPr/>
            </a:pPr>
            <a:r>
              <a:rPr lang="cs-CZ" dirty="0" smtClean="0"/>
              <a:t>Dokumentace o používaných značkách a signálech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686425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Návody k obsluze technických zařízení</a:t>
            </a:r>
          </a:p>
          <a:p>
            <a:pPr>
              <a:defRPr/>
            </a:pPr>
            <a:r>
              <a:rPr lang="cs-CZ" dirty="0" smtClean="0"/>
              <a:t>Doklady o organizaci práce a stanovených pracovních postupech</a:t>
            </a:r>
          </a:p>
          <a:p>
            <a:pPr>
              <a:defRPr/>
            </a:pPr>
            <a:r>
              <a:rPr lang="cs-CZ" dirty="0" smtClean="0"/>
              <a:t>Dokumentace a záznamy o pracovnách úrazech</a:t>
            </a:r>
          </a:p>
          <a:p>
            <a:pPr>
              <a:defRPr/>
            </a:pPr>
            <a:r>
              <a:rPr lang="cs-CZ" dirty="0" smtClean="0"/>
              <a:t>Doklad o opatřeních proti opakování pracovních úrazů</a:t>
            </a:r>
          </a:p>
          <a:p>
            <a:pPr>
              <a:defRPr/>
            </a:pPr>
            <a:r>
              <a:rPr lang="cs-CZ" dirty="0" smtClean="0"/>
              <a:t>Pomocná dokumentace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99592" y="2690336"/>
            <a:ext cx="59584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Dokumenty OSN </a:t>
            </a:r>
          </a:p>
          <a:p>
            <a:r>
              <a:rPr lang="cs-CZ" sz="2400" dirty="0"/>
              <a:t>Všeobecná deklarace lidských práv  - 1948</a:t>
            </a:r>
          </a:p>
          <a:p>
            <a:r>
              <a:rPr lang="cs-CZ" sz="2400" dirty="0"/>
              <a:t>Každý má právo na uspokojivé pracovní podmínky</a:t>
            </a:r>
          </a:p>
        </p:txBody>
      </p:sp>
    </p:spTree>
    <p:extLst>
      <p:ext uri="{BB962C8B-B14F-4D97-AF65-F5344CB8AC3E}">
        <p14:creationId xmlns:p14="http://schemas.microsoft.com/office/powerpoint/2010/main" val="3803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ZP – Zákon č. 262/2006 Sb., §104</a:t>
            </a:r>
          </a:p>
          <a:p>
            <a:pPr>
              <a:defRPr/>
            </a:pPr>
            <a:r>
              <a:rPr lang="cs-CZ" dirty="0" smtClean="0"/>
              <a:t>NV 201/2010 – Evidence a hlášení úrazů</a:t>
            </a:r>
          </a:p>
          <a:p>
            <a:pPr>
              <a:defRPr/>
            </a:pPr>
            <a:r>
              <a:rPr lang="cs-CZ" dirty="0" smtClean="0"/>
              <a:t>NV č. 495/2001 Sb., poskytování OOPP</a:t>
            </a:r>
          </a:p>
          <a:p>
            <a:pPr>
              <a:defRPr/>
            </a:pPr>
            <a:r>
              <a:rPr lang="cs-CZ" dirty="0" smtClean="0"/>
              <a:t>Zákon č.221/1999 Sb., o VZ/ §98</a:t>
            </a:r>
          </a:p>
          <a:p>
            <a:pPr>
              <a:defRPr/>
            </a:pPr>
            <a:r>
              <a:rPr lang="cs-CZ" dirty="0" smtClean="0"/>
              <a:t>RMO č. 11/2009 – změna -</a:t>
            </a:r>
          </a:p>
          <a:p>
            <a:pPr>
              <a:defRPr/>
            </a:pPr>
            <a:r>
              <a:rPr lang="cs-CZ" dirty="0" smtClean="0"/>
              <a:t>RMO č. 89/ 2010 čl. 26-55 </a:t>
            </a:r>
          </a:p>
          <a:p>
            <a:pPr>
              <a:defRPr/>
            </a:pPr>
            <a:r>
              <a:rPr lang="cs-CZ" dirty="0" err="1" smtClean="0"/>
              <a:t>Vyhl</a:t>
            </a:r>
            <a:r>
              <a:rPr lang="cs-CZ" dirty="0" smtClean="0"/>
              <a:t> MZ č.440/2001 o odškodňování bolesti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u="sng" dirty="0" smtClean="0"/>
              <a:t>8. Řešení úrazů – systém, komise</a:t>
            </a:r>
            <a:endParaRPr lang="cs-CZ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1438"/>
            <a:ext cx="8229600" cy="4678362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Ohlásit vznik úrazu nadřízenému;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Sepsání záznamu o úrazu nejbližším nadřízeným do </a:t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5-ti pracovních dnů ( 1 x pro: zraněného, pojišťovnu, finanční orgány útvaru, státní odborný  technický dozor MO, dokumentace k úrazu) </a:t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a zaevidování v knize úrazů u sekretáře úrazové komise; 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Lékařský posudek o hodnocení úrazu: - pro VZP zpracuje POŠ, </a:t>
            </a:r>
            <a:r>
              <a:rPr lang="cs-CZ" sz="2800" dirty="0" err="1" smtClean="0">
                <a:solidFill>
                  <a:schemeClr val="tx1"/>
                </a:solidFill>
              </a:rPr>
              <a:t>o.z</a:t>
            </a:r>
            <a:r>
              <a:rPr lang="cs-CZ" sz="2800" dirty="0" smtClean="0">
                <a:solidFill>
                  <a:schemeClr val="tx1"/>
                </a:solidFill>
              </a:rPr>
              <a:t>. musí tiskopis přinést ke svému lékaři se záznamem o úrazu;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Postižený podá přihlášku o náhradu škody za úraz komisi k řešení úrazů;</a:t>
            </a:r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b="1" smtClean="0"/>
              <a:t>Postup při vzniku úrazu: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333375"/>
            <a:ext cx="8229600" cy="56864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Po ukončení pracovní neschopnosti zpracuje komise (nadřízený zraněného) Potvrzení </a:t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o délce pracovní neschopnosti pro  účely přiznání náhrady za ztrátu na výdělku </a:t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>a předloží RFO k určení výše náhrady;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NFS zpracuje Vyúčtování náhrad poskytnutých na odškodnění úrazu;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Komise zpracuje veliteli Návrh k poskytování náhrad postiženého;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a připraví veliteli Rozhodnutí o náhradě škody utrpěné úrazem;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cs-CZ" sz="2800" dirty="0" smtClean="0">
                <a:solidFill>
                  <a:schemeClr val="tx1"/>
                </a:solidFill>
              </a:rPr>
              <a:t>Nadřízený, nebo BT provede poučení postiženého a záznam o poučení se uloží v dokumentaci  o úrazu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RMO č.11/2009</a:t>
            </a:r>
          </a:p>
          <a:p>
            <a:pPr>
              <a:defRPr/>
            </a:pPr>
            <a:r>
              <a:rPr lang="cs-CZ" dirty="0" smtClean="0"/>
              <a:t>RMO č. 89/2010</a:t>
            </a:r>
          </a:p>
          <a:p>
            <a:pPr>
              <a:defRPr/>
            </a:pPr>
            <a:r>
              <a:rPr lang="cs-CZ" dirty="0" smtClean="0"/>
              <a:t>- Evidence úrazů – dokumentace č.j.</a:t>
            </a:r>
          </a:p>
          <a:p>
            <a:pPr>
              <a:defRPr/>
            </a:pPr>
            <a:r>
              <a:rPr lang="cs-CZ" dirty="0" smtClean="0"/>
              <a:t>- Kniha úrazů</a:t>
            </a:r>
          </a:p>
          <a:p>
            <a:pPr>
              <a:defRPr/>
            </a:pPr>
            <a:r>
              <a:rPr lang="cs-CZ" dirty="0" smtClean="0"/>
              <a:t>- Výpověď postiženého</a:t>
            </a:r>
          </a:p>
          <a:p>
            <a:pPr>
              <a:defRPr/>
            </a:pPr>
            <a:r>
              <a:rPr lang="cs-CZ" dirty="0" smtClean="0"/>
              <a:t>- Výpověď svědka</a:t>
            </a:r>
          </a:p>
          <a:p>
            <a:pPr>
              <a:defRPr/>
            </a:pPr>
            <a:r>
              <a:rPr lang="cs-CZ" dirty="0" smtClean="0"/>
              <a:t>- Školení – nástup na UO, prezenční listina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 u="sng" dirty="0" smtClean="0"/>
              <a:t>9. Nařízená dokumentace k řešení úrazů</a:t>
            </a:r>
            <a:endParaRPr lang="cs-CZ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04813"/>
            <a:ext cx="8229600" cy="5614987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- SPZZ Brno – lékař vydá protokol u úrazu</a:t>
            </a:r>
          </a:p>
          <a:p>
            <a:pPr>
              <a:defRPr/>
            </a:pPr>
            <a:r>
              <a:rPr lang="cs-CZ" dirty="0" smtClean="0"/>
              <a:t>- Záznam o úrazu</a:t>
            </a:r>
          </a:p>
          <a:p>
            <a:pPr>
              <a:defRPr/>
            </a:pPr>
            <a:r>
              <a:rPr lang="cs-CZ" dirty="0" smtClean="0"/>
              <a:t>- Třídní kniha</a:t>
            </a:r>
          </a:p>
          <a:p>
            <a:pPr>
              <a:defRPr/>
            </a:pPr>
            <a:r>
              <a:rPr lang="cs-CZ" dirty="0" smtClean="0"/>
              <a:t>- Rozvrh hodin(zaměstnání)</a:t>
            </a:r>
          </a:p>
          <a:p>
            <a:pPr>
              <a:defRPr/>
            </a:pPr>
            <a:r>
              <a:rPr lang="cs-CZ" dirty="0" smtClean="0"/>
              <a:t>- Lékařská zpráva</a:t>
            </a:r>
          </a:p>
          <a:p>
            <a:pPr>
              <a:defRPr/>
            </a:pPr>
            <a:r>
              <a:rPr lang="cs-CZ" dirty="0" smtClean="0"/>
              <a:t>- Potvrzení o délce pracovní neschopnosti </a:t>
            </a:r>
          </a:p>
          <a:p>
            <a:pPr>
              <a:defRPr/>
            </a:pPr>
            <a:r>
              <a:rPr lang="cs-CZ" dirty="0" smtClean="0"/>
              <a:t>- Zápis o objasnění příčin a okolností vzniku úrazu</a:t>
            </a:r>
          </a:p>
          <a:p>
            <a:pPr>
              <a:defRPr/>
            </a:pPr>
            <a:r>
              <a:rPr lang="cs-CZ" dirty="0" smtClean="0"/>
              <a:t>- Návrh komise</a:t>
            </a:r>
          </a:p>
          <a:p>
            <a:pPr>
              <a:defRPr/>
            </a:pPr>
            <a:r>
              <a:rPr lang="cs-CZ" dirty="0" smtClean="0"/>
              <a:t>- Rozhodnutí velitele</a:t>
            </a:r>
          </a:p>
          <a:p>
            <a:pPr>
              <a:defRPr/>
            </a:pPr>
            <a:r>
              <a:rPr lang="cs-CZ" dirty="0" smtClean="0"/>
              <a:t>- Ostatní dokumentace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BOZP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10. Dotazy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61080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11. Závěr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76911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 jaké právní a normativní akty se zabývají BOZP</a:t>
            </a:r>
          </a:p>
          <a:p>
            <a:r>
              <a:rPr lang="cs-CZ" dirty="0"/>
              <a:t>- vyjmenujte hlavní zákony ČR, které pojednávají o BOZP</a:t>
            </a:r>
          </a:p>
          <a:p>
            <a:r>
              <a:rPr lang="cs-CZ" dirty="0"/>
              <a:t>- co řeší zákoník práce z hlediska BOZP</a:t>
            </a:r>
          </a:p>
          <a:p>
            <a:r>
              <a:rPr lang="cs-CZ" dirty="0"/>
              <a:t>- co upravuje zákon č. 309/2006 Sb.,</a:t>
            </a:r>
          </a:p>
          <a:p>
            <a:r>
              <a:rPr lang="cs-CZ" dirty="0"/>
              <a:t>- které vyhlášky ČR se zabývají vyhrazenými zařízeními</a:t>
            </a:r>
          </a:p>
          <a:p>
            <a:r>
              <a:rPr lang="cs-CZ" dirty="0"/>
              <a:t>- jak jsou označovány normy ČR a co řeší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Kontrolní otázky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567820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vyjmenujte dokumentaci k BOZP</a:t>
            </a:r>
          </a:p>
          <a:p>
            <a:r>
              <a:rPr lang="cs-CZ" dirty="0"/>
              <a:t>- co řeší armádní specifika v BOZP</a:t>
            </a:r>
          </a:p>
          <a:p>
            <a:r>
              <a:rPr lang="cs-CZ" dirty="0"/>
              <a:t>- co zabezpečuje bezpečnostní technik</a:t>
            </a:r>
          </a:p>
          <a:p>
            <a:r>
              <a:rPr lang="cs-CZ" dirty="0"/>
              <a:t>- jak se řeší úraz – postup</a:t>
            </a:r>
          </a:p>
          <a:p>
            <a:r>
              <a:rPr lang="cs-CZ" dirty="0"/>
              <a:t>jaký je postup při hlášení pracovních úrazů</a:t>
            </a:r>
          </a:p>
          <a:p>
            <a:r>
              <a:rPr lang="cs-CZ" dirty="0"/>
              <a:t>- jaký je postup při zpracování dokumentace k úrazům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Kontrolní otázky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8268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27584" y="2413338"/>
            <a:ext cx="60304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Dokumenty Rady Evropy – Evropská sociální charta 14/2000 Sb.</a:t>
            </a:r>
          </a:p>
          <a:p>
            <a:r>
              <a:rPr lang="cs-CZ" sz="2400" dirty="0"/>
              <a:t>Všichni pracovníci mají právo na spravedlivé pracovní podmínky</a:t>
            </a:r>
          </a:p>
          <a:p>
            <a:r>
              <a:rPr lang="cs-CZ" sz="2400" dirty="0"/>
              <a:t>Všichni pracovníci mají právo na bezpečné a zdravotně nezávadné pracovní podmínky</a:t>
            </a:r>
          </a:p>
        </p:txBody>
      </p:sp>
    </p:spTree>
    <p:extLst>
      <p:ext uri="{BB962C8B-B14F-4D97-AF65-F5344CB8AC3E}">
        <p14:creationId xmlns:p14="http://schemas.microsoft.com/office/powerpoint/2010/main" val="88892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83568" y="2413338"/>
            <a:ext cx="61744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Vyhláška ministerstva zahraničních věcí č.20 /1989 Sb.</a:t>
            </a:r>
          </a:p>
          <a:p>
            <a:r>
              <a:rPr lang="cs-CZ" sz="2400" dirty="0"/>
              <a:t>o Úmluvě a bezpečnosti a zdraví pracovníků a pracovním prostředí   </a:t>
            </a:r>
          </a:p>
          <a:p>
            <a:r>
              <a:rPr lang="cs-CZ" sz="2400" dirty="0"/>
              <a:t>Část 4 čl.19  </a:t>
            </a:r>
            <a:r>
              <a:rPr lang="cs-CZ" sz="2400" dirty="0" err="1"/>
              <a:t>pís.d</a:t>
            </a:r>
            <a:r>
              <a:rPr lang="cs-CZ" sz="2400" dirty="0"/>
              <a:t>) Pracovníci a jejich zástupci v podniku budou vhodně poučeni v oblasti </a:t>
            </a:r>
          </a:p>
        </p:txBody>
      </p:sp>
    </p:spTree>
    <p:extLst>
      <p:ext uri="{BB962C8B-B14F-4D97-AF65-F5344CB8AC3E}">
        <p14:creationId xmlns:p14="http://schemas.microsoft.com/office/powerpoint/2010/main" val="302297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836712"/>
            <a:ext cx="6777317" cy="4995917"/>
          </a:xfrm>
        </p:spPr>
        <p:txBody>
          <a:bodyPr/>
          <a:lstStyle/>
          <a:p>
            <a:r>
              <a:rPr lang="cs-CZ" b="1" u="sng" dirty="0"/>
              <a:t>ÚSTAVNÍ ZÁKON</a:t>
            </a:r>
            <a:endParaRPr lang="cs-CZ" dirty="0"/>
          </a:p>
          <a:p>
            <a:pPr marL="68580" indent="0">
              <a:buNone/>
            </a:pPr>
            <a:r>
              <a:rPr lang="cs-CZ" b="1" dirty="0"/>
              <a:t> </a:t>
            </a:r>
            <a:r>
              <a:rPr lang="cs-CZ" b="1" dirty="0" smtClean="0"/>
              <a:t>č</a:t>
            </a:r>
            <a:r>
              <a:rPr lang="cs-CZ" b="1" dirty="0"/>
              <a:t>. 23/1991 Sb.,</a:t>
            </a:r>
            <a:endParaRPr lang="cs-CZ" dirty="0"/>
          </a:p>
          <a:p>
            <a:r>
              <a:rPr lang="cs-CZ" dirty="0"/>
              <a:t>kterým se uvozuje LISTINA ZÁKLADNÍCH PRÁV A SVOBOD jako ústavní zákon Federálního shromáždění České a Slovenské Federativní republiky, ve znění pozdějších předpisů</a:t>
            </a:r>
          </a:p>
          <a:p>
            <a:r>
              <a:rPr lang="cs-CZ" i="1" dirty="0"/>
              <a:t>(vyhlášena usnesením předsednictva ČNR pod č. </a:t>
            </a:r>
            <a:r>
              <a:rPr lang="cs-CZ" b="1" i="1" dirty="0"/>
              <a:t>2/1993 Sb</a:t>
            </a:r>
            <a:r>
              <a:rPr lang="cs-CZ" i="1" dirty="0"/>
              <a:t>., jako součást ústavního pořádku České republiky)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547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764704"/>
            <a:ext cx="6777317" cy="5067925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Zaměstnanci mají právo na uspokojivé pracovní podmínky</a:t>
            </a:r>
          </a:p>
          <a:p>
            <a:pPr lvl="0"/>
            <a:r>
              <a:rPr lang="cs-CZ" dirty="0"/>
              <a:t>Ženy, mladiství a osoby zdravotně postižené mají právo na zvýšenou ochranu zdraví při práci a zvláštní pracovní podmínky</a:t>
            </a:r>
          </a:p>
          <a:p>
            <a:pPr lvl="0"/>
            <a:r>
              <a:rPr lang="cs-CZ" dirty="0"/>
              <a:t>Mladiství a osoby zdravotně postižené mají právo na zvláštní ochranu v pracovních vztazích a na pomoc při přípravě k povolání.</a:t>
            </a:r>
          </a:p>
          <a:p>
            <a:pPr lvl="0"/>
            <a:r>
              <a:rPr lang="cs-CZ" dirty="0"/>
              <a:t>Ženě v těhotenství je zaručena zvláštní péče, ochrana v pracovních vztazích a odpovídající zdravotní podmínky.</a:t>
            </a:r>
          </a:p>
          <a:p>
            <a:pPr lvl="0"/>
            <a:r>
              <a:rPr lang="cs-CZ" dirty="0"/>
              <a:t>Každý má právo na ochranu zdraví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531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Vlnění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lnění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lnění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169</TotalTime>
  <Words>1537</Words>
  <Application>Microsoft Office PowerPoint</Application>
  <PresentationFormat>Předvádění na obrazovce (4:3)</PresentationFormat>
  <Paragraphs>307</Paragraphs>
  <Slides>58</Slides>
  <Notes>58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58</vt:i4>
      </vt:variant>
    </vt:vector>
  </HeadingPairs>
  <TitlesOfParts>
    <vt:vector size="60" baseType="lpstr">
      <vt:lpstr>Vlnění</vt:lpstr>
      <vt:lpstr>1_Vlnění</vt:lpstr>
      <vt:lpstr> Název opory – BOZP a pracovně právní podpora v ČR</vt:lpstr>
      <vt:lpstr>Prezentace aplikace PowerPoint</vt:lpstr>
      <vt:lpstr>2. Zákony, vyhlášky a normy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Zákoník práce Z č.262/2006 Sb.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vyhláška č. 288/2003 Sb.,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Nové Zákony a vyhlášky r.2011</vt:lpstr>
      <vt:lpstr>Normy</vt:lpstr>
      <vt:lpstr>Prezentace aplikace PowerPoint</vt:lpstr>
      <vt:lpstr>Prezentace aplikace PowerPoint</vt:lpstr>
      <vt:lpstr>Prezentace aplikace PowerPoint</vt:lpstr>
      <vt:lpstr>Prezentace aplikace PowerPoint</vt:lpstr>
      <vt:lpstr>3. Zpracovaná dokumentace BOZP</vt:lpstr>
      <vt:lpstr>Prezentace aplikace PowerPoint</vt:lpstr>
      <vt:lpstr>Prezentace aplikace PowerPoint</vt:lpstr>
      <vt:lpstr>Prezentace aplikace PowerPoint</vt:lpstr>
      <vt:lpstr>Prezentace aplikace PowerPoint</vt:lpstr>
      <vt:lpstr>4. Zpracování pomocné dokumentace</vt:lpstr>
      <vt:lpstr>5. Armádní specifika</vt:lpstr>
      <vt:lpstr>6. Výkon funkce bezpečnostního technika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8. Řešení úrazů – systém, komise</vt:lpstr>
      <vt:lpstr>Postup při vzniku úrazu:</vt:lpstr>
      <vt:lpstr>Prezentace aplikace PowerPoint</vt:lpstr>
      <vt:lpstr>9. Nařízená dokumentace k řešení úrazů</vt:lpstr>
      <vt:lpstr>Prezentace aplikace PowerPoint</vt:lpstr>
      <vt:lpstr>10. Dotazy</vt:lpstr>
      <vt:lpstr>11. Závěr</vt:lpstr>
      <vt:lpstr>Kontrolní otázky</vt:lpstr>
      <vt:lpstr>Kontrolní otázky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BOZP a právní podpora v ČR</dc:title>
  <dc:creator>Navrátil Josef</dc:creator>
  <cp:lastModifiedBy>Navrátil Josef</cp:lastModifiedBy>
  <cp:revision>44</cp:revision>
  <dcterms:modified xsi:type="dcterms:W3CDTF">2012-04-26T09:48:23Z</dcterms:modified>
</cp:coreProperties>
</file>