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72" r:id="rId6"/>
    <p:sldMasterId id="2147483684" r:id="rId7"/>
  </p:sldMasterIdLst>
  <p:notesMasterIdLst>
    <p:notesMasterId r:id="rId27"/>
  </p:notesMasterIdLst>
  <p:handoutMasterIdLst>
    <p:handoutMasterId r:id="rId28"/>
  </p:handoutMasterIdLst>
  <p:sldIdLst>
    <p:sldId id="256" r:id="rId8"/>
    <p:sldId id="257" r:id="rId9"/>
    <p:sldId id="258" r:id="rId10"/>
    <p:sldId id="366" r:id="rId11"/>
    <p:sldId id="365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5" r:id="rId20"/>
    <p:sldId id="376" r:id="rId21"/>
    <p:sldId id="377" r:id="rId22"/>
    <p:sldId id="378" r:id="rId23"/>
    <p:sldId id="379" r:id="rId24"/>
    <p:sldId id="380" r:id="rId25"/>
    <p:sldId id="36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598" autoAdjust="0"/>
  </p:normalViewPr>
  <p:slideViewPr>
    <p:cSldViewPr snapToGrid="0">
      <p:cViewPr varScale="1">
        <p:scale>
          <a:sx n="79" d="100"/>
          <a:sy n="79" d="100"/>
        </p:scale>
        <p:origin x="14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13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578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3345E-1D16-4596-AC44-C7B4942F9C13}" type="datetimeFigureOut">
              <a:rPr lang="cs-CZ" smtClean="0"/>
              <a:t>22.07.2018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398713" y="8683626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dirty="0" err="1"/>
              <a:t>MGr.</a:t>
            </a:r>
            <a:r>
              <a:rPr lang="cs-CZ" dirty="0"/>
              <a:t> Ing. Leopold Skoruša, Ph.D. (K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436973" y="8685213"/>
            <a:ext cx="141944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F4171-7005-47C1-829A-E946641B1D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483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57B59-FDA4-4A39-9224-93C6D58E2DB2}" type="datetimeFigureOut">
              <a:rPr lang="cs-CZ" smtClean="0"/>
              <a:t>22.07.2018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66AC8-9439-4ADB-B717-97C987B0F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82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892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cs-CZ" altLang="cs-CZ" b="1" dirty="0"/>
              <a:t>§ 22</a:t>
            </a:r>
          </a:p>
          <a:p>
            <a:pPr algn="ctr" eaLnBrk="1" hangingPunct="1"/>
            <a:endParaRPr lang="cs-CZ" altLang="cs-CZ" b="1" dirty="0"/>
          </a:p>
          <a:p>
            <a:pPr algn="ctr" eaLnBrk="1" hangingPunct="1"/>
            <a:r>
              <a:rPr lang="cs-CZ" altLang="cs-CZ" b="1" dirty="0"/>
              <a:t>Povolávání vojáků, příslušníků Vězeňské služby České republiky a Celní správy České republiky k plnění úkolů policie</a:t>
            </a:r>
          </a:p>
          <a:p>
            <a:pPr algn="ctr" eaLnBrk="1" hangingPunct="1"/>
            <a:endParaRPr lang="cs-CZ" altLang="cs-CZ" b="1" dirty="0"/>
          </a:p>
          <a:p>
            <a:pPr algn="ctr" eaLnBrk="1" hangingPunct="1"/>
            <a:r>
              <a:rPr lang="cs-CZ" altLang="cs-CZ" b="1" dirty="0"/>
              <a:t>	(1) Pokud síly a prostředky policie nebudou dostatečné k zajištění vnitřního pořádku a bezpečnosti, může vláda České republiky povolat k plnění úkolů policie vojáky v činné službě a příslušníky Vězeňské služby České republiky nebo Celní správy České republiky. Vojáky a příslušníky lze povolat na nezbytnou dobu.</a:t>
            </a:r>
          </a:p>
          <a:p>
            <a:pPr algn="ctr" eaLnBrk="1" hangingPunct="1"/>
            <a:r>
              <a:rPr lang="cs-CZ" altLang="cs-CZ" b="1" dirty="0"/>
              <a:t> </a:t>
            </a:r>
          </a:p>
          <a:p>
            <a:pPr algn="ctr" eaLnBrk="1" hangingPunct="1"/>
            <a:r>
              <a:rPr lang="cs-CZ" altLang="cs-CZ" b="1" dirty="0"/>
              <a:t>	(2) Vojáci a příslušníci povolaní podle odstavce 1 mají při plnění úkolů policie oprávnění a povinnosti policisty; vláda České republiky může rozsah těchto oprávnění a povinností omezit.</a:t>
            </a:r>
          </a:p>
          <a:p>
            <a:pPr algn="ctr" eaLnBrk="1" hangingPunct="1"/>
            <a:r>
              <a:rPr lang="cs-CZ" altLang="cs-CZ" b="1" dirty="0"/>
              <a:t> </a:t>
            </a:r>
          </a:p>
          <a:p>
            <a:pPr algn="ctr" eaLnBrk="1" hangingPunct="1"/>
            <a:r>
              <a:rPr lang="cs-CZ" altLang="cs-CZ" b="1" dirty="0"/>
              <a:t>	(3) Vojáci a příslušníci povolaní podle odstavce 1 prokazují svou příslušnost k plnění úkolů policie svým předepsaným stejnokrojem s vnějším označením „POLICIE“, průkazem potvrzujícím oprávnění k plnění úkolů policie, popřípadě i ústním prohlášením. Při tom postupují podle § 12.</a:t>
            </a:r>
          </a:p>
          <a:p>
            <a:pPr algn="ctr" eaLnBrk="1" hangingPunct="1"/>
            <a:r>
              <a:rPr lang="cs-CZ" altLang="cs-CZ" b="1" dirty="0"/>
              <a:t> </a:t>
            </a:r>
          </a:p>
          <a:p>
            <a:pPr algn="ctr" eaLnBrk="1" hangingPunct="1"/>
            <a:r>
              <a:rPr lang="cs-CZ" altLang="cs-CZ" b="1" dirty="0"/>
              <a:t>	(4) Ministerstvo stanoví vyhláškou vzory vnějšího označení „POLICIE“ a průkazu potvrzujícího oprávnění k plnění úkolů policie a způsob prokazování příslušnosti.</a:t>
            </a:r>
            <a:endParaRPr lang="cs-CZ" altLang="cs-CZ" dirty="0"/>
          </a:p>
          <a:p>
            <a:pPr eaLnBrk="1" hangingPunct="1"/>
            <a:r>
              <a:rPr lang="cs-CZ" altLang="cs-CZ" dirty="0"/>
              <a:t>	(4) Ministerstvo může stanovit vyhláškou další podrobnosti o prokazování příslušnosti vojáků uvedených v odstavci 2 k plnění úkolů policie.</a:t>
            </a:r>
          </a:p>
        </p:txBody>
      </p:sp>
    </p:spTree>
    <p:extLst>
      <p:ext uri="{BB962C8B-B14F-4D97-AF65-F5344CB8AC3E}">
        <p14:creationId xmlns:p14="http://schemas.microsoft.com/office/powerpoint/2010/main" val="3436056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3034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cs-CZ" altLang="cs-CZ" sz="900" b="1" dirty="0"/>
              <a:t>Vojenskou zbraní se pro účely tohoto ustanovení rozumí vojenská střelná zbraň, vojenská zbraň bodná nebo sečná.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9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900" dirty="0"/>
              <a:t>Před použitím vojenské zbraně, v případech uvedených v odstavci 1, je voják povinen, je-li to s ohledem na okolnosti případu možné, vyzvat osobu, proti které zakročuje, aby upustila od útoku nebo útěku, zvoláním "Stůj", "Stůj, nebo střelím" a podle okolností užít i výstražného výstřelu. Při použití vojenské zbraně je voják povinen dbát nutné opatrnosti, neohrožovat život a nezpůsobit zranění jiným osobám a co nejvíce šetřit život osoby, proti níž zákrok směřuje.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9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900" dirty="0"/>
              <a:t>Voják je povinen, dovoluje-li to ohrožení, před použitím vojenské zbraně užít domluvy, napomenutí nebo použít hmatů a chvatů sebeobrany, služebního psa nebo úderu vojenskou zbraní.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9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900" dirty="0"/>
              <a:t>Voják je oprávněn použít některého z prostředků, které jsou uvedeny v odstavcích 1, 2, 3 a 4, který umožňuje splnění povinností a přitom co nejméně ohrožuje život a zdraví osob, proti nimž zakročuje. Zároveň dbá na to, aby tento prostředek byl použit jen přiměřeným způsobem a aby případná škoda nebyla ve zřejmém nepoměru k významu chráněného zájmu.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9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900" dirty="0"/>
              <a:t>Při zákroku se nesmí použít vojenská zbraň, úder vojenskou zbraní a služební pes proti ženě, jejíž těhotenství je zjevně patrné, proti osobě vysokého věku, osobě se zjevnou tělesnou vadou nebo nemocí a dítěti, s výjimkou případu, kdy to povaha útoku, který vedou tyto osoby proti chráněnému zájmu, nebo mimořádnost vzniklé situace podle odstavce 1 písm. a) a b) nezbytně vyžadují.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9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900" dirty="0"/>
              <a:t>Použití vojenské zbraně, služebního psa, hmatů a chvatů sebeobrany a údery vojenskou zbraní je voják povinen neprodleně po jejich použití hlásit nadřízenému a sepsat o tom záznam.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900" dirty="0"/>
              <a:t> </a:t>
            </a:r>
          </a:p>
          <a:p>
            <a:pPr algn="ctr" eaLnBrk="1" hangingPunct="1">
              <a:lnSpc>
                <a:spcPct val="90000"/>
              </a:lnSpc>
            </a:pPr>
            <a:r>
              <a:rPr lang="cs-CZ" altLang="cs-CZ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7397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6171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2206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86993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8FDC-5250-4F69-A59D-1BA42DAD25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058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8FDC-5250-4F69-A59D-1BA42DAD25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484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8FDC-5250-4F69-A59D-1BA42DAD25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187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8FDC-5250-4F69-A59D-1BA42DAD25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760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8FDC-5250-4F69-A59D-1BA42DAD25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44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8FDC-5250-4F69-A59D-1BA42DAD25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371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8FDC-5250-4F69-A59D-1BA42DAD25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83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8FDC-5250-4F69-A59D-1BA42DAD25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Mgr. Ing. Leopold Skoruša, Ph.D. (K- 102)</a:t>
            </a: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8FDC-5250-4F69-A59D-1BA42DAD25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588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8FDC-5250-4F69-A59D-1BA42DAD25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620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8FDC-5250-4F69-A59D-1BA42DAD25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6591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pPr>
              <a:defRPr/>
            </a:pPr>
            <a:r>
              <a:rPr lang="cs-CZ"/>
              <a:t>Leopold SKORUŠA</a:t>
            </a:r>
          </a:p>
        </p:txBody>
      </p:sp>
    </p:spTree>
    <p:extLst>
      <p:ext uri="{BB962C8B-B14F-4D97-AF65-F5344CB8AC3E}">
        <p14:creationId xmlns:p14="http://schemas.microsoft.com/office/powerpoint/2010/main" val="642115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00137"/>
            <a:ext cx="8640960" cy="672680"/>
          </a:xfrm>
        </p:spPr>
        <p:txBody>
          <a:bodyPr>
            <a:normAutofit/>
          </a:bodyPr>
          <a:lstStyle>
            <a:lvl1pPr>
              <a:defRPr sz="3200">
                <a:latin typeface="Arial Narrow" panose="020B060602020203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1"/>
            <a:ext cx="8640960" cy="4188122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199234" cy="501649"/>
          </a:xfrm>
        </p:spPr>
        <p:txBody>
          <a:bodyPr/>
          <a:lstStyle>
            <a:lvl1pPr algn="ctr">
              <a:defRPr b="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cs-CZ" dirty="0"/>
              <a:t>Leopold SKORUŠA</a:t>
            </a:r>
          </a:p>
        </p:txBody>
      </p:sp>
    </p:spTree>
    <p:extLst>
      <p:ext uri="{BB962C8B-B14F-4D97-AF65-F5344CB8AC3E}">
        <p14:creationId xmlns:p14="http://schemas.microsoft.com/office/powerpoint/2010/main" val="3806790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47313"/>
            <a:ext cx="7886700" cy="34151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pPr>
              <a:defRPr/>
            </a:pPr>
            <a:r>
              <a:rPr lang="cs-CZ"/>
              <a:t>Leopold SKORUŠA</a:t>
            </a:r>
          </a:p>
        </p:txBody>
      </p:sp>
    </p:spTree>
    <p:extLst>
      <p:ext uri="{BB962C8B-B14F-4D97-AF65-F5344CB8AC3E}">
        <p14:creationId xmlns:p14="http://schemas.microsoft.com/office/powerpoint/2010/main" val="1832362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17392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432649"/>
            <a:ext cx="3886200" cy="374431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432649"/>
            <a:ext cx="3886200" cy="374431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pPr>
              <a:defRPr/>
            </a:pPr>
            <a:r>
              <a:rPr lang="cs-CZ"/>
              <a:t>Leopold SKORUŠA</a:t>
            </a:r>
          </a:p>
        </p:txBody>
      </p:sp>
    </p:spTree>
    <p:extLst>
      <p:ext uri="{BB962C8B-B14F-4D97-AF65-F5344CB8AC3E}">
        <p14:creationId xmlns:p14="http://schemas.microsoft.com/office/powerpoint/2010/main" val="1526901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52423"/>
            <a:ext cx="7886700" cy="106540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201172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191773"/>
            <a:ext cx="3868340" cy="299788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49" y="2201172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91773"/>
            <a:ext cx="3887391" cy="299789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pPr>
              <a:defRPr/>
            </a:pPr>
            <a:r>
              <a:rPr lang="cs-CZ"/>
              <a:t>Leopold SKORUŠA</a:t>
            </a:r>
          </a:p>
        </p:txBody>
      </p:sp>
    </p:spTree>
    <p:extLst>
      <p:ext uri="{BB962C8B-B14F-4D97-AF65-F5344CB8AC3E}">
        <p14:creationId xmlns:p14="http://schemas.microsoft.com/office/powerpoint/2010/main" val="1354414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06998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pPr>
              <a:defRPr/>
            </a:pPr>
            <a:r>
              <a:rPr lang="cs-CZ"/>
              <a:t>Leopold SKORUŠA</a:t>
            </a:r>
          </a:p>
        </p:txBody>
      </p:sp>
    </p:spTree>
    <p:extLst>
      <p:ext uri="{BB962C8B-B14F-4D97-AF65-F5344CB8AC3E}">
        <p14:creationId xmlns:p14="http://schemas.microsoft.com/office/powerpoint/2010/main" val="1861744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pPr>
              <a:defRPr/>
            </a:pPr>
            <a:r>
              <a:rPr lang="cs-CZ"/>
              <a:t>Leopold SKORUŠA</a:t>
            </a:r>
          </a:p>
        </p:txBody>
      </p:sp>
    </p:spTree>
    <p:extLst>
      <p:ext uri="{BB962C8B-B14F-4D97-AF65-F5344CB8AC3E}">
        <p14:creationId xmlns:p14="http://schemas.microsoft.com/office/powerpoint/2010/main" val="1126018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044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90446"/>
            <a:ext cx="4629150" cy="46706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72596"/>
            <a:ext cx="2949178" cy="29963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pPr>
              <a:defRPr/>
            </a:pPr>
            <a:r>
              <a:rPr lang="cs-CZ"/>
              <a:t>Leopold SKORUŠA</a:t>
            </a:r>
          </a:p>
        </p:txBody>
      </p:sp>
    </p:spTree>
    <p:extLst>
      <p:ext uri="{BB962C8B-B14F-4D97-AF65-F5344CB8AC3E}">
        <p14:creationId xmlns:p14="http://schemas.microsoft.com/office/powerpoint/2010/main" val="4035160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8687"/>
            <a:ext cx="2949178" cy="129827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38687"/>
            <a:ext cx="4629150" cy="472236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52700"/>
            <a:ext cx="2949178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pPr>
              <a:defRPr/>
            </a:pPr>
            <a:r>
              <a:rPr lang="cs-CZ"/>
              <a:t>Leopold SKORUŠA</a:t>
            </a:r>
          </a:p>
        </p:txBody>
      </p:sp>
    </p:spTree>
    <p:extLst>
      <p:ext uri="{BB962C8B-B14F-4D97-AF65-F5344CB8AC3E}">
        <p14:creationId xmlns:p14="http://schemas.microsoft.com/office/powerpoint/2010/main" val="2889560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Leopold SKORUŠA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77E36-B606-4124-95FB-8A97737A68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526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Leopold SKORUŠA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53D75-E465-4C15-B8B3-8A041AAAB1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565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Mgr. Ing. Leopold Skoruša, Ph.D. (K- 102)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Mgr. Ing. Leopold Skoruša, Ph.D. (K- 102)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78FDC-5250-4F69-A59D-1BA42DAD25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00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1049"/>
            <a:ext cx="7886700" cy="11022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320505"/>
            <a:ext cx="7886700" cy="3878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Leopold SKORUŠA</a:t>
            </a:r>
          </a:p>
        </p:txBody>
      </p:sp>
    </p:spTree>
    <p:extLst>
      <p:ext uri="{BB962C8B-B14F-4D97-AF65-F5344CB8AC3E}">
        <p14:creationId xmlns:p14="http://schemas.microsoft.com/office/powerpoint/2010/main" val="361311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59672"/>
            <a:ext cx="7772400" cy="1966070"/>
          </a:xfrm>
        </p:spPr>
        <p:txBody>
          <a:bodyPr>
            <a:normAutofit/>
          </a:bodyPr>
          <a:lstStyle/>
          <a:p>
            <a:r>
              <a:rPr lang="cs-CZ" sz="2800" b="1" dirty="0"/>
              <a:t>Vymezení branné povinnosti </a:t>
            </a:r>
            <a:br>
              <a:rPr lang="cs-CZ" sz="2800" b="1" dirty="0"/>
            </a:br>
            <a:r>
              <a:rPr lang="cs-CZ" sz="2800" b="1" dirty="0"/>
              <a:t>Organizace a úkoly ozbrojených sil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Právo bezpečnosti a obrany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200" dirty="0"/>
              <a:t>Mgr. Ing. Leopold Skoruša,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9"/>
            <a:ext cx="7886700" cy="699386"/>
          </a:xfrm>
        </p:spPr>
        <p:txBody>
          <a:bodyPr>
            <a:normAutofit fontScale="90000"/>
          </a:bodyPr>
          <a:lstStyle/>
          <a:p>
            <a:r>
              <a:rPr lang="cs-CZ" sz="2800" b="1" dirty="0"/>
              <a:t>Ozbrojené</a:t>
            </a:r>
            <a:r>
              <a:rPr lang="cs-CZ" dirty="0"/>
              <a:t> </a:t>
            </a:r>
            <a:r>
              <a:rPr lang="cs-CZ" sz="2800" b="1" dirty="0"/>
              <a:t>síly ČR</a:t>
            </a:r>
            <a:br>
              <a:rPr lang="cs-CZ" sz="2800" b="1" dirty="0"/>
            </a:br>
            <a:endParaRPr lang="cs-CZ" sz="2800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1673" y="1614196"/>
            <a:ext cx="6580440" cy="2118050"/>
          </a:xfrm>
          <a:prstGeom prst="rect">
            <a:avLst/>
          </a:prstGeo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234795" y="5220545"/>
            <a:ext cx="3509825" cy="720003"/>
            <a:chOff x="234795" y="5220545"/>
            <a:chExt cx="3509825" cy="720003"/>
          </a:xfrm>
        </p:grpSpPr>
        <p:sp>
          <p:nvSpPr>
            <p:cNvPr id="8" name="Volný tvar 7"/>
            <p:cNvSpPr/>
            <p:nvPr/>
          </p:nvSpPr>
          <p:spPr>
            <a:xfrm>
              <a:off x="2304641" y="5220545"/>
              <a:ext cx="1439979" cy="720003"/>
            </a:xfrm>
            <a:custGeom>
              <a:avLst/>
              <a:gdLst>
                <a:gd name="connsiteX0" fmla="*/ 0 w 1439979"/>
                <a:gd name="connsiteY0" fmla="*/ 0 h 720003"/>
                <a:gd name="connsiteX1" fmla="*/ 1439979 w 1439979"/>
                <a:gd name="connsiteY1" fmla="*/ 0 h 720003"/>
                <a:gd name="connsiteX2" fmla="*/ 1439979 w 1439979"/>
                <a:gd name="connsiteY2" fmla="*/ 720003 h 720003"/>
                <a:gd name="connsiteX3" fmla="*/ 0 w 1439979"/>
                <a:gd name="connsiteY3" fmla="*/ 720003 h 720003"/>
                <a:gd name="connsiteX4" fmla="*/ 0 w 1439979"/>
                <a:gd name="connsiteY4" fmla="*/ 0 h 72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9979" h="720003">
                  <a:moveTo>
                    <a:pt x="0" y="0"/>
                  </a:moveTo>
                  <a:lnTo>
                    <a:pt x="1439979" y="0"/>
                  </a:lnTo>
                  <a:lnTo>
                    <a:pt x="1439979" y="720003"/>
                  </a:lnTo>
                  <a:lnTo>
                    <a:pt x="0" y="720003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100" kern="1200" dirty="0">
                  <a:solidFill>
                    <a:schemeClr val="bg1"/>
                  </a:solidFill>
                  <a:effectLst/>
                  <a:latin typeface="Arial Narrow" pitchFamily="34" charset="0"/>
                </a:rPr>
                <a:t>VOJENSKÁ</a:t>
              </a:r>
              <a:r>
                <a:rPr lang="cs-CZ" sz="1100" kern="1200" dirty="0">
                  <a:solidFill>
                    <a:schemeClr val="bg1"/>
                  </a:solidFill>
                  <a:latin typeface="Arial Narrow" pitchFamily="34" charset="0"/>
                </a:rPr>
                <a:t> ZAŘÍZENÍ</a:t>
              </a:r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234795" y="5220545"/>
              <a:ext cx="1439979" cy="720003"/>
            </a:xfrm>
            <a:custGeom>
              <a:avLst/>
              <a:gdLst>
                <a:gd name="connsiteX0" fmla="*/ 0 w 1439979"/>
                <a:gd name="connsiteY0" fmla="*/ 0 h 720003"/>
                <a:gd name="connsiteX1" fmla="*/ 1439979 w 1439979"/>
                <a:gd name="connsiteY1" fmla="*/ 0 h 720003"/>
                <a:gd name="connsiteX2" fmla="*/ 1439979 w 1439979"/>
                <a:gd name="connsiteY2" fmla="*/ 720003 h 720003"/>
                <a:gd name="connsiteX3" fmla="*/ 0 w 1439979"/>
                <a:gd name="connsiteY3" fmla="*/ 720003 h 720003"/>
                <a:gd name="connsiteX4" fmla="*/ 0 w 1439979"/>
                <a:gd name="connsiteY4" fmla="*/ 0 h 72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9979" h="720003">
                  <a:moveTo>
                    <a:pt x="0" y="0"/>
                  </a:moveTo>
                  <a:lnTo>
                    <a:pt x="1439979" y="0"/>
                  </a:lnTo>
                  <a:lnTo>
                    <a:pt x="1439979" y="720003"/>
                  </a:lnTo>
                  <a:lnTo>
                    <a:pt x="0" y="720003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100" b="0" kern="1200" dirty="0">
                  <a:solidFill>
                    <a:srgbClr val="FFFF00"/>
                  </a:solidFill>
                  <a:latin typeface="Arial Narrow" pitchFamily="34" charset="0"/>
                </a:rPr>
                <a:t>VOJENSKÉ ÚTVARY</a:t>
              </a:r>
            </a:p>
          </p:txBody>
        </p:sp>
      </p:grpSp>
      <p:cxnSp>
        <p:nvCxnSpPr>
          <p:cNvPr id="12" name="Přímá spojnice se šipkou 11"/>
          <p:cNvCxnSpPr/>
          <p:nvPr/>
        </p:nvCxnSpPr>
        <p:spPr>
          <a:xfrm flipH="1">
            <a:off x="1081673" y="3872204"/>
            <a:ext cx="868426" cy="1166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1950098" y="3872204"/>
            <a:ext cx="961053" cy="1166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799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86202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 Narrow" pitchFamily="34" charset="0"/>
              </a:rPr>
              <a:t>Řízení ozbrojených sil ČR</a:t>
            </a:r>
            <a:br>
              <a:rPr lang="cs-CZ" b="1" dirty="0">
                <a:latin typeface="Arial Narrow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166658"/>
            <a:ext cx="7886700" cy="3645904"/>
          </a:xfrm>
        </p:spPr>
        <p:txBody>
          <a:bodyPr/>
          <a:lstStyle/>
          <a:p>
            <a:r>
              <a:rPr lang="cs-CZ" dirty="0"/>
              <a:t>Prezident</a:t>
            </a:r>
          </a:p>
          <a:p>
            <a:r>
              <a:rPr lang="cs-CZ" dirty="0"/>
              <a:t>Vláda</a:t>
            </a:r>
          </a:p>
          <a:p>
            <a:r>
              <a:rPr lang="cs-CZ" dirty="0"/>
              <a:t>Ministerstvo</a:t>
            </a:r>
          </a:p>
          <a:p>
            <a:pPr lvl="1"/>
            <a:r>
              <a:rPr lang="cs-CZ" dirty="0"/>
              <a:t>Ministr obrany</a:t>
            </a:r>
          </a:p>
          <a:p>
            <a:r>
              <a:rPr lang="cs-CZ" dirty="0"/>
              <a:t>Postavení náčelníka Vojenské kanceláře prezidenta republiky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Mgr. Ing. Leopold Skoruša, Ph.D. (K- 102)</a:t>
            </a:r>
          </a:p>
        </p:txBody>
      </p:sp>
    </p:spTree>
    <p:extLst>
      <p:ext uri="{BB962C8B-B14F-4D97-AF65-F5344CB8AC3E}">
        <p14:creationId xmlns:p14="http://schemas.microsoft.com/office/powerpoint/2010/main" val="2743882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9"/>
            <a:ext cx="7886700" cy="93084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4">
                    <a:lumMod val="10000"/>
                  </a:schemeClr>
                </a:solidFill>
                <a:latin typeface="Arial Narrow" pitchFamily="34" charset="0"/>
              </a:rPr>
              <a:t>Úkoly ozbrojených sil</a:t>
            </a:r>
            <a:br>
              <a:rPr lang="cs-CZ" b="1" dirty="0">
                <a:solidFill>
                  <a:schemeClr val="accent4">
                    <a:lumMod val="10000"/>
                  </a:schemeClr>
                </a:solidFill>
                <a:latin typeface="Arial Narrow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58297"/>
            <a:ext cx="7886700" cy="43186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sz="3200" b="1" dirty="0">
                <a:solidFill>
                  <a:srgbClr val="FF0000"/>
                </a:solidFill>
              </a:rPr>
              <a:t>Základní úkol</a:t>
            </a:r>
          </a:p>
          <a:p>
            <a:pPr marL="979488" lvl="1" indent="-457200">
              <a:buSzPct val="80000"/>
              <a:defRPr/>
            </a:pPr>
            <a:r>
              <a:rPr lang="cs-CZ" sz="2800" dirty="0">
                <a:solidFill>
                  <a:schemeClr val="accent4">
                    <a:lumMod val="10000"/>
                  </a:schemeClr>
                </a:solidFill>
              </a:rPr>
              <a:t>připravovat se k obraně České republiky a bránit ji proti vnějšímu napadení,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rgbClr val="FF0000"/>
                </a:solidFill>
              </a:rPr>
              <a:t>Úkoly</a:t>
            </a:r>
            <a:endParaRPr lang="cs-CZ" sz="2400" dirty="0">
              <a:solidFill>
                <a:srgbClr val="FF0000"/>
              </a:solidFill>
            </a:endParaRPr>
          </a:p>
          <a:p>
            <a:pPr marL="979488" lvl="1" indent="-457200">
              <a:buSzPct val="80000"/>
              <a:defRPr/>
            </a:pPr>
            <a:r>
              <a:rPr lang="cs-CZ" sz="2800" dirty="0">
                <a:solidFill>
                  <a:schemeClr val="accent4">
                    <a:lumMod val="10000"/>
                  </a:schemeClr>
                </a:solidFill>
              </a:rPr>
              <a:t>které vyplývají z mezinárodních  smluvních  závazků  České  republiky o společné obraně proti napadení,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rgbClr val="FF0000"/>
                </a:solidFill>
              </a:rPr>
              <a:t>Další úkoly</a:t>
            </a:r>
            <a:r>
              <a:rPr lang="cs-CZ" sz="2400" dirty="0">
                <a:solidFill>
                  <a:srgbClr val="FF0000"/>
                </a:solidFill>
              </a:rPr>
              <a:t>  </a:t>
            </a:r>
          </a:p>
          <a:p>
            <a:pPr marL="979488" lvl="1" indent="-457200">
              <a:buSzPct val="80000"/>
              <a:defRPr/>
            </a:pPr>
            <a:r>
              <a:rPr lang="cs-CZ" sz="2800" u="sng" dirty="0">
                <a:solidFill>
                  <a:schemeClr val="accent4">
                    <a:lumMod val="10000"/>
                  </a:schemeClr>
                </a:solidFill>
              </a:rPr>
              <a:t>armády</a:t>
            </a:r>
            <a:r>
              <a:rPr lang="cs-CZ" sz="2800" dirty="0">
                <a:solidFill>
                  <a:schemeClr val="accent4">
                    <a:lumMod val="10000"/>
                  </a:schemeClr>
                </a:solidFill>
              </a:rPr>
              <a:t>, Vojenské kanceláře prezidenta republiky a Hradní stráže stanoveny v části třetí, čtvrté a páté zákona.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119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0" y="1052736"/>
            <a:ext cx="9144000" cy="5078189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ClrTx/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Ozbrojené  síly </a:t>
            </a:r>
            <a:r>
              <a:rPr lang="cs-CZ" sz="4000" b="1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dále</a:t>
            </a:r>
            <a:endParaRPr lang="cs-CZ" sz="3200" b="1" dirty="0">
              <a:solidFill>
                <a:schemeClr val="accent4">
                  <a:lumMod val="1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3413" lvl="1" indent="-457200" eaLnBrk="1" hangingPunct="1">
              <a:lnSpc>
                <a:spcPct val="90000"/>
              </a:lnSpc>
              <a:buClrTx/>
              <a:buSzPct val="80000"/>
              <a:defRPr/>
            </a:pPr>
            <a:r>
              <a:rPr lang="cs-CZ" sz="28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spolupracují s cizími ozbrojenými silami na základě mezinárodních smluv,</a:t>
            </a:r>
          </a:p>
          <a:p>
            <a:pPr marL="633413" lvl="1" indent="-457200" eaLnBrk="1" hangingPunct="1">
              <a:lnSpc>
                <a:spcPct val="90000"/>
              </a:lnSpc>
              <a:buClrTx/>
              <a:buSzPct val="80000"/>
              <a:defRPr/>
            </a:pPr>
            <a:r>
              <a:rPr lang="cs-CZ" sz="28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podílejí se na činnostech mezinárodních organizací ve prospěch  míru účastí na mírových operacích, záchranných a humanitárních akcích; na tyto akce se mohou vysílat i jednotliví vojáci z povolání,</a:t>
            </a:r>
          </a:p>
          <a:p>
            <a:pPr marL="633413" lvl="1" indent="-457200" eaLnBrk="1" hangingPunct="1">
              <a:lnSpc>
                <a:spcPct val="90000"/>
              </a:lnSpc>
              <a:buClrTx/>
              <a:buSzPct val="80000"/>
              <a:defRPr/>
            </a:pPr>
            <a:r>
              <a:rPr lang="cs-CZ" sz="28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mohou se zúčastňovat vojenských cvičení spolu s  cizími ozbrojenými silami na území České republiky nebo v zahraničí, </a:t>
            </a:r>
          </a:p>
          <a:p>
            <a:pPr marL="633413" lvl="1" indent="-457200" eaLnBrk="1" hangingPunct="1">
              <a:lnSpc>
                <a:spcPct val="90000"/>
              </a:lnSpc>
              <a:buClrTx/>
              <a:buSzPct val="80000"/>
              <a:defRPr/>
            </a:pPr>
            <a:r>
              <a:rPr lang="cs-CZ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nelze je použít k přímému zásahu proti účastníkům stávky vedené na ochranu  práv a oprávněných hospodářských </a:t>
            </a:r>
            <a:br>
              <a:rPr lang="cs-CZ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sociálních zájmů zaměstnanců. 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q"/>
              <a:defRPr/>
            </a:pPr>
            <a:endParaRPr lang="cs-CZ" sz="3200" u="sng" dirty="0">
              <a:solidFill>
                <a:schemeClr val="accent4">
                  <a:lumMod val="1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Leopold SKORUŠA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031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idx="1"/>
          </p:nvPr>
        </p:nvSpPr>
        <p:spPr>
          <a:xfrm>
            <a:off x="56567" y="1108075"/>
            <a:ext cx="9144000" cy="464185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80000"/>
              </a:lnSpc>
              <a:buClrTx/>
              <a:buFont typeface="Wingdings" pitchFamily="2" charset="2"/>
              <a:buNone/>
              <a:defRPr/>
            </a:pPr>
            <a:r>
              <a:rPr lang="cs-CZ" sz="3000" b="1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Armádu lze kromě předchozích ustanovení použit:</a:t>
            </a:r>
          </a:p>
          <a:p>
            <a:pPr marL="0" indent="0" eaLnBrk="1" hangingPunct="1">
              <a:lnSpc>
                <a:spcPct val="80000"/>
              </a:lnSpc>
              <a:buClrTx/>
              <a:buFont typeface="Wingdings" pitchFamily="2" charset="2"/>
              <a:buNone/>
              <a:defRPr/>
            </a:pPr>
            <a:endParaRPr lang="cs-CZ" b="1" dirty="0">
              <a:solidFill>
                <a:schemeClr val="accent4">
                  <a:lumMod val="1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2600" i="1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 střežení objektů důležitých pro obranu státu,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26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 plnění úkolů Policie České republiky při:</a:t>
            </a:r>
          </a:p>
          <a:p>
            <a:pPr marL="1165225" lvl="3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26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zajišťování ochrany státních hranic  nebo,</a:t>
            </a:r>
          </a:p>
          <a:p>
            <a:pPr marL="1165225" lvl="3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26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 plnění úkolů služby pořádkové  policie anebo,</a:t>
            </a:r>
          </a:p>
          <a:p>
            <a:pPr marL="1165225" lvl="3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26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ochranné služby, pokud síly a prostředky Policie České republiky nebudou dostatečné k zajištění vnitřního pořádku bezpečnosti, a to na dobu nezbytně nutnou</a:t>
            </a:r>
            <a:r>
              <a:rPr lang="en-US" sz="26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cs-CZ" sz="26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65225" lvl="4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600" b="1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vojáci armády mají při plnění těchto úkolů práva a povinnosti jako příslušníci Policie České republiky podle zvláštního právního předpisu </a:t>
            </a:r>
            <a:r>
              <a:rPr lang="cs-CZ" sz="26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 § 22 zákona č. 273/2008 Sb., o Policii České republiky)</a:t>
            </a:r>
            <a:r>
              <a:rPr lang="cs-CZ" sz="1900" b="1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Leopold SKORUŠA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037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idx="1"/>
          </p:nvPr>
        </p:nvSpPr>
        <p:spPr>
          <a:xfrm>
            <a:off x="179512" y="1254868"/>
            <a:ext cx="8784976" cy="5198320"/>
          </a:xfrm>
        </p:spPr>
        <p:txBody>
          <a:bodyPr>
            <a:normAutofit/>
          </a:bodyPr>
          <a:lstStyle/>
          <a:p>
            <a:pPr eaLnBrk="1" hangingPunct="1"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24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 záchranným pracím při pohromách nebo při jiných závažných situacích ohrožujících životy, zdraví, značné majetkové hodnoty nebo životní prostředí, </a:t>
            </a:r>
          </a:p>
          <a:p>
            <a:pPr eaLnBrk="1" hangingPunct="1"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24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 odstranění jiného hrozícího nebezpečí za použití vojenské      techniky,</a:t>
            </a:r>
          </a:p>
          <a:p>
            <a:pPr eaLnBrk="1" hangingPunct="1"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24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 letecké přepravě ústavních činitelů,</a:t>
            </a:r>
          </a:p>
          <a:p>
            <a:pPr eaLnBrk="1" hangingPunct="1"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24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 zabezpečení letecké zdravotnické dopravy,</a:t>
            </a:r>
          </a:p>
          <a:p>
            <a:pPr eaLnBrk="1" hangingPunct="1"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24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 zabezpečení letecké činnosti pro vlastní potřeby,</a:t>
            </a:r>
          </a:p>
          <a:p>
            <a:pPr eaLnBrk="1" hangingPunct="1"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24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 zajištění letecké služby pátrání a záchrany,</a:t>
            </a:r>
          </a:p>
          <a:p>
            <a:pPr eaLnBrk="1" hangingPunct="1"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24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 zabezpečování přepravy na základě rozhodnutí vlády,</a:t>
            </a:r>
          </a:p>
          <a:p>
            <a:pPr eaLnBrk="1" hangingPunct="1"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2400" u="sng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 zabezpečování kulturních, vzdělávacích, sportovních a společenských akcí</a:t>
            </a:r>
          </a:p>
          <a:p>
            <a:pPr eaLnBrk="1" hangingPunct="1">
              <a:buClrTx/>
              <a:buSzPct val="60000"/>
              <a:buFont typeface="Wingdings" pitchFamily="2" charset="2"/>
              <a:buChar char="q"/>
              <a:defRPr/>
            </a:pPr>
            <a:endParaRPr lang="cs-CZ" sz="2400" u="sng" dirty="0">
              <a:solidFill>
                <a:schemeClr val="accent4">
                  <a:lumMod val="1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SzPct val="60000"/>
              <a:buFont typeface="Wingdings" pitchFamily="2" charset="2"/>
              <a:buChar char="q"/>
              <a:defRPr/>
            </a:pPr>
            <a:endParaRPr lang="cs-CZ" sz="2400" dirty="0">
              <a:solidFill>
                <a:schemeClr val="accent4">
                  <a:lumMod val="1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Leopold SKORUŠA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880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4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4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0" y="980728"/>
            <a:ext cx="9036050" cy="5150197"/>
          </a:xfrm>
        </p:spPr>
        <p:txBody>
          <a:bodyPr>
            <a:normAutofit fontScale="32500" lnSpcReduction="20000"/>
          </a:bodyPr>
          <a:lstStyle/>
          <a:p>
            <a:pPr algn="ctr" eaLnBrk="1" hangingPunct="1">
              <a:lnSpc>
                <a:spcPct val="80000"/>
              </a:lnSpc>
              <a:buClrTx/>
              <a:buFont typeface="Wingdings" pitchFamily="2" charset="2"/>
              <a:buChar char="q"/>
              <a:defRPr/>
            </a:pPr>
            <a:endParaRPr lang="cs-CZ" sz="2100" b="1" dirty="0">
              <a:solidFill>
                <a:schemeClr val="accent4">
                  <a:lumMod val="1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5800" b="1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Použití vojenské zbraně a zvláštních prostředků (§ 42-42b)</a:t>
            </a:r>
            <a:endParaRPr lang="cs-CZ" sz="3600" u="sng" dirty="0">
              <a:solidFill>
                <a:schemeClr val="accent4">
                  <a:lumMod val="1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Font typeface="Wingdings" pitchFamily="2" charset="2"/>
              <a:buNone/>
              <a:defRPr/>
            </a:pPr>
            <a:r>
              <a:rPr lang="cs-CZ" sz="4500" b="1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Voják je oprávněn použít vojenskou zbraň při výkonu </a:t>
            </a:r>
          </a:p>
          <a:p>
            <a:pPr marL="790575" lvl="1" indent="-342900" eaLnBrk="1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4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pořádkové,</a:t>
            </a:r>
          </a:p>
          <a:p>
            <a:pPr marL="790575" lvl="1" indent="-342900" eaLnBrk="1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4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strážní, </a:t>
            </a:r>
          </a:p>
          <a:p>
            <a:pPr marL="790575" lvl="1" indent="-342900" eaLnBrk="1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4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eskortní  a </a:t>
            </a:r>
          </a:p>
          <a:p>
            <a:pPr marL="790575" lvl="1" indent="-342900" eaLnBrk="1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4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dozorčí služby</a:t>
            </a:r>
          </a:p>
          <a:p>
            <a:pPr marL="1263650" lvl="2" indent="-342900" eaLnBrk="1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4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aby odvrátil přímo hrozící nebo trvající útok vedený proti jeho osobě nebo útok, který mu bezprostředně hrozí, anebo útok na život nebo zdraví jiné osoby, </a:t>
            </a:r>
          </a:p>
          <a:p>
            <a:pPr marL="1263650" lvl="2" indent="-342900" eaLnBrk="1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4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aby odvrátil nebezpečný útok, který ohrožuje střežený objekt nebo stanoviště, a to po marné výzvě, aby od útoku bylo upuštěno, </a:t>
            </a:r>
          </a:p>
          <a:p>
            <a:pPr marL="1263650" lvl="2" indent="-342900" eaLnBrk="1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4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aby zamezil útěku ozbrojené osoby nebo osoby důvodně podezřelé ze spáchání zvlášť závažného trestného činu, kterou nelze jiným způsobem zadržet, </a:t>
            </a:r>
          </a:p>
          <a:p>
            <a:pPr marL="1263650" lvl="2" indent="-342900" eaLnBrk="1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4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je-li třeba zneškodnit zvíře, ohrožuje-li život nebo zdraví osob</a:t>
            </a:r>
          </a:p>
          <a:p>
            <a:pPr marL="463550" eaLnBrk="1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4500" b="1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 46 zákona o Vojenské policii</a:t>
            </a:r>
          </a:p>
          <a:p>
            <a:pPr marL="463550" eaLnBrk="1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4500" b="1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 5 zákona o Vojenském zpravodajství</a:t>
            </a:r>
          </a:p>
          <a:p>
            <a:pPr marL="463550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Font typeface="Wingdings" pitchFamily="2" charset="2"/>
              <a:buChar char="q"/>
              <a:defRPr/>
            </a:pPr>
            <a:endParaRPr lang="cs-CZ" sz="2900" dirty="0">
              <a:solidFill>
                <a:schemeClr val="accent4">
                  <a:lumMod val="1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Leopold SKORUŠA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81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4743"/>
            <a:ext cx="9144000" cy="5006181"/>
          </a:xfrm>
        </p:spPr>
        <p:txBody>
          <a:bodyPr>
            <a:normAutofit fontScale="55000" lnSpcReduction="20000"/>
          </a:bodyPr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 typeface="Wingdings" pitchFamily="2" charset="2"/>
              <a:buNone/>
              <a:defRPr/>
            </a:pPr>
            <a:r>
              <a:rPr lang="cs-CZ" sz="4400" b="1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Použití zvláštních prostředků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q"/>
              <a:defRPr/>
            </a:pPr>
            <a:endParaRPr lang="cs-CZ" sz="2400" dirty="0">
              <a:solidFill>
                <a:schemeClr val="accent4">
                  <a:lumMod val="1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3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Při vojenském výcviku a plnění úkolů podle § 10 odst. 1 a 2, § 14 odst. 1 písm. a) a b) a § 28 odst. 1 písm. a) je voják z povolání oprávněn použít zvláštní prostředky.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3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Zvláštními prostředky jsou prostředky, které umožní splnit úkol bez použití vojenské výzbroje a jejichž použití je v souladu s mezinárodním právem. Jedná se zejména o </a:t>
            </a:r>
            <a:r>
              <a:rPr lang="cs-CZ" sz="3500" u="sng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slzotvorné prostředky</a:t>
            </a:r>
            <a:r>
              <a:rPr lang="cs-CZ" sz="3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500" u="sng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obušek</a:t>
            </a:r>
            <a:r>
              <a:rPr lang="cs-CZ" sz="3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500" u="sng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pouta</a:t>
            </a:r>
            <a:r>
              <a:rPr lang="cs-CZ" sz="3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500" u="sng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vodní stříkač</a:t>
            </a:r>
            <a:r>
              <a:rPr lang="cs-CZ" sz="3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500" u="sng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zásahové výbušky</a:t>
            </a:r>
            <a:r>
              <a:rPr lang="cs-CZ" sz="3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500" u="sng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technické prostředky k zabránění odjezdu vozidla</a:t>
            </a:r>
            <a:r>
              <a:rPr lang="cs-CZ" sz="3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500" u="sng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zastavovací pás a jiné prostředky k násilnému zastavení vozidla</a:t>
            </a:r>
            <a:r>
              <a:rPr lang="cs-CZ" sz="3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500" u="sng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dočasně zneschopňující prostředky</a:t>
            </a:r>
            <a:r>
              <a:rPr lang="cs-CZ" sz="3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500" u="sng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speciální vrhací prostředky</a:t>
            </a:r>
            <a:r>
              <a:rPr lang="cs-CZ" sz="3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500" u="sng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speciální úderné prostředky</a:t>
            </a:r>
            <a:r>
              <a:rPr lang="cs-CZ" sz="3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500" u="sng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mechanické střelné zbraně</a:t>
            </a:r>
            <a:r>
              <a:rPr lang="cs-CZ" sz="3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500" u="sng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výbušniny</a:t>
            </a:r>
            <a:r>
              <a:rPr lang="cs-CZ" sz="3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500" u="sng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speciální výbušné předměty </a:t>
            </a:r>
            <a:r>
              <a:rPr lang="cs-CZ" sz="3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3500" u="sng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speciální náloživo</a:t>
            </a:r>
            <a:r>
              <a:rPr lang="cs-CZ" sz="3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3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Voják z povolání je povinen používat zvláštní prostředky přiměřeným způsobem a v míře nezbytně nutné ke splnění úkolu.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cs-CZ" sz="35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Speciální úprava také pro VP a VZ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Leopold SKORUŠA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239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4743"/>
            <a:ext cx="9144000" cy="5006181"/>
          </a:xfrm>
        </p:spPr>
        <p:txBody>
          <a:bodyPr>
            <a:normAutofit fontScale="62500" lnSpcReduction="20000"/>
          </a:bodyPr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 typeface="Wingdings" pitchFamily="2" charset="2"/>
              <a:buNone/>
              <a:defRPr/>
            </a:pPr>
            <a:r>
              <a:rPr lang="cs-CZ" sz="4400" b="1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Použití zvláštních prostředků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60000"/>
              <a:buNone/>
              <a:defRPr/>
            </a:pPr>
            <a:r>
              <a:rPr lang="cs-CZ" sz="3500" b="1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Rušení provozu elektronických komunikací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60000"/>
              <a:buFont typeface="Wingdings" pitchFamily="2" charset="2"/>
              <a:buChar char="q"/>
              <a:defRPr/>
            </a:pPr>
            <a:r>
              <a:rPr lang="cs-CZ" sz="3500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Ozbrojené síly mohou při plnění svých úkolů, popřípadě za účelem odstranění bezprostředního ohrožení životů nebo zdraví osob anebo za účelem odstranění bezprostředně hrozící škody velkého rozsahu na majetku, </a:t>
            </a:r>
            <a:r>
              <a:rPr lang="cs-CZ" sz="3500" u="sng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rušit v nezbytné míře a po nezbytnou dobu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60000"/>
              <a:buFont typeface="Wingdings" pitchFamily="2" charset="2"/>
              <a:buChar char="q"/>
              <a:defRPr/>
            </a:pPr>
            <a:r>
              <a:rPr lang="cs-CZ" sz="3500" b="1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provoz elektronických komunikačních zařízení a sítí,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60000"/>
              <a:buFont typeface="Wingdings" pitchFamily="2" charset="2"/>
              <a:buChar char="q"/>
              <a:defRPr/>
            </a:pPr>
            <a:r>
              <a:rPr lang="cs-CZ" sz="3500" b="1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poskytování služeb elektronických komunikací, nebo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60000"/>
              <a:buFont typeface="Wingdings" pitchFamily="2" charset="2"/>
              <a:buChar char="q"/>
              <a:defRPr/>
            </a:pPr>
            <a:r>
              <a:rPr lang="cs-CZ" sz="3500" b="1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provozování radiokomunikačních služeb;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60000"/>
              <a:buFont typeface="Wingdings" pitchFamily="2" charset="2"/>
              <a:buChar char="q"/>
              <a:defRPr/>
            </a:pPr>
            <a:r>
              <a:rPr lang="cs-CZ" sz="3500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zahájení rušení informují Český telekomunikační úřad (dále jen „Úřad“) a územně příslušné operační a informační středisko Integrovaného záchranného systému (dále jen „Středisko“), a to neprodleně.</a:t>
            </a:r>
            <a:endParaRPr lang="cs-CZ" sz="3500" dirty="0">
              <a:solidFill>
                <a:schemeClr val="accent4">
                  <a:lumMod val="1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Leopold SKORUŠA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852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80728"/>
            <a:ext cx="7772400" cy="762000"/>
          </a:xfrm>
        </p:spPr>
        <p:txBody>
          <a:bodyPr>
            <a:normAutofit/>
          </a:bodyPr>
          <a:lstStyle/>
          <a:p>
            <a:pPr eaLnBrk="1" hangingPunct="1">
              <a:buSzPct val="60000"/>
            </a:pPr>
            <a:r>
              <a:rPr lang="cs-CZ" altLang="cs-CZ" b="1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Literatura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739997"/>
            <a:ext cx="8568952" cy="46163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</a:pPr>
            <a:r>
              <a:rPr lang="cs-CZ" altLang="cs-CZ" sz="2000" dirty="0">
                <a:solidFill>
                  <a:schemeClr val="accent4">
                    <a:lumMod val="10000"/>
                  </a:schemeClr>
                </a:solidFill>
              </a:rPr>
              <a:t>SKORUŠA, Leopold, Radim VIČAR, Tomáš ZBOŘIL a Ondřej HORÁK. Základy práva a vybrané kapitoly mezinárodního humanitárního práva: studijní text. Brno: Univerzita obrany, 2015, 172 s. ISBN 978-80-7231-447-8.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</a:pPr>
            <a:r>
              <a:rPr lang="cs-CZ" altLang="cs-CZ" sz="2000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Ústavní zákon č. 1/1993 Sb., Ústava České republiky.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</a:pPr>
            <a:r>
              <a:rPr lang="cs-CZ" altLang="cs-CZ" sz="2000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Usnesení předsednictva ČNR  č. 2/1993 Sb., o vyhlášení LISTINY ZÁKLADNÍCH PRÁV A SVOBOD.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</a:pPr>
            <a:r>
              <a:rPr lang="cs-CZ" altLang="cs-CZ" sz="2000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Ústavní zákon č. 110/1998 Sb., o bezpečnosti České republiky, ve znění ÚZ č. 300/2000 Sb.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</a:pPr>
            <a:r>
              <a:rPr lang="cs-CZ" altLang="cs-CZ" sz="2000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č. 219/1999 Sb., o ozbrojených silách České republiky.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</a:pPr>
            <a:r>
              <a:rPr lang="cs-CZ" altLang="cs-CZ" sz="2000" dirty="0">
                <a:solidFill>
                  <a:schemeClr val="accent4">
                    <a:lumMod val="10000"/>
                  </a:schemeClr>
                </a:solidFill>
              </a:rPr>
              <a:t>Zákon č. </a:t>
            </a:r>
            <a:r>
              <a:rPr lang="cs-CZ" altLang="cs-CZ" sz="20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585/2004 Sb., o branné povinnosti a jejím zajišťování (branný zákon).</a:t>
            </a:r>
          </a:p>
          <a:p>
            <a:pPr eaLnBrk="1" hangingPunct="1">
              <a:lnSpc>
                <a:spcPct val="80000"/>
              </a:lnSpc>
              <a:buClrTx/>
              <a:buSzPct val="80000"/>
            </a:pPr>
            <a:endParaRPr lang="cs-CZ" altLang="cs-CZ" sz="1800" dirty="0">
              <a:solidFill>
                <a:schemeClr val="accent4">
                  <a:lumMod val="1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ClrTx/>
              <a:buSzPct val="60000"/>
              <a:buFont typeface="Wingdings" pitchFamily="2" charset="2"/>
              <a:buChar char="q"/>
            </a:pPr>
            <a:endParaRPr lang="cs-CZ" altLang="cs-CZ" sz="1800" dirty="0">
              <a:solidFill>
                <a:schemeClr val="accent4">
                  <a:lumMod val="1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/>
              <a:t>Mgr. Ing. Leopold Skoruša, Ph.D. (K- 102)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615411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60849"/>
            <a:ext cx="7886700" cy="4357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</a:p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Branná povinnost</a:t>
            </a:r>
          </a:p>
          <a:p>
            <a:pPr lvl="1"/>
            <a:r>
              <a:rPr lang="cs-CZ" sz="2200" dirty="0"/>
              <a:t>Vznik</a:t>
            </a:r>
          </a:p>
          <a:p>
            <a:pPr lvl="1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Odmítnutí mimořádné služby</a:t>
            </a:r>
          </a:p>
          <a:p>
            <a:pPr lvl="1"/>
            <a:r>
              <a:rPr lang="cs-CZ" sz="2200" dirty="0"/>
              <a:t>Zánik branné povinnosti</a:t>
            </a:r>
          </a:p>
          <a:p>
            <a:pPr lvl="1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KVV</a:t>
            </a:r>
            <a:r>
              <a:rPr lang="cs-CZ" sz="2200" dirty="0"/>
              <a:t>, Mobilizace ozbrojených sil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600" dirty="0"/>
              <a:t>Ozbrojené síly ČR</a:t>
            </a:r>
          </a:p>
          <a:p>
            <a:r>
              <a:rPr lang="cs-CZ" sz="2600" dirty="0"/>
              <a:t>Použití vojenské zbraně 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Závěr – shrnutí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Mgr. Ing. Leopold Skoruša, Ph.D. (K- 102)</a:t>
            </a:r>
          </a:p>
        </p:txBody>
      </p:sp>
    </p:spTree>
    <p:extLst>
      <p:ext uri="{BB962C8B-B14F-4D97-AF65-F5344CB8AC3E}">
        <p14:creationId xmlns:p14="http://schemas.microsoft.com/office/powerpoint/2010/main" val="171310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9"/>
            <a:ext cx="7886700" cy="59675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Systematika– branný zákon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  <a:endParaRPr lang="cs-CZ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00225"/>
            <a:ext cx="7886700" cy="43767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SzPct val="80000"/>
              <a:defRPr/>
            </a:pP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</a:rPr>
              <a:t>ČÁST PRVNÍ </a:t>
            </a:r>
            <a:r>
              <a:rPr lang="cs-CZ" altLang="cs-CZ" sz="2000" dirty="0">
                <a:solidFill>
                  <a:schemeClr val="accent4">
                    <a:lumMod val="10000"/>
                  </a:schemeClr>
                </a:solidFill>
              </a:rPr>
              <a:t>- BRANNÁ POVINNOST,</a:t>
            </a:r>
          </a:p>
          <a:p>
            <a:pPr>
              <a:lnSpc>
                <a:spcPct val="100000"/>
              </a:lnSpc>
              <a:buSzPct val="80000"/>
              <a:defRPr/>
            </a:pP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</a:rPr>
              <a:t>ČÁST DRUHÁ </a:t>
            </a:r>
            <a:r>
              <a:rPr lang="cs-CZ" altLang="cs-CZ" sz="2000" dirty="0">
                <a:solidFill>
                  <a:schemeClr val="accent4">
                    <a:lumMod val="10000"/>
                  </a:schemeClr>
                </a:solidFill>
              </a:rPr>
              <a:t>- VOJENSKÉ SPRÁVNÍ ÚŘADY,</a:t>
            </a:r>
          </a:p>
          <a:p>
            <a:pPr>
              <a:lnSpc>
                <a:spcPct val="100000"/>
              </a:lnSpc>
              <a:buSzPct val="80000"/>
              <a:defRPr/>
            </a:pP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</a:rPr>
              <a:t>ČÁST TŘETÍ </a:t>
            </a:r>
            <a:r>
              <a:rPr lang="cs-CZ" altLang="cs-CZ" sz="2000" dirty="0">
                <a:solidFill>
                  <a:schemeClr val="accent4">
                    <a:lumMod val="10000"/>
                  </a:schemeClr>
                </a:solidFill>
              </a:rPr>
              <a:t>- VOJENSKÁ ČINNÁ SLUŽBA MIMO STAV OHROŽENÍ STÁTU NEBO MIMO VÁLEČNÝ STAV,</a:t>
            </a:r>
          </a:p>
          <a:p>
            <a:pPr>
              <a:lnSpc>
                <a:spcPct val="100000"/>
              </a:lnSpc>
              <a:buSzPct val="80000"/>
              <a:defRPr/>
            </a:pP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</a:rPr>
              <a:t>ČÁST ČTVRTÁ </a:t>
            </a:r>
            <a:r>
              <a:rPr lang="cs-CZ" altLang="cs-CZ" sz="2000" dirty="0">
                <a:solidFill>
                  <a:schemeClr val="accent4">
                    <a:lumMod val="10000"/>
                  </a:schemeClr>
                </a:solidFill>
              </a:rPr>
              <a:t>- VOJENSKÁ ČINNÁ SLUŽBA ZA STAVU  OHROŽENÍ STÁTU A ZA VÁLEČNÉHO STAVU,</a:t>
            </a:r>
          </a:p>
          <a:p>
            <a:pPr>
              <a:lnSpc>
                <a:spcPct val="100000"/>
              </a:lnSpc>
              <a:buSzPct val="80000"/>
              <a:defRPr/>
            </a:pP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</a:rPr>
              <a:t>ČÁST PÁTÁ</a:t>
            </a:r>
            <a:r>
              <a:rPr lang="cs-CZ" altLang="cs-CZ" sz="2000" dirty="0">
                <a:solidFill>
                  <a:schemeClr val="accent4">
                    <a:lumMod val="10000"/>
                  </a:schemeClr>
                </a:solidFill>
              </a:rPr>
              <a:t> - ODVODNÍ ŘÍZENÍ</a:t>
            </a:r>
          </a:p>
          <a:p>
            <a:pPr>
              <a:lnSpc>
                <a:spcPct val="100000"/>
              </a:lnSpc>
              <a:buSzPct val="80000"/>
              <a:defRPr/>
            </a:pP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</a:rPr>
              <a:t>ČÁST ŠESTÁ </a:t>
            </a:r>
            <a:r>
              <a:rPr lang="cs-CZ" altLang="cs-CZ" sz="2000" dirty="0">
                <a:solidFill>
                  <a:schemeClr val="accent4">
                    <a:lumMod val="10000"/>
                  </a:schemeClr>
                </a:solidFill>
              </a:rPr>
              <a:t>- NĚKTERÁ OPATŘENÍ SOUVISEJÍCÍ S VYHLÁŠENÍM STAVU OHROŽENÍ STÁTU NEBO VÁLEČNÉHO STAVU,</a:t>
            </a:r>
          </a:p>
          <a:p>
            <a:pPr>
              <a:lnSpc>
                <a:spcPct val="100000"/>
              </a:lnSpc>
              <a:buSzPct val="80000"/>
              <a:defRPr/>
            </a:pP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</a:rPr>
              <a:t>ČÁST SEDMÁ </a:t>
            </a:r>
            <a:r>
              <a:rPr lang="cs-CZ" altLang="cs-CZ" sz="2000" dirty="0">
                <a:solidFill>
                  <a:schemeClr val="accent4">
                    <a:lumMod val="10000"/>
                  </a:schemeClr>
                </a:solidFill>
              </a:rPr>
              <a:t>- VOJÁK VE VÝSLUŽBĚ,</a:t>
            </a:r>
          </a:p>
        </p:txBody>
      </p:sp>
    </p:spTree>
    <p:extLst>
      <p:ext uri="{BB962C8B-B14F-4D97-AF65-F5344CB8AC3E}">
        <p14:creationId xmlns:p14="http://schemas.microsoft.com/office/powerpoint/2010/main" val="52705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  <a:endParaRPr lang="cs-CZ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111250"/>
            <a:ext cx="7886700" cy="5065713"/>
          </a:xfrm>
        </p:spPr>
        <p:txBody>
          <a:bodyPr>
            <a:normAutofit lnSpcReduction="10000"/>
          </a:bodyPr>
          <a:lstStyle/>
          <a:p>
            <a:pPr eaLnBrk="1" hangingPunct="1">
              <a:buSzPct val="80000"/>
              <a:defRPr/>
            </a:pPr>
            <a:endParaRPr lang="cs-CZ" sz="24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eaLnBrk="1" hangingPunct="1">
              <a:buSzPct val="80000"/>
              <a:defRPr/>
            </a:pPr>
            <a:r>
              <a:rPr lang="cs-CZ" sz="2400" b="1" dirty="0">
                <a:solidFill>
                  <a:schemeClr val="accent4">
                    <a:lumMod val="10000"/>
                  </a:schemeClr>
                </a:solidFill>
                <a:effectLst/>
              </a:rPr>
              <a:t>ČÁST OSMÁ </a:t>
            </a:r>
            <a:r>
              <a:rPr lang="cs-CZ" sz="2400" dirty="0">
                <a:solidFill>
                  <a:schemeClr val="accent4">
                    <a:lumMod val="10000"/>
                  </a:schemeClr>
                </a:solidFill>
                <a:effectLst/>
              </a:rPr>
              <a:t>- POSUZOVÁNÍ ZDRAVOTNÍ ZPŮSOBILOSTI                  VOJÁKŮ PŘI PŘEZKUMNÉM ŘÍZENÍ,</a:t>
            </a:r>
          </a:p>
          <a:p>
            <a:pPr eaLnBrk="1" hangingPunct="1">
              <a:buSzPct val="80000"/>
              <a:defRPr/>
            </a:pPr>
            <a:r>
              <a:rPr lang="cs-CZ" sz="2400" b="1" dirty="0">
                <a:solidFill>
                  <a:schemeClr val="accent4">
                    <a:lumMod val="10000"/>
                  </a:schemeClr>
                </a:solidFill>
                <a:effectLst/>
              </a:rPr>
              <a:t>ČÁST DEVÁTÁ </a:t>
            </a:r>
            <a:r>
              <a:rPr lang="cs-CZ" sz="2400" dirty="0">
                <a:solidFill>
                  <a:schemeClr val="accent4">
                    <a:lumMod val="10000"/>
                  </a:schemeClr>
                </a:solidFill>
                <a:effectLst/>
              </a:rPr>
              <a:t>- VOJENSKÁ EVIDENCE, OHLAŠOVACÍ POVINNOST A VOJENSKÉ DOKLADY,</a:t>
            </a:r>
          </a:p>
          <a:p>
            <a:pPr eaLnBrk="1" hangingPunct="1">
              <a:buSzPct val="80000"/>
              <a:defRPr/>
            </a:pPr>
            <a:r>
              <a:rPr lang="cs-CZ" sz="2400" b="1" dirty="0">
                <a:solidFill>
                  <a:schemeClr val="accent4">
                    <a:lumMod val="10000"/>
                  </a:schemeClr>
                </a:solidFill>
                <a:effectLst/>
              </a:rPr>
              <a:t>ČÁST DESÁTÁ </a:t>
            </a:r>
            <a:r>
              <a:rPr lang="cs-CZ" sz="2400" dirty="0">
                <a:solidFill>
                  <a:schemeClr val="accent4">
                    <a:lumMod val="10000"/>
                  </a:schemeClr>
                </a:solidFill>
                <a:effectLst/>
              </a:rPr>
              <a:t>- VSTUP OBČANA NEBO VOJÁKA V ZÁLOZE DO OZBROJENÝCH SIL JINÉHO STÁTU,</a:t>
            </a:r>
          </a:p>
          <a:p>
            <a:pPr>
              <a:buSzPct val="80000"/>
              <a:defRPr/>
            </a:pPr>
            <a:r>
              <a:rPr lang="cs-CZ" sz="2400" b="1" dirty="0">
                <a:solidFill>
                  <a:schemeClr val="accent4">
                    <a:lumMod val="10000"/>
                  </a:schemeClr>
                </a:solidFill>
                <a:effectLst/>
              </a:rPr>
              <a:t>ČÁST JEDENÁCTÁ </a:t>
            </a:r>
            <a:r>
              <a:rPr lang="cs-CZ" sz="2400" dirty="0">
                <a:solidFill>
                  <a:schemeClr val="accent4">
                    <a:lumMod val="10000"/>
                  </a:schemeClr>
                </a:solidFill>
                <a:effectLst/>
              </a:rPr>
              <a:t>- </a:t>
            </a:r>
            <a:r>
              <a:rPr lang="cs-CZ" sz="2400" dirty="0">
                <a:solidFill>
                  <a:schemeClr val="accent4">
                    <a:lumMod val="10000"/>
                  </a:schemeClr>
                </a:solidFill>
              </a:rPr>
              <a:t>STANOVENÍ NEBO ÚPRAVA VOJENSKÉ HODNOSTI</a:t>
            </a:r>
            <a:r>
              <a:rPr lang="cs-CZ" sz="2400" dirty="0">
                <a:solidFill>
                  <a:schemeClr val="accent4">
                    <a:lumMod val="10000"/>
                  </a:schemeClr>
                </a:solidFill>
                <a:effectLst/>
              </a:rPr>
              <a:t>,</a:t>
            </a:r>
          </a:p>
          <a:p>
            <a:pPr>
              <a:buSzPct val="80000"/>
              <a:defRPr/>
            </a:pPr>
            <a:r>
              <a:rPr lang="cs-CZ" sz="2400" b="1" dirty="0">
                <a:solidFill>
                  <a:schemeClr val="accent4">
                    <a:lumMod val="10000"/>
                  </a:schemeClr>
                </a:solidFill>
                <a:effectLst/>
              </a:rPr>
              <a:t>ČÁST DVANÁCTÁ</a:t>
            </a:r>
            <a:r>
              <a:rPr lang="cs-CZ" sz="24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cs-CZ" sz="2400" dirty="0">
                <a:solidFill>
                  <a:schemeClr val="accent4">
                    <a:lumMod val="10000"/>
                  </a:schemeClr>
                </a:solidFill>
              </a:rPr>
              <a:t>- SPRÁVNÍ DELIKTY</a:t>
            </a:r>
            <a:endParaRPr lang="cs-CZ" sz="24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eaLnBrk="1" hangingPunct="1">
              <a:buSzPct val="80000"/>
              <a:defRPr/>
            </a:pPr>
            <a:r>
              <a:rPr lang="cs-CZ" sz="2400" b="1" dirty="0">
                <a:solidFill>
                  <a:schemeClr val="accent4">
                    <a:lumMod val="10000"/>
                  </a:schemeClr>
                </a:solidFill>
              </a:rPr>
              <a:t>ČÁST TŘINÁCTÁ </a:t>
            </a:r>
            <a:r>
              <a:rPr lang="cs-CZ" sz="2400" dirty="0">
                <a:solidFill>
                  <a:schemeClr val="accent4">
                    <a:lumMod val="10000"/>
                  </a:schemeClr>
                </a:solidFill>
                <a:effectLst/>
              </a:rPr>
              <a:t>- SPOLEČNÁ, PŘECHODNÁ A ZÁVĚREČNÁ USTANOVENÍ</a:t>
            </a:r>
          </a:p>
          <a:p>
            <a:pPr eaLnBrk="1" hangingPunct="1">
              <a:buSzPct val="80000"/>
              <a:defRPr/>
            </a:pPr>
            <a:endParaRPr lang="cs-CZ" sz="2400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buSzPct val="80000"/>
              <a:defRPr/>
            </a:pPr>
            <a:endParaRPr lang="cs-CZ" sz="2400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buSzPct val="80000"/>
              <a:defRPr/>
            </a:pPr>
            <a:endParaRPr lang="cs-CZ" sz="3600" kern="12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11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769806"/>
            <a:ext cx="7886700" cy="4483509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80000"/>
              </a:lnSpc>
              <a:buSzPct val="80000"/>
              <a:defRPr/>
            </a:pPr>
            <a:r>
              <a:rPr lang="cs-CZ" sz="3800" b="1" dirty="0">
                <a:solidFill>
                  <a:srgbClr val="FFC000">
                    <a:lumMod val="10000"/>
                  </a:srgbClr>
                </a:solidFill>
              </a:rPr>
              <a:t>BRANNÁ POVINNOST</a:t>
            </a:r>
            <a:r>
              <a:rPr lang="cs-CZ" sz="3800" dirty="0">
                <a:solidFill>
                  <a:srgbClr val="FFC000">
                    <a:lumMod val="10000"/>
                  </a:srgbClr>
                </a:solidFill>
              </a:rPr>
              <a:t> (občan ČR)</a:t>
            </a:r>
          </a:p>
          <a:p>
            <a:pPr marL="0" lvl="0" indent="0">
              <a:lnSpc>
                <a:spcPct val="80000"/>
              </a:lnSpc>
              <a:buSzPct val="80000"/>
              <a:buNone/>
              <a:defRPr/>
            </a:pPr>
            <a:r>
              <a:rPr lang="cs-CZ" sz="3500" dirty="0">
                <a:solidFill>
                  <a:srgbClr val="FFC000">
                    <a:lumMod val="10000"/>
                  </a:srgbClr>
                </a:solidFill>
              </a:rPr>
              <a:t>                                          (18 – 60 let, nabytí st. </a:t>
            </a:r>
            <a:r>
              <a:rPr lang="cs-CZ" sz="3500" dirty="0" err="1">
                <a:solidFill>
                  <a:srgbClr val="FFC000">
                    <a:lumMod val="10000"/>
                  </a:srgbClr>
                </a:solidFill>
              </a:rPr>
              <a:t>obč</a:t>
            </a:r>
            <a:r>
              <a:rPr lang="cs-CZ" sz="3500" dirty="0">
                <a:solidFill>
                  <a:srgbClr val="FFC000">
                    <a:lumMod val="10000"/>
                  </a:srgbClr>
                </a:solidFill>
              </a:rPr>
              <a:t>, VZP)</a:t>
            </a:r>
          </a:p>
          <a:p>
            <a:pPr lvl="0">
              <a:lnSpc>
                <a:spcPct val="80000"/>
              </a:lnSpc>
              <a:buSzPct val="80000"/>
              <a:defRPr/>
            </a:pPr>
            <a:r>
              <a:rPr lang="cs-CZ" sz="4200" dirty="0">
                <a:solidFill>
                  <a:srgbClr val="FFC000">
                    <a:lumMod val="10000"/>
                  </a:srgbClr>
                </a:solidFill>
              </a:rPr>
              <a:t>Úkony – obligatorní (povinnost</a:t>
            </a:r>
            <a:r>
              <a:rPr lang="cs-CZ" sz="3500" dirty="0">
                <a:solidFill>
                  <a:srgbClr val="FFC000">
                    <a:lumMod val="10000"/>
                  </a:srgbClr>
                </a:solidFill>
              </a:rPr>
              <a:t>)</a:t>
            </a:r>
          </a:p>
          <a:p>
            <a:pPr marL="930275" lvl="2" indent="-571500">
              <a:lnSpc>
                <a:spcPct val="80000"/>
              </a:lnSpc>
              <a:buSzPct val="80000"/>
              <a:defRPr/>
            </a:pPr>
            <a:r>
              <a:rPr lang="cs-CZ" sz="3800" b="1" dirty="0">
                <a:solidFill>
                  <a:srgbClr val="FFC000">
                    <a:lumMod val="10000"/>
                  </a:srgbClr>
                </a:solidFill>
              </a:rPr>
              <a:t>Odvodní řízení</a:t>
            </a:r>
            <a:endParaRPr lang="cs-CZ" sz="3800" dirty="0">
              <a:solidFill>
                <a:srgbClr val="FFC000">
                  <a:lumMod val="10000"/>
                </a:srgbClr>
              </a:solidFill>
            </a:endParaRPr>
          </a:p>
          <a:p>
            <a:pPr marL="930275" lvl="2" indent="-571500">
              <a:lnSpc>
                <a:spcPct val="80000"/>
              </a:lnSpc>
              <a:buSzPct val="80000"/>
              <a:defRPr/>
            </a:pPr>
            <a:r>
              <a:rPr lang="cs-CZ" sz="3800" b="1" dirty="0">
                <a:solidFill>
                  <a:srgbClr val="FFC000">
                    <a:lumMod val="10000"/>
                  </a:srgbClr>
                </a:solidFill>
              </a:rPr>
              <a:t>Vojenská činná služba</a:t>
            </a:r>
            <a:endParaRPr lang="cs-CZ" sz="3800" dirty="0">
              <a:solidFill>
                <a:srgbClr val="FFC000">
                  <a:lumMod val="10000"/>
                </a:srgbClr>
              </a:solidFill>
            </a:endParaRPr>
          </a:p>
          <a:p>
            <a:pPr marL="1092200" lvl="3" indent="-457200">
              <a:lnSpc>
                <a:spcPct val="80000"/>
              </a:lnSpc>
              <a:buSzPct val="80000"/>
              <a:defRPr/>
            </a:pPr>
            <a:r>
              <a:rPr lang="cs-CZ" sz="3500" b="1" i="1" dirty="0">
                <a:solidFill>
                  <a:srgbClr val="0070C0"/>
                </a:solidFill>
              </a:rPr>
              <a:t>mimo stav ohrožení</a:t>
            </a:r>
            <a:r>
              <a:rPr lang="cs-CZ" sz="3500" dirty="0">
                <a:solidFill>
                  <a:srgbClr val="0070C0"/>
                </a:solidFill>
              </a:rPr>
              <a:t> </a:t>
            </a:r>
            <a:r>
              <a:rPr lang="cs-CZ" sz="3500" b="1" i="1" dirty="0">
                <a:solidFill>
                  <a:srgbClr val="0070C0"/>
                </a:solidFill>
              </a:rPr>
              <a:t>státu</a:t>
            </a:r>
            <a:r>
              <a:rPr lang="cs-CZ" sz="3500" dirty="0">
                <a:solidFill>
                  <a:srgbClr val="0070C0"/>
                </a:solidFill>
              </a:rPr>
              <a:t> nebo </a:t>
            </a:r>
            <a:r>
              <a:rPr lang="cs-CZ" sz="3500" b="1" i="1" dirty="0">
                <a:solidFill>
                  <a:srgbClr val="0070C0"/>
                </a:solidFill>
              </a:rPr>
              <a:t>válečný stav</a:t>
            </a:r>
            <a:r>
              <a:rPr lang="cs-CZ" sz="3500" dirty="0">
                <a:solidFill>
                  <a:srgbClr val="0070C0"/>
                </a:solidFill>
              </a:rPr>
              <a:t>:</a:t>
            </a:r>
          </a:p>
          <a:p>
            <a:pPr marL="1895475" lvl="4" indent="-457200">
              <a:lnSpc>
                <a:spcPct val="80000"/>
              </a:lnSpc>
              <a:buSzPct val="80000"/>
              <a:defRPr/>
            </a:pPr>
            <a:r>
              <a:rPr lang="cs-CZ" sz="3500" dirty="0">
                <a:solidFill>
                  <a:srgbClr val="FFC000">
                    <a:lumMod val="10000"/>
                  </a:srgbClr>
                </a:solidFill>
              </a:rPr>
              <a:t>služba vojáka z povolání, dle </a:t>
            </a:r>
            <a:r>
              <a:rPr lang="cs-CZ" sz="3500" dirty="0" err="1">
                <a:solidFill>
                  <a:srgbClr val="FFC000">
                    <a:lumMod val="10000"/>
                  </a:srgbClr>
                </a:solidFill>
              </a:rPr>
              <a:t>z.č</a:t>
            </a:r>
            <a:r>
              <a:rPr lang="cs-CZ" sz="3500" dirty="0">
                <a:solidFill>
                  <a:srgbClr val="FFC000">
                    <a:lumMod val="10000"/>
                  </a:srgbClr>
                </a:solidFill>
              </a:rPr>
              <a:t>. 221/1999 Sb., o vojácích z povolání, ve znění…</a:t>
            </a:r>
          </a:p>
          <a:p>
            <a:pPr marL="1895475" lvl="4" indent="-457200">
              <a:lnSpc>
                <a:spcPct val="80000"/>
              </a:lnSpc>
              <a:buSzPct val="80000"/>
              <a:defRPr/>
            </a:pPr>
            <a:r>
              <a:rPr lang="cs-CZ" sz="3500" dirty="0">
                <a:solidFill>
                  <a:srgbClr val="FFC000">
                    <a:lumMod val="10000"/>
                  </a:srgbClr>
                </a:solidFill>
              </a:rPr>
              <a:t>příprava vojáka v záloze k plnění úkolů ozbrojených sil nebo </a:t>
            </a:r>
          </a:p>
          <a:p>
            <a:pPr marL="1895475" lvl="4" indent="-457200">
              <a:lnSpc>
                <a:spcPct val="80000"/>
              </a:lnSpc>
              <a:buSzPct val="80000"/>
              <a:defRPr/>
            </a:pPr>
            <a:r>
              <a:rPr lang="cs-CZ" sz="3500" dirty="0">
                <a:solidFill>
                  <a:srgbClr val="FFC000">
                    <a:lumMod val="10000"/>
                  </a:srgbClr>
                </a:solidFill>
              </a:rPr>
              <a:t>služba vojáka v operačním nasazení,</a:t>
            </a:r>
          </a:p>
          <a:p>
            <a:pPr marL="1092200" lvl="3" indent="-457200">
              <a:lnSpc>
                <a:spcPct val="80000"/>
              </a:lnSpc>
              <a:buSzPct val="80000"/>
              <a:defRPr/>
            </a:pPr>
            <a:r>
              <a:rPr lang="cs-CZ" sz="3500" b="1" i="1" dirty="0">
                <a:solidFill>
                  <a:srgbClr val="FF0000"/>
                </a:solidFill>
              </a:rPr>
              <a:t>za stavu ohrožení státu</a:t>
            </a:r>
            <a:r>
              <a:rPr lang="cs-CZ" sz="3500" dirty="0">
                <a:solidFill>
                  <a:srgbClr val="FF0000"/>
                </a:solidFill>
              </a:rPr>
              <a:t> nebo </a:t>
            </a:r>
            <a:r>
              <a:rPr lang="cs-CZ" sz="3500" b="1" i="1" dirty="0">
                <a:solidFill>
                  <a:srgbClr val="FF0000"/>
                </a:solidFill>
              </a:rPr>
              <a:t>válečného stavu</a:t>
            </a:r>
            <a:r>
              <a:rPr lang="cs-CZ" sz="3500" dirty="0">
                <a:solidFill>
                  <a:srgbClr val="FF0000"/>
                </a:solidFill>
              </a:rPr>
              <a:t>:</a:t>
            </a:r>
          </a:p>
          <a:p>
            <a:pPr marL="1895475" lvl="4" indent="-457200">
              <a:lnSpc>
                <a:spcPct val="80000"/>
              </a:lnSpc>
              <a:buSzPct val="80000"/>
              <a:defRPr/>
            </a:pPr>
            <a:r>
              <a:rPr lang="cs-CZ" sz="3500" dirty="0">
                <a:solidFill>
                  <a:srgbClr val="FFC000">
                    <a:lumMod val="10000"/>
                  </a:srgbClr>
                </a:solidFill>
              </a:rPr>
              <a:t>Mimořádná služba</a:t>
            </a:r>
          </a:p>
          <a:p>
            <a:pPr marL="930275" lvl="2" indent="-571500">
              <a:lnSpc>
                <a:spcPct val="80000"/>
              </a:lnSpc>
              <a:buSzPct val="80000"/>
              <a:defRPr/>
            </a:pPr>
            <a:r>
              <a:rPr lang="cs-CZ" sz="3800" b="1" dirty="0">
                <a:solidFill>
                  <a:srgbClr val="FFC000">
                    <a:lumMod val="10000"/>
                  </a:srgbClr>
                </a:solidFill>
              </a:rPr>
              <a:t>Další povinnosti stanovené zákonem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  <a:endParaRPr lang="cs-CZ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045439"/>
            <a:ext cx="7886700" cy="724368"/>
          </a:xfrm>
        </p:spPr>
        <p:txBody>
          <a:bodyPr>
            <a:normAutofit/>
          </a:bodyPr>
          <a:lstStyle/>
          <a:p>
            <a:pPr eaLnBrk="1" hangingPunct="1">
              <a:buSzPct val="60000"/>
            </a:pPr>
            <a:r>
              <a:rPr lang="cs-CZ" altLang="cs-CZ" b="1" dirty="0">
                <a:solidFill>
                  <a:schemeClr val="accent4">
                    <a:lumMod val="10000"/>
                  </a:schemeClr>
                </a:solidFill>
                <a:effectLst/>
                <a:latin typeface="Arial Narrow" pitchFamily="34" charset="0"/>
              </a:rPr>
              <a:t>Nejdůležitější ustanovení zákona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080931" y="2044365"/>
            <a:ext cx="0" cy="358775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36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  <a:endParaRPr lang="cs-CZ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25677"/>
            <a:ext cx="7886700" cy="4751286"/>
          </a:xfrm>
        </p:spPr>
        <p:txBody>
          <a:bodyPr>
            <a:normAutofit/>
          </a:bodyPr>
          <a:lstStyle/>
          <a:p>
            <a:pPr marL="0" indent="0" eaLnBrk="1" hangingPunct="1">
              <a:buClr>
                <a:schemeClr val="tx1"/>
              </a:buClr>
              <a:buSzPct val="60000"/>
              <a:buNone/>
              <a:defRPr/>
            </a:pPr>
            <a:r>
              <a:rPr lang="cs-CZ" b="1" dirty="0">
                <a:solidFill>
                  <a:schemeClr val="accent4">
                    <a:lumMod val="10000"/>
                  </a:schemeClr>
                </a:solidFill>
                <a:effectLst/>
              </a:rPr>
              <a:t>Mimořádná služba (§ 15-16)</a:t>
            </a:r>
          </a:p>
          <a:p>
            <a:pPr marL="798513" lvl="1" indent="-342900">
              <a:buClr>
                <a:schemeClr val="tx1"/>
              </a:buClr>
              <a:buSzPct val="80000"/>
              <a:defRPr/>
            </a:pPr>
            <a:r>
              <a:rPr lang="cs-CZ" dirty="0">
                <a:solidFill>
                  <a:schemeClr val="accent4">
                    <a:lumMod val="10000"/>
                  </a:schemeClr>
                </a:solidFill>
              </a:rPr>
              <a:t>voják na vojenském cvičení, </a:t>
            </a:r>
          </a:p>
          <a:p>
            <a:pPr marL="798513" lvl="1" indent="-342900">
              <a:buClr>
                <a:schemeClr val="tx1"/>
              </a:buClr>
              <a:buSzPct val="80000"/>
              <a:defRPr/>
            </a:pPr>
            <a:r>
              <a:rPr lang="cs-CZ" dirty="0">
                <a:solidFill>
                  <a:schemeClr val="accent4">
                    <a:lumMod val="10000"/>
                  </a:schemeClr>
                </a:solidFill>
              </a:rPr>
              <a:t>voják, který vykonává službu v operačním nasazení nebo </a:t>
            </a:r>
          </a:p>
          <a:p>
            <a:pPr marL="798513" lvl="1" indent="-342900">
              <a:buClr>
                <a:schemeClr val="tx1"/>
              </a:buClr>
              <a:buSzPct val="80000"/>
              <a:defRPr/>
            </a:pPr>
            <a:r>
              <a:rPr lang="cs-CZ" dirty="0">
                <a:solidFill>
                  <a:schemeClr val="accent4">
                    <a:lumMod val="10000"/>
                  </a:schemeClr>
                </a:solidFill>
              </a:rPr>
              <a:t>který je ve služebním poměru vojáka z povolání,  </a:t>
            </a:r>
          </a:p>
          <a:p>
            <a:pPr marL="0" lvl="1" indent="0">
              <a:buClr>
                <a:schemeClr val="tx1"/>
              </a:buClr>
              <a:buSzPct val="60000"/>
              <a:buNone/>
              <a:defRPr/>
            </a:pPr>
            <a:r>
              <a:rPr lang="cs-CZ" sz="2800" b="1" dirty="0">
                <a:solidFill>
                  <a:schemeClr val="accent4">
                    <a:lumMod val="10000"/>
                  </a:schemeClr>
                </a:solidFill>
              </a:rPr>
              <a:t>Zproštění výkonu mimořádné služby (§17)</a:t>
            </a:r>
          </a:p>
        </p:txBody>
      </p:sp>
    </p:spTree>
    <p:extLst>
      <p:ext uri="{BB962C8B-B14F-4D97-AF65-F5344CB8AC3E}">
        <p14:creationId xmlns:p14="http://schemas.microsoft.com/office/powerpoint/2010/main" val="119529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803027"/>
          </a:xfrm>
        </p:spPr>
        <p:txBody>
          <a:bodyPr/>
          <a:lstStyle/>
          <a:p>
            <a:r>
              <a:rPr lang="cs-CZ" altLang="cs-CZ" b="1" dirty="0">
                <a:solidFill>
                  <a:schemeClr val="accent4">
                    <a:lumMod val="10000"/>
                  </a:schemeClr>
                </a:solidFill>
                <a:latin typeface="Arial Narrow" pitchFamily="34" charset="0"/>
              </a:rPr>
              <a:t>Další ustanovení branného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48465"/>
            <a:ext cx="7886700" cy="4328498"/>
          </a:xfrm>
        </p:spPr>
        <p:txBody>
          <a:bodyPr>
            <a:normAutofit/>
          </a:bodyPr>
          <a:lstStyle/>
          <a:p>
            <a:r>
              <a:rPr lang="cs-CZ" sz="2400" dirty="0"/>
              <a:t>Odvodní řízení</a:t>
            </a:r>
          </a:p>
          <a:p>
            <a:r>
              <a:rPr lang="cs-CZ" sz="2400" dirty="0"/>
              <a:t>Některá opatření související s vyhlášením stavu ohrožení státu nebo válečného stavu</a:t>
            </a:r>
          </a:p>
          <a:p>
            <a:r>
              <a:rPr lang="cs-CZ" sz="2400" dirty="0"/>
              <a:t>Voják ve výslužbě</a:t>
            </a:r>
          </a:p>
          <a:p>
            <a:r>
              <a:rPr lang="cs-CZ" sz="2400" dirty="0"/>
              <a:t>Posuzování zdravotní způsobilosti vojáků při přezkumném řízení</a:t>
            </a:r>
          </a:p>
          <a:p>
            <a:r>
              <a:rPr lang="cs-CZ" sz="2400" dirty="0"/>
              <a:t>Vojenská evidence, ohlašovací povinnost a vojenské doklady</a:t>
            </a:r>
          </a:p>
          <a:p>
            <a:r>
              <a:rPr lang="cs-CZ" sz="2400" dirty="0"/>
              <a:t>Vstup občana nebo vojáka v záloze do ozbrojených sil jiného státu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934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675207"/>
          </a:xfrm>
        </p:spPr>
        <p:txBody>
          <a:bodyPr/>
          <a:lstStyle/>
          <a:p>
            <a:r>
              <a:rPr lang="cs-CZ" altLang="cs-CZ" b="1" dirty="0">
                <a:solidFill>
                  <a:schemeClr val="accent4">
                    <a:lumMod val="10000"/>
                  </a:schemeClr>
                </a:solidFill>
                <a:latin typeface="Arial Narrow" pitchFamily="34" charset="0"/>
              </a:rPr>
              <a:t>Přestupky proti branné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720645"/>
            <a:ext cx="7886700" cy="445631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SzPct val="80000"/>
            </a:pPr>
            <a:r>
              <a:rPr lang="cs-CZ" altLang="cs-CZ" sz="2400" b="1" dirty="0">
                <a:solidFill>
                  <a:schemeClr val="accent4">
                    <a:lumMod val="10000"/>
                  </a:schemeClr>
                </a:solidFill>
              </a:rPr>
              <a:t>Přestupku se dopustí ten, kdo</a:t>
            </a:r>
          </a:p>
          <a:p>
            <a:pPr marL="895350" lvl="1" indent="-457200">
              <a:lnSpc>
                <a:spcPct val="80000"/>
              </a:lnSpc>
              <a:buClr>
                <a:schemeClr val="tx1"/>
              </a:buClr>
              <a:buSzPct val="80000"/>
              <a:buFont typeface="+mj-lt"/>
              <a:buAutoNum type="alphaLcParenR"/>
            </a:pPr>
            <a:r>
              <a:rPr lang="cs-CZ" altLang="cs-CZ" dirty="0">
                <a:solidFill>
                  <a:schemeClr val="accent4">
                    <a:lumMod val="10000"/>
                  </a:schemeClr>
                </a:solidFill>
              </a:rPr>
              <a:t>ve stanovené lhůtě nevrátí vyplněný dotazník (§ 19-do 30 dnů),</a:t>
            </a:r>
          </a:p>
          <a:p>
            <a:pPr marL="895350" lvl="1" indent="-457200">
              <a:lnSpc>
                <a:spcPct val="80000"/>
              </a:lnSpc>
              <a:buClr>
                <a:schemeClr val="tx1"/>
              </a:buClr>
              <a:buSzPct val="80000"/>
              <a:buFont typeface="+mj-lt"/>
              <a:buAutoNum type="alphaLcParenR"/>
            </a:pPr>
            <a:r>
              <a:rPr lang="cs-CZ" altLang="cs-CZ" dirty="0">
                <a:solidFill>
                  <a:schemeClr val="accent4">
                    <a:lumMod val="10000"/>
                  </a:schemeClr>
                </a:solidFill>
              </a:rPr>
              <a:t>nevyžádá doplnění dotazníku uvedeného v § 19 odst. 2 registrujícím lékařem,</a:t>
            </a:r>
          </a:p>
          <a:p>
            <a:pPr marL="895350" lvl="1" indent="-457200">
              <a:lnSpc>
                <a:spcPct val="80000"/>
              </a:lnSpc>
              <a:buClr>
                <a:schemeClr val="tx1"/>
              </a:buClr>
              <a:buSzPct val="80000"/>
              <a:buFont typeface="+mj-lt"/>
              <a:buAutoNum type="alphaLcParenR"/>
            </a:pPr>
            <a:r>
              <a:rPr lang="cs-CZ" altLang="cs-CZ" dirty="0">
                <a:solidFill>
                  <a:schemeClr val="accent4">
                    <a:lumMod val="10000"/>
                  </a:schemeClr>
                </a:solidFill>
              </a:rPr>
              <a:t>v řízení  podle  tohoto  zákona  úmyslně  uvede  nesprávný nebo neúplný  údaj   nebo  požadovaný  údaj   zatají  anebo  nesplní ohlašovací povinnost,</a:t>
            </a:r>
          </a:p>
          <a:p>
            <a:pPr marL="895350" lvl="1" indent="-457200">
              <a:lnSpc>
                <a:spcPct val="80000"/>
              </a:lnSpc>
              <a:buClr>
                <a:schemeClr val="tx1"/>
              </a:buClr>
              <a:buSzPct val="80000"/>
              <a:buFont typeface="+mj-lt"/>
              <a:buAutoNum type="alphaLcParenR"/>
            </a:pPr>
            <a:r>
              <a:rPr lang="cs-CZ" altLang="cs-CZ" dirty="0">
                <a:solidFill>
                  <a:schemeClr val="accent4">
                    <a:lumMod val="10000"/>
                  </a:schemeClr>
                </a:solidFill>
              </a:rPr>
              <a:t>se bez náležité omluvy nedostaví k přezkumnému řízení, nebo</a:t>
            </a:r>
          </a:p>
          <a:p>
            <a:pPr marL="895350" lvl="1" indent="-457200">
              <a:lnSpc>
                <a:spcPct val="80000"/>
              </a:lnSpc>
              <a:buClr>
                <a:schemeClr val="tx1"/>
              </a:buClr>
              <a:buSzPct val="80000"/>
              <a:buFont typeface="+mj-lt"/>
              <a:buAutoNum type="alphaLcParenR"/>
            </a:pPr>
            <a:r>
              <a:rPr lang="cs-CZ" altLang="cs-CZ" dirty="0">
                <a:solidFill>
                  <a:schemeClr val="accent4">
                    <a:lumMod val="10000"/>
                  </a:schemeClr>
                </a:solidFill>
              </a:rPr>
              <a:t>úmyslně  zničí nebo  poškodí anebo  zneužije vojenskou  knížku, osobní známku nebo povolávací rozkaz.</a:t>
            </a:r>
          </a:p>
          <a:p>
            <a:pPr>
              <a:lnSpc>
                <a:spcPct val="80000"/>
              </a:lnSpc>
              <a:buSzPct val="80000"/>
            </a:pPr>
            <a:r>
              <a:rPr lang="cs-CZ" altLang="cs-CZ" sz="2500" dirty="0">
                <a:solidFill>
                  <a:schemeClr val="accent4">
                    <a:lumMod val="10000"/>
                  </a:schemeClr>
                </a:solidFill>
              </a:rPr>
              <a:t>Za</a:t>
            </a:r>
            <a:r>
              <a:rPr lang="cs-CZ" altLang="cs-CZ" sz="2400" dirty="0">
                <a:solidFill>
                  <a:schemeClr val="accent4">
                    <a:lumMod val="10000"/>
                  </a:schemeClr>
                </a:solidFill>
              </a:rPr>
              <a:t> přestupek podle odstavce  1 písm. b)  až d), spáchaný</a:t>
            </a:r>
          </a:p>
          <a:p>
            <a:pPr marL="781050" lvl="1" indent="-342900">
              <a:lnSpc>
                <a:spcPct val="80000"/>
              </a:lnSpc>
              <a:buSzPct val="80000"/>
            </a:pPr>
            <a:r>
              <a:rPr lang="cs-CZ" altLang="cs-CZ" dirty="0">
                <a:solidFill>
                  <a:schemeClr val="accent4">
                    <a:lumMod val="10000"/>
                  </a:schemeClr>
                </a:solidFill>
              </a:rPr>
              <a:t>mimo stav ohrožení státu nebo mimo válečný stav, lze uložit pokutu</a:t>
            </a:r>
          </a:p>
          <a:p>
            <a:pPr marL="781050" lvl="1" indent="-342900">
              <a:lnSpc>
                <a:spcPct val="80000"/>
              </a:lnSpc>
              <a:buSzPct val="80000"/>
            </a:pPr>
            <a:r>
              <a:rPr lang="cs-CZ" altLang="cs-CZ" dirty="0">
                <a:solidFill>
                  <a:schemeClr val="accent4">
                    <a:lumMod val="10000"/>
                  </a:schemeClr>
                </a:solidFill>
              </a:rPr>
              <a:t>do  15 000 Kč; </a:t>
            </a:r>
          </a:p>
          <a:p>
            <a:pPr>
              <a:lnSpc>
                <a:spcPct val="80000"/>
              </a:lnSpc>
              <a:buSzPct val="80000"/>
            </a:pPr>
            <a:r>
              <a:rPr lang="cs-CZ" altLang="cs-CZ" sz="2400" dirty="0">
                <a:solidFill>
                  <a:schemeClr val="accent4">
                    <a:lumMod val="10000"/>
                  </a:schemeClr>
                </a:solidFill>
              </a:rPr>
              <a:t>za přestupek  podle  odstavce  1 písm.  a) až  d),</a:t>
            </a:r>
          </a:p>
          <a:p>
            <a:pPr marL="781050" lvl="1" indent="-342900">
              <a:lnSpc>
                <a:spcPct val="80000"/>
              </a:lnSpc>
              <a:buSzPct val="80000"/>
            </a:pPr>
            <a:r>
              <a:rPr lang="cs-CZ" altLang="cs-CZ" dirty="0">
                <a:solidFill>
                  <a:schemeClr val="accent4">
                    <a:lumMod val="10000"/>
                  </a:schemeClr>
                </a:solidFill>
              </a:rPr>
              <a:t>spáchaný  za stavu  ohrožení státu  nebo za  válečného stavu,  lze</a:t>
            </a:r>
          </a:p>
          <a:p>
            <a:pPr marL="781050" lvl="1" indent="-342900">
              <a:lnSpc>
                <a:spcPct val="80000"/>
              </a:lnSpc>
              <a:buSzPct val="80000"/>
            </a:pPr>
            <a:r>
              <a:rPr lang="cs-CZ" altLang="cs-CZ" dirty="0">
                <a:solidFill>
                  <a:schemeClr val="accent4">
                    <a:lumMod val="10000"/>
                  </a:schemeClr>
                </a:solidFill>
              </a:rPr>
              <a:t>uložit pokutu do 30 000 Kč.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750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895329"/>
          </a:xfrm>
        </p:spPr>
        <p:txBody>
          <a:bodyPr>
            <a:normAutofit/>
          </a:bodyPr>
          <a:lstStyle/>
          <a:p>
            <a:r>
              <a:rPr lang="cs-CZ" sz="2800" b="1" dirty="0"/>
              <a:t>Ozbrojené síly České republiky – vymezení pojmu, základní dělení, 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034073"/>
            <a:ext cx="7886700" cy="41428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Zákon č. 219/1999 Sb., o ozbrojených silách České republiky, ve znění pozdějších předpisů </a:t>
            </a:r>
          </a:p>
          <a:p>
            <a:pPr marL="0" indent="0">
              <a:buNone/>
            </a:pPr>
            <a:r>
              <a:rPr lang="cs-CZ" dirty="0"/>
              <a:t>Zákon upravuje</a:t>
            </a:r>
          </a:p>
          <a:p>
            <a:pPr lvl="1"/>
            <a:r>
              <a:rPr lang="cs-CZ" dirty="0"/>
              <a:t>postavení,</a:t>
            </a:r>
          </a:p>
          <a:p>
            <a:pPr lvl="1"/>
            <a:r>
              <a:rPr lang="cs-CZ" dirty="0"/>
              <a:t>úkoly a členění ozbrojených  sil České  republiky, </a:t>
            </a:r>
          </a:p>
          <a:p>
            <a:pPr lvl="1"/>
            <a:r>
              <a:rPr lang="cs-CZ" dirty="0"/>
              <a:t>jejich  řízení, přípravu  a  vybavení  vojenským  materiálem a dále</a:t>
            </a:r>
          </a:p>
          <a:p>
            <a:pPr lvl="1"/>
            <a:r>
              <a:rPr lang="cs-CZ" dirty="0"/>
              <a:t>použití vojenské zbraně vojáky v činné službě a náhradu škody.</a:t>
            </a:r>
          </a:p>
          <a:p>
            <a:pPr marL="0" indent="0">
              <a:buNone/>
            </a:pPr>
            <a:r>
              <a:rPr lang="cs-CZ" dirty="0"/>
              <a:t>Omezení sdružovacího práva v ozbrojených silách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Ing. Leopold Skoruša, Ph.D. (K- 102)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845387"/>
      </p:ext>
    </p:extLst>
  </p:cSld>
  <p:clrMapOvr>
    <a:masterClrMapping/>
  </p:clrMapOvr>
</p:sld>
</file>

<file path=ppt/theme/theme1.xml><?xml version="1.0" encoding="utf-8"?>
<a:theme xmlns:a="http://schemas.openxmlformats.org/drawingml/2006/main" name="FVL-CJ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.potx [jen pro čtení]" id="{7A353DE0-7B06-4628-B469-85256371F51E}" vid="{5219372D-2BD7-4DCF-B91F-222681E0160F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FVL-CJ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0-FVL_CJ.pptx" id="{B2DDCD10-14C5-4EB4-8BDA-4926E3B459B9}" vid="{30B18CFF-610A-4252-AF1D-9EACB6C6F119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Props1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643AA17-3549-406E-B158-F01765B5ABBC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f242274d-c577-47b4-9953-4e44103112f8"/>
    <ds:schemaRef ds:uri="http://schemas.microsoft.com/office/infopath/2007/PartnerControls"/>
    <ds:schemaRef ds:uri="http://www.w3.org/XML/1998/namespace"/>
    <ds:schemaRef ds:uri="e934d7ba-d00a-4f08-ad66-67ce6f4199d0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992</TotalTime>
  <Words>1896</Words>
  <Application>Microsoft Office PowerPoint</Application>
  <PresentationFormat>Předvádění na obrazovce (4:3)</PresentationFormat>
  <Paragraphs>190</Paragraphs>
  <Slides>19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19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Tahoma</vt:lpstr>
      <vt:lpstr>Wingdings</vt:lpstr>
      <vt:lpstr>FVL-CJ</vt:lpstr>
      <vt:lpstr>Vlastní návrh</vt:lpstr>
      <vt:lpstr>1_FVL-CJ</vt:lpstr>
      <vt:lpstr>Vymezení branné povinnosti  Organizace a úkoly ozbrojených sil ČR</vt:lpstr>
      <vt:lpstr>Obsah</vt:lpstr>
      <vt:lpstr>Systematika– branný zákon</vt:lpstr>
      <vt:lpstr>Prezentace aplikace PowerPoint</vt:lpstr>
      <vt:lpstr>Nejdůležitější ustanovení zákona</vt:lpstr>
      <vt:lpstr>Prezentace aplikace PowerPoint</vt:lpstr>
      <vt:lpstr>Další ustanovení branného zákona</vt:lpstr>
      <vt:lpstr>Přestupky proti branné povinnosti</vt:lpstr>
      <vt:lpstr>Ozbrojené síly České republiky – vymezení pojmu, základní dělení, úkoly</vt:lpstr>
      <vt:lpstr>Ozbrojené síly ČR </vt:lpstr>
      <vt:lpstr>Řízení ozbrojených sil ČR </vt:lpstr>
      <vt:lpstr>Úkoly ozbrojených sil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Pozice správního práva a správní vědy v právním systému ČR</dc:title>
  <dc:creator>Leopold Skoruša</dc:creator>
  <cp:lastModifiedBy>Leopold Skoruša</cp:lastModifiedBy>
  <cp:revision>38</cp:revision>
  <dcterms:created xsi:type="dcterms:W3CDTF">2018-07-03T04:50:15Z</dcterms:created>
  <dcterms:modified xsi:type="dcterms:W3CDTF">2018-07-22T11:17:51Z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