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4"/>
  </p:notesMasterIdLst>
  <p:handoutMasterIdLst>
    <p:handoutMasterId r:id="rId25"/>
  </p:handoutMasterIdLst>
  <p:sldIdLst>
    <p:sldId id="256" r:id="rId7"/>
    <p:sldId id="258" r:id="rId8"/>
    <p:sldId id="326" r:id="rId9"/>
    <p:sldId id="270" r:id="rId10"/>
    <p:sldId id="359" r:id="rId11"/>
    <p:sldId id="360" r:id="rId12"/>
    <p:sldId id="361" r:id="rId13"/>
    <p:sldId id="362" r:id="rId14"/>
    <p:sldId id="363" r:id="rId15"/>
    <p:sldId id="364" r:id="rId16"/>
    <p:sldId id="365" r:id="rId17"/>
    <p:sldId id="366" r:id="rId18"/>
    <p:sldId id="367" r:id="rId19"/>
    <p:sldId id="368" r:id="rId20"/>
    <p:sldId id="369" r:id="rId21"/>
    <p:sldId id="370" r:id="rId22"/>
    <p:sldId id="325" r:id="rId2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2" autoAdjust="0"/>
    <p:restoredTop sz="82158" autoAdjust="0"/>
  </p:normalViewPr>
  <p:slideViewPr>
    <p:cSldViewPr snapToGrid="0">
      <p:cViewPr>
        <p:scale>
          <a:sx n="80" d="100"/>
          <a:sy n="80" d="100"/>
        </p:scale>
        <p:origin x="-1764" y="-348"/>
      </p:cViewPr>
      <p:guideLst>
        <p:guide orient="horz" pos="2160"/>
        <p:guide pos="2880"/>
      </p:guideLst>
    </p:cSldViewPr>
  </p:slideViewPr>
  <p:notesTextViewPr>
    <p:cViewPr>
      <p:scale>
        <a:sx n="1" d="1"/>
        <a:sy n="1" d="1"/>
      </p:scale>
      <p:origin x="0" y="0"/>
    </p:cViewPr>
  </p:notesTextViewPr>
  <p:notesViewPr>
    <p:cSldViewPr snapToGrid="0">
      <p:cViewPr varScale="1">
        <p:scale>
          <a:sx n="64" d="100"/>
          <a:sy n="64" d="100"/>
        </p:scale>
        <p:origin x="-338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4171FFF-1965-4D34-B12F-B5F72A18042E}" type="datetimeFigureOut">
              <a:rPr lang="cs-CZ" smtClean="0"/>
              <a:t>3.8.2020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F642258-8808-4BDB-9143-BF75D0C33320}" type="slidenum">
              <a:rPr lang="cs-CZ" smtClean="0"/>
              <a:t>‹#›</a:t>
            </a:fld>
            <a:endParaRPr lang="cs-CZ"/>
          </a:p>
        </p:txBody>
      </p:sp>
    </p:spTree>
    <p:extLst>
      <p:ext uri="{BB962C8B-B14F-4D97-AF65-F5344CB8AC3E}">
        <p14:creationId xmlns:p14="http://schemas.microsoft.com/office/powerpoint/2010/main" val="230042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F5F78B-A2A8-42AA-B7EE-273249DC5D35}" type="datetimeFigureOut">
              <a:rPr lang="cs-CZ" smtClean="0"/>
              <a:pPr/>
              <a:t>3.8.2020</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D3153C-21F1-4D4C-BA87-B6DBE0F91978}" type="slidenum">
              <a:rPr lang="cs-CZ" smtClean="0"/>
              <a:pPr/>
              <a:t>‹#›</a:t>
            </a:fld>
            <a:endParaRPr lang="cs-CZ"/>
          </a:p>
        </p:txBody>
      </p:sp>
    </p:spTree>
    <p:extLst>
      <p:ext uri="{BB962C8B-B14F-4D97-AF65-F5344CB8AC3E}">
        <p14:creationId xmlns:p14="http://schemas.microsoft.com/office/powerpoint/2010/main" val="50418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12838" y="544513"/>
            <a:ext cx="4464050" cy="3349625"/>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a:t>
            </a:fld>
            <a:endParaRPr lang="cs-CZ"/>
          </a:p>
        </p:txBody>
      </p:sp>
    </p:spTree>
    <p:extLst>
      <p:ext uri="{BB962C8B-B14F-4D97-AF65-F5344CB8AC3E}">
        <p14:creationId xmlns:p14="http://schemas.microsoft.com/office/powerpoint/2010/main" val="3882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latin typeface="Arial" pitchFamily="34" charset="0"/>
              <a:cs typeface="Arial" pitchFamily="34" charset="0"/>
            </a:endParaRPr>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3</a:t>
            </a:fld>
            <a:endParaRPr lang="cs-CZ"/>
          </a:p>
        </p:txBody>
      </p:sp>
    </p:spTree>
    <p:extLst>
      <p:ext uri="{BB962C8B-B14F-4D97-AF65-F5344CB8AC3E}">
        <p14:creationId xmlns:p14="http://schemas.microsoft.com/office/powerpoint/2010/main" val="1690499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4</a:t>
            </a:fld>
            <a:endParaRPr lang="cs-CZ"/>
          </a:p>
        </p:txBody>
      </p:sp>
    </p:spTree>
    <p:extLst>
      <p:ext uri="{BB962C8B-B14F-4D97-AF65-F5344CB8AC3E}">
        <p14:creationId xmlns:p14="http://schemas.microsoft.com/office/powerpoint/2010/main" val="414320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17</a:t>
            </a:fld>
            <a:endParaRPr lang="cs-CZ"/>
          </a:p>
        </p:txBody>
      </p:sp>
    </p:spTree>
    <p:extLst>
      <p:ext uri="{BB962C8B-B14F-4D97-AF65-F5344CB8AC3E}">
        <p14:creationId xmlns:p14="http://schemas.microsoft.com/office/powerpoint/2010/main" val="2017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Klepnutím lze upravit styl předlohy nadpisů.</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2688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06404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38687"/>
            <a:ext cx="7886700" cy="3423789"/>
          </a:xfrm>
        </p:spPr>
        <p:txBody>
          <a:bodyPr anchor="b"/>
          <a:lstStyle>
            <a:lvl1pPr>
              <a:defRPr sz="600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24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sz="half" idx="1"/>
          </p:nvPr>
        </p:nvSpPr>
        <p:spPr>
          <a:xfrm>
            <a:off x="628650" y="2506662"/>
            <a:ext cx="3886200" cy="36703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2506661"/>
            <a:ext cx="3886200" cy="367030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9549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0316" y="1096168"/>
            <a:ext cx="7886700" cy="1325563"/>
          </a:xfrm>
        </p:spPr>
        <p:txBody>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620316" y="252996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629842" y="3462113"/>
            <a:ext cx="3868340"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252996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29150" y="3462113"/>
            <a:ext cx="3887391"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r>
              <a:rPr lang="cs-CZ" smtClean="0"/>
              <a:t>Volitelná poznámka uživatele</a:t>
            </a:r>
            <a:endParaRPr lang="cs-CZ"/>
          </a:p>
        </p:txBody>
      </p:sp>
      <p:sp>
        <p:nvSpPr>
          <p:cNvPr id="8" name="Footer Placeholder 7"/>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9" name="Slide Number Placeholder 8"/>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4909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2"/>
          <p:cNvSpPr>
            <a:spLocks noGrp="1"/>
          </p:cNvSpPr>
          <p:nvPr>
            <p:ph type="dt" sz="half" idx="10"/>
          </p:nvPr>
        </p:nvSpPr>
        <p:spPr/>
        <p:txBody>
          <a:bodyPr/>
          <a:lstStyle/>
          <a:p>
            <a:r>
              <a:rPr lang="cs-CZ" smtClean="0"/>
              <a:t>Volitelná poznámka uživatele</a:t>
            </a:r>
            <a:endParaRPr lang="cs-CZ"/>
          </a:p>
        </p:txBody>
      </p:sp>
      <p:sp>
        <p:nvSpPr>
          <p:cNvPr id="4" name="Footer Placeholder 3"/>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5" name="Slide Number Placeholder 4"/>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7189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smtClean="0"/>
              <a:t>Volitelná poznámka uživatele</a:t>
            </a:r>
            <a:endParaRPr lang="cs-CZ"/>
          </a:p>
        </p:txBody>
      </p:sp>
      <p:sp>
        <p:nvSpPr>
          <p:cNvPr id="3" name="Footer Placeholder 2"/>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4" name="Slide Number Placeholder 3"/>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83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86928"/>
            <a:ext cx="2949178" cy="1600200"/>
          </a:xfrm>
        </p:spPr>
        <p:txBody>
          <a:bodyPr anchor="b"/>
          <a:lstStyle>
            <a:lvl1pPr>
              <a:defRPr sz="3200"/>
            </a:lvl1pPr>
          </a:lstStyle>
          <a:p>
            <a:r>
              <a:rPr lang="cs-CZ" smtClean="0"/>
              <a:t>Klepnutím lze upravit styl předlohy nadpisů.</a:t>
            </a:r>
            <a:endParaRPr lang="en-US" dirty="0"/>
          </a:p>
        </p:txBody>
      </p:sp>
      <p:sp>
        <p:nvSpPr>
          <p:cNvPr id="3" name="Content Placeholder 2"/>
          <p:cNvSpPr>
            <a:spLocks noGrp="1"/>
          </p:cNvSpPr>
          <p:nvPr>
            <p:ph idx="1"/>
          </p:nvPr>
        </p:nvSpPr>
        <p:spPr>
          <a:xfrm>
            <a:off x="3887391" y="1086928"/>
            <a:ext cx="4629150" cy="4774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687128"/>
            <a:ext cx="2949178" cy="31818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2858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112808"/>
            <a:ext cx="2949178" cy="1600200"/>
          </a:xfrm>
        </p:spPr>
        <p:txBody>
          <a:bodyPr anchor="b"/>
          <a:lstStyle>
            <a:lvl1pPr>
              <a:defRPr sz="3200"/>
            </a:lvl1pPr>
          </a:lstStyle>
          <a:p>
            <a:r>
              <a:rPr lang="cs-CZ" smtClean="0"/>
              <a:t>Klepnutím lze upravit styl předlohy nadpisů.</a:t>
            </a:r>
            <a:endParaRPr lang="en-US" dirty="0"/>
          </a:p>
        </p:txBody>
      </p:sp>
      <p:sp>
        <p:nvSpPr>
          <p:cNvPr id="3" name="Picture Placeholder 2"/>
          <p:cNvSpPr>
            <a:spLocks noGrp="1" noChangeAspect="1"/>
          </p:cNvSpPr>
          <p:nvPr>
            <p:ph type="pic" idx="1"/>
          </p:nvPr>
        </p:nvSpPr>
        <p:spPr>
          <a:xfrm>
            <a:off x="3887391" y="1112808"/>
            <a:ext cx="4629150" cy="47482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dirty="0"/>
          </a:p>
        </p:txBody>
      </p:sp>
      <p:sp>
        <p:nvSpPr>
          <p:cNvPr id="4" name="Text Placeholder 3"/>
          <p:cNvSpPr>
            <a:spLocks noGrp="1"/>
          </p:cNvSpPr>
          <p:nvPr>
            <p:ph type="body" sz="half" idx="2"/>
          </p:nvPr>
        </p:nvSpPr>
        <p:spPr>
          <a:xfrm>
            <a:off x="629841" y="2713008"/>
            <a:ext cx="2949178" cy="31559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1839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2467155"/>
            <a:ext cx="7886700" cy="3709808"/>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284672" y="6356351"/>
            <a:ext cx="2401378"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r>
              <a:rPr lang="cs-CZ" smtClean="0"/>
              <a:t>Volitelná poznámka uživatele</a:t>
            </a:r>
            <a:endParaRPr lang="cs-C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Arial" panose="020B0604020202020204" pitchFamily="34" charset="0"/>
                <a:cs typeface="Arial" panose="020B0604020202020204" pitchFamily="34" charset="0"/>
              </a:defRPr>
            </a:lvl1p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289FD-4727-4E4E-AD61-2589FB78683E}" type="slidenum">
              <a:rPr lang="cs-CZ" smtClean="0"/>
              <a:pPr/>
              <a:t>‹#›</a:t>
            </a:fld>
            <a:endParaRPr lang="cs-CZ"/>
          </a:p>
        </p:txBody>
      </p:sp>
    </p:spTree>
    <p:extLst>
      <p:ext uri="{BB962C8B-B14F-4D97-AF65-F5344CB8AC3E}">
        <p14:creationId xmlns:p14="http://schemas.microsoft.com/office/powerpoint/2010/main" val="92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Rectangle 2"/>
          <p:cNvSpPr>
            <a:spLocks noGrp="1" noChangeArrowheads="1"/>
          </p:cNvSpPr>
          <p:nvPr>
            <p:ph type="ctrTitle"/>
          </p:nvPr>
        </p:nvSpPr>
        <p:spPr>
          <a:xfrm>
            <a:off x="95005" y="1646502"/>
            <a:ext cx="9144000" cy="1237130"/>
          </a:xfrm>
        </p:spPr>
        <p:txBody>
          <a:bodyPr anchor="ctr">
            <a:normAutofit/>
          </a:bodyPr>
          <a:lstStyle/>
          <a:p>
            <a:pPr>
              <a:lnSpc>
                <a:spcPct val="100000"/>
              </a:lnSpc>
              <a:spcBef>
                <a:spcPts val="0"/>
              </a:spcBef>
              <a:spcAft>
                <a:spcPts val="1800"/>
              </a:spcAft>
            </a:pPr>
            <a:r>
              <a:rPr lang="cs-CZ" altLang="cs-CZ" sz="3600" b="1" dirty="0" smtClean="0">
                <a:solidFill>
                  <a:srgbClr val="FF0000"/>
                </a:solidFill>
              </a:rPr>
              <a:t>MILITARY</a:t>
            </a:r>
            <a:br>
              <a:rPr lang="cs-CZ" altLang="cs-CZ" sz="3600" b="1" dirty="0" smtClean="0">
                <a:solidFill>
                  <a:srgbClr val="FF0000"/>
                </a:solidFill>
              </a:rPr>
            </a:br>
            <a:r>
              <a:rPr lang="cs-CZ" altLang="cs-CZ" sz="3600" b="1" dirty="0" smtClean="0">
                <a:solidFill>
                  <a:srgbClr val="FF0000"/>
                </a:solidFill>
              </a:rPr>
              <a:t>ENGINEERING</a:t>
            </a:r>
          </a:p>
        </p:txBody>
      </p:sp>
      <p:sp>
        <p:nvSpPr>
          <p:cNvPr id="8" name="Rectangle 3"/>
          <p:cNvSpPr>
            <a:spLocks noChangeArrowheads="1"/>
          </p:cNvSpPr>
          <p:nvPr/>
        </p:nvSpPr>
        <p:spPr bwMode="auto">
          <a:xfrm>
            <a:off x="-29092" y="1248463"/>
            <a:ext cx="9144000" cy="381000"/>
          </a:xfrm>
          <a:prstGeom prst="rect">
            <a:avLst/>
          </a:prstGeom>
          <a:noFill/>
          <a:ln w="9525">
            <a:noFill/>
            <a:miter lim="800000"/>
            <a:headEnd/>
            <a:tailEnd/>
          </a:ln>
        </p:spPr>
        <p:txBody>
          <a:bodyPr/>
          <a:lstStyle/>
          <a:p>
            <a:pPr algn="ctr"/>
            <a:r>
              <a:rPr lang="en-US" sz="2400" b="1" dirty="0">
                <a:solidFill>
                  <a:schemeClr val="accent5"/>
                </a:solidFill>
              </a:rPr>
              <a:t>SECURITY AND DEFENCE PROGRAMM</a:t>
            </a:r>
          </a:p>
        </p:txBody>
      </p:sp>
      <p:sp>
        <p:nvSpPr>
          <p:cNvPr id="2" name="TextovéPole 1"/>
          <p:cNvSpPr txBox="1"/>
          <p:nvPr/>
        </p:nvSpPr>
        <p:spPr>
          <a:xfrm>
            <a:off x="183471" y="3112015"/>
            <a:ext cx="8960529" cy="461665"/>
          </a:xfrm>
          <a:prstGeom prst="rect">
            <a:avLst/>
          </a:prstGeom>
          <a:noFill/>
        </p:spPr>
        <p:txBody>
          <a:bodyPr wrap="square" rtlCol="0">
            <a:spAutoFit/>
          </a:bodyPr>
          <a:lstStyle/>
          <a:p>
            <a:pPr algn="ctr"/>
            <a:r>
              <a:rPr lang="en-US" sz="2400" b="1" dirty="0" smtClean="0">
                <a:solidFill>
                  <a:schemeClr val="accent6">
                    <a:lumMod val="75000"/>
                  </a:schemeClr>
                </a:solidFill>
                <a:latin typeface="Arial" panose="020B0604020202020204" pitchFamily="34" charset="0"/>
                <a:cs typeface="Arial" panose="020B0604020202020204" pitchFamily="34" charset="0"/>
              </a:rPr>
              <a:t>Mobility Support Tasks and Fundamentals</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pic>
        <p:nvPicPr>
          <p:cNvPr id="1026" name="Picture 2" descr="M1132 Engineer Squad Vehicle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7612" y="4001985"/>
            <a:ext cx="2917477" cy="19145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oute clearance vehicles - Google Search | Military vehicle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65" y="4001985"/>
            <a:ext cx="2923042" cy="19145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ntonová mostová souprava PMS | Armáda Č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35227" y="4001986"/>
            <a:ext cx="2873686" cy="1914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745952"/>
            <a:ext cx="9144000" cy="685800"/>
          </a:xfrm>
        </p:spPr>
        <p:txBody>
          <a:bodyPr>
            <a:noAutofit/>
          </a:bodyPr>
          <a:lstStyle/>
          <a:p>
            <a:pPr algn="ctr">
              <a:spcBef>
                <a:spcPts val="600"/>
              </a:spcBef>
              <a:spcAft>
                <a:spcPts val="600"/>
              </a:spcAft>
            </a:pPr>
            <a:r>
              <a:rPr lang="en-US" altLang="en-US" sz="2800" b="1" u="sng" dirty="0">
                <a:solidFill>
                  <a:schemeClr val="accent6">
                    <a:lumMod val="75000"/>
                  </a:schemeClr>
                </a:solidFill>
              </a:rPr>
              <a:t>MOBILITY SUPPORT TO OFFENSIVE </a:t>
            </a:r>
            <a:r>
              <a:rPr lang="en-US" altLang="en-US" sz="2800" b="1" u="sng" dirty="0" smtClean="0">
                <a:solidFill>
                  <a:schemeClr val="accent6">
                    <a:lumMod val="75000"/>
                  </a:schemeClr>
                </a:solidFill>
              </a:rPr>
              <a:t>OPERATIONS</a:t>
            </a:r>
            <a:r>
              <a:rPr lang="cs-CZ" altLang="en-US" sz="2800" b="1" u="sng" dirty="0" smtClean="0">
                <a:solidFill>
                  <a:schemeClr val="accent6">
                    <a:lumMod val="75000"/>
                  </a:schemeClr>
                </a:solidFill>
              </a:rPr>
              <a:t/>
            </a:r>
            <a:br>
              <a:rPr lang="cs-CZ" altLang="en-US" sz="2800" b="1" u="sng" dirty="0" smtClean="0">
                <a:solidFill>
                  <a:schemeClr val="accent6">
                    <a:lumMod val="75000"/>
                  </a:schemeClr>
                </a:solidFill>
              </a:rPr>
            </a:br>
            <a:r>
              <a:rPr lang="cs-CZ" altLang="en-US" sz="2400" b="1" dirty="0">
                <a:solidFill>
                  <a:srgbClr val="FF0000"/>
                </a:solidFill>
              </a:rPr>
              <a:t>CROSSING AND BREACHING OBSTACLES</a:t>
            </a:r>
            <a:endParaRPr lang="cs-CZ" altLang="en-US" sz="2800" dirty="0" smtClean="0">
              <a:solidFill>
                <a:srgbClr val="FF0000"/>
              </a:solidFill>
            </a:endParaRPr>
          </a:p>
        </p:txBody>
      </p:sp>
      <p:sp>
        <p:nvSpPr>
          <p:cNvPr id="6" name="Obdélník 5"/>
          <p:cNvSpPr/>
          <p:nvPr/>
        </p:nvSpPr>
        <p:spPr>
          <a:xfrm>
            <a:off x="219694" y="3655423"/>
            <a:ext cx="8710550" cy="2092881"/>
          </a:xfrm>
          <a:prstGeom prst="rect">
            <a:avLst/>
          </a:prstGeom>
        </p:spPr>
        <p:txBody>
          <a:bodyPr wrap="square">
            <a:spAutoFit/>
          </a:bodyPr>
          <a:lstStyle/>
          <a:p>
            <a:pPr marL="342900" lvl="0" indent="-342900">
              <a:spcAft>
                <a:spcPts val="1200"/>
              </a:spcAft>
              <a:buFont typeface="Arial" panose="020B0604020202020204" pitchFamily="34" charset="0"/>
              <a:buChar char="•"/>
            </a:pPr>
            <a:r>
              <a:rPr lang="en-US" sz="2200" dirty="0" smtClean="0">
                <a:latin typeface="Arial" panose="020B0604020202020204" pitchFamily="34" charset="0"/>
                <a:cs typeface="Arial" panose="020B0604020202020204" pitchFamily="34" charset="0"/>
              </a:rPr>
              <a:t>Assault</a:t>
            </a:r>
            <a:r>
              <a:rPr lang="en-US" sz="2200" dirty="0">
                <a:latin typeface="Arial" panose="020B0604020202020204" pitchFamily="34" charset="0"/>
                <a:cs typeface="Arial" panose="020B0604020202020204" pitchFamily="34" charset="0"/>
              </a:rPr>
              <a:t>, to gain a </a:t>
            </a:r>
            <a:r>
              <a:rPr lang="en-US" sz="2200" dirty="0" err="1">
                <a:latin typeface="Arial" panose="020B0604020202020204" pitchFamily="34" charset="0"/>
                <a:cs typeface="Arial" panose="020B0604020202020204" pitchFamily="34" charset="0"/>
              </a:rPr>
              <a:t>lodgement</a:t>
            </a:r>
            <a:r>
              <a:rPr lang="en-US" sz="2200" dirty="0">
                <a:latin typeface="Arial" panose="020B0604020202020204" pitchFamily="34" charset="0"/>
                <a:cs typeface="Arial" panose="020B0604020202020204" pitchFamily="34" charset="0"/>
              </a:rPr>
              <a:t> on the far side of the obstacle. This phase is not required for an unopposed crossing.</a:t>
            </a:r>
          </a:p>
          <a:p>
            <a:pPr marL="342900" lvl="0" indent="-342900">
              <a:spcAft>
                <a:spcPts val="1200"/>
              </a:spcAft>
              <a:buFont typeface="Arial" panose="020B0604020202020204" pitchFamily="34" charset="0"/>
              <a:buChar char="•"/>
            </a:pPr>
            <a:r>
              <a:rPr lang="en-US" sz="2200" dirty="0" smtClean="0">
                <a:latin typeface="Arial" panose="020B0604020202020204" pitchFamily="34" charset="0"/>
                <a:cs typeface="Arial" panose="020B0604020202020204" pitchFamily="34" charset="0"/>
              </a:rPr>
              <a:t>Build-up</a:t>
            </a:r>
            <a:r>
              <a:rPr lang="en-US" sz="2200" dirty="0">
                <a:latin typeface="Arial" panose="020B0604020202020204" pitchFamily="34" charset="0"/>
                <a:cs typeface="Arial" panose="020B0604020202020204" pitchFamily="34" charset="0"/>
              </a:rPr>
              <a:t>, to extend the </a:t>
            </a:r>
            <a:r>
              <a:rPr lang="en-US" sz="2200" dirty="0" err="1">
                <a:latin typeface="Arial" panose="020B0604020202020204" pitchFamily="34" charset="0"/>
                <a:cs typeface="Arial" panose="020B0604020202020204" pitchFamily="34" charset="0"/>
              </a:rPr>
              <a:t>lodgement</a:t>
            </a:r>
            <a:r>
              <a:rPr lang="en-US" sz="2200" dirty="0">
                <a:latin typeface="Arial" panose="020B0604020202020204" pitchFamily="34" charset="0"/>
                <a:cs typeface="Arial" panose="020B0604020202020204" pitchFamily="34" charset="0"/>
              </a:rPr>
              <a:t> into a bridgehead.</a:t>
            </a:r>
          </a:p>
          <a:p>
            <a:pPr marL="342900" lvl="0" indent="-342900">
              <a:spcAft>
                <a:spcPts val="1200"/>
              </a:spcAft>
              <a:buFont typeface="Arial" panose="020B0604020202020204" pitchFamily="34" charset="0"/>
              <a:buChar char="•"/>
            </a:pPr>
            <a:r>
              <a:rPr lang="en-US" sz="2200" dirty="0" smtClean="0">
                <a:latin typeface="Arial" panose="020B0604020202020204" pitchFamily="34" charset="0"/>
                <a:cs typeface="Arial" panose="020B0604020202020204" pitchFamily="34" charset="0"/>
              </a:rPr>
              <a:t>Consolidation</a:t>
            </a:r>
            <a:r>
              <a:rPr lang="en-US" sz="2200" dirty="0">
                <a:latin typeface="Arial" panose="020B0604020202020204" pitchFamily="34" charset="0"/>
                <a:cs typeface="Arial" panose="020B0604020202020204" pitchFamily="34" charset="0"/>
              </a:rPr>
              <a:t>, to establish a firm base within the bridgehead from which to break out and continue the overall operation.</a:t>
            </a:r>
          </a:p>
        </p:txBody>
      </p:sp>
      <p:sp>
        <p:nvSpPr>
          <p:cNvPr id="2" name="Obdélník 1"/>
          <p:cNvSpPr/>
          <p:nvPr/>
        </p:nvSpPr>
        <p:spPr>
          <a:xfrm>
            <a:off x="219694" y="2664461"/>
            <a:ext cx="8710550" cy="830997"/>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Crossing Operations. Crossing operations may be carried out in three overlapping phases:</a:t>
            </a:r>
            <a:endParaRPr lang="cs-CZ" sz="2400" b="1"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01180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187812"/>
            <a:ext cx="9144000" cy="685800"/>
          </a:xfrm>
        </p:spPr>
        <p:txBody>
          <a:bodyPr>
            <a:noAutofit/>
          </a:bodyPr>
          <a:lstStyle/>
          <a:p>
            <a:pPr algn="ctr">
              <a:spcBef>
                <a:spcPts val="600"/>
              </a:spcBef>
              <a:spcAft>
                <a:spcPts val="600"/>
              </a:spcAft>
            </a:pPr>
            <a:r>
              <a:rPr lang="en-US" altLang="en-US" sz="2800" b="1" u="sng" dirty="0">
                <a:solidFill>
                  <a:schemeClr val="accent6">
                    <a:lumMod val="75000"/>
                  </a:schemeClr>
                </a:solidFill>
              </a:rPr>
              <a:t>MOBILITY SUPPORT TO OFFENSIVE </a:t>
            </a:r>
            <a:r>
              <a:rPr lang="en-US" altLang="en-US" sz="2800" b="1" u="sng" dirty="0" smtClean="0">
                <a:solidFill>
                  <a:schemeClr val="accent6">
                    <a:lumMod val="75000"/>
                  </a:schemeClr>
                </a:solidFill>
              </a:rPr>
              <a:t>OPERATIONS</a:t>
            </a:r>
            <a:r>
              <a:rPr lang="cs-CZ" altLang="en-US" sz="2800" b="1" u="sng" dirty="0" smtClean="0">
                <a:solidFill>
                  <a:schemeClr val="accent6">
                    <a:lumMod val="75000"/>
                  </a:schemeClr>
                </a:solidFill>
              </a:rPr>
              <a:t/>
            </a:r>
            <a:br>
              <a:rPr lang="cs-CZ" altLang="en-US" sz="2800" b="1" u="sng" dirty="0" smtClean="0">
                <a:solidFill>
                  <a:schemeClr val="accent6">
                    <a:lumMod val="75000"/>
                  </a:schemeClr>
                </a:solidFill>
              </a:rPr>
            </a:br>
            <a:r>
              <a:rPr lang="cs-CZ" altLang="en-US" sz="2400" b="1" dirty="0">
                <a:solidFill>
                  <a:srgbClr val="FF0000"/>
                </a:solidFill>
              </a:rPr>
              <a:t>CROSSING AND BREACHING OBSTACLES</a:t>
            </a:r>
            <a:endParaRPr lang="cs-CZ" altLang="en-US" sz="2800" dirty="0" smtClean="0">
              <a:solidFill>
                <a:srgbClr val="FF0000"/>
              </a:solidFill>
            </a:endParaRPr>
          </a:p>
        </p:txBody>
      </p:sp>
      <p:sp>
        <p:nvSpPr>
          <p:cNvPr id="6" name="Obdélník 5"/>
          <p:cNvSpPr/>
          <p:nvPr/>
        </p:nvSpPr>
        <p:spPr>
          <a:xfrm>
            <a:off x="148442" y="3096668"/>
            <a:ext cx="8710550" cy="1508105"/>
          </a:xfrm>
          <a:prstGeom prst="rect">
            <a:avLst/>
          </a:prstGeom>
        </p:spPr>
        <p:txBody>
          <a:bodyPr wrap="square">
            <a:spAutoFit/>
          </a:bodyPr>
          <a:lstStyle/>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Bridgehead Force</a:t>
            </a:r>
            <a:endParaRPr lang="en-US" sz="2400" dirty="0">
              <a:latin typeface="Arial" panose="020B0604020202020204" pitchFamily="34" charset="0"/>
              <a:cs typeface="Arial" panose="020B0604020202020204" pitchFamily="34" charset="0"/>
            </a:endParaRP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Break-out Force</a:t>
            </a:r>
            <a:endParaRPr lang="en-US" sz="2400" dirty="0">
              <a:latin typeface="Arial" panose="020B0604020202020204" pitchFamily="34" charset="0"/>
              <a:cs typeface="Arial" panose="020B0604020202020204" pitchFamily="34" charset="0"/>
            </a:endParaRP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Force </a:t>
            </a:r>
            <a:r>
              <a:rPr lang="en-US" sz="2400" dirty="0">
                <a:latin typeface="Arial" panose="020B0604020202020204" pitchFamily="34" charset="0"/>
                <a:cs typeface="Arial" panose="020B0604020202020204" pitchFamily="34" charset="0"/>
              </a:rPr>
              <a:t>in </a:t>
            </a:r>
            <a:r>
              <a:rPr lang="en-US" sz="2400" dirty="0" smtClean="0">
                <a:latin typeface="Arial" panose="020B0604020202020204" pitchFamily="34" charset="0"/>
                <a:cs typeface="Arial" panose="020B0604020202020204" pitchFamily="34" charset="0"/>
              </a:rPr>
              <a:t>Place</a:t>
            </a:r>
            <a:endParaRPr lang="en-US" sz="2400" dirty="0">
              <a:latin typeface="Arial" panose="020B0604020202020204" pitchFamily="34" charset="0"/>
              <a:cs typeface="Arial" panose="020B0604020202020204" pitchFamily="34" charset="0"/>
            </a:endParaRPr>
          </a:p>
        </p:txBody>
      </p:sp>
      <p:sp>
        <p:nvSpPr>
          <p:cNvPr id="2" name="Obdélník 1"/>
          <p:cNvSpPr/>
          <p:nvPr/>
        </p:nvSpPr>
        <p:spPr>
          <a:xfrm>
            <a:off x="148442" y="2058819"/>
            <a:ext cx="8710550" cy="954107"/>
          </a:xfrm>
          <a:prstGeom prst="rect">
            <a:avLst/>
          </a:prstGeom>
        </p:spPr>
        <p:txBody>
          <a:bodyPr wrap="square">
            <a:spAutoFit/>
          </a:bodyPr>
          <a:lstStyle/>
          <a:p>
            <a:pPr algn="just"/>
            <a:r>
              <a:rPr lang="en-US" sz="2800" b="1" dirty="0" smtClean="0">
                <a:latin typeface="Arial" panose="020B0604020202020204" pitchFamily="34" charset="0"/>
                <a:cs typeface="Arial" panose="020B0604020202020204" pitchFamily="34" charset="0"/>
              </a:rPr>
              <a:t>Forces </a:t>
            </a:r>
            <a:r>
              <a:rPr lang="en-US" sz="2800" b="1" dirty="0">
                <a:latin typeface="Arial" panose="020B0604020202020204" pitchFamily="34" charset="0"/>
                <a:cs typeface="Arial" panose="020B0604020202020204" pitchFamily="34" charset="0"/>
              </a:rPr>
              <a:t>employed in a crossing operation may be organized as follows:</a:t>
            </a:r>
            <a:endParaRPr lang="cs-CZ" sz="2800" b="1" dirty="0">
              <a:latin typeface="Arial" panose="020B0604020202020204" pitchFamily="34" charset="0"/>
              <a:cs typeface="Arial" panose="020B0604020202020204" pitchFamily="34" charset="0"/>
            </a:endParaRPr>
          </a:p>
        </p:txBody>
      </p:sp>
      <p:pic>
        <p:nvPicPr>
          <p:cNvPr id="2050" name="Picture 2" descr="US Army Europe on Twitter: &quot;#StrongEurope #GoArmy… &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1360" y="3012926"/>
            <a:ext cx="4797632" cy="3198422"/>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63906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745952"/>
            <a:ext cx="9144000" cy="685800"/>
          </a:xfrm>
        </p:spPr>
        <p:txBody>
          <a:bodyPr>
            <a:noAutofit/>
          </a:bodyPr>
          <a:lstStyle/>
          <a:p>
            <a:pPr algn="ctr">
              <a:spcBef>
                <a:spcPts val="600"/>
              </a:spcBef>
              <a:spcAft>
                <a:spcPts val="600"/>
              </a:spcAft>
            </a:pPr>
            <a:r>
              <a:rPr lang="en-US" altLang="en-US" sz="2800" b="1" u="sng" dirty="0">
                <a:solidFill>
                  <a:schemeClr val="accent6">
                    <a:lumMod val="75000"/>
                  </a:schemeClr>
                </a:solidFill>
              </a:rPr>
              <a:t>MOBILITY SUPPORT TO OFFENSIVE </a:t>
            </a:r>
            <a:r>
              <a:rPr lang="en-US" altLang="en-US" sz="2800" b="1" u="sng" dirty="0" smtClean="0">
                <a:solidFill>
                  <a:schemeClr val="accent6">
                    <a:lumMod val="75000"/>
                  </a:schemeClr>
                </a:solidFill>
              </a:rPr>
              <a:t>OPERATIONS</a:t>
            </a:r>
            <a:r>
              <a:rPr lang="cs-CZ" altLang="en-US" sz="2800" b="1" u="sng" dirty="0" smtClean="0">
                <a:solidFill>
                  <a:schemeClr val="accent6">
                    <a:lumMod val="75000"/>
                  </a:schemeClr>
                </a:solidFill>
              </a:rPr>
              <a:t/>
            </a:r>
            <a:br>
              <a:rPr lang="cs-CZ" altLang="en-US" sz="2800" b="1" u="sng" dirty="0" smtClean="0">
                <a:solidFill>
                  <a:schemeClr val="accent6">
                    <a:lumMod val="75000"/>
                  </a:schemeClr>
                </a:solidFill>
              </a:rPr>
            </a:br>
            <a:r>
              <a:rPr lang="cs-CZ" altLang="en-US" sz="2400" b="1" dirty="0" smtClean="0">
                <a:solidFill>
                  <a:srgbClr val="FF0000"/>
                </a:solidFill>
              </a:rPr>
              <a:t>MINEFIELD BREACHING</a:t>
            </a:r>
            <a:endParaRPr lang="cs-CZ" altLang="en-US" sz="2800" dirty="0" smtClean="0">
              <a:solidFill>
                <a:srgbClr val="FF0000"/>
              </a:solidFill>
            </a:endParaRPr>
          </a:p>
        </p:txBody>
      </p:sp>
      <p:sp>
        <p:nvSpPr>
          <p:cNvPr id="6" name="Obdélník 5"/>
          <p:cNvSpPr/>
          <p:nvPr/>
        </p:nvSpPr>
        <p:spPr>
          <a:xfrm>
            <a:off x="338448" y="2752898"/>
            <a:ext cx="8710550" cy="3077766"/>
          </a:xfrm>
          <a:prstGeom prst="rect">
            <a:avLst/>
          </a:prstGeom>
        </p:spPr>
        <p:txBody>
          <a:bodyPr wrap="square">
            <a:spAutoFit/>
          </a:bodyPr>
          <a:lstStyle/>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Reconnaissance</a:t>
            </a: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Locating Minefields</a:t>
            </a: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Minefield Composition</a:t>
            </a: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Breaching</a:t>
            </a: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Hasty Breach</a:t>
            </a:r>
          </a:p>
          <a:p>
            <a:pPr marL="342900" lvl="0" indent="-342900">
              <a:spcAft>
                <a:spcPts val="12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Deliberate Breach</a:t>
            </a:r>
            <a:endParaRPr lang="en-US" sz="2400" dirty="0">
              <a:latin typeface="Arial" panose="020B0604020202020204" pitchFamily="34" charset="0"/>
              <a:cs typeface="Arial" panose="020B0604020202020204" pitchFamily="34" charset="0"/>
            </a:endParaRPr>
          </a:p>
        </p:txBody>
      </p:sp>
      <p:pic>
        <p:nvPicPr>
          <p:cNvPr id="3074" name="Picture 2" descr="Uran-6 Mine-Clearing Robot - Army Techn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989" y="2752898"/>
            <a:ext cx="4548249" cy="3411187"/>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290240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745952"/>
            <a:ext cx="9144000" cy="685800"/>
          </a:xfrm>
        </p:spPr>
        <p:txBody>
          <a:bodyPr>
            <a:noAutofit/>
          </a:bodyPr>
          <a:lstStyle/>
          <a:p>
            <a:pPr algn="ctr">
              <a:spcBef>
                <a:spcPts val="600"/>
              </a:spcBef>
              <a:spcAft>
                <a:spcPts val="600"/>
              </a:spcAft>
            </a:pPr>
            <a:r>
              <a:rPr lang="en-US" altLang="en-US" sz="2800" b="1" u="sng" dirty="0" smtClean="0">
                <a:solidFill>
                  <a:schemeClr val="accent6">
                    <a:lumMod val="75000"/>
                  </a:schemeClr>
                </a:solidFill>
              </a:rPr>
              <a:t>MOBILITY SUPPORT TO OFFENSIVE OPERATIONS</a:t>
            </a:r>
            <a:br>
              <a:rPr lang="en-US" altLang="en-US" sz="2800" b="1" u="sng" dirty="0" smtClean="0">
                <a:solidFill>
                  <a:schemeClr val="accent6">
                    <a:lumMod val="75000"/>
                  </a:schemeClr>
                </a:solidFill>
              </a:rPr>
            </a:br>
            <a:r>
              <a:rPr lang="en-US" altLang="en-US" sz="2400" b="1" cap="all" dirty="0" smtClean="0">
                <a:solidFill>
                  <a:srgbClr val="FF0000"/>
                </a:solidFill>
              </a:rPr>
              <a:t>Opposed Water Crossing Procedures</a:t>
            </a:r>
            <a:endParaRPr lang="en-US" altLang="en-US" sz="2800" cap="all" dirty="0" smtClean="0">
              <a:solidFill>
                <a:srgbClr val="FF0000"/>
              </a:solidFill>
            </a:endParaRPr>
          </a:p>
        </p:txBody>
      </p:sp>
      <p:sp>
        <p:nvSpPr>
          <p:cNvPr id="6" name="Obdélník 5"/>
          <p:cNvSpPr/>
          <p:nvPr/>
        </p:nvSpPr>
        <p:spPr>
          <a:xfrm>
            <a:off x="172194" y="2705398"/>
            <a:ext cx="8817428" cy="3554819"/>
          </a:xfrm>
          <a:prstGeom prst="rect">
            <a:avLst/>
          </a:prstGeom>
        </p:spPr>
        <p:txBody>
          <a:bodyPr wrap="square">
            <a:spAutoFit/>
          </a:bodyPr>
          <a:lstStyle/>
          <a:p>
            <a:pPr marL="342900" lvl="0" indent="-342900">
              <a:spcAft>
                <a:spcPts val="12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Deliberate Crossings</a:t>
            </a:r>
          </a:p>
          <a:p>
            <a:pPr marL="342900" lvl="0" indent="-342900">
              <a:spcAft>
                <a:spcPts val="12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Movement Control</a:t>
            </a:r>
            <a:endParaRPr lang="cs-CZ" b="1" dirty="0" smtClean="0">
              <a:latin typeface="Arial" panose="020B0604020202020204" pitchFamily="34" charset="0"/>
              <a:cs typeface="Arial" panose="020B0604020202020204" pitchFamily="34" charset="0"/>
            </a:endParaRP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Planning </a:t>
            </a:r>
            <a:r>
              <a:rPr lang="en-US" sz="1600" dirty="0">
                <a:latin typeface="Arial" panose="020B0604020202020204" pitchFamily="34" charset="0"/>
                <a:cs typeface="Arial" panose="020B0604020202020204" pitchFamily="34" charset="0"/>
              </a:rPr>
              <a:t>and control of movement across water obstacles is the responsibility of the tactical commander of the crossing operation. </a:t>
            </a:r>
            <a:endParaRPr lang="cs-CZ" sz="1600" dirty="0" smtClean="0">
              <a:latin typeface="Arial" panose="020B0604020202020204" pitchFamily="34" charset="0"/>
              <a:cs typeface="Arial" panose="020B0604020202020204" pitchFamily="34" charset="0"/>
            </a:endParaRP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movement control </a:t>
            </a:r>
            <a:r>
              <a:rPr lang="en-US" sz="1600" dirty="0" smtClean="0">
                <a:latin typeface="Arial" panose="020B0604020202020204" pitchFamily="34" charset="0"/>
                <a:cs typeface="Arial" panose="020B0604020202020204" pitchFamily="34" charset="0"/>
              </a:rPr>
              <a:t>organization </a:t>
            </a:r>
            <a:r>
              <a:rPr lang="en-US" sz="1600" dirty="0">
                <a:latin typeface="Arial" panose="020B0604020202020204" pitchFamily="34" charset="0"/>
                <a:cs typeface="Arial" panose="020B0604020202020204" pitchFamily="34" charset="0"/>
              </a:rPr>
              <a:t>will be responsible for ensuring a coordinated and effective movement to and from the crossing sites. </a:t>
            </a: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Unit </a:t>
            </a:r>
            <a:r>
              <a:rPr lang="en-US" sz="1600" dirty="0">
                <a:latin typeface="Arial" panose="020B0604020202020204" pitchFamily="34" charset="0"/>
                <a:cs typeface="Arial" panose="020B0604020202020204" pitchFamily="34" charset="0"/>
              </a:rPr>
              <a:t>Commanders will be responsible for the movement of their own forces subject to the instructions of the movement control </a:t>
            </a:r>
            <a:r>
              <a:rPr lang="en-US" sz="1600" dirty="0" smtClean="0">
                <a:latin typeface="Arial" panose="020B0604020202020204" pitchFamily="34" charset="0"/>
                <a:cs typeface="Arial" panose="020B0604020202020204" pitchFamily="34" charset="0"/>
              </a:rPr>
              <a:t>organization </a:t>
            </a:r>
            <a:r>
              <a:rPr lang="en-US" sz="1600" dirty="0">
                <a:latin typeface="Arial" panose="020B0604020202020204" pitchFamily="34" charset="0"/>
                <a:cs typeface="Arial" panose="020B0604020202020204" pitchFamily="34" charset="0"/>
              </a:rPr>
              <a:t>and crossing site commanders.</a:t>
            </a: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Engineer Advice</a:t>
            </a:r>
            <a:endParaRPr lang="cs-CZ" sz="1600" dirty="0" smtClean="0">
              <a:latin typeface="Arial" panose="020B0604020202020204" pitchFamily="34" charset="0"/>
              <a:cs typeface="Arial" panose="020B0604020202020204" pitchFamily="34" charset="0"/>
            </a:endParaRP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Communications</a:t>
            </a:r>
            <a:endParaRPr lang="cs-CZ" sz="1600" dirty="0" smtClean="0">
              <a:latin typeface="Arial" panose="020B0604020202020204" pitchFamily="34" charset="0"/>
              <a:cs typeface="Arial" panose="020B0604020202020204" pitchFamily="34" charset="0"/>
            </a:endParaRPr>
          </a:p>
          <a:p>
            <a:pPr marL="720000" lvl="0" indent="-396000" algn="just">
              <a:spcAft>
                <a:spcPts val="600"/>
              </a:spcAft>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Other Support</a:t>
            </a:r>
            <a:r>
              <a:rPr lang="cs-CZ" sz="1600" dirty="0" smtClean="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03307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745952"/>
            <a:ext cx="9144000" cy="685800"/>
          </a:xfrm>
        </p:spPr>
        <p:txBody>
          <a:bodyPr>
            <a:noAutofit/>
          </a:bodyPr>
          <a:lstStyle/>
          <a:p>
            <a:pPr algn="ctr">
              <a:spcBef>
                <a:spcPts val="600"/>
              </a:spcBef>
              <a:spcAft>
                <a:spcPts val="600"/>
              </a:spcAft>
            </a:pPr>
            <a:r>
              <a:rPr lang="en-US" altLang="en-US" sz="2800" b="1" u="sng" dirty="0" smtClean="0">
                <a:solidFill>
                  <a:schemeClr val="accent6">
                    <a:lumMod val="75000"/>
                  </a:schemeClr>
                </a:solidFill>
              </a:rPr>
              <a:t>MOBILITY SUPPORT TO OFFENSIVE OPERATIONS</a:t>
            </a:r>
            <a:br>
              <a:rPr lang="en-US" altLang="en-US" sz="2800" b="1" u="sng" dirty="0" smtClean="0">
                <a:solidFill>
                  <a:schemeClr val="accent6">
                    <a:lumMod val="75000"/>
                  </a:schemeClr>
                </a:solidFill>
              </a:rPr>
            </a:br>
            <a:r>
              <a:rPr lang="cs-CZ" altLang="en-US" sz="2400" b="1" cap="all" dirty="0" smtClean="0">
                <a:solidFill>
                  <a:srgbClr val="FF0000"/>
                </a:solidFill>
              </a:rPr>
              <a:t>ROADS FOR TACTICAL MOVEMENT</a:t>
            </a:r>
            <a:endParaRPr lang="en-US" altLang="en-US" sz="2800" cap="all" dirty="0" smtClean="0">
              <a:solidFill>
                <a:srgbClr val="FF0000"/>
              </a:solidFill>
            </a:endParaRPr>
          </a:p>
        </p:txBody>
      </p:sp>
      <p:sp>
        <p:nvSpPr>
          <p:cNvPr id="6" name="Obdélník 5"/>
          <p:cNvSpPr/>
          <p:nvPr/>
        </p:nvSpPr>
        <p:spPr>
          <a:xfrm>
            <a:off x="172194" y="2705398"/>
            <a:ext cx="8817428" cy="3200876"/>
          </a:xfrm>
          <a:prstGeom prst="rect">
            <a:avLst/>
          </a:prstGeom>
        </p:spPr>
        <p:txBody>
          <a:bodyPr wrap="square">
            <a:spAutoFit/>
          </a:bodyPr>
          <a:lstStyle/>
          <a:p>
            <a:pPr marL="342900" lvl="0" indent="-342900" algn="just">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Route </a:t>
            </a:r>
            <a:r>
              <a:rPr lang="en-US" sz="1600" b="1" dirty="0">
                <a:latin typeface="Arial" panose="020B0604020202020204" pitchFamily="34" charset="0"/>
                <a:cs typeface="Arial" panose="020B0604020202020204" pitchFamily="34" charset="0"/>
              </a:rPr>
              <a:t>Reconnaissance. </a:t>
            </a:r>
            <a:r>
              <a:rPr lang="en-US" sz="1600" dirty="0">
                <a:latin typeface="Arial" panose="020B0604020202020204" pitchFamily="34" charset="0"/>
                <a:cs typeface="Arial" panose="020B0604020202020204" pitchFamily="34" charset="0"/>
              </a:rPr>
              <a:t>Reconnaissance is required to determine the availability and </a:t>
            </a:r>
            <a:r>
              <a:rPr lang="en-US" sz="1600" dirty="0" err="1">
                <a:latin typeface="Arial" panose="020B0604020202020204" pitchFamily="34" charset="0"/>
                <a:cs typeface="Arial" panose="020B0604020202020204" pitchFamily="34" charset="0"/>
              </a:rPr>
              <a:t>trafficability</a:t>
            </a:r>
            <a:r>
              <a:rPr lang="en-US" sz="1600" dirty="0">
                <a:latin typeface="Arial" panose="020B0604020202020204" pitchFamily="34" charset="0"/>
                <a:cs typeface="Arial" panose="020B0604020202020204" pitchFamily="34" charset="0"/>
              </a:rPr>
              <a:t> of routes. Existing route networks must be checked and limitations or shortfalls identified. The reconnaissance must then determine what additional routes must be provided, taking account of the resources available.</a:t>
            </a:r>
          </a:p>
          <a:p>
            <a:pPr marL="342900" lvl="0" indent="-342900" algn="just">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Routes </a:t>
            </a:r>
            <a:r>
              <a:rPr lang="en-US" sz="1600" b="1" dirty="0">
                <a:latin typeface="Arial" panose="020B0604020202020204" pitchFamily="34" charset="0"/>
                <a:cs typeface="Arial" panose="020B0604020202020204" pitchFamily="34" charset="0"/>
              </a:rPr>
              <a:t>for Combat Vehicles. </a:t>
            </a:r>
            <a:r>
              <a:rPr lang="en-US" sz="1600" dirty="0">
                <a:latin typeface="Arial" panose="020B0604020202020204" pitchFamily="34" charset="0"/>
                <a:cs typeface="Arial" panose="020B0604020202020204" pitchFamily="34" charset="0"/>
              </a:rPr>
              <a:t>Routes primarily for use by combat vehicles are normally designed and constructed to carry limited traffic for relatively short periods. Requirements for construction will vary based on local conditions.</a:t>
            </a:r>
          </a:p>
          <a:p>
            <a:pPr marL="342900" lvl="0" indent="-342900" algn="just">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Routes </a:t>
            </a:r>
            <a:r>
              <a:rPr lang="en-US" sz="1600" b="1" dirty="0">
                <a:latin typeface="Arial" panose="020B0604020202020204" pitchFamily="34" charset="0"/>
                <a:cs typeface="Arial" panose="020B0604020202020204" pitchFamily="34" charset="0"/>
              </a:rPr>
              <a:t>for Logistic and Other Wheeled Traffic. </a:t>
            </a:r>
            <a:r>
              <a:rPr lang="en-US" sz="1600" dirty="0">
                <a:latin typeface="Arial" panose="020B0604020202020204" pitchFamily="34" charset="0"/>
                <a:cs typeface="Arial" panose="020B0604020202020204" pitchFamily="34" charset="0"/>
              </a:rPr>
              <a:t>Routes for wheeled traffic in the forward areas are usually built to support a moderate volume of traffic. The construction effort is likely to be more extensive than for tracked combat vehicles but similar techniques will be used; maintenance teams will be required. Routes can be subsequently upgraded if they are to be used more extensively.</a:t>
            </a: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30933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8908" y="1175936"/>
            <a:ext cx="9144000" cy="685800"/>
          </a:xfrm>
        </p:spPr>
        <p:txBody>
          <a:bodyPr>
            <a:noAutofit/>
          </a:bodyPr>
          <a:lstStyle/>
          <a:p>
            <a:pPr algn="ctr">
              <a:spcBef>
                <a:spcPts val="600"/>
              </a:spcBef>
              <a:spcAft>
                <a:spcPts val="600"/>
              </a:spcAft>
            </a:pPr>
            <a:r>
              <a:rPr lang="en-US" altLang="en-US" sz="2800" b="1" u="sng" dirty="0" smtClean="0">
                <a:solidFill>
                  <a:schemeClr val="accent6">
                    <a:lumMod val="75000"/>
                  </a:schemeClr>
                </a:solidFill>
              </a:rPr>
              <a:t>MOBILITY SUPPORT TO OFFENSIVE OPERATIONS</a:t>
            </a:r>
            <a:br>
              <a:rPr lang="en-US" altLang="en-US" sz="2800" b="1" u="sng" dirty="0" smtClean="0">
                <a:solidFill>
                  <a:schemeClr val="accent6">
                    <a:lumMod val="75000"/>
                  </a:schemeClr>
                </a:solidFill>
              </a:rPr>
            </a:br>
            <a:r>
              <a:rPr lang="cs-CZ" altLang="en-US" sz="2400" b="1" cap="all" dirty="0">
                <a:solidFill>
                  <a:srgbClr val="FF0000"/>
                </a:solidFill>
              </a:rPr>
              <a:t>Support to Forward </a:t>
            </a:r>
            <a:r>
              <a:rPr lang="cs-CZ" altLang="en-US" sz="2400" b="1" cap="all" dirty="0" err="1">
                <a:solidFill>
                  <a:srgbClr val="FF0000"/>
                </a:solidFill>
              </a:rPr>
              <a:t>Aviation</a:t>
            </a:r>
            <a:endParaRPr lang="en-US" altLang="en-US" sz="2800" cap="all" dirty="0" smtClean="0">
              <a:solidFill>
                <a:srgbClr val="FF0000"/>
              </a:solidFill>
            </a:endParaRPr>
          </a:p>
        </p:txBody>
      </p:sp>
      <p:sp>
        <p:nvSpPr>
          <p:cNvPr id="6" name="Obdélník 5"/>
          <p:cNvSpPr/>
          <p:nvPr/>
        </p:nvSpPr>
        <p:spPr>
          <a:xfrm>
            <a:off x="172194" y="2052256"/>
            <a:ext cx="8817428" cy="2169825"/>
          </a:xfrm>
          <a:prstGeom prst="rect">
            <a:avLst/>
          </a:prstGeom>
        </p:spPr>
        <p:txBody>
          <a:bodyPr wrap="square">
            <a:spAutoFit/>
          </a:bodyPr>
          <a:lstStyle/>
          <a:p>
            <a:pPr marL="342900" lvl="0" indent="-342900" algn="just">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Construction </a:t>
            </a:r>
            <a:r>
              <a:rPr lang="en-US" sz="2000" dirty="0">
                <a:latin typeface="Arial" panose="020B0604020202020204" pitchFamily="34" charset="0"/>
                <a:cs typeface="Arial" panose="020B0604020202020204" pitchFamily="34" charset="0"/>
              </a:rPr>
              <a:t>of helicopter landing sites (HLS); FOBs and FARPs.</a:t>
            </a:r>
          </a:p>
          <a:p>
            <a:pPr marL="342900" lvl="0" indent="-342900" algn="just">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Construction </a:t>
            </a:r>
            <a:r>
              <a:rPr lang="en-US" sz="2000" dirty="0">
                <a:latin typeface="Arial" panose="020B0604020202020204" pitchFamily="34" charset="0"/>
                <a:cs typeface="Arial" panose="020B0604020202020204" pitchFamily="34" charset="0"/>
              </a:rPr>
              <a:t>of landing strips, including the adapting of roads and other hard surfaces for use by aircraft.</a:t>
            </a:r>
          </a:p>
          <a:p>
            <a:pPr marL="342900" lvl="0" indent="-342900" algn="just">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Maintenance </a:t>
            </a:r>
            <a:r>
              <a:rPr lang="en-US" sz="2000" dirty="0">
                <a:latin typeface="Arial" panose="020B0604020202020204" pitchFamily="34" charset="0"/>
                <a:cs typeface="Arial" panose="020B0604020202020204" pitchFamily="34" charset="0"/>
              </a:rPr>
              <a:t>and repair of existing airfields, landing strips and other facilities.</a:t>
            </a:r>
          </a:p>
          <a:p>
            <a:pPr marL="342900" lvl="0" indent="-342900" algn="just">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Preparation </a:t>
            </a:r>
            <a:r>
              <a:rPr lang="en-US" sz="2000" dirty="0">
                <a:latin typeface="Arial" panose="020B0604020202020204" pitchFamily="34" charset="0"/>
                <a:cs typeface="Arial" panose="020B0604020202020204" pitchFamily="34" charset="0"/>
              </a:rPr>
              <a:t>of drop zones.</a:t>
            </a:r>
          </a:p>
        </p:txBody>
      </p:sp>
      <p:pic>
        <p:nvPicPr>
          <p:cNvPr id="4102" name="Picture 6" descr="Perfectus Terra Mexico - Milit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063" y="4245833"/>
            <a:ext cx="6531689" cy="1926338"/>
          </a:xfrm>
          <a:prstGeom prst="rect">
            <a:avLst/>
          </a:prstGeom>
          <a:noFill/>
          <a:extLst>
            <a:ext uri="{909E8E84-426E-40DD-AFC4-6F175D3DCCD1}">
              <a14:hiddenFill xmlns:a14="http://schemas.microsoft.com/office/drawing/2010/main">
                <a:solidFill>
                  <a:srgbClr val="FFFFFF"/>
                </a:solidFill>
              </a14:hiddenFill>
            </a:ext>
          </a:extLst>
        </p:spPr>
      </p:pic>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83829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745952"/>
            <a:ext cx="9144000" cy="685800"/>
          </a:xfrm>
        </p:spPr>
        <p:txBody>
          <a:bodyPr>
            <a:noAutofit/>
          </a:bodyPr>
          <a:lstStyle/>
          <a:p>
            <a:pPr algn="ctr">
              <a:spcBef>
                <a:spcPts val="600"/>
              </a:spcBef>
              <a:spcAft>
                <a:spcPts val="600"/>
              </a:spcAft>
            </a:pPr>
            <a:r>
              <a:rPr lang="en-US" altLang="en-US" sz="2800" b="1" u="sng" dirty="0" smtClean="0">
                <a:solidFill>
                  <a:schemeClr val="accent6">
                    <a:lumMod val="75000"/>
                  </a:schemeClr>
                </a:solidFill>
              </a:rPr>
              <a:t>MOBILITY SUPPORT TO </a:t>
            </a:r>
            <a:r>
              <a:rPr lang="cs-CZ" altLang="en-US" sz="2800" b="1" u="sng" dirty="0" smtClean="0">
                <a:solidFill>
                  <a:schemeClr val="accent6">
                    <a:lumMod val="75000"/>
                  </a:schemeClr>
                </a:solidFill>
              </a:rPr>
              <a:t>DEF</a:t>
            </a:r>
            <a:r>
              <a:rPr lang="en-US" altLang="en-US" sz="2800" b="1" u="sng" dirty="0" smtClean="0">
                <a:solidFill>
                  <a:schemeClr val="accent6">
                    <a:lumMod val="75000"/>
                  </a:schemeClr>
                </a:solidFill>
              </a:rPr>
              <a:t>ENSIVE OPERATIONS</a:t>
            </a:r>
            <a:br>
              <a:rPr lang="en-US" altLang="en-US" sz="2800" b="1" u="sng" dirty="0" smtClean="0">
                <a:solidFill>
                  <a:schemeClr val="accent6">
                    <a:lumMod val="75000"/>
                  </a:schemeClr>
                </a:solidFill>
              </a:rPr>
            </a:br>
            <a:endParaRPr lang="en-US" altLang="en-US" sz="2800" cap="all" dirty="0" smtClean="0">
              <a:solidFill>
                <a:srgbClr val="FF0000"/>
              </a:solidFill>
            </a:endParaRPr>
          </a:p>
        </p:txBody>
      </p:sp>
      <p:sp>
        <p:nvSpPr>
          <p:cNvPr id="6" name="Obdélník 5"/>
          <p:cNvSpPr/>
          <p:nvPr/>
        </p:nvSpPr>
        <p:spPr>
          <a:xfrm>
            <a:off x="172194" y="2408514"/>
            <a:ext cx="8817428" cy="1354217"/>
          </a:xfrm>
          <a:prstGeom prst="rect">
            <a:avLst/>
          </a:prstGeom>
        </p:spPr>
        <p:txBody>
          <a:bodyPr wrap="square">
            <a:spAutoFit/>
          </a:bodyPr>
          <a:lstStyle/>
          <a:p>
            <a:pPr marL="342900" lvl="0" indent="-342900" algn="just">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Routes</a:t>
            </a:r>
            <a:r>
              <a:rPr lang="en-US" sz="2400" dirty="0" smtClean="0">
                <a:latin typeface="Arial" panose="020B0604020202020204" pitchFamily="34" charset="0"/>
                <a:cs typeface="Arial" panose="020B0604020202020204" pitchFamily="34" charset="0"/>
              </a:rPr>
              <a:t>.</a:t>
            </a:r>
            <a:endParaRPr lang="cs-CZ" sz="2400" dirty="0" smtClean="0">
              <a:latin typeface="Arial" panose="020B0604020202020204" pitchFamily="34" charset="0"/>
              <a:cs typeface="Arial" panose="020B0604020202020204" pitchFamily="34" charset="0"/>
            </a:endParaRPr>
          </a:p>
          <a:p>
            <a:pPr marL="342900" lvl="0" indent="-342900" algn="just">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Minefield Gaps and </a:t>
            </a:r>
            <a:r>
              <a:rPr lang="en-US" sz="2400" dirty="0" smtClean="0">
                <a:latin typeface="Arial" panose="020B0604020202020204" pitchFamily="34" charset="0"/>
                <a:cs typeface="Arial" panose="020B0604020202020204" pitchFamily="34" charset="0"/>
              </a:rPr>
              <a:t>Lanes</a:t>
            </a:r>
            <a:endParaRPr lang="cs-CZ" sz="2400" dirty="0" smtClean="0">
              <a:latin typeface="Arial" panose="020B0604020202020204" pitchFamily="34" charset="0"/>
              <a:cs typeface="Arial" panose="020B0604020202020204" pitchFamily="34" charset="0"/>
            </a:endParaRPr>
          </a:p>
          <a:p>
            <a:pPr marL="342900" lvl="0" indent="-342900" algn="just">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Support to Counter Moves</a:t>
            </a:r>
          </a:p>
        </p:txBody>
      </p:sp>
      <p:pic>
        <p:nvPicPr>
          <p:cNvPr id="5122" name="Picture 2" descr="China has definitely crossed India's Lakshman rekha but it won'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28" y="4127225"/>
            <a:ext cx="2920134" cy="164467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Full Width Mine Plough (FWMP) - Army Techn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6912" y="4127225"/>
            <a:ext cx="2848882" cy="172001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Turkish Tanks Attack ISIS Near The Turkish Border (2015) - YouTube"/>
          <p:cNvPicPr>
            <a:picLocks noChangeAspect="1" noChangeArrowheads="1"/>
          </p:cNvPicPr>
          <p:nvPr/>
        </p:nvPicPr>
        <p:blipFill rotWithShape="1">
          <a:blip r:embed="rId4">
            <a:extLst>
              <a:ext uri="{28A0092B-C50C-407E-A947-70E740481C1C}">
                <a14:useLocalDpi xmlns:a14="http://schemas.microsoft.com/office/drawing/2010/main" val="0"/>
              </a:ext>
            </a:extLst>
          </a:blip>
          <a:srcRect t="9654" b="9319"/>
          <a:stretch/>
        </p:blipFill>
        <p:spPr bwMode="auto">
          <a:xfrm>
            <a:off x="6211992" y="4127226"/>
            <a:ext cx="2730130" cy="1720012"/>
          </a:xfrm>
          <a:prstGeom prst="rect">
            <a:avLst/>
          </a:prstGeom>
          <a:noFill/>
          <a:extLst>
            <a:ext uri="{909E8E84-426E-40DD-AFC4-6F175D3DCCD1}">
              <a14:hiddenFill xmlns:a14="http://schemas.microsoft.com/office/drawing/2010/main">
                <a:solidFill>
                  <a:srgbClr val="FFFFFF"/>
                </a:solidFill>
              </a14:hiddenFill>
            </a:ext>
          </a:extLst>
        </p:spPr>
      </p:pic>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352266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Zástupný symbol pro obsah 2"/>
          <p:cNvSpPr>
            <a:spLocks noGrp="1"/>
          </p:cNvSpPr>
          <p:nvPr>
            <p:ph idx="1"/>
          </p:nvPr>
        </p:nvSpPr>
        <p:spPr>
          <a:xfrm>
            <a:off x="201881" y="1365665"/>
            <a:ext cx="8775865" cy="1579413"/>
          </a:xfrm>
        </p:spPr>
        <p:txBody>
          <a:bodyPr>
            <a:noAutofit/>
          </a:bodyPr>
          <a:lstStyle/>
          <a:p>
            <a:pPr marL="0" indent="0" algn="ctr">
              <a:lnSpc>
                <a:spcPct val="70000"/>
              </a:lnSpc>
              <a:buNone/>
            </a:pPr>
            <a:r>
              <a:rPr lang="en-US" altLang="cs-CZ" b="1" dirty="0">
                <a:solidFill>
                  <a:srgbClr val="FF3300"/>
                </a:solidFill>
              </a:rPr>
              <a:t>ANY QUESTIONS</a:t>
            </a:r>
            <a:r>
              <a:rPr lang="en-US" altLang="cs-CZ" b="1" dirty="0" smtClean="0">
                <a:solidFill>
                  <a:srgbClr val="FF3300"/>
                </a:solidFill>
              </a:rPr>
              <a:t>?</a:t>
            </a:r>
            <a:endParaRPr lang="en-US" altLang="cs-CZ" b="1" dirty="0">
              <a:solidFill>
                <a:srgbClr val="FF3300"/>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pic>
        <p:nvPicPr>
          <p:cNvPr id="1026" name="Picture 2" descr="Vektorové otazník ikona webové klipart zdarma ke stažen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43" y="206630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1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idx="1"/>
          </p:nvPr>
        </p:nvSpPr>
        <p:spPr>
          <a:xfrm>
            <a:off x="313150" y="1890386"/>
            <a:ext cx="8843376" cy="4272908"/>
          </a:xfrm>
        </p:spPr>
        <p:txBody>
          <a:bodyPr>
            <a:noAutofit/>
          </a:bodyPr>
          <a:lstStyle/>
          <a:p>
            <a:pPr marL="342900" lvl="1" indent="-342900">
              <a:lnSpc>
                <a:spcPct val="100000"/>
              </a:lnSpc>
              <a:spcBef>
                <a:spcPts val="0"/>
              </a:spcBef>
              <a:spcAft>
                <a:spcPts val="1200"/>
              </a:spcAft>
              <a:buFont typeface="Arial" charset="0"/>
              <a:buChar char="•"/>
            </a:pPr>
            <a:r>
              <a:rPr lang="cs-CZ" altLang="cs-CZ" sz="2000" dirty="0" smtClean="0">
                <a:latin typeface="Arial" pitchFamily="34" charset="0"/>
                <a:cs typeface="Arial" pitchFamily="34" charset="0"/>
              </a:rPr>
              <a:t>STANAG 2528 </a:t>
            </a:r>
            <a:r>
              <a:rPr lang="cs-CZ" altLang="cs-CZ" sz="2000" u="sng" dirty="0" smtClean="0">
                <a:solidFill>
                  <a:srgbClr val="FF0000"/>
                </a:solidFill>
                <a:latin typeface="Arial" pitchFamily="34" charset="0"/>
                <a:cs typeface="Arial" pitchFamily="34" charset="0"/>
              </a:rPr>
              <a:t>ALLIED JOINT DOCTRINE FOR FORCE PROTECTION  - AJP-3.14</a:t>
            </a:r>
            <a:r>
              <a:rPr lang="cs-CZ" altLang="cs-CZ" sz="2000" dirty="0" smtClean="0">
                <a:latin typeface="Arial" pitchFamily="34" charset="0"/>
                <a:cs typeface="Arial" pitchFamily="34" charset="0"/>
              </a:rPr>
              <a:t> (</a:t>
            </a:r>
            <a:r>
              <a:rPr lang="cs-CZ" altLang="cs-CZ" sz="2000" i="1" dirty="0" err="1" smtClean="0">
                <a:latin typeface="Arial" pitchFamily="34" charset="0"/>
                <a:cs typeface="Arial" pitchFamily="34" charset="0"/>
              </a:rPr>
              <a:t>April</a:t>
            </a:r>
            <a:r>
              <a:rPr lang="cs-CZ" altLang="cs-CZ" sz="2000" i="1" dirty="0" smtClean="0">
                <a:latin typeface="Arial" pitchFamily="34" charset="0"/>
                <a:cs typeface="Arial" pitchFamily="34" charset="0"/>
              </a:rPr>
              <a:t> 2015</a:t>
            </a:r>
            <a:r>
              <a:rPr lang="cs-CZ" altLang="cs-CZ" sz="2000" dirty="0" smtClean="0">
                <a:latin typeface="Arial" pitchFamily="34" charset="0"/>
                <a:cs typeface="Arial" pitchFamily="34" charset="0"/>
              </a:rPr>
              <a:t>);</a:t>
            </a:r>
          </a:p>
          <a:p>
            <a:pPr marL="342900" lvl="1" indent="-342900">
              <a:lnSpc>
                <a:spcPct val="100000"/>
              </a:lnSpc>
              <a:spcBef>
                <a:spcPts val="0"/>
              </a:spcBef>
              <a:spcAft>
                <a:spcPts val="1200"/>
              </a:spcAft>
              <a:buFont typeface="Arial" charset="0"/>
              <a:buChar char="•"/>
            </a:pPr>
            <a:r>
              <a:rPr lang="cs-CZ" altLang="cs-CZ" sz="2000" dirty="0" smtClean="0">
                <a:latin typeface="Arial" pitchFamily="34" charset="0"/>
                <a:cs typeface="Arial" pitchFamily="34" charset="0"/>
              </a:rPr>
              <a:t>STANAG 2394 </a:t>
            </a:r>
            <a:r>
              <a:rPr lang="cs-CZ" altLang="cs-CZ" sz="2000" u="sng" dirty="0">
                <a:solidFill>
                  <a:srgbClr val="FF0000"/>
                </a:solidFill>
                <a:latin typeface="Arial" pitchFamily="34" charset="0"/>
                <a:cs typeface="Arial" pitchFamily="34" charset="0"/>
              </a:rPr>
              <a:t>ALLIED </a:t>
            </a:r>
            <a:r>
              <a:rPr lang="cs-CZ" altLang="cs-CZ" sz="2000" u="sng" dirty="0" smtClean="0">
                <a:solidFill>
                  <a:srgbClr val="FF0000"/>
                </a:solidFill>
                <a:latin typeface="Arial" pitchFamily="34" charset="0"/>
                <a:cs typeface="Arial" pitchFamily="34" charset="0"/>
              </a:rPr>
              <a:t> TACTICAL DOCTRINE FOR  MILITARY ENGINEERING – ATP-3.12.1 </a:t>
            </a:r>
            <a:r>
              <a:rPr lang="cs-CZ" altLang="cs-CZ" sz="2000" dirty="0" smtClean="0">
                <a:latin typeface="Arial" pitchFamily="34" charset="0"/>
                <a:cs typeface="Arial" pitchFamily="34" charset="0"/>
              </a:rPr>
              <a:t>(</a:t>
            </a:r>
            <a:r>
              <a:rPr lang="cs-CZ" altLang="cs-CZ" sz="2000" i="1" dirty="0" err="1" smtClean="0">
                <a:latin typeface="Arial" pitchFamily="34" charset="0"/>
                <a:cs typeface="Arial" pitchFamily="34" charset="0"/>
              </a:rPr>
              <a:t>February</a:t>
            </a:r>
            <a:r>
              <a:rPr lang="cs-CZ" altLang="cs-CZ" sz="2000" i="1" dirty="0" smtClean="0">
                <a:latin typeface="Arial" pitchFamily="34" charset="0"/>
                <a:cs typeface="Arial" pitchFamily="34" charset="0"/>
              </a:rPr>
              <a:t> 2016</a:t>
            </a:r>
            <a:r>
              <a:rPr lang="cs-CZ" altLang="cs-CZ" sz="2000" dirty="0" smtClean="0">
                <a:latin typeface="Arial" pitchFamily="34" charset="0"/>
                <a:cs typeface="Arial" pitchFamily="34" charset="0"/>
              </a:rPr>
              <a:t>);</a:t>
            </a:r>
          </a:p>
          <a:p>
            <a:pPr>
              <a:lnSpc>
                <a:spcPct val="100000"/>
              </a:lnSpc>
              <a:spcBef>
                <a:spcPts val="0"/>
              </a:spcBef>
              <a:spcAft>
                <a:spcPts val="1200"/>
              </a:spcAft>
            </a:pPr>
            <a:r>
              <a:rPr lang="cs-CZ" altLang="cs-CZ" sz="2000" dirty="0" smtClean="0"/>
              <a:t>STANAG 3680 </a:t>
            </a:r>
            <a:r>
              <a:rPr lang="en-US" altLang="cs-CZ" sz="2000" dirty="0" smtClean="0"/>
              <a:t>NATO GLOSSARY OF TERMS AND</a:t>
            </a:r>
            <a:r>
              <a:rPr lang="cs-CZ" altLang="cs-CZ" sz="2000" dirty="0" smtClean="0"/>
              <a:t> </a:t>
            </a:r>
            <a:r>
              <a:rPr lang="en-US" altLang="cs-CZ" sz="2000" dirty="0" smtClean="0"/>
              <a:t>DEFINITIONS (ENGLISH AND</a:t>
            </a:r>
            <a:r>
              <a:rPr lang="cs-CZ" altLang="cs-CZ" sz="2000" dirty="0" smtClean="0"/>
              <a:t> FRENCH) - AAP-6 (2012);</a:t>
            </a:r>
          </a:p>
          <a:p>
            <a:pPr>
              <a:lnSpc>
                <a:spcPct val="100000"/>
              </a:lnSpc>
              <a:spcBef>
                <a:spcPts val="0"/>
              </a:spcBef>
              <a:spcAft>
                <a:spcPts val="1200"/>
              </a:spcAft>
            </a:pPr>
            <a:r>
              <a:rPr lang="cs-CZ" altLang="cs-CZ" sz="2000" dirty="0" smtClean="0"/>
              <a:t>STANAG 2991 NATO COMBAT ENGINEER GLOSSARY – AAP-19(D); (August 2004); </a:t>
            </a:r>
          </a:p>
          <a:p>
            <a:pPr>
              <a:lnSpc>
                <a:spcPct val="100000"/>
              </a:lnSpc>
              <a:spcBef>
                <a:spcPts val="0"/>
              </a:spcBef>
              <a:spcAft>
                <a:spcPts val="1200"/>
              </a:spcAft>
            </a:pPr>
            <a:r>
              <a:rPr lang="cs-CZ" altLang="cs-CZ" sz="2000" dirty="0" smtClean="0"/>
              <a:t>AAP-15 NATO GLOSSARY OF ABBREVIATIONS USED IN NATO DOCUMENTS AND PUBLICATIONS (2010).</a:t>
            </a:r>
          </a:p>
        </p:txBody>
      </p:sp>
      <p:sp>
        <p:nvSpPr>
          <p:cNvPr id="7" name="Rectangle 3"/>
          <p:cNvSpPr>
            <a:spLocks noChangeArrowheads="1"/>
          </p:cNvSpPr>
          <p:nvPr/>
        </p:nvSpPr>
        <p:spPr bwMode="auto">
          <a:xfrm>
            <a:off x="0" y="1204586"/>
            <a:ext cx="9144000" cy="561583"/>
          </a:xfrm>
          <a:prstGeom prst="rect">
            <a:avLst/>
          </a:prstGeom>
          <a:noFill/>
          <a:ln w="9525">
            <a:noFill/>
            <a:miter lim="800000"/>
            <a:headEnd/>
            <a:tailEnd/>
          </a:ln>
        </p:spPr>
        <p:txBody>
          <a:bodyPr/>
          <a:lstStyle/>
          <a:p>
            <a:pPr algn="ctr"/>
            <a:r>
              <a:rPr lang="cs-CZ" altLang="cs-CZ" sz="3200" b="1" dirty="0" smtClean="0">
                <a:latin typeface="Arial" pitchFamily="34" charset="0"/>
                <a:cs typeface="Arial" pitchFamily="34" charset="0"/>
              </a:rPr>
              <a:t>BASIC LITERATURE</a:t>
            </a:r>
            <a:endParaRPr lang="cs-CZ" altLang="cs-CZ" sz="3200" b="1" dirty="0">
              <a:latin typeface="Arial" pitchFamily="34" charset="0"/>
              <a:cs typeface="Arial"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63773" y="2422335"/>
            <a:ext cx="8816453" cy="3395008"/>
          </a:xfrm>
        </p:spPr>
        <p:txBody>
          <a:bodyPr>
            <a:noAutofit/>
          </a:bodyPr>
          <a:lstStyle/>
          <a:p>
            <a:pPr marL="354013" indent="-354013">
              <a:buSzPct val="130000"/>
            </a:pPr>
            <a:r>
              <a:rPr lang="en-US" altLang="cs-CZ" sz="2400" b="1" dirty="0" smtClean="0">
                <a:latin typeface="Arial" charset="0"/>
              </a:rPr>
              <a:t>Explanation of mobility  support principles and philosophy;</a:t>
            </a:r>
          </a:p>
          <a:p>
            <a:pPr marL="354013" indent="-354013">
              <a:buSzPct val="130000"/>
            </a:pPr>
            <a:r>
              <a:rPr lang="en-US" altLang="cs-CZ" sz="2400" b="1" dirty="0" smtClean="0">
                <a:latin typeface="Arial" charset="0"/>
              </a:rPr>
              <a:t>Characteristics of mobility support tasks</a:t>
            </a:r>
          </a:p>
          <a:p>
            <a:pPr marL="354013" indent="-354013">
              <a:buSzPct val="130000"/>
            </a:pPr>
            <a:r>
              <a:rPr lang="en-US" altLang="cs-CZ" sz="2400" b="1" dirty="0" smtClean="0">
                <a:latin typeface="Arial" charset="0"/>
              </a:rPr>
              <a:t>Questions answering (if any);</a:t>
            </a:r>
          </a:p>
          <a:p>
            <a:pPr marL="354013" indent="-354013">
              <a:buSzPct val="130000"/>
            </a:pPr>
            <a:endParaRPr lang="en-US" altLang="cs-CZ" sz="2400" b="1" i="1" u="sng" dirty="0" smtClean="0">
              <a:latin typeface="Arial" charset="0"/>
            </a:endParaRPr>
          </a:p>
          <a:p>
            <a:pPr marL="354013" indent="-354013">
              <a:buSzPct val="130000"/>
            </a:pPr>
            <a:r>
              <a:rPr lang="en-US" altLang="cs-CZ" sz="2400" b="1" i="1" u="sng" dirty="0" smtClean="0">
                <a:latin typeface="Arial" charset="0"/>
              </a:rPr>
              <a:t>Notice</a:t>
            </a:r>
            <a:r>
              <a:rPr lang="en-US" altLang="cs-CZ" sz="2400" b="1" i="1" dirty="0" smtClean="0">
                <a:latin typeface="Arial" charset="0"/>
              </a:rPr>
              <a:t>:</a:t>
            </a:r>
            <a:r>
              <a:rPr lang="en-US" altLang="cs-CZ" sz="2400" b="1" dirty="0" smtClean="0">
                <a:latin typeface="Arial" charset="0"/>
              </a:rPr>
              <a:t> </a:t>
            </a:r>
          </a:p>
          <a:p>
            <a:pPr marL="540000"/>
            <a:r>
              <a:rPr lang="en-US" altLang="cs-CZ" sz="2400" b="1" dirty="0" smtClean="0">
                <a:solidFill>
                  <a:srgbClr val="00B050"/>
                </a:solidFill>
                <a:latin typeface="Arial" charset="0"/>
              </a:rPr>
              <a:t>  You may have </a:t>
            </a:r>
            <a:r>
              <a:rPr lang="en-US" altLang="cs-CZ" sz="2400" b="1" i="1" dirty="0" smtClean="0">
                <a:solidFill>
                  <a:srgbClr val="00B050"/>
                </a:solidFill>
                <a:latin typeface="Arial" charset="0"/>
              </a:rPr>
              <a:t>questions any time during the lesson</a:t>
            </a:r>
            <a:r>
              <a:rPr lang="en-US" altLang="cs-CZ" sz="2400" b="1" i="1" dirty="0" smtClean="0">
                <a:latin typeface="Arial" charset="0"/>
              </a:rPr>
              <a:t>.</a:t>
            </a:r>
            <a:endParaRPr lang="en-US" altLang="cs-CZ" sz="2400" b="1" i="1" dirty="0" smtClean="0">
              <a:solidFill>
                <a:srgbClr val="0000FF"/>
              </a:solidFill>
              <a:latin typeface="Arial" charset="0"/>
            </a:endParaRPr>
          </a:p>
        </p:txBody>
      </p:sp>
      <p:sp>
        <p:nvSpPr>
          <p:cNvPr id="7171" name="Rectangle 3"/>
          <p:cNvSpPr>
            <a:spLocks noChangeArrowheads="1"/>
          </p:cNvSpPr>
          <p:nvPr/>
        </p:nvSpPr>
        <p:spPr bwMode="auto">
          <a:xfrm>
            <a:off x="0" y="1450419"/>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p"/>
              <a:defRPr sz="2800">
                <a:solidFill>
                  <a:schemeClr val="tx1"/>
                </a:solidFill>
                <a:latin typeface="Times New Roman" pitchFamily="18"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Times New Roman" pitchFamily="18"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Times New Roman" pitchFamily="18" charset="0"/>
              </a:defRPr>
            </a:lvl3pPr>
            <a:lvl4pPr marL="1600200" indent="-228600" eaLnBrk="0" hangingPunct="0">
              <a:spcBef>
                <a:spcPct val="20000"/>
              </a:spcBef>
              <a:buClr>
                <a:schemeClr val="bg2"/>
              </a:buClr>
              <a:buFont typeface="Wingdings" pitchFamily="2" charset="2"/>
              <a:buChar char="§"/>
              <a:defRPr>
                <a:solidFill>
                  <a:schemeClr val="tx1"/>
                </a:solidFill>
                <a:latin typeface="Times New Roman" pitchFamily="18"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9pPr>
          </a:lstStyle>
          <a:p>
            <a:pPr algn="ctr" eaLnBrk="1" hangingPunct="1">
              <a:spcBef>
                <a:spcPct val="0"/>
              </a:spcBef>
              <a:buClrTx/>
              <a:buSzTx/>
              <a:buFontTx/>
              <a:buNone/>
            </a:pPr>
            <a:r>
              <a:rPr lang="en-US" altLang="cs-CZ" b="1" dirty="0" smtClean="0">
                <a:latin typeface="Arial" panose="020B0604020202020204" pitchFamily="34" charset="0"/>
                <a:cs typeface="Arial" panose="020B0604020202020204" pitchFamily="34" charset="0"/>
              </a:rPr>
              <a:t>THE LESSON CONTENT</a:t>
            </a:r>
            <a:r>
              <a:rPr lang="cs-CZ" altLang="cs-CZ" b="1" dirty="0" smtClean="0">
                <a:latin typeface="Arial" panose="020B0604020202020204" pitchFamily="34" charset="0"/>
                <a:cs typeface="Arial" panose="020B0604020202020204" pitchFamily="34" charset="0"/>
              </a:rPr>
              <a:t> PLAN</a:t>
            </a:r>
            <a:r>
              <a:rPr lang="en-US" altLang="cs-CZ" b="1" dirty="0" smtClean="0">
                <a:latin typeface="Arial" panose="020B0604020202020204" pitchFamily="34" charset="0"/>
                <a:cs typeface="Arial" panose="020B0604020202020204" pitchFamily="34" charset="0"/>
              </a:rPr>
              <a:t> </a:t>
            </a:r>
            <a:endParaRPr lang="en-US" altLang="cs-CZ" b="1" dirty="0">
              <a:latin typeface="Arial" panose="020B0604020202020204" pitchFamily="34" charset="0"/>
              <a:cs typeface="Arial" panose="020B0604020202020204" pitchFamily="34" charset="0"/>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741888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0" y="1152195"/>
            <a:ext cx="9144000" cy="685800"/>
          </a:xfrm>
        </p:spPr>
        <p:txBody>
          <a:bodyPr>
            <a:noAutofit/>
          </a:bodyPr>
          <a:lstStyle/>
          <a:p>
            <a:pPr algn="ctr"/>
            <a:r>
              <a:rPr lang="cs-CZ" altLang="en-US" sz="3200" b="1" u="sng" dirty="0" smtClean="0">
                <a:solidFill>
                  <a:schemeClr val="accent6">
                    <a:lumMod val="75000"/>
                  </a:schemeClr>
                </a:solidFill>
              </a:rPr>
              <a:t>THE CONCEPT OF MOBILITY SUPPORT</a:t>
            </a:r>
            <a:endParaRPr lang="cs-CZ" altLang="en-US" sz="3200" dirty="0" smtClean="0">
              <a:solidFill>
                <a:schemeClr val="accent6">
                  <a:lumMod val="75000"/>
                </a:schemeClr>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Obdélník 6"/>
          <p:cNvSpPr/>
          <p:nvPr/>
        </p:nvSpPr>
        <p:spPr>
          <a:xfrm>
            <a:off x="332509" y="1997839"/>
            <a:ext cx="8573985" cy="3739485"/>
          </a:xfrm>
          <a:prstGeom prst="rect">
            <a:avLst/>
          </a:prstGeom>
        </p:spPr>
        <p:txBody>
          <a:bodyPr wrap="square">
            <a:spAutoFit/>
          </a:bodyPr>
          <a:lstStyle/>
          <a:p>
            <a:pPr algn="just">
              <a:spcAft>
                <a:spcPts val="1800"/>
              </a:spcAft>
            </a:pPr>
            <a:r>
              <a:rPr lang="en-US" sz="2400" dirty="0" smtClean="0">
                <a:latin typeface="Arial" panose="020B0604020202020204" pitchFamily="34" charset="0"/>
                <a:cs typeface="Arial" panose="020B0604020202020204" pitchFamily="34" charset="0"/>
              </a:rPr>
              <a:t>All </a:t>
            </a:r>
            <a:r>
              <a:rPr lang="en-US" sz="2400" dirty="0">
                <a:latin typeface="Arial" panose="020B0604020202020204" pitchFamily="34" charset="0"/>
                <a:cs typeface="Arial" panose="020B0604020202020204" pitchFamily="34" charset="0"/>
              </a:rPr>
              <a:t>arms/branches will attempt to bypass or overcome obstacles and maintain mobility by use of their own integral resources and efforts. </a:t>
            </a:r>
            <a:r>
              <a:rPr lang="en-US" sz="2400" dirty="0">
                <a:latin typeface="Arial" panose="020B0604020202020204" pitchFamily="34" charset="0"/>
                <a:cs typeface="Arial" panose="020B0604020202020204" pitchFamily="34" charset="0"/>
              </a:rPr>
              <a:t>In manoeuvre warfare when obstacles are encountered, the following actions will be attempted in the order shown so as to retain tempo and initiative:</a:t>
            </a:r>
            <a:endParaRPr lang="cs-CZ" sz="24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Bypass</a:t>
            </a:r>
            <a:endParaRPr lang="cs-CZ" sz="24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400" dirty="0">
                <a:latin typeface="Arial" panose="020B0604020202020204" pitchFamily="34" charset="0"/>
                <a:cs typeface="Arial" panose="020B0604020202020204" pitchFamily="34" charset="0"/>
              </a:rPr>
              <a:t>Overcome the obstacles using integral </a:t>
            </a:r>
            <a:r>
              <a:rPr lang="en-US" sz="2400" dirty="0" smtClean="0">
                <a:latin typeface="Arial" panose="020B0604020202020204" pitchFamily="34" charset="0"/>
                <a:cs typeface="Arial" panose="020B0604020202020204" pitchFamily="34" charset="0"/>
              </a:rPr>
              <a:t>support</a:t>
            </a:r>
            <a:endParaRPr lang="cs-CZ" sz="24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400" dirty="0">
                <a:latin typeface="Arial" panose="020B0604020202020204" pitchFamily="34" charset="0"/>
                <a:cs typeface="Arial" panose="020B0604020202020204" pitchFamily="34" charset="0"/>
              </a:rPr>
              <a:t>Deploy specialist obstacle crossing </a:t>
            </a:r>
            <a:r>
              <a:rPr lang="en-US" sz="2400" dirty="0" smtClean="0">
                <a:latin typeface="Arial" panose="020B0604020202020204" pitchFamily="34" charset="0"/>
                <a:cs typeface="Arial" panose="020B0604020202020204" pitchFamily="34" charset="0"/>
              </a:rPr>
              <a:t>resources</a:t>
            </a:r>
            <a:endParaRPr lang="cs-CZ" sz="24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83127" y="2183978"/>
            <a:ext cx="8953995" cy="3724096"/>
          </a:xfrm>
          <a:prstGeom prst="rect">
            <a:avLst/>
          </a:prstGeom>
        </p:spPr>
        <p:txBody>
          <a:bodyPr wrap="square">
            <a:spAutoFit/>
          </a:bodyPr>
          <a:lstStyle/>
          <a:p>
            <a:pPr algn="just">
              <a:spcAft>
                <a:spcPts val="1800"/>
              </a:spcAft>
            </a:pPr>
            <a:r>
              <a:rPr lang="en-US" sz="2200" dirty="0">
                <a:latin typeface="Arial" panose="020B0604020202020204" pitchFamily="34" charset="0"/>
                <a:cs typeface="Arial" panose="020B0604020202020204" pitchFamily="34" charset="0"/>
              </a:rPr>
              <a:t>The maintenance of tempo and mobility in the face of an effective obstacle, whether laid by the adversant or not, will depend on the following:</a:t>
            </a:r>
            <a:endParaRPr lang="cs-CZ" sz="22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200" dirty="0">
                <a:latin typeface="Arial" panose="020B0604020202020204" pitchFamily="34" charset="0"/>
                <a:cs typeface="Arial" panose="020B0604020202020204" pitchFamily="34" charset="0"/>
              </a:rPr>
              <a:t>An early assessment of the likelihood of obstacles to be crossed.</a:t>
            </a:r>
            <a:endParaRPr lang="cs-CZ" sz="22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200" dirty="0">
                <a:latin typeface="Arial" panose="020B0604020202020204" pitchFamily="34" charset="0"/>
                <a:cs typeface="Arial" panose="020B0604020202020204" pitchFamily="34" charset="0"/>
              </a:rPr>
              <a:t>Deployment of the force in an appropriate manner, in order to overcome likely obstacles speedily as they are encountered.</a:t>
            </a:r>
            <a:endParaRPr lang="cs-CZ" sz="22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200" dirty="0">
                <a:latin typeface="Arial" panose="020B0604020202020204" pitchFamily="34" charset="0"/>
                <a:cs typeface="Arial" panose="020B0604020202020204" pitchFamily="34" charset="0"/>
              </a:rPr>
              <a:t>Early detection and reconnaissance of obstacles.</a:t>
            </a:r>
            <a:endParaRPr lang="cs-CZ" sz="2200" dirty="0">
              <a:latin typeface="Arial" panose="020B0604020202020204" pitchFamily="34" charset="0"/>
              <a:cs typeface="Arial" panose="020B0604020202020204" pitchFamily="34" charset="0"/>
            </a:endParaRPr>
          </a:p>
          <a:p>
            <a:pPr marL="342900" indent="-342900" algn="just">
              <a:spcAft>
                <a:spcPts val="1800"/>
              </a:spcAft>
              <a:buFont typeface="Arial" panose="020B0604020202020204" pitchFamily="34" charset="0"/>
              <a:buChar char="•"/>
            </a:pPr>
            <a:r>
              <a:rPr lang="en-US" sz="2200" dirty="0">
                <a:latin typeface="Arial" panose="020B0604020202020204" pitchFamily="34" charset="0"/>
                <a:cs typeface="Arial" panose="020B0604020202020204" pitchFamily="34" charset="0"/>
              </a:rPr>
              <a:t>Effective drills and procedures.</a:t>
            </a:r>
            <a:endParaRPr lang="cs-CZ" sz="2200" dirty="0">
              <a:latin typeface="Arial" panose="020B0604020202020204" pitchFamily="34" charset="0"/>
              <a:cs typeface="Arial" panose="020B0604020202020204" pitchFamily="34" charset="0"/>
            </a:endParaRPr>
          </a:p>
        </p:txBody>
      </p:sp>
      <p:sp>
        <p:nvSpPr>
          <p:cNvPr id="7" name="Nadpis 1"/>
          <p:cNvSpPr>
            <a:spLocks noGrp="1"/>
          </p:cNvSpPr>
          <p:nvPr>
            <p:ph type="title"/>
          </p:nvPr>
        </p:nvSpPr>
        <p:spPr>
          <a:xfrm>
            <a:off x="0" y="1259073"/>
            <a:ext cx="9144000" cy="685800"/>
          </a:xfrm>
        </p:spPr>
        <p:txBody>
          <a:bodyPr>
            <a:noAutofit/>
          </a:bodyPr>
          <a:lstStyle/>
          <a:p>
            <a:pPr algn="ctr"/>
            <a:r>
              <a:rPr lang="cs-CZ" altLang="en-US" sz="3200" b="1" u="sng" dirty="0" smtClean="0">
                <a:solidFill>
                  <a:schemeClr val="accent6">
                    <a:lumMod val="75000"/>
                  </a:schemeClr>
                </a:solidFill>
              </a:rPr>
              <a:t>THE CONCEPT OF MOBILITY SUPPORT</a:t>
            </a:r>
            <a:endParaRPr lang="cs-CZ" altLang="en-US" sz="3200" dirty="0" smtClean="0">
              <a:solidFill>
                <a:schemeClr val="accent6">
                  <a:lumMod val="75000"/>
                </a:schemeClr>
              </a:solidFill>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52106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318162" y="1768341"/>
            <a:ext cx="7030191" cy="4585871"/>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Gap </a:t>
            </a:r>
            <a:r>
              <a:rPr lang="en-US" sz="2800" dirty="0" smtClean="0">
                <a:latin typeface="Arial" panose="020B0604020202020204" pitchFamily="34" charset="0"/>
                <a:cs typeface="Arial" panose="020B0604020202020204" pitchFamily="34" charset="0"/>
              </a:rPr>
              <a:t>Crossing</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Countermine </a:t>
            </a:r>
            <a:r>
              <a:rPr lang="en-US" sz="2800" dirty="0" smtClean="0">
                <a:latin typeface="Arial" panose="020B0604020202020204" pitchFamily="34" charset="0"/>
                <a:cs typeface="Arial" panose="020B0604020202020204" pitchFamily="34" charset="0"/>
              </a:rPr>
              <a:t>Operations</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Counter Obstacle </a:t>
            </a:r>
            <a:r>
              <a:rPr lang="en-US" sz="2800" dirty="0" smtClean="0">
                <a:latin typeface="Arial" panose="020B0604020202020204" pitchFamily="34" charset="0"/>
                <a:cs typeface="Arial" panose="020B0604020202020204" pitchFamily="34" charset="0"/>
              </a:rPr>
              <a:t>Operations</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Routes</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Support to Forward Aviation</a:t>
            </a:r>
            <a:r>
              <a:rPr lang="en-US" sz="2800" dirty="0" smtClean="0">
                <a:latin typeface="Arial" panose="020B0604020202020204" pitchFamily="34" charset="0"/>
                <a:cs typeface="Arial" panose="020B0604020202020204" pitchFamily="34" charset="0"/>
              </a:rPr>
              <a:t>.</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Explosive threat </a:t>
            </a:r>
            <a:r>
              <a:rPr lang="en-US" sz="2800" dirty="0" smtClean="0">
                <a:latin typeface="Arial" panose="020B0604020202020204" pitchFamily="34" charset="0"/>
                <a:cs typeface="Arial" panose="020B0604020202020204" pitchFamily="34" charset="0"/>
              </a:rPr>
              <a:t>Management</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Route </a:t>
            </a:r>
            <a:r>
              <a:rPr lang="en-US" sz="2800" dirty="0" smtClean="0">
                <a:latin typeface="Arial" panose="020B0604020202020204" pitchFamily="34" charset="0"/>
                <a:cs typeface="Arial" panose="020B0604020202020204" pitchFamily="34" charset="0"/>
              </a:rPr>
              <a:t>Clearance</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Area </a:t>
            </a:r>
            <a:r>
              <a:rPr lang="en-US" sz="2800" dirty="0" smtClean="0">
                <a:latin typeface="Arial" panose="020B0604020202020204" pitchFamily="34" charset="0"/>
                <a:cs typeface="Arial" panose="020B0604020202020204" pitchFamily="34" charset="0"/>
              </a:rPr>
              <a:t>Clearance</a:t>
            </a:r>
            <a:endParaRPr lang="cs-CZ"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a:latin typeface="Arial" panose="020B0604020202020204" pitchFamily="34" charset="0"/>
                <a:cs typeface="Arial" panose="020B0604020202020204" pitchFamily="34" charset="0"/>
              </a:rPr>
              <a:t>Military </a:t>
            </a:r>
            <a:r>
              <a:rPr lang="en-US" sz="2800" dirty="0" smtClean="0">
                <a:latin typeface="Arial" panose="020B0604020202020204" pitchFamily="34" charset="0"/>
                <a:cs typeface="Arial" panose="020B0604020202020204" pitchFamily="34" charset="0"/>
              </a:rPr>
              <a:t>Search</a:t>
            </a:r>
            <a:endParaRPr lang="cs-CZ" sz="2800" dirty="0">
              <a:latin typeface="Arial" panose="020B0604020202020204" pitchFamily="34" charset="0"/>
              <a:cs typeface="Arial" panose="020B0604020202020204" pitchFamily="34" charset="0"/>
            </a:endParaRPr>
          </a:p>
        </p:txBody>
      </p:sp>
      <p:sp>
        <p:nvSpPr>
          <p:cNvPr id="7" name="Nadpis 1"/>
          <p:cNvSpPr>
            <a:spLocks noGrp="1"/>
          </p:cNvSpPr>
          <p:nvPr>
            <p:ph type="title"/>
          </p:nvPr>
        </p:nvSpPr>
        <p:spPr>
          <a:xfrm>
            <a:off x="35626" y="1080944"/>
            <a:ext cx="9144000" cy="685800"/>
          </a:xfrm>
        </p:spPr>
        <p:txBody>
          <a:bodyPr>
            <a:noAutofit/>
          </a:bodyPr>
          <a:lstStyle/>
          <a:p>
            <a:pPr algn="ctr"/>
            <a:r>
              <a:rPr lang="cs-CZ" altLang="en-US" sz="3200" b="1" u="sng" dirty="0" smtClean="0">
                <a:solidFill>
                  <a:schemeClr val="accent6">
                    <a:lumMod val="75000"/>
                  </a:schemeClr>
                </a:solidFill>
              </a:rPr>
              <a:t>MOBILITY SUPPORT MAIN TASKS</a:t>
            </a:r>
            <a:endParaRPr lang="cs-CZ" altLang="en-US" sz="3200" dirty="0" smtClean="0">
              <a:solidFill>
                <a:schemeClr val="accent6">
                  <a:lumMod val="75000"/>
                </a:schemeClr>
              </a:solidFill>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26458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Nadpis 1"/>
          <p:cNvSpPr>
            <a:spLocks noGrp="1"/>
          </p:cNvSpPr>
          <p:nvPr>
            <p:ph type="title"/>
          </p:nvPr>
        </p:nvSpPr>
        <p:spPr>
          <a:xfrm>
            <a:off x="0" y="1199695"/>
            <a:ext cx="9144000" cy="685800"/>
          </a:xfrm>
        </p:spPr>
        <p:txBody>
          <a:bodyPr>
            <a:noAutofit/>
          </a:bodyPr>
          <a:lstStyle/>
          <a:p>
            <a:pPr algn="ctr"/>
            <a:r>
              <a:rPr lang="en-US" altLang="en-US" sz="2800" b="1" u="sng" dirty="0">
                <a:solidFill>
                  <a:schemeClr val="accent6">
                    <a:lumMod val="75000"/>
                  </a:schemeClr>
                </a:solidFill>
              </a:rPr>
              <a:t>MOBILITY SUPPORT TO OFFENSIVE OPERATIONS</a:t>
            </a:r>
            <a:endParaRPr lang="cs-CZ" altLang="en-US" sz="2800" dirty="0" smtClean="0">
              <a:solidFill>
                <a:schemeClr val="accent6">
                  <a:lumMod val="75000"/>
                </a:schemeClr>
              </a:solidFill>
            </a:endParaRPr>
          </a:p>
        </p:txBody>
      </p:sp>
      <p:sp>
        <p:nvSpPr>
          <p:cNvPr id="6" name="Obdélník 5"/>
          <p:cNvSpPr/>
          <p:nvPr/>
        </p:nvSpPr>
        <p:spPr>
          <a:xfrm>
            <a:off x="219694" y="2836038"/>
            <a:ext cx="8710550" cy="3170099"/>
          </a:xfrm>
          <a:prstGeom prst="rect">
            <a:avLst/>
          </a:prstGeom>
        </p:spPr>
        <p:txBody>
          <a:bodyPr wrap="square">
            <a:spAutoFit/>
          </a:bodyPr>
          <a:lstStyle/>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Breaching</a:t>
            </a:r>
            <a:r>
              <a:rPr lang="en-US" sz="2000" dirty="0">
                <a:latin typeface="Arial" panose="020B0604020202020204" pitchFamily="34" charset="0"/>
                <a:cs typeface="Arial" panose="020B0604020202020204" pitchFamily="34" charset="0"/>
              </a:rPr>
              <a:t>, marking or opening our own, as well as adversant minefields.</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Providing </a:t>
            </a:r>
            <a:r>
              <a:rPr lang="en-US" sz="2000" dirty="0">
                <a:latin typeface="Arial" panose="020B0604020202020204" pitchFamily="34" charset="0"/>
                <a:cs typeface="Arial" panose="020B0604020202020204" pitchFamily="34" charset="0"/>
              </a:rPr>
              <a:t>the means of crossing rivers or other obstacles.</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Securing </a:t>
            </a:r>
            <a:r>
              <a:rPr lang="en-US" sz="2000" dirty="0">
                <a:latin typeface="Arial" panose="020B0604020202020204" pitchFamily="34" charset="0"/>
                <a:cs typeface="Arial" panose="020B0604020202020204" pitchFamily="34" charset="0"/>
              </a:rPr>
              <a:t>the flanks by means of minefields, demolitions and other obstacles. These also help to shape and structure the battlefield and may allow commanders to use economy of force measures for force protection.</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Preparing </a:t>
            </a:r>
            <a:r>
              <a:rPr lang="en-US" sz="2000" dirty="0">
                <a:latin typeface="Arial" panose="020B0604020202020204" pitchFamily="34" charset="0"/>
                <a:cs typeface="Arial" panose="020B0604020202020204" pitchFamily="34" charset="0"/>
              </a:rPr>
              <a:t>and maintaining routes for follow-up echelons.</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Supporting </a:t>
            </a:r>
            <a:r>
              <a:rPr lang="en-US" sz="2000" dirty="0">
                <a:latin typeface="Arial" panose="020B0604020202020204" pitchFamily="34" charset="0"/>
                <a:cs typeface="Arial" panose="020B0604020202020204" pitchFamily="34" charset="0"/>
              </a:rPr>
              <a:t>the consolidation on the objective by digging, laying minefields and creating obstacles.</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Route </a:t>
            </a:r>
            <a:r>
              <a:rPr lang="en-US" sz="2000" dirty="0">
                <a:latin typeface="Arial" panose="020B0604020202020204" pitchFamily="34" charset="0"/>
                <a:cs typeface="Arial" panose="020B0604020202020204" pitchFamily="34" charset="0"/>
              </a:rPr>
              <a:t>Clearance</a:t>
            </a:r>
            <a:endParaRPr lang="en-US" sz="2000" dirty="0">
              <a:latin typeface="Arial" panose="020B0604020202020204" pitchFamily="34" charset="0"/>
              <a:cs typeface="Arial" panose="020B0604020202020204" pitchFamily="34" charset="0"/>
            </a:endParaRPr>
          </a:p>
        </p:txBody>
      </p:sp>
      <p:sp>
        <p:nvSpPr>
          <p:cNvPr id="2" name="Obdélník 1"/>
          <p:cNvSpPr/>
          <p:nvPr/>
        </p:nvSpPr>
        <p:spPr>
          <a:xfrm>
            <a:off x="219694" y="1946747"/>
            <a:ext cx="8710550" cy="83099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Engineers will be required to support attacking forces by any or all of the following actions:</a:t>
            </a:r>
            <a:endParaRPr lang="cs-CZ" sz="2400"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55376706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223436"/>
            <a:ext cx="9144000" cy="685800"/>
          </a:xfrm>
        </p:spPr>
        <p:txBody>
          <a:bodyPr>
            <a:noAutofit/>
          </a:bodyPr>
          <a:lstStyle/>
          <a:p>
            <a:pPr algn="ctr">
              <a:spcBef>
                <a:spcPts val="600"/>
              </a:spcBef>
              <a:spcAft>
                <a:spcPts val="600"/>
              </a:spcAft>
            </a:pPr>
            <a:r>
              <a:rPr lang="en-US" altLang="en-US" sz="2800" b="1" u="sng" dirty="0">
                <a:solidFill>
                  <a:schemeClr val="accent6">
                    <a:lumMod val="75000"/>
                  </a:schemeClr>
                </a:solidFill>
              </a:rPr>
              <a:t>MOBILITY SUPPORT TO OFFENSIVE </a:t>
            </a:r>
            <a:r>
              <a:rPr lang="en-US" altLang="en-US" sz="2800" b="1" u="sng" dirty="0" smtClean="0">
                <a:solidFill>
                  <a:schemeClr val="accent6">
                    <a:lumMod val="75000"/>
                  </a:schemeClr>
                </a:solidFill>
              </a:rPr>
              <a:t>OPERATIONS</a:t>
            </a:r>
            <a:r>
              <a:rPr lang="cs-CZ" altLang="en-US" sz="2800" b="1" u="sng" dirty="0" smtClean="0">
                <a:solidFill>
                  <a:schemeClr val="accent6">
                    <a:lumMod val="75000"/>
                  </a:schemeClr>
                </a:solidFill>
              </a:rPr>
              <a:t/>
            </a:r>
            <a:br>
              <a:rPr lang="cs-CZ" altLang="en-US" sz="2800" b="1" u="sng" dirty="0" smtClean="0">
                <a:solidFill>
                  <a:schemeClr val="accent6">
                    <a:lumMod val="75000"/>
                  </a:schemeClr>
                </a:solidFill>
              </a:rPr>
            </a:br>
            <a:r>
              <a:rPr lang="cs-CZ" altLang="en-US" sz="2400" b="1" dirty="0" smtClean="0">
                <a:solidFill>
                  <a:srgbClr val="FF0000"/>
                </a:solidFill>
              </a:rPr>
              <a:t>ENGINEER SUPPORT TO MOVEMENT</a:t>
            </a:r>
            <a:endParaRPr lang="cs-CZ" altLang="en-US" sz="2800" dirty="0" smtClean="0">
              <a:solidFill>
                <a:srgbClr val="FF0000"/>
              </a:solidFill>
            </a:endParaRPr>
          </a:p>
        </p:txBody>
      </p:sp>
      <p:sp>
        <p:nvSpPr>
          <p:cNvPr id="6" name="Obdélník 5"/>
          <p:cNvSpPr/>
          <p:nvPr/>
        </p:nvSpPr>
        <p:spPr>
          <a:xfrm>
            <a:off x="302821" y="2931030"/>
            <a:ext cx="8710550" cy="3062377"/>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Engineer reconnaissance</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Establishment </a:t>
            </a:r>
            <a:r>
              <a:rPr lang="en-US" sz="2800" dirty="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by-passes</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Clearance </a:t>
            </a:r>
            <a:r>
              <a:rPr lang="en-US" sz="2800" dirty="0">
                <a:latin typeface="Arial" panose="020B0604020202020204" pitchFamily="34" charset="0"/>
                <a:cs typeface="Arial" panose="020B0604020202020204" pitchFamily="34" charset="0"/>
              </a:rPr>
              <a:t>of obstacles and explosive </a:t>
            </a:r>
            <a:r>
              <a:rPr lang="en-US" sz="2800" dirty="0" smtClean="0">
                <a:latin typeface="Arial" panose="020B0604020202020204" pitchFamily="34" charset="0"/>
                <a:cs typeface="Arial" panose="020B0604020202020204" pitchFamily="34" charset="0"/>
              </a:rPr>
              <a:t>threats</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Building </a:t>
            </a:r>
            <a:r>
              <a:rPr lang="en-US" sz="2800" dirty="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bridges</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Damage Repair</a:t>
            </a:r>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Road Upgrades</a:t>
            </a:r>
            <a:endParaRPr lang="en-US" sz="2800" dirty="0">
              <a:latin typeface="Arial" panose="020B0604020202020204" pitchFamily="34" charset="0"/>
              <a:cs typeface="Arial" panose="020B0604020202020204" pitchFamily="34" charset="0"/>
            </a:endParaRPr>
          </a:p>
        </p:txBody>
      </p:sp>
      <p:sp>
        <p:nvSpPr>
          <p:cNvPr id="2" name="Obdélník 1"/>
          <p:cNvSpPr/>
          <p:nvPr/>
        </p:nvSpPr>
        <p:spPr>
          <a:xfrm>
            <a:off x="302821" y="2153817"/>
            <a:ext cx="8710550" cy="584775"/>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Engineer tasks in support of </a:t>
            </a:r>
            <a:r>
              <a:rPr lang="en-US" sz="3200" b="1" dirty="0" smtClean="0">
                <a:latin typeface="Arial" panose="020B0604020202020204" pitchFamily="34" charset="0"/>
                <a:cs typeface="Arial" panose="020B0604020202020204" pitchFamily="34" charset="0"/>
              </a:rPr>
              <a:t>movement</a:t>
            </a:r>
            <a:endParaRPr lang="cs-CZ" sz="3200" b="1"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323827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2969" y="1318440"/>
            <a:ext cx="9144000" cy="685800"/>
          </a:xfrm>
        </p:spPr>
        <p:txBody>
          <a:bodyPr>
            <a:noAutofit/>
          </a:bodyPr>
          <a:lstStyle/>
          <a:p>
            <a:pPr algn="ctr">
              <a:spcBef>
                <a:spcPts val="600"/>
              </a:spcBef>
              <a:spcAft>
                <a:spcPts val="600"/>
              </a:spcAft>
            </a:pPr>
            <a:r>
              <a:rPr lang="en-US" altLang="en-US" sz="2800" b="1" u="sng" dirty="0">
                <a:solidFill>
                  <a:schemeClr val="accent6">
                    <a:lumMod val="75000"/>
                  </a:schemeClr>
                </a:solidFill>
              </a:rPr>
              <a:t>MOBILITY SUPPORT TO OFFENSIVE </a:t>
            </a:r>
            <a:r>
              <a:rPr lang="en-US" altLang="en-US" sz="2800" b="1" u="sng" dirty="0" smtClean="0">
                <a:solidFill>
                  <a:schemeClr val="accent6">
                    <a:lumMod val="75000"/>
                  </a:schemeClr>
                </a:solidFill>
              </a:rPr>
              <a:t>OPERATIONS</a:t>
            </a:r>
            <a:r>
              <a:rPr lang="cs-CZ" altLang="en-US" sz="2800" b="1" u="sng" dirty="0" smtClean="0">
                <a:solidFill>
                  <a:schemeClr val="accent6">
                    <a:lumMod val="75000"/>
                  </a:schemeClr>
                </a:solidFill>
              </a:rPr>
              <a:t/>
            </a:r>
            <a:br>
              <a:rPr lang="cs-CZ" altLang="en-US" sz="2800" b="1" u="sng" dirty="0" smtClean="0">
                <a:solidFill>
                  <a:schemeClr val="accent6">
                    <a:lumMod val="75000"/>
                  </a:schemeClr>
                </a:solidFill>
              </a:rPr>
            </a:br>
            <a:r>
              <a:rPr lang="cs-CZ" altLang="en-US" sz="2400" b="1" dirty="0" smtClean="0">
                <a:solidFill>
                  <a:srgbClr val="FF0000"/>
                </a:solidFill>
              </a:rPr>
              <a:t>ENGINEER SUPPORT TO MOVING FORMATIONS</a:t>
            </a:r>
            <a:endParaRPr lang="cs-CZ" altLang="en-US" sz="2800" dirty="0" smtClean="0">
              <a:solidFill>
                <a:srgbClr val="FF0000"/>
              </a:solidFill>
            </a:endParaRPr>
          </a:p>
        </p:txBody>
      </p:sp>
      <p:sp>
        <p:nvSpPr>
          <p:cNvPr id="6" name="Obdélník 5"/>
          <p:cNvSpPr/>
          <p:nvPr/>
        </p:nvSpPr>
        <p:spPr>
          <a:xfrm>
            <a:off x="222662" y="3370411"/>
            <a:ext cx="8710550" cy="1800493"/>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Clear </a:t>
            </a:r>
            <a:r>
              <a:rPr lang="en-US" sz="2400" dirty="0">
                <a:latin typeface="Arial" panose="020B0604020202020204" pitchFamily="34" charset="0"/>
                <a:cs typeface="Arial" panose="020B0604020202020204" pitchFamily="34" charset="0"/>
              </a:rPr>
              <a:t>EO and non-explosive obstacles.</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Deal </a:t>
            </a:r>
            <a:r>
              <a:rPr lang="en-US" sz="2400" dirty="0">
                <a:latin typeface="Arial" panose="020B0604020202020204" pitchFamily="34" charset="0"/>
                <a:cs typeface="Arial" panose="020B0604020202020204" pitchFamily="34" charset="0"/>
              </a:rPr>
              <a:t>with </a:t>
            </a:r>
            <a:r>
              <a:rPr lang="en-US" sz="2400" dirty="0" err="1">
                <a:latin typeface="Arial" panose="020B0604020202020204" pitchFamily="34" charset="0"/>
                <a:cs typeface="Arial" panose="020B0604020202020204" pitchFamily="34" charset="0"/>
              </a:rPr>
              <a:t>scatterable</a:t>
            </a:r>
            <a:r>
              <a:rPr lang="en-US" sz="2400" dirty="0">
                <a:latin typeface="Arial" panose="020B0604020202020204" pitchFamily="34" charset="0"/>
                <a:cs typeface="Arial" panose="020B0604020202020204" pitchFamily="34" charset="0"/>
              </a:rPr>
              <a:t> mines.</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Fill </a:t>
            </a:r>
            <a:r>
              <a:rPr lang="en-US" sz="2400" dirty="0">
                <a:latin typeface="Arial" panose="020B0604020202020204" pitchFamily="34" charset="0"/>
                <a:cs typeface="Arial" panose="020B0604020202020204" pitchFamily="34" charset="0"/>
              </a:rPr>
              <a:t>craters and repair route damage.</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Bridge </a:t>
            </a:r>
            <a:r>
              <a:rPr lang="en-US" sz="2400" dirty="0">
                <a:latin typeface="Arial" panose="020B0604020202020204" pitchFamily="34" charset="0"/>
                <a:cs typeface="Arial" panose="020B0604020202020204" pitchFamily="34" charset="0"/>
              </a:rPr>
              <a:t>gaps.</a:t>
            </a:r>
          </a:p>
        </p:txBody>
      </p:sp>
      <p:sp>
        <p:nvSpPr>
          <p:cNvPr id="2" name="Obdélník 1"/>
          <p:cNvSpPr/>
          <p:nvPr/>
        </p:nvSpPr>
        <p:spPr>
          <a:xfrm>
            <a:off x="130629" y="2272571"/>
            <a:ext cx="8894617" cy="954107"/>
          </a:xfrm>
          <a:prstGeom prst="rect">
            <a:avLst/>
          </a:prstGeom>
        </p:spPr>
        <p:txBody>
          <a:bodyPr wrap="square">
            <a:spAutoFit/>
          </a:bodyPr>
          <a:lstStyle/>
          <a:p>
            <a:pPr algn="just"/>
            <a:r>
              <a:rPr lang="en-US" sz="2800" b="1" dirty="0">
                <a:latin typeface="Arial" panose="020B0604020202020204" pitchFamily="34" charset="0"/>
                <a:cs typeface="Arial" panose="020B0604020202020204" pitchFamily="34" charset="0"/>
              </a:rPr>
              <a:t>Engineers may be required to pre-deploy some engineers into the theatre of operations in order to:</a:t>
            </a:r>
            <a:endParaRPr lang="cs-CZ" sz="2800" b="1" dirty="0">
              <a:latin typeface="Arial" panose="020B0604020202020204" pitchFamily="34" charset="0"/>
              <a:cs typeface="Arial" panose="020B0604020202020204"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885531904"/>
      </p:ext>
    </p:extLst>
  </p:cSld>
  <p:clrMapOvr>
    <a:masterClrMapping/>
  </p:clrMapOvr>
</p:sld>
</file>

<file path=ppt/theme/theme1.xml><?xml version="1.0" encoding="utf-8"?>
<a:theme xmlns:a="http://schemas.openxmlformats.org/drawingml/2006/main" name="FVL_EN-pozn">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VL_EN-pozn.potx" id="{31B037E0-CD72-4D3B-A2E4-D8CF437E6D11}" vid="{29724EEC-3848-4D34-9D74-BCD782F6132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ormuláře UO" ma:contentTypeID="0x01010100241CD0748BB4B444A2D2D477ED8CB4770096706DC8BFCFB047A7EB265F6EAEB7E7" ma:contentTypeVersion="73" ma:contentTypeDescription="" ma:contentTypeScope="" ma:versionID="7e301028b24506f3b426cca8c44b1657">
  <xsd:schema xmlns:xsd="http://www.w3.org/2001/XMLSchema" xmlns:xs="http://www.w3.org/2001/XMLSchema" xmlns:p="http://schemas.microsoft.com/office/2006/metadata/properties" xmlns:ns1="http://schemas.microsoft.com/sharepoint/v3" xmlns:ns2="4c776772-38f0-49f0-aa86-460d0737ec12" targetNamespace="http://schemas.microsoft.com/office/2006/metadata/properties" ma:root="true" ma:fieldsID="ea2add189b7bf88089e797221951b0aa" ns1:_="" ns2:_="">
    <xsd:import namespace="http://schemas.microsoft.com/sharepoint/v3"/>
    <xsd:import namespace="4c776772-38f0-49f0-aa86-460d0737ec12"/>
    <xsd:element name="properties">
      <xsd:complexType>
        <xsd:sequence>
          <xsd:element name="documentManagement">
            <xsd:complexType>
              <xsd:all>
                <xsd:element ref="ns2:Nadpis"/>
                <xsd:element ref="ns2:Platnost_x0020_formuláře_x0020_od"/>
                <xsd:element ref="ns2:Platnost_x0020_formuláře_x0020_do" minOccurs="0"/>
                <xsd:element ref="ns1:ShowCombineView" minOccurs="0"/>
                <xsd:element ref="ns1:ShowRepairView" minOccurs="0"/>
                <xsd:element ref="ns1:TemplateUrl" minOccurs="0"/>
                <xsd:element ref="ns1:xd_ProgID" minOccurs="0"/>
                <xsd:element ref="ns2:Oblast_x0020_formulářeTaxHTField0" minOccurs="0"/>
                <xsd:element ref="ns2:TaxCatchAll" minOccurs="0"/>
                <xsd:element ref="ns2:TaxCatchAllLabel" minOccurs="0"/>
                <xsd:element ref="ns2:Druh_x0020_formulářeTaxHTField0" minOccurs="0"/>
                <xsd:element ref="ns2:Jazyk_x0020_formulářeTaxHTField0" minOccurs="0"/>
                <xsd:element ref="ns2:_dlc_DocId" minOccurs="0"/>
                <xsd:element ref="ns2:_dlc_DocIdUrl" minOccurs="0"/>
                <xsd:element ref="ns2:_dlc_DocIdPersistId" minOccurs="0"/>
                <xsd:element ref="ns2:a4b1d69e970e4081a00b6ea954e4543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Kombinované zobrazení" ma:hidden="true" ma:internalName="ShowCombineView">
      <xsd:simpleType>
        <xsd:restriction base="dms:Text"/>
      </xsd:simpleType>
    </xsd:element>
    <xsd:element name="ShowRepairView" ma:index="10" nillable="true" ma:displayName="Zobrazení oprav" ma:hidden="true" ma:internalName="ShowRepairView">
      <xsd:simpleType>
        <xsd:restriction base="dms:Text"/>
      </xsd:simpleType>
    </xsd:element>
    <xsd:element name="TemplateUrl" ma:index="11" nillable="true" ma:displayName="Připojení šablony" ma:hidden="true" ma:internalName="TemplateUrl">
      <xsd:simpleType>
        <xsd:restriction base="dms:Text"/>
      </xsd:simpleType>
    </xsd:element>
    <xsd:element name="xd_ProgID" ma:index="12" nillable="true" ma:displayName="Odkaz na soubo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776772-38f0-49f0-aa86-460d0737ec12" elementFormDefault="qualified">
    <xsd:import namespace="http://schemas.microsoft.com/office/2006/documentManagement/types"/>
    <xsd:import namespace="http://schemas.microsoft.com/office/infopath/2007/PartnerControls"/>
    <xsd:element name="Nadpis" ma:index="1" ma:displayName="Nadpis formuláře" ma:internalName="Nadpis" ma:readOnly="false">
      <xsd:simpleType>
        <xsd:restriction base="dms:Text">
          <xsd:maxLength value="255"/>
        </xsd:restriction>
      </xsd:simpleType>
    </xsd:element>
    <xsd:element name="Platnost_x0020_formuláře_x0020_od" ma:index="5" ma:displayName="Platnost formuláře od" ma:default="[today]" ma:format="DateTime" ma:internalName="Platnost_x0020_formul_x00e1__x0159_e_x0020_od" ma:readOnly="false">
      <xsd:simpleType>
        <xsd:restriction base="dms:DateTime"/>
      </xsd:simpleType>
    </xsd:element>
    <xsd:element name="Platnost_x0020_formuláře_x0020_do" ma:index="6" nillable="true" ma:displayName="Platnost formuláře do" ma:format="DateTime" ma:internalName="Platnost_x0020_formul_x00e1__x0159_e_x0020_do">
      <xsd:simpleType>
        <xsd:restriction base="dms:DateTime"/>
      </xsd:simpleType>
    </xsd:element>
    <xsd:element name="Oblast_x0020_formulářeTaxHTField0" ma:index="13" nillable="true" ma:taxonomy="true" ma:internalName="Oblast_x0020_formul_x00e1__x0159_eTaxHTField0" ma:taxonomyFieldName="Oblast_x0020_formul_x00e1__x0159_e" ma:displayName="Oblast formuláře" ma:default="" ma:fieldId="{ffc6ded3-059e-4b3d-bd97-0fd27312c704}" ma:taxonomyMulti="true" ma:sspId="5b80e54c-f650-4555-b073-c28f0a639d38" ma:termSetId="6a9d0ff3-a489-49cc-88ec-9976515a773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d3891d63-cfdd-475e-9522-ac7b0de6519e}" ma:internalName="TaxCatchAll" ma:showField="CatchAllData"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d3891d63-cfdd-475e-9522-ac7b0de6519e}" ma:internalName="TaxCatchAllLabel" ma:readOnly="true" ma:showField="CatchAllDataLabel"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Druh_x0020_formulářeTaxHTField0" ma:index="17" nillable="true" ma:taxonomy="true" ma:internalName="Druh_x0020_formul_x00e1__x0159_eTaxHTField0" ma:taxonomyFieldName="Druh_x0020_formul_x00e1__x0159_e" ma:displayName="Druh formuláře" ma:default="204;#formulář, tiskopis|b7bc9acc-f246-4e63-8602-34c2e87c6787" ma:fieldId="{55e4dfc0-ab45-48ed-9747-c47850e70720}" ma:sspId="5b80e54c-f650-4555-b073-c28f0a639d38" ma:termSetId="53b8f1a5-4290-4087-a45d-2c5a1a2e7f50" ma:anchorId="00000000-0000-0000-0000-000000000000" ma:open="false" ma:isKeyword="false">
      <xsd:complexType>
        <xsd:sequence>
          <xsd:element ref="pc:Terms" minOccurs="0" maxOccurs="1"/>
        </xsd:sequence>
      </xsd:complexType>
    </xsd:element>
    <xsd:element name="Jazyk_x0020_formulářeTaxHTField0" ma:index="19" nillable="true" ma:taxonomy="true" ma:internalName="Jazyk_x0020_formul_x00e1__x0159_eTaxHTField0" ma:taxonomyFieldName="Jazyk_x0020_formul_x00e1__x0159_e" ma:displayName="Jazyk formuláře" ma:default="74;#CZ|4cf588e9-28d1-4332-9271-f5c1eec57f3c" ma:fieldId="{d28d8064-d9fe-4d6f-9687-948539bb6b05}" ma:sspId="5b80e54c-f650-4555-b073-c28f0a639d38" ma:termSetId="a20d960f-e44a-4835-9870-5de0b9a2efc5" ma:anchorId="00000000-0000-0000-0000-000000000000" ma:open="false" ma:isKeyword="false">
      <xsd:complexType>
        <xsd:sequence>
          <xsd:element ref="pc:Terms" minOccurs="0" maxOccurs="1"/>
        </xsd:sequence>
      </xsd:complexType>
    </xsd:element>
    <xsd:element name="_dlc_DocId" ma:index="24" nillable="true" ma:displayName="Hodnota ID dokumentu" ma:description="Hodnota ID dokumentu přiřazená této položce" ma:internalName="_dlc_DocId" ma:readOnly="true">
      <xsd:simpleType>
        <xsd:restriction base="dms:Text"/>
      </xsd:simpleType>
    </xsd:element>
    <xsd:element name="_dlc_DocIdUrl" ma:index="25"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Zachovat ID" ma:description="Ponechat ID po přidání" ma:hidden="true" ma:internalName="_dlc_DocIdPersistId" ma:readOnly="true">
      <xsd:simpleType>
        <xsd:restriction base="dms:Boolean"/>
      </xsd:simpleType>
    </xsd:element>
    <xsd:element name="a4b1d69e970e4081a00b6ea954e45439" ma:index="27" nillable="true" ma:taxonomy="true" ma:internalName="a4b1d69e970e4081a00b6ea954e45439" ma:taxonomyFieldName="Klasifikace" ma:displayName="Klasifikace" ma:default="281;#Bez klasifikace|7df1a0eb-04ec-4b97-9af9-94f2a6947eb8" ma:fieldId="{a4b1d69e-970e-4081-a00b-6ea954e45439}" ma:sspId="5b80e54c-f650-4555-b073-c28f0a639d38" ma:termSetId="0007993f-ee91-43fa-b383-afd26046a43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 obsahu"/>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5b80e54c-f650-4555-b073-c28f0a639d38" ContentTypeId="0x01010100241CD0748BB4B444A2D2D477ED8CB477" PreviousValue="false"/>
</file>

<file path=customXml/item5.xml><?xml version="1.0" encoding="utf-8"?>
<p:properties xmlns:p="http://schemas.microsoft.com/office/2006/metadata/properties" xmlns:xsi="http://www.w3.org/2001/XMLSchema-instance" xmlns:pc="http://schemas.microsoft.com/office/infopath/2007/PartnerControls">
  <documentManagement>
    <TaxCatchAll xmlns="4c776772-38f0-49f0-aa86-460d0737ec12">
      <Value>74</Value>
      <Value>281</Value>
      <Value>204</Value>
    </TaxCatchAll>
    <a4b1d69e970e4081a00b6ea954e45439 xmlns="4c776772-38f0-49f0-aa86-460d0737ec12">
      <Terms xmlns="http://schemas.microsoft.com/office/infopath/2007/PartnerControls">
        <TermInfo xmlns="http://schemas.microsoft.com/office/infopath/2007/PartnerControls">
          <TermName xmlns="http://schemas.microsoft.com/office/infopath/2007/PartnerControls">Bez klasifikace</TermName>
          <TermId xmlns="http://schemas.microsoft.com/office/infopath/2007/PartnerControls">7df1a0eb-04ec-4b97-9af9-94f2a6947eb8</TermId>
        </TermInfo>
      </Terms>
    </a4b1d69e970e4081a00b6ea954e45439>
    <Jazyk_x0020_formulářeTaxHTField0 xmlns="4c776772-38f0-49f0-aa86-460d0737ec12">
      <Terms xmlns="http://schemas.microsoft.com/office/infopath/2007/PartnerControls">
        <TermInfo xmlns="http://schemas.microsoft.com/office/infopath/2007/PartnerControls">
          <TermName xmlns="http://schemas.microsoft.com/office/infopath/2007/PartnerControls">CZ</TermName>
          <TermId xmlns="http://schemas.microsoft.com/office/infopath/2007/PartnerControls">4cf588e9-28d1-4332-9271-f5c1eec57f3c</TermId>
        </TermInfo>
      </Terms>
    </Jazyk_x0020_formulářeTaxHTField0>
    <Druh_x0020_formulářeTaxHTField0 xmlns="4c776772-38f0-49f0-aa86-460d0737ec12">
      <Terms xmlns="http://schemas.microsoft.com/office/infopath/2007/PartnerControls">
        <TermInfo xmlns="http://schemas.microsoft.com/office/infopath/2007/PartnerControls">
          <TermName xmlns="http://schemas.microsoft.com/office/infopath/2007/PartnerControls">formulář, tiskopis</TermName>
          <TermId xmlns="http://schemas.microsoft.com/office/infopath/2007/PartnerControls">b7bc9acc-f246-4e63-8602-34c2e87c6787</TermId>
        </TermInfo>
      </Terms>
    </Druh_x0020_formulářeTaxHTField0>
    <TemplateUrl xmlns="http://schemas.microsoft.com/sharepoint/v3" xsi:nil="true"/>
    <Platnost_x0020_formuláře_x0020_od xmlns="4c776772-38f0-49f0-aa86-460d0737ec12">2015-01-21T06:45:00+00:00</Platnost_x0020_formuláře_x0020_od>
    <ShowRepairView xmlns="http://schemas.microsoft.com/sharepoint/v3" xsi:nil="true"/>
    <Nadpis xmlns="4c776772-38f0-49f0-aa86-460d0737ec12">FVL_EN-pozn</Nadpis>
    <ShowCombineView xmlns="http://schemas.microsoft.com/sharepoint/v3" xsi:nil="true"/>
    <xd_ProgID xmlns="http://schemas.microsoft.com/sharepoint/v3" xsi:nil="true"/>
    <Platnost_x0020_formuláře_x0020_do xmlns="4c776772-38f0-49f0-aa86-460d0737ec12" xsi:nil="true"/>
    <Oblast_x0020_formulářeTaxHTField0 xmlns="4c776772-38f0-49f0-aa86-460d0737ec12">
      <Terms xmlns="http://schemas.microsoft.com/office/infopath/2007/PartnerControls"/>
    </Oblast_x0020_formulářeTaxHTField0>
  </documentManagement>
</p:properties>
</file>

<file path=customXml/itemProps1.xml><?xml version="1.0" encoding="utf-8"?>
<ds:datastoreItem xmlns:ds="http://schemas.openxmlformats.org/officeDocument/2006/customXml" ds:itemID="{4039B334-0204-4F53-A890-6E50E08EFF2B}">
  <ds:schemaRefs>
    <ds:schemaRef ds:uri="http://schemas.microsoft.com/sharepoint/events"/>
  </ds:schemaRefs>
</ds:datastoreItem>
</file>

<file path=customXml/itemProps2.xml><?xml version="1.0" encoding="utf-8"?>
<ds:datastoreItem xmlns:ds="http://schemas.openxmlformats.org/officeDocument/2006/customXml" ds:itemID="{08660C2C-B82F-4044-883B-AA083E124FE4}">
  <ds:schemaRefs>
    <ds:schemaRef ds:uri="http://schemas.microsoft.com/sharepoint/v3/contenttype/forms"/>
  </ds:schemaRefs>
</ds:datastoreItem>
</file>

<file path=customXml/itemProps3.xml><?xml version="1.0" encoding="utf-8"?>
<ds:datastoreItem xmlns:ds="http://schemas.openxmlformats.org/officeDocument/2006/customXml" ds:itemID="{12894F0A-9A69-44CB-BE78-1B25A2B03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776772-38f0-49f0-aa86-460d0737e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D181FA5-4683-433A-987E-48FBB63C9662}">
  <ds:schemaRefs>
    <ds:schemaRef ds:uri="Microsoft.SharePoint.Taxonomy.ContentTypeSync"/>
  </ds:schemaRefs>
</ds:datastoreItem>
</file>

<file path=customXml/itemProps5.xml><?xml version="1.0" encoding="utf-8"?>
<ds:datastoreItem xmlns:ds="http://schemas.openxmlformats.org/officeDocument/2006/customXml" ds:itemID="{183C94C6-B922-410B-B78E-19D32C273DB4}">
  <ds:schemaRefs>
    <ds:schemaRef ds:uri="http://schemas.openxmlformats.org/package/2006/metadata/core-properties"/>
    <ds:schemaRef ds:uri="http://purl.org/dc/terms/"/>
    <ds:schemaRef ds:uri="http://schemas.microsoft.com/sharepoint/v3"/>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4c776772-38f0-49f0-aa86-460d0737ec1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2882</TotalTime>
  <Words>1134</Words>
  <Application>Microsoft Office PowerPoint</Application>
  <PresentationFormat>Předvádění na obrazovce (4:3)</PresentationFormat>
  <Paragraphs>138</Paragraphs>
  <Slides>17</Slides>
  <Notes>5</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FVL_EN-pozn</vt:lpstr>
      <vt:lpstr>MILITARY ENGINEERING</vt:lpstr>
      <vt:lpstr>Prezentace aplikace PowerPoint</vt:lpstr>
      <vt:lpstr>Prezentace aplikace PowerPoint</vt:lpstr>
      <vt:lpstr>THE CONCEPT OF MOBILITY SUPPORT</vt:lpstr>
      <vt:lpstr>THE CONCEPT OF MOBILITY SUPPORT</vt:lpstr>
      <vt:lpstr>MOBILITY SUPPORT MAIN TASKS</vt:lpstr>
      <vt:lpstr>MOBILITY SUPPORT TO OFFENSIVE OPERATIONS</vt:lpstr>
      <vt:lpstr>MOBILITY SUPPORT TO OFFENSIVE OPERATIONS ENGINEER SUPPORT TO MOVEMENT</vt:lpstr>
      <vt:lpstr>MOBILITY SUPPORT TO OFFENSIVE OPERATIONS ENGINEER SUPPORT TO MOVING FORMATIONS</vt:lpstr>
      <vt:lpstr>MOBILITY SUPPORT TO OFFENSIVE OPERATIONS CROSSING AND BREACHING OBSTACLES</vt:lpstr>
      <vt:lpstr>MOBILITY SUPPORT TO OFFENSIVE OPERATIONS CROSSING AND BREACHING OBSTACLES</vt:lpstr>
      <vt:lpstr>MOBILITY SUPPORT TO OFFENSIVE OPERATIONS MINEFIELD BREACHING</vt:lpstr>
      <vt:lpstr>MOBILITY SUPPORT TO OFFENSIVE OPERATIONS Opposed Water Crossing Procedures</vt:lpstr>
      <vt:lpstr>MOBILITY SUPPORT TO OFFENSIVE OPERATIONS ROADS FOR TACTICAL MOVEMENT</vt:lpstr>
      <vt:lpstr>MOBILITY SUPPORT TO OFFENSIVE OPERATIONS Support to Forward Aviation</vt:lpstr>
      <vt:lpstr>MOBILITY SUPPORT TO DEFENSIVE OPERATIONS </vt:lpstr>
      <vt:lpstr>Prezentace aplikace PowerPoint</vt:lpstr>
    </vt:vector>
  </TitlesOfParts>
  <Company>max@world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Záleský Jaroslav</cp:lastModifiedBy>
  <cp:revision>197</cp:revision>
  <cp:lastPrinted>2019-03-14T01:05:00Z</cp:lastPrinted>
  <dcterms:created xsi:type="dcterms:W3CDTF">2016-03-11T08:20:56Z</dcterms:created>
  <dcterms:modified xsi:type="dcterms:W3CDTF">2020-08-03T13:26:09Z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ruh formuláře">
    <vt:lpwstr>204;#formulář, tiskopis|b7bc9acc-f246-4e63-8602-34c2e87c6787</vt:lpwstr>
  </property>
  <property fmtid="{D5CDD505-2E9C-101B-9397-08002B2CF9AE}" pid="3" name="Jazyk formuláře">
    <vt:lpwstr>74;#CZ|4cf588e9-28d1-4332-9271-f5c1eec57f3c</vt:lpwstr>
  </property>
  <property fmtid="{D5CDD505-2E9C-101B-9397-08002B2CF9AE}" pid="4" name="ContentTypeId">
    <vt:lpwstr>0x01010100241CD0748BB4B444A2D2D477ED8CB4770096706DC8BFCFB047A7EB265F6EAEB7E7</vt:lpwstr>
  </property>
  <property fmtid="{D5CDD505-2E9C-101B-9397-08002B2CF9AE}" pid="5" name="Klasifikace">
    <vt:lpwstr>281;#Bez klasifikace|7df1a0eb-04ec-4b97-9af9-94f2a6947eb8</vt:lpwstr>
  </property>
  <property fmtid="{D5CDD505-2E9C-101B-9397-08002B2CF9AE}" pid="6" name="Oblast formuláře">
    <vt:lpwstr/>
  </property>
</Properties>
</file>