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7"/>
  </p:notesMasterIdLst>
  <p:sldIdLst>
    <p:sldId id="320" r:id="rId5"/>
    <p:sldId id="401" r:id="rId6"/>
    <p:sldId id="443" r:id="rId7"/>
    <p:sldId id="404" r:id="rId8"/>
    <p:sldId id="614" r:id="rId9"/>
    <p:sldId id="618" r:id="rId10"/>
    <p:sldId id="619" r:id="rId11"/>
    <p:sldId id="620" r:id="rId12"/>
    <p:sldId id="621" r:id="rId13"/>
    <p:sldId id="615" r:id="rId14"/>
    <p:sldId id="622" r:id="rId15"/>
    <p:sldId id="623" r:id="rId16"/>
    <p:sldId id="624" r:id="rId17"/>
    <p:sldId id="625" r:id="rId18"/>
    <p:sldId id="626" r:id="rId19"/>
    <p:sldId id="627" r:id="rId20"/>
    <p:sldId id="628" r:id="rId21"/>
    <p:sldId id="629" r:id="rId22"/>
    <p:sldId id="616" r:id="rId23"/>
    <p:sldId id="630" r:id="rId24"/>
    <p:sldId id="631" r:id="rId25"/>
    <p:sldId id="609" r:id="rId26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Šilinger Karel" initials="ŠK" lastIdx="13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206"/>
    <a:srgbClr val="F6F6F6"/>
    <a:srgbClr val="EA0937"/>
    <a:srgbClr val="6188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635649-08FB-411D-9AE3-D232BA107EDC}" v="1" dt="2020-11-28T09:06:28.338"/>
    <p1510:client id="{6A0EA63D-A5AB-443C-A6CE-02243010A164}" v="2" dt="2020-11-26T09:28:52.925"/>
    <p1510:client id="{6C5D24A6-F61A-4033-862E-2153AC8F9287}" v="4" dt="2020-12-16T22:29:45.627"/>
    <p1510:client id="{6CAC89F3-2B3F-4380-99C3-6D55CCAFF6D5}" v="2" dt="2020-12-16T22:55:43.713"/>
    <p1510:client id="{856AEF83-89CC-48C9-B1B7-8D77AA8B6A34}" v="5" dt="2020-11-27T18:59:02.964"/>
    <p1510:client id="{C795395D-9784-44A0-AECE-E0808401A3E3}" v="1" dt="2020-11-26T16:25:46.27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3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55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54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emanová Aneta" userId="S::zemanovaa@unob.cz::a30337bd-1068-48c2-af28-839db95f17b3" providerId="AD" clId="Web-{856AEF83-89CC-48C9-B1B7-8D77AA8B6A34}"/>
    <pc:docChg chg="modSld">
      <pc:chgData name="Zemanová Aneta" userId="S::zemanovaa@unob.cz::a30337bd-1068-48c2-af28-839db95f17b3" providerId="AD" clId="Web-{856AEF83-89CC-48C9-B1B7-8D77AA8B6A34}" dt="2020-11-27T18:59:02.964" v="4" actId="1076"/>
      <pc:docMkLst>
        <pc:docMk/>
      </pc:docMkLst>
      <pc:sldChg chg="modSp">
        <pc:chgData name="Zemanová Aneta" userId="S::zemanovaa@unob.cz::a30337bd-1068-48c2-af28-839db95f17b3" providerId="AD" clId="Web-{856AEF83-89CC-48C9-B1B7-8D77AA8B6A34}" dt="2020-11-27T18:59:02.964" v="4" actId="1076"/>
        <pc:sldMkLst>
          <pc:docMk/>
          <pc:sldMk cId="1410806314" sldId="580"/>
        </pc:sldMkLst>
        <pc:picChg chg="mod">
          <ac:chgData name="Zemanová Aneta" userId="S::zemanovaa@unob.cz::a30337bd-1068-48c2-af28-839db95f17b3" providerId="AD" clId="Web-{856AEF83-89CC-48C9-B1B7-8D77AA8B6A34}" dt="2020-11-27T18:59:02.964" v="4" actId="1076"/>
          <ac:picMkLst>
            <pc:docMk/>
            <pc:sldMk cId="1410806314" sldId="580"/>
            <ac:picMk id="51209" creationId="{00000000-0000-0000-0000-000000000000}"/>
          </ac:picMkLst>
        </pc:picChg>
      </pc:sldChg>
    </pc:docChg>
  </pc:docChgLst>
  <pc:docChgLst>
    <pc:chgData name="Růžička2 Jan" userId="S::ruzickaj7@unob.cz::7ee930f3-00d5-4a0b-9aff-e14a045b223d" providerId="AD" clId="Web-{6CAC89F3-2B3F-4380-99C3-6D55CCAFF6D5}"/>
    <pc:docChg chg="modSld">
      <pc:chgData name="Růžička2 Jan" userId="S::ruzickaj7@unob.cz::7ee930f3-00d5-4a0b-9aff-e14a045b223d" providerId="AD" clId="Web-{6CAC89F3-2B3F-4380-99C3-6D55CCAFF6D5}" dt="2020-12-16T22:55:43.713" v="1" actId="1076"/>
      <pc:docMkLst>
        <pc:docMk/>
      </pc:docMkLst>
      <pc:sldChg chg="modSp">
        <pc:chgData name="Růžička2 Jan" userId="S::ruzickaj7@unob.cz::7ee930f3-00d5-4a0b-9aff-e14a045b223d" providerId="AD" clId="Web-{6CAC89F3-2B3F-4380-99C3-6D55CCAFF6D5}" dt="2020-12-16T22:55:43.713" v="1" actId="1076"/>
        <pc:sldMkLst>
          <pc:docMk/>
          <pc:sldMk cId="126259669" sldId="584"/>
        </pc:sldMkLst>
        <pc:picChg chg="mod">
          <ac:chgData name="Růžička2 Jan" userId="S::ruzickaj7@unob.cz::7ee930f3-00d5-4a0b-9aff-e14a045b223d" providerId="AD" clId="Web-{6CAC89F3-2B3F-4380-99C3-6D55CCAFF6D5}" dt="2020-12-16T22:55:43.713" v="1" actId="1076"/>
          <ac:picMkLst>
            <pc:docMk/>
            <pc:sldMk cId="126259669" sldId="584"/>
            <ac:picMk id="4098" creationId="{00000000-0000-0000-0000-000000000000}"/>
          </ac:picMkLst>
        </pc:picChg>
      </pc:sldChg>
    </pc:docChg>
  </pc:docChgLst>
  <pc:docChgLst>
    <pc:chgData name="Pindej Ondřej" userId="S::pindejo@unob.cz::492aec32-1291-4175-abd1-12b77fe8e3b7" providerId="AD" clId="Web-{6A0EA63D-A5AB-443C-A6CE-02243010A164}"/>
    <pc:docChg chg="modSld">
      <pc:chgData name="Pindej Ondřej" userId="S::pindejo@unob.cz::492aec32-1291-4175-abd1-12b77fe8e3b7" providerId="AD" clId="Web-{6A0EA63D-A5AB-443C-A6CE-02243010A164}" dt="2020-11-26T09:28:52.925" v="1" actId="1076"/>
      <pc:docMkLst>
        <pc:docMk/>
      </pc:docMkLst>
      <pc:sldChg chg="modSp">
        <pc:chgData name="Pindej Ondřej" userId="S::pindejo@unob.cz::492aec32-1291-4175-abd1-12b77fe8e3b7" providerId="AD" clId="Web-{6A0EA63D-A5AB-443C-A6CE-02243010A164}" dt="2020-11-26T09:28:52.925" v="1" actId="1076"/>
        <pc:sldMkLst>
          <pc:docMk/>
          <pc:sldMk cId="2749582524" sldId="573"/>
        </pc:sldMkLst>
        <pc:picChg chg="mod">
          <ac:chgData name="Pindej Ondřej" userId="S::pindejo@unob.cz::492aec32-1291-4175-abd1-12b77fe8e3b7" providerId="AD" clId="Web-{6A0EA63D-A5AB-443C-A6CE-02243010A164}" dt="2020-11-26T09:28:52.925" v="1" actId="1076"/>
          <ac:picMkLst>
            <pc:docMk/>
            <pc:sldMk cId="2749582524" sldId="573"/>
            <ac:picMk id="8" creationId="{00000000-0000-0000-0000-000000000000}"/>
          </ac:picMkLst>
        </pc:picChg>
      </pc:sldChg>
    </pc:docChg>
  </pc:docChgLst>
  <pc:docChgLst>
    <pc:chgData name="Gaydicza Marek" userId="S::gaydiczam@unob.cz::927aae63-c36e-4121-9e53-34c4e14fad7e" providerId="AD" clId="Web-{1F635649-08FB-411D-9AE3-D232BA107EDC}"/>
    <pc:docChg chg="modSld">
      <pc:chgData name="Gaydicza Marek" userId="S::gaydiczam@unob.cz::927aae63-c36e-4121-9e53-34c4e14fad7e" providerId="AD" clId="Web-{1F635649-08FB-411D-9AE3-D232BA107EDC}" dt="2020-11-28T09:06:28.338" v="0" actId="14100"/>
      <pc:docMkLst>
        <pc:docMk/>
      </pc:docMkLst>
      <pc:sldChg chg="modSp">
        <pc:chgData name="Gaydicza Marek" userId="S::gaydiczam@unob.cz::927aae63-c36e-4121-9e53-34c4e14fad7e" providerId="AD" clId="Web-{1F635649-08FB-411D-9AE3-D232BA107EDC}" dt="2020-11-28T09:06:28.338" v="0" actId="14100"/>
        <pc:sldMkLst>
          <pc:docMk/>
          <pc:sldMk cId="792349197" sldId="609"/>
        </pc:sldMkLst>
        <pc:spChg chg="mod">
          <ac:chgData name="Gaydicza Marek" userId="S::gaydiczam@unob.cz::927aae63-c36e-4121-9e53-34c4e14fad7e" providerId="AD" clId="Web-{1F635649-08FB-411D-9AE3-D232BA107EDC}" dt="2020-11-28T09:06:28.338" v="0" actId="14100"/>
          <ac:spMkLst>
            <pc:docMk/>
            <pc:sldMk cId="792349197" sldId="609"/>
            <ac:spMk id="5" creationId="{00000000-0000-0000-0000-000000000000}"/>
          </ac:spMkLst>
        </pc:spChg>
      </pc:sldChg>
    </pc:docChg>
  </pc:docChgLst>
  <pc:docChgLst>
    <pc:chgData name="Bruková Magda" userId="S::brukovam@unob.cz::60a34fd2-2ff5-45e5-aad2-dfa01afb0c3a" providerId="AD" clId="Web-{C795395D-9784-44A0-AECE-E0808401A3E3}"/>
    <pc:docChg chg="modSld">
      <pc:chgData name="Bruková Magda" userId="S::brukovam@unob.cz::60a34fd2-2ff5-45e5-aad2-dfa01afb0c3a" providerId="AD" clId="Web-{C795395D-9784-44A0-AECE-E0808401A3E3}" dt="2020-11-26T16:25:46.279" v="0" actId="1076"/>
      <pc:docMkLst>
        <pc:docMk/>
      </pc:docMkLst>
      <pc:sldChg chg="modSp">
        <pc:chgData name="Bruková Magda" userId="S::brukovam@unob.cz::60a34fd2-2ff5-45e5-aad2-dfa01afb0c3a" providerId="AD" clId="Web-{C795395D-9784-44A0-AECE-E0808401A3E3}" dt="2020-11-26T16:25:46.279" v="0" actId="1076"/>
        <pc:sldMkLst>
          <pc:docMk/>
          <pc:sldMk cId="2749582524" sldId="573"/>
        </pc:sldMkLst>
        <pc:picChg chg="mod">
          <ac:chgData name="Bruková Magda" userId="S::brukovam@unob.cz::60a34fd2-2ff5-45e5-aad2-dfa01afb0c3a" providerId="AD" clId="Web-{C795395D-9784-44A0-AECE-E0808401A3E3}" dt="2020-11-26T16:25:46.279" v="0" actId="1076"/>
          <ac:picMkLst>
            <pc:docMk/>
            <pc:sldMk cId="2749582524" sldId="573"/>
            <ac:picMk id="8" creationId="{00000000-0000-0000-0000-000000000000}"/>
          </ac:picMkLst>
        </pc:picChg>
      </pc:sldChg>
    </pc:docChg>
  </pc:docChgLst>
  <pc:docChgLst>
    <pc:chgData name="Leflerová Gabriela" userId="S::leflerovag@unob.cz::00fbb568-7aa1-4317-9b1b-27641a7aee79" providerId="AD" clId="Web-{6C5D24A6-F61A-4033-862E-2153AC8F9287}"/>
    <pc:docChg chg="modSld">
      <pc:chgData name="Leflerová Gabriela" userId="S::leflerovag@unob.cz::00fbb568-7aa1-4317-9b1b-27641a7aee79" providerId="AD" clId="Web-{6C5D24A6-F61A-4033-862E-2153AC8F9287}" dt="2020-12-16T22:29:44.877" v="2" actId="20577"/>
      <pc:docMkLst>
        <pc:docMk/>
      </pc:docMkLst>
      <pc:sldChg chg="modSp">
        <pc:chgData name="Leflerová Gabriela" userId="S::leflerovag@unob.cz::00fbb568-7aa1-4317-9b1b-27641a7aee79" providerId="AD" clId="Web-{6C5D24A6-F61A-4033-862E-2153AC8F9287}" dt="2020-12-16T22:29:44.877" v="2" actId="20577"/>
        <pc:sldMkLst>
          <pc:docMk/>
          <pc:sldMk cId="3232174415" sldId="576"/>
        </pc:sldMkLst>
        <pc:graphicFrameChg chg="modGraphic">
          <ac:chgData name="Leflerová Gabriela" userId="S::leflerovag@unob.cz::00fbb568-7aa1-4317-9b1b-27641a7aee79" providerId="AD" clId="Web-{6C5D24A6-F61A-4033-862E-2153AC8F9287}" dt="2020-12-16T22:29:44.877" v="2" actId="20577"/>
          <ac:graphicFrameMkLst>
            <pc:docMk/>
            <pc:sldMk cId="3232174415" sldId="576"/>
            <ac:graphicFrameMk id="4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1D33DE-A863-494A-A539-E9EE34D519A4}" type="datetimeFigureOut">
              <a:rPr lang="cs-CZ" smtClean="0"/>
              <a:t>05.01.2024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EFDD81-6558-4B39-9D9C-94BAA5A93F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0193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EFDD81-6558-4B39-9D9C-94BAA5A93FAD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03691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EFDD81-6558-4B39-9D9C-94BAA5A93FAD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81264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EFDD81-6558-4B39-9D9C-94BAA5A93FAD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07499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EFDD81-6558-4B39-9D9C-94BAA5A93FAD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86970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812925" y="741363"/>
            <a:ext cx="3641725" cy="27320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828965" y="3945200"/>
            <a:ext cx="5435600" cy="4464844"/>
          </a:xfrm>
        </p:spPr>
        <p:txBody>
          <a:bodyPr/>
          <a:lstStyle/>
          <a:p>
            <a:pPr algn="just"/>
            <a:r>
              <a:rPr lang="cs-CZ" sz="1400" dirty="0" smtClean="0"/>
              <a:t>Pokud se prapor BÚU dostane do obklíčení, je </a:t>
            </a:r>
            <a:r>
              <a:rPr lang="cs-CZ" sz="1400" b="1" dirty="0" smtClean="0"/>
              <a:t>okamžitou povinností velitele BÚU zvážit a rozhodnout, zda by je měly vnější síly uvolnit, nebo zda by se měly obklíčené síly dostat z obklíčení samy, provedením průlomu.</a:t>
            </a:r>
          </a:p>
          <a:p>
            <a:pPr algn="just"/>
            <a:endParaRPr lang="cs-CZ" sz="1400" b="1" dirty="0" smtClean="0"/>
          </a:p>
          <a:p>
            <a:pPr algn="just"/>
            <a:r>
              <a:rPr lang="cs-CZ" sz="1400" b="1" dirty="0" smtClean="0"/>
              <a:t>Cílem pomoci obklíčeným silám je prolomit obkličovací frontu a vytvořit koridor pro vyvedení obklíčených sil.</a:t>
            </a:r>
          </a:p>
          <a:p>
            <a:pPr algn="just"/>
            <a:endParaRPr lang="cs-CZ" sz="1400" dirty="0" smtClean="0"/>
          </a:p>
          <a:p>
            <a:pPr algn="just"/>
            <a:r>
              <a:rPr lang="cs-CZ" sz="1400" b="1" dirty="0" smtClean="0"/>
              <a:t>Pomoc obklíčeným silám se plánuje, organizuje a provádí </a:t>
            </a:r>
            <a:r>
              <a:rPr lang="cs-CZ" sz="1400" b="1" u="sng" dirty="0" smtClean="0"/>
              <a:t>podle zásad platných pro vedení útoku. </a:t>
            </a:r>
          </a:p>
          <a:p>
            <a:pPr algn="just"/>
            <a:r>
              <a:rPr lang="cs-CZ" sz="1400" b="1" dirty="0" smtClean="0"/>
              <a:t>Mimořádnou pozornost je však třeba věnovat otázkám součinnosti obklíčených a uvolňujících sil a ochrany obklíčených sil před účinky vlastních zbraní.</a:t>
            </a:r>
          </a:p>
          <a:p>
            <a:endParaRPr lang="cs-CZ" sz="1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88ECB-EB4A-4B49-8299-2228EAFE7048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25651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746250" y="819150"/>
            <a:ext cx="3536950" cy="26543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88ECB-EB4A-4B49-8299-2228EAFE7048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37110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EFDD81-6558-4B39-9D9C-94BAA5A93FAD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3404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2556429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/>
          </a:p>
        </p:txBody>
      </p:sp>
      <p:graphicFrame>
        <p:nvGraphicFramePr>
          <p:cNvPr id="9" name="Tabulka 8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1220026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6510638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1515762">
                  <a:extLst>
                    <a:ext uri="{9D8B030D-6E8A-4147-A177-3AD203B41FA5}">
                      <a16:colId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1857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05.01.2024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9006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05.01.2024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336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45438"/>
            <a:ext cx="78867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531059"/>
            <a:ext cx="7886700" cy="3645904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graphicFrame>
        <p:nvGraphicFramePr>
          <p:cNvPr id="24" name="Tabulka 23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919045555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6510638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1515762">
                  <a:extLst>
                    <a:ext uri="{9D8B030D-6E8A-4147-A177-3AD203B41FA5}">
                      <a16:colId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7038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05.01.2024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4723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05.01.2024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7461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05.01.2024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5194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05.01.2024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8242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05.01.2024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3454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05.01.2024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9310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05.01.2024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6783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B6A58-7A36-4533-8DE5-521D633956D1}" type="datetimeFigureOut">
              <a:rPr lang="cs-CZ" smtClean="0"/>
              <a:t>05.01.2024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  <p:graphicFrame>
        <p:nvGraphicFramePr>
          <p:cNvPr id="7" name="Tabulka 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448497703"/>
              </p:ext>
            </p:extLst>
          </p:nvPr>
        </p:nvGraphicFramePr>
        <p:xfrm>
          <a:off x="0" y="6306457"/>
          <a:ext cx="9152238" cy="552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8743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5118835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1754660">
                  <a:extLst>
                    <a:ext uri="{9D8B030D-6E8A-4147-A177-3AD203B41FA5}">
                      <a16:colId xmlns:a16="http://schemas.microsoft.com/office/drawing/2014/main" val="1178739229"/>
                    </a:ext>
                  </a:extLst>
                </a:gridCol>
              </a:tblGrid>
              <a:tr h="552484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>
                          <a:solidFill>
                            <a:schemeClr val="tx1"/>
                          </a:solidFill>
                        </a:rPr>
                        <a:t>fvl.unob.cz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170" y="6364814"/>
            <a:ext cx="1060535" cy="433888"/>
          </a:xfrm>
          <a:prstGeom prst="rect">
            <a:avLst/>
          </a:prstGeom>
        </p:spPr>
      </p:pic>
      <p:graphicFrame>
        <p:nvGraphicFramePr>
          <p:cNvPr id="9" name="Tabulka 8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56429231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6510638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1515762">
                  <a:extLst>
                    <a:ext uri="{9D8B030D-6E8A-4147-A177-3AD203B41FA5}">
                      <a16:colId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4292" y="127642"/>
            <a:ext cx="5176217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964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b="1"/>
              <a:t>Taktika</a:t>
            </a:r>
            <a:endParaRPr lang="cs-CZ" alt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plk. </a:t>
            </a:r>
            <a:r>
              <a:rPr lang="cs-CZ" altLang="cs-CZ" dirty="0" err="1" smtClean="0"/>
              <a:t>gšt</a:t>
            </a:r>
            <a:r>
              <a:rPr lang="cs-CZ" altLang="cs-CZ" dirty="0" smtClean="0"/>
              <a:t>. Ing</a:t>
            </a:r>
            <a:r>
              <a:rPr lang="cs-CZ" altLang="cs-CZ" dirty="0"/>
              <a:t>. Jan Drozd, </a:t>
            </a:r>
            <a:r>
              <a:rPr lang="cs-CZ" altLang="cs-CZ" dirty="0" smtClean="0"/>
              <a:t>Ph.D.</a:t>
            </a:r>
            <a:endParaRPr lang="cs-CZ" altLang="cs-CZ" dirty="0"/>
          </a:p>
        </p:txBody>
      </p:sp>
      <p:sp>
        <p:nvSpPr>
          <p:cNvPr id="3076" name="Zástupný symbol pro datum 3"/>
          <p:cNvSpPr>
            <a:spLocks noGrp="1"/>
          </p:cNvSpPr>
          <p:nvPr>
            <p:ph type="dt" sz="quarter" idx="4294967295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cs-CZ" altLang="cs-CZ" sz="1400"/>
          </a:p>
        </p:txBody>
      </p:sp>
    </p:spTree>
    <p:extLst>
      <p:ext uri="{BB962C8B-B14F-4D97-AF65-F5344CB8AC3E}">
        <p14:creationId xmlns:p14="http://schemas.microsoft.com/office/powerpoint/2010/main" val="1908754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15048" y="1051061"/>
            <a:ext cx="6923087" cy="503237"/>
          </a:xfrm>
          <a:solidFill>
            <a:srgbClr val="92D050"/>
          </a:solidFill>
        </p:spPr>
        <p:txBody>
          <a:bodyPr rtlCol="0" anchor="t">
            <a:normAutofit fontScale="90000"/>
          </a:bodyPr>
          <a:lstStyle/>
          <a:p>
            <a:pPr lvl="1" fontAlgn="auto">
              <a:spcAft>
                <a:spcPts val="0"/>
              </a:spcAft>
              <a:defRPr/>
            </a:pPr>
            <a:r>
              <a:rPr lang="cs-CZ" sz="3200" b="1" dirty="0">
                <a:solidFill>
                  <a:sysClr val="windowText" lastClr="000000"/>
                </a:solidFill>
                <a:latin typeface="Times New Roman"/>
                <a:cs typeface="Arial"/>
              </a:rPr>
              <a:t>PRŮZKUM BOJEM</a:t>
            </a:r>
            <a:endParaRPr lang="cs-CZ" sz="3200" dirty="0">
              <a:solidFill>
                <a:sysClr val="windowText" lastClr="000000"/>
              </a:solidFill>
            </a:endParaRP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585" y="2360023"/>
            <a:ext cx="8229600" cy="259515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Cíl : </a:t>
            </a:r>
            <a:r>
              <a:rPr lang="cs-CZ" dirty="0">
                <a:solidFill>
                  <a:srgbClr val="FF0000"/>
                </a:solidFill>
              </a:rPr>
              <a:t>přinutit protivníka prozradit umístění jednotek, velikost, sílu, palebná stanovišti palebných prostředků a jeho záměry tím, že jej donutí reagovat na útočnou akci. Reakce protivníka mohou odhalit slabá místa v jeho obranném systému. </a:t>
            </a:r>
            <a:endParaRPr lang="cs-CZ" sz="3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8856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15048" y="1051061"/>
            <a:ext cx="6923087" cy="503237"/>
          </a:xfrm>
          <a:solidFill>
            <a:srgbClr val="92D050"/>
          </a:solidFill>
        </p:spPr>
        <p:txBody>
          <a:bodyPr rtlCol="0" anchor="t">
            <a:normAutofit fontScale="90000"/>
          </a:bodyPr>
          <a:lstStyle/>
          <a:p>
            <a:pPr lvl="1" fontAlgn="auto">
              <a:spcAft>
                <a:spcPts val="0"/>
              </a:spcAft>
              <a:defRPr/>
            </a:pPr>
            <a:r>
              <a:rPr lang="cs-CZ" sz="3200" b="1" dirty="0">
                <a:solidFill>
                  <a:sysClr val="windowText" lastClr="000000"/>
                </a:solidFill>
                <a:latin typeface="Times New Roman"/>
                <a:cs typeface="Arial"/>
              </a:rPr>
              <a:t>PRŮZKUM BOJEM</a:t>
            </a:r>
            <a:endParaRPr lang="cs-CZ" sz="3200" dirty="0">
              <a:solidFill>
                <a:sysClr val="windowText" lastClr="000000"/>
              </a:solidFill>
            </a:endParaRP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585" y="2360022"/>
            <a:ext cx="8229600" cy="303058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dirty="0"/>
              <a:t>Průzkum bojem musí být dostatečně silný, aby dokázal přimět protivníka reagovat, i když veliteli mohou být uložena určitá omezení s cílem vyhnout se akcím, které by mohly vyprovokovat zásadnější střetnutí. Bylo-li dosaženo cíle průzkumu bojem a střet s protivníkem pokračuje, mohou síly tohoto protivníka vázat, útočit na něho nebo ustoupit, podle toho, co dostanou nařízeno.</a:t>
            </a:r>
            <a:endParaRPr lang="cs-CZ" sz="3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7853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15048" y="1051061"/>
            <a:ext cx="6923087" cy="503237"/>
          </a:xfrm>
          <a:solidFill>
            <a:srgbClr val="92D050"/>
          </a:solidFill>
        </p:spPr>
        <p:txBody>
          <a:bodyPr rtlCol="0" anchor="t">
            <a:normAutofit fontScale="90000"/>
          </a:bodyPr>
          <a:lstStyle/>
          <a:p>
            <a:pPr lvl="1" fontAlgn="auto">
              <a:spcAft>
                <a:spcPts val="0"/>
              </a:spcAft>
              <a:defRPr/>
            </a:pPr>
            <a:r>
              <a:rPr lang="cs-CZ" sz="3200" b="1" dirty="0">
                <a:solidFill>
                  <a:sysClr val="windowText" lastClr="000000"/>
                </a:solidFill>
                <a:latin typeface="Times New Roman"/>
                <a:cs typeface="Arial"/>
              </a:rPr>
              <a:t>PRŮZKUM BOJEM</a:t>
            </a:r>
            <a:endParaRPr lang="cs-CZ" sz="3200" dirty="0">
              <a:solidFill>
                <a:sysClr val="windowText" lastClr="000000"/>
              </a:solidFill>
            </a:endParaRP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585" y="2360022"/>
            <a:ext cx="8229600" cy="303058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Pro provedení průzkumu bojem se zpravidla upřesňuje:</a:t>
            </a:r>
            <a:endParaRPr lang="cs-CZ" dirty="0"/>
          </a:p>
          <a:p>
            <a:r>
              <a:rPr lang="cs-CZ" dirty="0" smtClean="0"/>
              <a:t>výchozí </a:t>
            </a:r>
            <a:r>
              <a:rPr lang="cs-CZ" dirty="0"/>
              <a:t>prostory (východiště)a způsob jejich zaujetí, </a:t>
            </a:r>
          </a:p>
          <a:p>
            <a:r>
              <a:rPr lang="cs-CZ" dirty="0" smtClean="0"/>
              <a:t>směry </a:t>
            </a:r>
            <a:r>
              <a:rPr lang="cs-CZ" dirty="0"/>
              <a:t>a objekty útoku,</a:t>
            </a:r>
          </a:p>
          <a:p>
            <a:r>
              <a:rPr lang="cs-CZ" dirty="0" smtClean="0"/>
              <a:t>síly </a:t>
            </a:r>
            <a:r>
              <a:rPr lang="cs-CZ" dirty="0"/>
              <a:t>a prostředky, kterými bude útok podporován,</a:t>
            </a:r>
          </a:p>
          <a:p>
            <a:r>
              <a:rPr lang="cs-CZ" dirty="0" smtClean="0"/>
              <a:t>způsob </a:t>
            </a:r>
            <a:r>
              <a:rPr lang="cs-CZ" dirty="0"/>
              <a:t>zajištění boků útočících jednotek,</a:t>
            </a:r>
          </a:p>
          <a:p>
            <a:r>
              <a:rPr lang="cs-CZ" dirty="0" smtClean="0"/>
              <a:t>činnost </a:t>
            </a:r>
            <a:r>
              <a:rPr lang="cs-CZ" dirty="0"/>
              <a:t>po splnění stanoveného úkolu.</a:t>
            </a:r>
            <a:endParaRPr lang="cs-CZ" sz="3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756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15048" y="1051061"/>
            <a:ext cx="6923087" cy="503237"/>
          </a:xfrm>
          <a:solidFill>
            <a:srgbClr val="92D050"/>
          </a:solidFill>
        </p:spPr>
        <p:txBody>
          <a:bodyPr rtlCol="0" anchor="t">
            <a:normAutofit fontScale="90000"/>
          </a:bodyPr>
          <a:lstStyle/>
          <a:p>
            <a:pPr lvl="1" fontAlgn="auto">
              <a:spcAft>
                <a:spcPts val="0"/>
              </a:spcAft>
              <a:defRPr/>
            </a:pPr>
            <a:r>
              <a:rPr lang="cs-CZ" sz="3200" b="1" dirty="0">
                <a:solidFill>
                  <a:sysClr val="windowText" lastClr="000000"/>
                </a:solidFill>
                <a:latin typeface="Times New Roman"/>
                <a:cs typeface="Arial"/>
              </a:rPr>
              <a:t>PRŮZKUM BOJEM</a:t>
            </a:r>
            <a:endParaRPr lang="cs-CZ" sz="3200" dirty="0">
              <a:solidFill>
                <a:sysClr val="windowText" lastClr="000000"/>
              </a:solidFill>
            </a:endParaRP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585" y="2360022"/>
            <a:ext cx="8229600" cy="303058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b="1" dirty="0"/>
              <a:t>V případě úspěšného průběhu průzkumu bojem</a:t>
            </a:r>
            <a:r>
              <a:rPr lang="cs-CZ" dirty="0"/>
              <a:t>, prováděného k tomu vyčleněnými silami, musí být ostatní jednotky v dotyku s protivníkem připraveny využít jejich úspěchu k rozvíjení útoku do hloubky obrany protivníka.</a:t>
            </a:r>
            <a:endParaRPr lang="cs-CZ" sz="3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2468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15048" y="1051061"/>
            <a:ext cx="6923087" cy="503237"/>
          </a:xfrm>
          <a:solidFill>
            <a:srgbClr val="92D050"/>
          </a:solidFill>
        </p:spPr>
        <p:txBody>
          <a:bodyPr rtlCol="0" anchor="t">
            <a:normAutofit fontScale="90000"/>
          </a:bodyPr>
          <a:lstStyle/>
          <a:p>
            <a:pPr lvl="1" fontAlgn="auto">
              <a:spcAft>
                <a:spcPts val="0"/>
              </a:spcAft>
              <a:defRPr/>
            </a:pPr>
            <a:r>
              <a:rPr lang="cs-CZ" sz="3200" b="1" dirty="0">
                <a:solidFill>
                  <a:sysClr val="windowText" lastClr="000000"/>
                </a:solidFill>
                <a:latin typeface="Times New Roman"/>
                <a:cs typeface="Arial"/>
              </a:rPr>
              <a:t>PRŮZKUM BOJEM</a:t>
            </a:r>
            <a:endParaRPr lang="cs-CZ" sz="3200" dirty="0">
              <a:solidFill>
                <a:sysClr val="windowText" lastClr="00000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411217" y="2229525"/>
            <a:ext cx="786713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cs-CZ" dirty="0">
                <a:solidFill>
                  <a:srgbClr val="000000"/>
                </a:solidFill>
                <a:latin typeface="Roboto"/>
              </a:rPr>
              <a:t>Účel průzkumu a typy jednotek používaných k získávání informací jsou v </a:t>
            </a:r>
            <a:r>
              <a:rPr lang="cs-CZ" dirty="0" smtClean="0">
                <a:solidFill>
                  <a:srgbClr val="000000"/>
                </a:solidFill>
                <a:latin typeface="Roboto"/>
              </a:rPr>
              <a:t>jednotlivých </a:t>
            </a:r>
            <a:r>
              <a:rPr lang="cs-CZ" dirty="0" smtClean="0">
                <a:solidFill>
                  <a:srgbClr val="000000"/>
                </a:solidFill>
                <a:latin typeface="Roboto"/>
              </a:rPr>
              <a:t>armádách </a:t>
            </a:r>
            <a:r>
              <a:rPr lang="cs-CZ" dirty="0">
                <a:solidFill>
                  <a:srgbClr val="000000"/>
                </a:solidFill>
                <a:latin typeface="Roboto"/>
              </a:rPr>
              <a:t>podobné. Německé taktické principy průzkumu se však poněkud </a:t>
            </a:r>
            <a:r>
              <a:rPr lang="cs-CZ" dirty="0" smtClean="0">
                <a:solidFill>
                  <a:srgbClr val="000000"/>
                </a:solidFill>
                <a:latin typeface="Roboto"/>
              </a:rPr>
              <a:t>rozcházeli. </a:t>
            </a:r>
            <a:r>
              <a:rPr lang="cs-CZ" dirty="0">
                <a:solidFill>
                  <a:srgbClr val="000000"/>
                </a:solidFill>
                <a:latin typeface="Roboto"/>
              </a:rPr>
              <a:t>Němci kladou důraz na agresivitu, snaží se získat převahu v oblasti, která má být prozkoumána, a snaží se o nepřetržité pozorování nepřítele. Věří </a:t>
            </a:r>
            <a:r>
              <a:rPr lang="cs-CZ" dirty="0" smtClean="0">
                <a:solidFill>
                  <a:srgbClr val="000000"/>
                </a:solidFill>
                <a:latin typeface="Roboto"/>
              </a:rPr>
              <a:t>ve využití průzkumných </a:t>
            </a:r>
            <a:r>
              <a:rPr lang="cs-CZ" dirty="0">
                <a:solidFill>
                  <a:srgbClr val="000000"/>
                </a:solidFill>
                <a:latin typeface="Roboto"/>
              </a:rPr>
              <a:t>jednotek jako pravidlo. Očekávají a jsou připraveni bojovat za získání požadovaných informací. Často přidělují svým průzkumným jednotkám doplňkové úkoly, jako je sabotáž za nepřátelskými liniemi, </a:t>
            </a:r>
            <a:r>
              <a:rPr lang="cs-CZ" dirty="0" smtClean="0">
                <a:solidFill>
                  <a:srgbClr val="000000"/>
                </a:solidFill>
                <a:latin typeface="Roboto"/>
              </a:rPr>
              <a:t>narušování </a:t>
            </a:r>
            <a:r>
              <a:rPr lang="cs-CZ" dirty="0">
                <a:solidFill>
                  <a:srgbClr val="000000"/>
                </a:solidFill>
                <a:latin typeface="Roboto"/>
              </a:rPr>
              <a:t>nebo </a:t>
            </a:r>
            <a:r>
              <a:rPr lang="cs-CZ" dirty="0" err="1">
                <a:solidFill>
                  <a:srgbClr val="000000"/>
                </a:solidFill>
                <a:latin typeface="Roboto"/>
              </a:rPr>
              <a:t>protiprůzkum</a:t>
            </a:r>
            <a:r>
              <a:rPr lang="cs-CZ" dirty="0">
                <a:solidFill>
                  <a:srgbClr val="000000"/>
                </a:solidFill>
                <a:latin typeface="Roboto"/>
              </a:rPr>
              <a:t>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856870" y="1644750"/>
            <a:ext cx="12394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/>
              <a:t>WW II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1798011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62191" y="1051183"/>
            <a:ext cx="6923088" cy="504825"/>
          </a:xfrm>
          <a:solidFill>
            <a:srgbClr val="92D050"/>
          </a:solidFill>
        </p:spPr>
        <p:txBody>
          <a:bodyPr rtlCol="0" anchor="t">
            <a:normAutofit fontScale="90000"/>
          </a:bodyPr>
          <a:lstStyle/>
          <a:p>
            <a:pPr lvl="1" fontAlgn="auto">
              <a:spcAft>
                <a:spcPts val="0"/>
              </a:spcAft>
              <a:defRPr/>
            </a:pPr>
            <a:r>
              <a:rPr lang="cs-CZ" sz="3200" b="1" dirty="0">
                <a:solidFill>
                  <a:sysClr val="windowText" lastClr="000000"/>
                </a:solidFill>
                <a:latin typeface="Times New Roman"/>
                <a:cs typeface="Arial"/>
              </a:rPr>
              <a:t>VYJITÍ (PROBITÍ SE) Z OBKLÍČENÍ</a:t>
            </a:r>
            <a:endParaRPr lang="cs-CZ" sz="3200" dirty="0">
              <a:solidFill>
                <a:sysClr val="windowText" lastClr="0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8388" y="1864239"/>
            <a:ext cx="8229600" cy="3976387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sz="3000" dirty="0">
                <a:latin typeface="Times New Roman" pitchFamily="18" charset="0"/>
                <a:cs typeface="Times New Roman" pitchFamily="18" charset="0"/>
              </a:rPr>
              <a:t>Nebezpečí obklíčení úkolového uskupení vlastních vojsk vzniká zejména v situacích, kdy do boků a týlu jejich sestavy nečekaně a rychle proniknou nebo jsou vysazeny síly protivníka, nebo kdy vlastní vojska nečekaně a rychle proniknou do sestavy protivníka a vzniknou mezery a nekryté boky v útočné </a:t>
            </a:r>
            <a:r>
              <a:rPr lang="cs-CZ" sz="3000" dirty="0" err="1">
                <a:latin typeface="Times New Roman" pitchFamily="18" charset="0"/>
                <a:cs typeface="Times New Roman" pitchFamily="18" charset="0"/>
              </a:rPr>
              <a:t>sestavě.Vyjití</a:t>
            </a:r>
            <a:r>
              <a:rPr lang="cs-CZ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000" dirty="0" smtClean="0">
                <a:latin typeface="Times New Roman" pitchFamily="18" charset="0"/>
                <a:cs typeface="Times New Roman" pitchFamily="18" charset="0"/>
              </a:rPr>
              <a:t>z obklíčení by mělo nepřítele překvapit a je velkou výhodou, jestliže se obklíčené síly pokusí o vyjití z obklíčení při nejbližší příležitosti.</a:t>
            </a:r>
          </a:p>
          <a:p>
            <a:pPr algn="just"/>
            <a:endParaRPr lang="cs-CZ" sz="3000" dirty="0" smtClean="0"/>
          </a:p>
        </p:txBody>
      </p:sp>
    </p:spTree>
    <p:extLst>
      <p:ext uri="{BB962C8B-B14F-4D97-AF65-F5344CB8AC3E}">
        <p14:creationId xmlns:p14="http://schemas.microsoft.com/office/powerpoint/2010/main" val="3147302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62191" y="1051183"/>
            <a:ext cx="6923088" cy="504825"/>
          </a:xfrm>
          <a:solidFill>
            <a:srgbClr val="92D050"/>
          </a:solidFill>
        </p:spPr>
        <p:txBody>
          <a:bodyPr rtlCol="0" anchor="t">
            <a:normAutofit fontScale="90000"/>
          </a:bodyPr>
          <a:lstStyle/>
          <a:p>
            <a:pPr lvl="1" fontAlgn="auto">
              <a:spcAft>
                <a:spcPts val="0"/>
              </a:spcAft>
              <a:defRPr/>
            </a:pPr>
            <a:r>
              <a:rPr lang="cs-CZ" sz="3200" b="1" dirty="0">
                <a:solidFill>
                  <a:sysClr val="windowText" lastClr="000000"/>
                </a:solidFill>
                <a:latin typeface="Times New Roman"/>
                <a:cs typeface="Arial"/>
              </a:rPr>
              <a:t>VYJITÍ (PROBITÍ SE) Z OBKLÍČENÍ</a:t>
            </a:r>
            <a:endParaRPr lang="cs-CZ" sz="3200" dirty="0">
              <a:solidFill>
                <a:sysClr val="windowText" lastClr="0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8388" y="2424413"/>
            <a:ext cx="8229600" cy="2262918"/>
          </a:xfrm>
        </p:spPr>
        <p:txBody>
          <a:bodyPr>
            <a:normAutofit/>
          </a:bodyPr>
          <a:lstStyle/>
          <a:p>
            <a:pPr algn="just"/>
            <a:r>
              <a:rPr lang="cs-CZ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Cíl</a:t>
            </a:r>
            <a:r>
              <a:rPr lang="cs-CZ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násilně prolomit (vytvořit mezeru) obklíčení protivníkem, rychle a spořádaně vyvést obklíčená vojska takto vytvořenou mezerou, nebo skrytě proniknout (prosakováním) a spojit se s vlastními vojsky.</a:t>
            </a:r>
            <a:endParaRPr lang="cs-CZ" sz="30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125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62191" y="1051183"/>
            <a:ext cx="6923088" cy="504825"/>
          </a:xfrm>
          <a:solidFill>
            <a:srgbClr val="92D050"/>
          </a:solidFill>
        </p:spPr>
        <p:txBody>
          <a:bodyPr rtlCol="0" anchor="t">
            <a:normAutofit fontScale="90000"/>
          </a:bodyPr>
          <a:lstStyle/>
          <a:p>
            <a:pPr lvl="1" fontAlgn="auto">
              <a:spcAft>
                <a:spcPts val="0"/>
              </a:spcAft>
              <a:defRPr/>
            </a:pPr>
            <a:r>
              <a:rPr lang="cs-CZ" sz="3200" b="1" dirty="0">
                <a:solidFill>
                  <a:sysClr val="windowText" lastClr="000000"/>
                </a:solidFill>
                <a:latin typeface="Times New Roman"/>
                <a:cs typeface="Arial"/>
              </a:rPr>
              <a:t>VYJITÍ (PROBITÍ SE) Z OBKLÍČENÍ</a:t>
            </a:r>
            <a:endParaRPr lang="cs-CZ" sz="3200" dirty="0">
              <a:solidFill>
                <a:sysClr val="windowText" lastClr="0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0150" y="1715959"/>
            <a:ext cx="8229600" cy="344092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60000"/>
              </a:lnSpc>
              <a:buNone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Poté, co došlo k obklíčení, obklíčené jednotky (síly a prostředky) organizují kruhovou obranu. Jejich prvotní snahou by mělo být co nejdéle úporně držet zaujatý prostor, nepřipustit své rozdělení na menší části, neztratit přímý dotyk s protivníkem a nenechat se zatlačit na prostorově malou plochu. Obklíčené jednotky se musí bez ohledu na svou příslušnost podřídit jednomu veliteli. Zpravidla velení přebírá ten velitel, který má nejvyšší funkci.</a:t>
            </a: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4235920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62191" y="1051183"/>
            <a:ext cx="6923088" cy="504825"/>
          </a:xfrm>
          <a:solidFill>
            <a:srgbClr val="92D050"/>
          </a:solidFill>
        </p:spPr>
        <p:txBody>
          <a:bodyPr rtlCol="0" anchor="t">
            <a:normAutofit fontScale="90000"/>
          </a:bodyPr>
          <a:lstStyle/>
          <a:p>
            <a:pPr lvl="1" fontAlgn="auto">
              <a:spcAft>
                <a:spcPts val="0"/>
              </a:spcAft>
              <a:defRPr/>
            </a:pPr>
            <a:r>
              <a:rPr lang="cs-CZ" sz="3200" b="1" dirty="0">
                <a:solidFill>
                  <a:sysClr val="windowText" lastClr="000000"/>
                </a:solidFill>
                <a:latin typeface="Times New Roman"/>
                <a:cs typeface="Arial"/>
              </a:rPr>
              <a:t>VYJITÍ (PROBITÍ SE) Z OBKLÍČENÍ</a:t>
            </a:r>
            <a:endParaRPr lang="cs-CZ" sz="3200" dirty="0">
              <a:solidFill>
                <a:sysClr val="windowText" lastClr="0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8388" y="2004283"/>
            <a:ext cx="8229600" cy="344092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Vedení boje v obklíčení zpravidla zahrnuje dvě fáze: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•	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Obrana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prováděná obklíčenými silami. Iniciativu bude mít protivník, a tak velitel musí zajišťovat ochranu vojsk na všech směrech (obrana v obklíčení se, kromě výše uvedených specifik, řídí obecnými zásadami pro vedení obrany).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•	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Ukončení obklíčení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bude provedeno buď uvolněním sil (pomoc obklíčeným silám), průlomem a následně vyjitím z obklíčení nebo jejich kombinací.</a:t>
            </a:r>
          </a:p>
        </p:txBody>
      </p:sp>
    </p:spTree>
    <p:extLst>
      <p:ext uri="{BB962C8B-B14F-4D97-AF65-F5344CB8AC3E}">
        <p14:creationId xmlns:p14="http://schemas.microsoft.com/office/powerpoint/2010/main" val="4008283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62191" y="1051183"/>
            <a:ext cx="6923088" cy="504825"/>
          </a:xfrm>
          <a:solidFill>
            <a:srgbClr val="92D050"/>
          </a:solidFill>
        </p:spPr>
        <p:txBody>
          <a:bodyPr rtlCol="0" anchor="t">
            <a:normAutofit fontScale="90000"/>
          </a:bodyPr>
          <a:lstStyle/>
          <a:p>
            <a:pPr lvl="1" fontAlgn="auto">
              <a:spcAft>
                <a:spcPts val="0"/>
              </a:spcAft>
              <a:defRPr/>
            </a:pPr>
            <a:r>
              <a:rPr lang="cs-CZ" sz="3200" b="1" dirty="0">
                <a:solidFill>
                  <a:sysClr val="windowText" lastClr="000000"/>
                </a:solidFill>
                <a:latin typeface="Times New Roman"/>
                <a:cs typeface="Arial"/>
              </a:rPr>
              <a:t>VYJITÍ (PROBITÍ SE) Z OBKLÍČENÍ</a:t>
            </a:r>
            <a:endParaRPr lang="cs-CZ" sz="3200" dirty="0">
              <a:solidFill>
                <a:sysClr val="windowText" lastClr="0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3675" y="2004283"/>
            <a:ext cx="8229600" cy="397638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3000" dirty="0">
                <a:latin typeface="Times New Roman" pitchFamily="18" charset="0"/>
                <a:cs typeface="Times New Roman" pitchFamily="18" charset="0"/>
              </a:rPr>
              <a:t>K průlomu se v závislosti na možnostech obklíčených vojsk vytváří úderné uskupení, do něhož se začleňují nejvíce bojeschopné síly z bojové sestavy</a:t>
            </a:r>
            <a:r>
              <a:rPr lang="cs-CZ" sz="3000" dirty="0" smtClean="0">
                <a:latin typeface="Times New Roman" pitchFamily="18" charset="0"/>
                <a:cs typeface="Times New Roman" pitchFamily="18" charset="0"/>
              </a:rPr>
              <a:t>. Vyjití z obklíčení by mělo nepřítele překvapit a je velkou výhodou, jestliže se obklíčené síly pokusí o vyjití z obklíčení při nejbližší příležitosti.</a:t>
            </a:r>
          </a:p>
          <a:p>
            <a:pPr algn="just"/>
            <a:endParaRPr lang="cs-CZ" sz="3000" dirty="0" smtClean="0"/>
          </a:p>
        </p:txBody>
      </p:sp>
    </p:spTree>
    <p:extLst>
      <p:ext uri="{BB962C8B-B14F-4D97-AF65-F5344CB8AC3E}">
        <p14:creationId xmlns:p14="http://schemas.microsoft.com/office/powerpoint/2010/main" val="3240443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Podnadpis 2"/>
          <p:cNvSpPr>
            <a:spLocks noGrp="1"/>
          </p:cNvSpPr>
          <p:nvPr>
            <p:ph type="subTitle" idx="1"/>
          </p:nvPr>
        </p:nvSpPr>
        <p:spPr>
          <a:xfrm>
            <a:off x="76268" y="2597821"/>
            <a:ext cx="8984512" cy="2317898"/>
          </a:xfrm>
        </p:spPr>
        <p:txBody>
          <a:bodyPr/>
          <a:lstStyle/>
          <a:p>
            <a:r>
              <a:rPr lang="cs-CZ" sz="4000" b="1" dirty="0" smtClean="0"/>
              <a:t>Klamný útok, Průzkum bojem, </a:t>
            </a:r>
          </a:p>
          <a:p>
            <a:r>
              <a:rPr lang="cs-CZ" sz="4000" b="1" dirty="0" smtClean="0"/>
              <a:t>Vyjití z obklíčení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2583393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86370" y="692696"/>
            <a:ext cx="8306110" cy="4824535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cs-CZ" dirty="0" smtClean="0"/>
              <a:t>Pokud se </a:t>
            </a:r>
            <a:r>
              <a:rPr lang="cs-CZ" dirty="0" smtClean="0"/>
              <a:t>jednotka dostane </a:t>
            </a:r>
            <a:r>
              <a:rPr lang="cs-CZ" dirty="0" smtClean="0"/>
              <a:t>do obklíčení, je </a:t>
            </a:r>
            <a:r>
              <a:rPr lang="cs-CZ" b="1" dirty="0" smtClean="0">
                <a:solidFill>
                  <a:srgbClr val="FF0000"/>
                </a:solidFill>
              </a:rPr>
              <a:t>okamžitou povinností </a:t>
            </a:r>
            <a:r>
              <a:rPr lang="cs-CZ" b="1" dirty="0" smtClean="0">
                <a:solidFill>
                  <a:srgbClr val="FF0000"/>
                </a:solidFill>
              </a:rPr>
              <a:t>velitele zvážit </a:t>
            </a:r>
            <a:r>
              <a:rPr lang="cs-CZ" b="1" dirty="0" smtClean="0">
                <a:solidFill>
                  <a:srgbClr val="FF0000"/>
                </a:solidFill>
              </a:rPr>
              <a:t>a rozhodnout, zda by je měly vnější síly uvolnit, nebo zda by se měly obklíčené síly dostat z obklíčení samy, provedením průlomu.</a:t>
            </a:r>
          </a:p>
          <a:p>
            <a:pPr algn="just"/>
            <a:r>
              <a:rPr lang="cs-CZ" b="1" u="sng" dirty="0" smtClean="0">
                <a:solidFill>
                  <a:schemeClr val="tx1"/>
                </a:solidFill>
              </a:rPr>
              <a:t>Cílem pomoci obklíčeným silám je prolomit obkličovací frontu a vytvořit koridor pro vyvedení obklíčených sil.</a:t>
            </a:r>
          </a:p>
          <a:p>
            <a:pPr algn="just"/>
            <a:r>
              <a:rPr lang="cs-CZ" dirty="0" smtClean="0">
                <a:solidFill>
                  <a:schemeClr val="tx1"/>
                </a:solidFill>
              </a:rPr>
              <a:t>Pomoc obklíčeným silám se plánuje, organizuje a provádí </a:t>
            </a:r>
            <a:r>
              <a:rPr lang="cs-CZ" b="1" u="sng" dirty="0" smtClean="0">
                <a:solidFill>
                  <a:srgbClr val="FF0000"/>
                </a:solidFill>
              </a:rPr>
              <a:t>podle zásad platných pro vedení útoku. 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8400"/>
            <a:ext cx="8229600" cy="634082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cs-CZ" dirty="0" smtClean="0"/>
              <a:t>Pomoc obklíčeným silám</a:t>
            </a:r>
            <a:endParaRPr lang="cs-CZ" dirty="0"/>
          </a:p>
        </p:txBody>
      </p:sp>
      <p:grpSp>
        <p:nvGrpSpPr>
          <p:cNvPr id="5" name="Skupina 4"/>
          <p:cNvGrpSpPr/>
          <p:nvPr/>
        </p:nvGrpSpPr>
        <p:grpSpPr>
          <a:xfrm>
            <a:off x="1680322" y="5229200"/>
            <a:ext cx="5337175" cy="1457325"/>
            <a:chOff x="1692275" y="3429000"/>
            <a:chExt cx="5337175" cy="1457325"/>
          </a:xfrm>
        </p:grpSpPr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92275" y="3429000"/>
              <a:ext cx="2152650" cy="1457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4300" y="3860800"/>
              <a:ext cx="1330325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08625" y="3860800"/>
              <a:ext cx="1520825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758733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4947487" y="3788031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 </a:t>
            </a:r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814" y="876352"/>
            <a:ext cx="7416824" cy="5588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398571">
            <a:off x="7619065" y="2145025"/>
            <a:ext cx="1054471" cy="790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71888">
            <a:off x="2645285" y="3928973"/>
            <a:ext cx="1054471" cy="790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922112">
            <a:off x="3253118" y="4957681"/>
            <a:ext cx="1054471" cy="790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88138">
            <a:off x="3771254" y="3975722"/>
            <a:ext cx="1054471" cy="790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6232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3.7037E-6 L -0.38403 0.1983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201" y="99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2.59259E-6 L 0.13629 -0.0301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06" y="-15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0.00879 L 0.08542 -0.171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71" y="-90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000"/>
                            </p:stCondLst>
                            <p:childTnLst>
                              <p:par>
                                <p:cTn id="27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187 0.00116 L 0.32378 -0.20879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087" y="-10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733480" y="1243028"/>
            <a:ext cx="7513537" cy="507395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cs-CZ" b="1"/>
              <a:t>Závěr</a:t>
            </a:r>
            <a:endParaRPr lang="cs-CZ" sz="2000" b="1"/>
          </a:p>
        </p:txBody>
      </p:sp>
    </p:spTree>
    <p:extLst>
      <p:ext uri="{BB962C8B-B14F-4D97-AF65-F5344CB8AC3E}">
        <p14:creationId xmlns:p14="http://schemas.microsoft.com/office/powerpoint/2010/main" val="792349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6750" y="1423841"/>
            <a:ext cx="7772400" cy="1215579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2540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Aft>
                <a:spcPts val="0"/>
              </a:spcAft>
              <a:defRPr/>
            </a:pPr>
            <a:r>
              <a:rPr lang="cs-CZ" sz="2000" b="1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Cíl: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cs-CZ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Seznámit studenty s obsahem, charakteristikou a zásadami vedení </a:t>
            </a:r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vybraných ofenzivních taktických činností.  </a:t>
            </a:r>
            <a:endParaRPr lang="cs-CZ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66750" y="2639420"/>
            <a:ext cx="7772400" cy="3553100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2540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Aft>
                <a:spcPts val="0"/>
              </a:spcAft>
              <a:defRPr/>
            </a:pPr>
            <a:r>
              <a:rPr lang="cs-CZ" sz="24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Průběh přednášky: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cs-CZ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Úvod</a:t>
            </a:r>
          </a:p>
          <a:p>
            <a:pPr marL="342900" indent="-342900" algn="l" fontAlgn="auto">
              <a:spcAft>
                <a:spcPts val="0"/>
              </a:spcAft>
              <a:buFontTx/>
              <a:buAutoNum type="arabicPeriod"/>
              <a:defRPr/>
            </a:pPr>
            <a:r>
              <a:rPr lang="cs-CZ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Klamný útok</a:t>
            </a:r>
            <a:endParaRPr lang="cs-CZ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l" fontAlgn="auto">
              <a:spcAft>
                <a:spcPts val="0"/>
              </a:spcAft>
              <a:buFontTx/>
              <a:buAutoNum type="arabicPeriod"/>
              <a:defRPr/>
            </a:pPr>
            <a:r>
              <a:rPr lang="cs-CZ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Průzkum bojem</a:t>
            </a:r>
            <a:endParaRPr lang="cs-CZ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fontAlgn="auto">
              <a:spcAft>
                <a:spcPts val="0"/>
              </a:spcAft>
              <a:defRPr/>
            </a:pPr>
            <a:r>
              <a:rPr lang="cs-CZ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cs-CZ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Vyjití z obklíčení</a:t>
            </a:r>
            <a:endParaRPr lang="cs-CZ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fontAlgn="auto">
              <a:spcAft>
                <a:spcPts val="0"/>
              </a:spcAft>
              <a:defRPr/>
            </a:pPr>
            <a:r>
              <a:rPr lang="cs-CZ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Závěr- vydání úkolů </a:t>
            </a:r>
            <a:r>
              <a:rPr lang="cs-CZ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 seminář</a:t>
            </a:r>
            <a:endParaRPr lang="cs-CZ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66750" y="1022479"/>
            <a:ext cx="7772400" cy="401362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2540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2000" b="1"/>
              <a:t>TAKTICKÉ ČINNOSTI A RÁMCE PRO JEJICH VEDENÍ</a:t>
            </a:r>
            <a:endParaRPr lang="cs-CZ" sz="2000" i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801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1825" y="1608138"/>
            <a:ext cx="7886700" cy="873125"/>
          </a:xfr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/>
              <a:t>Literatura:</a:t>
            </a:r>
          </a:p>
        </p:txBody>
      </p:sp>
      <p:sp>
        <p:nvSpPr>
          <p:cNvPr id="16386" name="Zástupný symbol pro obsah 2"/>
          <p:cNvSpPr>
            <a:spLocks noGrp="1"/>
          </p:cNvSpPr>
          <p:nvPr>
            <p:ph type="body" idx="1"/>
          </p:nvPr>
        </p:nvSpPr>
        <p:spPr>
          <a:xfrm>
            <a:off x="571500" y="2935288"/>
            <a:ext cx="8128000" cy="2820987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</a:pPr>
            <a:r>
              <a:rPr lang="cs-CZ" altLang="cs-CZ" sz="2000" b="1"/>
              <a:t>Taktika pozemních sil Pub-31-10-02</a:t>
            </a:r>
          </a:p>
          <a:p>
            <a:pPr algn="just">
              <a:lnSpc>
                <a:spcPct val="120000"/>
              </a:lnSpc>
            </a:pPr>
            <a:r>
              <a:rPr lang="en-US" altLang="cs-CZ" sz="2000" b="1"/>
              <a:t>Allied Land Tactics</a:t>
            </a:r>
            <a:r>
              <a:rPr lang="cs-CZ" altLang="cs-CZ" sz="2000" b="1"/>
              <a:t> </a:t>
            </a:r>
            <a:r>
              <a:rPr lang="en-US" altLang="cs-CZ" sz="2000" b="1"/>
              <a:t>ATP 3.2.1</a:t>
            </a:r>
            <a:endParaRPr lang="cs-CZ" altLang="cs-CZ" sz="2000" b="1"/>
          </a:p>
          <a:p>
            <a:pPr algn="just" eaLnBrk="1" hangingPunct="1">
              <a:lnSpc>
                <a:spcPct val="120000"/>
              </a:lnSpc>
            </a:pPr>
            <a:r>
              <a:rPr lang="cs-CZ" altLang="cs-CZ" sz="2000" b="1">
                <a:solidFill>
                  <a:srgbClr val="FF0000"/>
                </a:solidFill>
              </a:rPr>
              <a:t>Úvod do studia předmětu taktika S-3343</a:t>
            </a:r>
          </a:p>
          <a:p>
            <a:pPr algn="just" eaLnBrk="1" hangingPunct="1">
              <a:lnSpc>
                <a:spcPct val="120000"/>
              </a:lnSpc>
              <a:spcBef>
                <a:spcPts val="600"/>
              </a:spcBef>
            </a:pPr>
            <a:endParaRPr lang="cs-CZ" altLang="cs-CZ" sz="2000" b="1"/>
          </a:p>
          <a:p>
            <a:pPr algn="just" eaLnBrk="1" hangingPunct="1">
              <a:lnSpc>
                <a:spcPct val="80000"/>
              </a:lnSpc>
              <a:spcBef>
                <a:spcPts val="600"/>
              </a:spcBef>
            </a:pPr>
            <a:endParaRPr lang="cs-CZ" altLang="cs-CZ" sz="2000" b="1"/>
          </a:p>
          <a:p>
            <a:pPr algn="just" eaLnBrk="1" hangingPunct="1">
              <a:lnSpc>
                <a:spcPct val="80000"/>
              </a:lnSpc>
              <a:spcBef>
                <a:spcPts val="600"/>
              </a:spcBef>
            </a:pPr>
            <a:endParaRPr lang="cs-CZ" altLang="cs-CZ" sz="2000" b="1"/>
          </a:p>
          <a:p>
            <a:pPr algn="just" eaLnBrk="1" hangingPunct="1">
              <a:lnSpc>
                <a:spcPct val="80000"/>
              </a:lnSpc>
              <a:spcBef>
                <a:spcPts val="600"/>
              </a:spcBef>
            </a:pPr>
            <a:endParaRPr lang="cs-CZ" sz="2000" b="1"/>
          </a:p>
        </p:txBody>
      </p:sp>
    </p:spTree>
    <p:extLst>
      <p:ext uri="{BB962C8B-B14F-4D97-AF65-F5344CB8AC3E}">
        <p14:creationId xmlns:p14="http://schemas.microsoft.com/office/powerpoint/2010/main" val="2646852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06636" y="1024936"/>
            <a:ext cx="6923087" cy="503237"/>
          </a:xfrm>
          <a:solidFill>
            <a:srgbClr val="92D050"/>
          </a:solidFill>
        </p:spPr>
        <p:txBody>
          <a:bodyPr rtlCol="0" anchor="t">
            <a:normAutofit fontScale="90000"/>
          </a:bodyPr>
          <a:lstStyle/>
          <a:p>
            <a:pPr lvl="1" fontAlgn="auto">
              <a:spcAft>
                <a:spcPts val="0"/>
              </a:spcAft>
              <a:defRPr/>
            </a:pPr>
            <a:r>
              <a:rPr lang="cs-CZ" sz="3200" b="1" dirty="0">
                <a:solidFill>
                  <a:sysClr val="windowText" lastClr="000000"/>
                </a:solidFill>
                <a:latin typeface="Times New Roman"/>
                <a:cs typeface="Arial"/>
              </a:rPr>
              <a:t>KLAMNÝ ÚTOK</a:t>
            </a:r>
            <a:endParaRPr lang="cs-CZ" sz="3200" dirty="0">
              <a:solidFill>
                <a:sysClr val="windowText" lastClr="0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3657" y="1924595"/>
            <a:ext cx="8229600" cy="376614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Cíl : </a:t>
            </a:r>
            <a:r>
              <a:rPr lang="cs-CZ" dirty="0">
                <a:solidFill>
                  <a:srgbClr val="FF0000"/>
                </a:solidFill>
              </a:rPr>
              <a:t>odvést pozornost protivníka na určitý prostor a tím umožnit uskutečnit akce v jiném prostoru a s </a:t>
            </a:r>
            <a:r>
              <a:rPr lang="cs-CZ" dirty="0" smtClean="0">
                <a:solidFill>
                  <a:srgbClr val="FF0000"/>
                </a:solidFill>
              </a:rPr>
              <a:t>minimálním rizikem</a:t>
            </a:r>
          </a:p>
          <a:p>
            <a:pPr marL="0" indent="0" algn="just">
              <a:buNone/>
            </a:pPr>
            <a:endParaRPr lang="cs-CZ" sz="3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cs-CZ" sz="3000" dirty="0">
                <a:latin typeface="Times New Roman" pitchFamily="18" charset="0"/>
                <a:cs typeface="Times New Roman" pitchFamily="18" charset="0"/>
              </a:rPr>
              <a:t>Síly provádějící klamnou činnost užívají palbu, manévr silami, zadýmování a klamání s využitím prostředků EB a spojovací techniky.</a:t>
            </a:r>
          </a:p>
        </p:txBody>
      </p:sp>
    </p:spTree>
    <p:extLst>
      <p:ext uri="{BB962C8B-B14F-4D97-AF65-F5344CB8AC3E}">
        <p14:creationId xmlns:p14="http://schemas.microsoft.com/office/powerpoint/2010/main" val="2812991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06636" y="1024936"/>
            <a:ext cx="6923087" cy="503237"/>
          </a:xfrm>
          <a:solidFill>
            <a:srgbClr val="92D050"/>
          </a:solidFill>
        </p:spPr>
        <p:txBody>
          <a:bodyPr rtlCol="0" anchor="t">
            <a:normAutofit fontScale="90000"/>
          </a:bodyPr>
          <a:lstStyle/>
          <a:p>
            <a:pPr lvl="1" fontAlgn="auto">
              <a:spcAft>
                <a:spcPts val="0"/>
              </a:spcAft>
              <a:defRPr/>
            </a:pPr>
            <a:r>
              <a:rPr lang="cs-CZ" sz="3200" b="1" dirty="0">
                <a:solidFill>
                  <a:sysClr val="windowText" lastClr="000000"/>
                </a:solidFill>
                <a:latin typeface="Times New Roman"/>
                <a:cs typeface="Arial"/>
              </a:rPr>
              <a:t>KLAMNÝ ÚTOK</a:t>
            </a:r>
            <a:endParaRPr lang="cs-CZ" sz="3200" dirty="0">
              <a:solidFill>
                <a:sysClr val="windowText" lastClr="0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1074" y="2420983"/>
            <a:ext cx="8229600" cy="236873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dirty="0"/>
              <a:t>Jednotka (úkolové uskupení, prapor, brigáda) při provádění klamného útoku plní úkoly stanovené pro útok, tzn., navazuje kontakt s protivníkem zejména palbou, vyhýbá se však přímému střetu. </a:t>
            </a:r>
            <a:r>
              <a:rPr lang="cs-CZ" b="1" dirty="0"/>
              <a:t>Protivník musí být přesvědčený, že se jedná o hlavní útok</a:t>
            </a:r>
            <a:r>
              <a:rPr lang="cs-CZ" b="1" dirty="0" smtClean="0"/>
              <a:t>.</a:t>
            </a:r>
            <a:endParaRPr lang="cs-CZ" sz="3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1395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06636" y="1024936"/>
            <a:ext cx="6923087" cy="503237"/>
          </a:xfrm>
          <a:solidFill>
            <a:srgbClr val="92D050"/>
          </a:solidFill>
        </p:spPr>
        <p:txBody>
          <a:bodyPr rtlCol="0" anchor="t">
            <a:normAutofit fontScale="90000"/>
          </a:bodyPr>
          <a:lstStyle/>
          <a:p>
            <a:pPr lvl="1" fontAlgn="auto">
              <a:spcAft>
                <a:spcPts val="0"/>
              </a:spcAft>
              <a:defRPr/>
            </a:pPr>
            <a:r>
              <a:rPr lang="cs-CZ" sz="3200" b="1" dirty="0">
                <a:solidFill>
                  <a:sysClr val="windowText" lastClr="000000"/>
                </a:solidFill>
                <a:latin typeface="Times New Roman"/>
                <a:cs typeface="Arial"/>
              </a:rPr>
              <a:t>KLAMNÝ ÚTOK</a:t>
            </a:r>
            <a:endParaRPr lang="cs-CZ" sz="3200" dirty="0">
              <a:solidFill>
                <a:sysClr val="windowText" lastClr="0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1074" y="2420983"/>
            <a:ext cx="8229600" cy="2368731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dirty="0"/>
              <a:t>K provedení klamného útoku stanovuje nadřízený četě omezený úkol (objekt zteče). Plánování, příprava a provedení útoku se řídí obecnými zásadami pro útok. Cílů klamného útoku je dosaženo v momentě, když protivník použije k odrážení útočících sil maximálního množství sil a prostředků, a tím rozkryje (prozradí) jejich postavení.</a:t>
            </a:r>
            <a:endParaRPr lang="cs-CZ" sz="3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854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06636" y="1024936"/>
            <a:ext cx="6923087" cy="503237"/>
          </a:xfrm>
          <a:solidFill>
            <a:srgbClr val="92D050"/>
          </a:solidFill>
        </p:spPr>
        <p:txBody>
          <a:bodyPr rtlCol="0" anchor="t">
            <a:normAutofit fontScale="90000"/>
          </a:bodyPr>
          <a:lstStyle/>
          <a:p>
            <a:pPr lvl="1" fontAlgn="auto">
              <a:spcAft>
                <a:spcPts val="0"/>
              </a:spcAft>
              <a:defRPr/>
            </a:pPr>
            <a:r>
              <a:rPr lang="cs-CZ" sz="3200" b="1" dirty="0">
                <a:solidFill>
                  <a:sysClr val="windowText" lastClr="000000"/>
                </a:solidFill>
                <a:latin typeface="Times New Roman"/>
                <a:cs typeface="Arial"/>
              </a:rPr>
              <a:t>KLAMNÝ ÚTOK</a:t>
            </a:r>
            <a:endParaRPr lang="cs-CZ" sz="3200" dirty="0">
              <a:solidFill>
                <a:sysClr val="windowText" lastClr="0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1074" y="2420983"/>
            <a:ext cx="8229600" cy="236873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 smtClean="0"/>
              <a:t>Příklad:</a:t>
            </a:r>
          </a:p>
          <a:p>
            <a:pPr marL="0" indent="0" algn="just">
              <a:buNone/>
            </a:pPr>
            <a:r>
              <a:rPr lang="cs-CZ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Protiútok Charkov</a:t>
            </a:r>
          </a:p>
          <a:p>
            <a:pPr marL="0" indent="0" algn="just">
              <a:buNone/>
            </a:pPr>
            <a:r>
              <a:rPr lang="cs-CZ" dirty="0"/>
              <a:t>„Velitel brigády nám nařídil dobýt tuto vesnici, ale byl to jen zastírací manévr. Šlo o to, aby si nepřítel myslel, že hlavní útok je zde a ne v </a:t>
            </a:r>
            <a:r>
              <a:rPr lang="cs-CZ" dirty="0" err="1"/>
              <a:t>Balakliji</a:t>
            </a:r>
            <a:r>
              <a:rPr lang="cs-CZ"/>
              <a:t>,“</a:t>
            </a:r>
            <a:endParaRPr lang="cs-CZ" sz="3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418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06636" y="1024936"/>
            <a:ext cx="6923087" cy="503237"/>
          </a:xfrm>
          <a:solidFill>
            <a:srgbClr val="92D050"/>
          </a:solidFill>
        </p:spPr>
        <p:txBody>
          <a:bodyPr rtlCol="0" anchor="t">
            <a:normAutofit fontScale="90000"/>
          </a:bodyPr>
          <a:lstStyle/>
          <a:p>
            <a:pPr lvl="1" fontAlgn="auto">
              <a:spcAft>
                <a:spcPts val="0"/>
              </a:spcAft>
              <a:defRPr/>
            </a:pPr>
            <a:r>
              <a:rPr lang="cs-CZ" sz="3200" b="1" dirty="0">
                <a:solidFill>
                  <a:sysClr val="windowText" lastClr="000000"/>
                </a:solidFill>
                <a:latin typeface="Times New Roman"/>
                <a:cs typeface="Arial"/>
              </a:rPr>
              <a:t>KLAMNÝ ÚTOK</a:t>
            </a:r>
            <a:endParaRPr lang="cs-CZ" sz="3200" dirty="0">
              <a:solidFill>
                <a:sysClr val="windowText" lastClr="000000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1819" y="2857636"/>
            <a:ext cx="4786992" cy="2836129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3309257" y="1915885"/>
            <a:ext cx="2197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Manévr u CHERSONU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2293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VL-D-Návrh na cenu rektora" id="{4A92299F-3366-4FAD-9F7B-98AAE9E2E87E}" vid="{EA644710-27A8-4EC7-8A41-F98F04418933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54634245A0EEC48AB9B22FE3EA48DAF" ma:contentTypeVersion="2" ma:contentTypeDescription="Vytvoří nový dokument" ma:contentTypeScope="" ma:versionID="e7597949873537dc089731ed0b8cbebc">
  <xsd:schema xmlns:xsd="http://www.w3.org/2001/XMLSchema" xmlns:xs="http://www.w3.org/2001/XMLSchema" xmlns:p="http://schemas.microsoft.com/office/2006/metadata/properties" xmlns:ns2="997c36f9-3f86-43e2-9197-b5c9c69e7443" targetNamespace="http://schemas.microsoft.com/office/2006/metadata/properties" ma:root="true" ma:fieldsID="cb032aa37a4aa7816eeec21e7e868030" ns2:_="">
    <xsd:import namespace="997c36f9-3f86-43e2-9197-b5c9c69e744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7c36f9-3f86-43e2-9197-b5c9c69e74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EFF9F38-DDCB-47FD-A057-71355CFF72F0}">
  <ds:schemaRefs>
    <ds:schemaRef ds:uri="http://schemas.microsoft.com/office/2006/metadata/properties"/>
    <ds:schemaRef ds:uri="http://www.w3.org/XML/1998/namespace"/>
    <ds:schemaRef ds:uri="997c36f9-3f86-43e2-9197-b5c9c69e7443"/>
    <ds:schemaRef ds:uri="http://purl.org/dc/elements/1.1/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AEB4198-44BF-4443-B4DF-BE5A4766DCE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6E5FF3E-CCD6-40C0-88A0-6C695A2601D9}">
  <ds:schemaRefs>
    <ds:schemaRef ds:uri="997c36f9-3f86-43e2-9197-b5c9c69e744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FVL-D-Návrh na cenu rektora</Template>
  <TotalTime>142</TotalTime>
  <Words>1080</Words>
  <Application>Microsoft Office PowerPoint</Application>
  <PresentationFormat>Předvádění na obrazovce (4:3)</PresentationFormat>
  <Paragraphs>80</Paragraphs>
  <Slides>22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Roboto</vt:lpstr>
      <vt:lpstr>Times New Roman</vt:lpstr>
      <vt:lpstr>Motiv Office</vt:lpstr>
      <vt:lpstr>Taktika</vt:lpstr>
      <vt:lpstr>Prezentace aplikace PowerPoint</vt:lpstr>
      <vt:lpstr>Prezentace aplikace PowerPoint</vt:lpstr>
      <vt:lpstr>Literatura:</vt:lpstr>
      <vt:lpstr>KLAMNÝ ÚTOK</vt:lpstr>
      <vt:lpstr>KLAMNÝ ÚTOK</vt:lpstr>
      <vt:lpstr>KLAMNÝ ÚTOK</vt:lpstr>
      <vt:lpstr>KLAMNÝ ÚTOK</vt:lpstr>
      <vt:lpstr>KLAMNÝ ÚTOK</vt:lpstr>
      <vt:lpstr>PRŮZKUM BOJEM</vt:lpstr>
      <vt:lpstr>PRŮZKUM BOJEM</vt:lpstr>
      <vt:lpstr>PRŮZKUM BOJEM</vt:lpstr>
      <vt:lpstr>PRŮZKUM BOJEM</vt:lpstr>
      <vt:lpstr>PRŮZKUM BOJEM</vt:lpstr>
      <vt:lpstr>VYJITÍ (PROBITÍ SE) Z OBKLÍČENÍ</vt:lpstr>
      <vt:lpstr>VYJITÍ (PROBITÍ SE) Z OBKLÍČENÍ</vt:lpstr>
      <vt:lpstr>VYJITÍ (PROBITÍ SE) Z OBKLÍČENÍ</vt:lpstr>
      <vt:lpstr>VYJITÍ (PROBITÍ SE) Z OBKLÍČENÍ</vt:lpstr>
      <vt:lpstr>VYJITÍ (PROBITÍ SE) Z OBKLÍČENÍ</vt:lpstr>
      <vt:lpstr>Pomoc obklíčeným silám</vt:lpstr>
      <vt:lpstr>Prezentace aplikace PowerPoint</vt:lpstr>
      <vt:lpstr>Prezentace aplikace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Nemovitá infrastruktura FVL ZÁMĚR</dc:title>
  <dc:creator>Šilinger Karel</dc:creator>
  <cp:lastModifiedBy>Drozd Jan</cp:lastModifiedBy>
  <cp:revision>14</cp:revision>
  <cp:lastPrinted>2020-10-22T05:16:21Z</cp:lastPrinted>
  <dcterms:created xsi:type="dcterms:W3CDTF">2019-03-06T15:23:23Z</dcterms:created>
  <dcterms:modified xsi:type="dcterms:W3CDTF">2024-01-05T07:53:00Z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0x010100054634245A0EEC48AB9B22FE3EA48DAF</vt:lpwstr>
  </property>
  <property fmtid="{D5CDD505-2E9C-101B-9397-08002B2CF9AE}" pid="3" name="_dlc_DocIdItemGuid">
    <vt:lpwstr>c7fd67e7-8eba-4834-afba-669e72e4eba6</vt:lpwstr>
  </property>
</Properties>
</file>