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31"/>
  </p:notesMasterIdLst>
  <p:handoutMasterIdLst>
    <p:handoutMasterId r:id="rId32"/>
  </p:handoutMasterIdLst>
  <p:sldIdLst>
    <p:sldId id="265" r:id="rId6"/>
    <p:sldId id="263" r:id="rId7"/>
    <p:sldId id="261" r:id="rId8"/>
    <p:sldId id="271" r:id="rId9"/>
    <p:sldId id="327" r:id="rId10"/>
    <p:sldId id="373" r:id="rId11"/>
    <p:sldId id="374" r:id="rId12"/>
    <p:sldId id="366" r:id="rId13"/>
    <p:sldId id="367" r:id="rId14"/>
    <p:sldId id="375" r:id="rId15"/>
    <p:sldId id="378" r:id="rId16"/>
    <p:sldId id="377" r:id="rId17"/>
    <p:sldId id="379" r:id="rId18"/>
    <p:sldId id="380" r:id="rId19"/>
    <p:sldId id="382" r:id="rId20"/>
    <p:sldId id="381" r:id="rId21"/>
    <p:sldId id="383" r:id="rId22"/>
    <p:sldId id="384" r:id="rId23"/>
    <p:sldId id="385" r:id="rId24"/>
    <p:sldId id="386" r:id="rId25"/>
    <p:sldId id="387" r:id="rId26"/>
    <p:sldId id="388" r:id="rId27"/>
    <p:sldId id="389" r:id="rId28"/>
    <p:sldId id="338" r:id="rId29"/>
    <p:sldId id="257"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2D26"/>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Světlý styl 3 – zvýraznění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Světlý styl 3 – zvýraznění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B4B98B0-60AC-42C2-AFA5-B58CD77FA1E5}" styleName="Světlý styl 1 – zvýraznění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Světlý styl 1 – zvýraznění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autoAdjust="0"/>
  </p:normalViewPr>
  <p:slideViewPr>
    <p:cSldViewPr snapToGrid="0">
      <p:cViewPr varScale="1">
        <p:scale>
          <a:sx n="165" d="100"/>
          <a:sy n="165" d="100"/>
        </p:scale>
        <p:origin x="158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345A05-1953-47A8-9D5B-C1BE4A5EED83}" type="datetimeFigureOut">
              <a:rPr lang="cs-CZ" smtClean="0"/>
              <a:t>02.11.2022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2C5BD2-E48C-42A4-B833-8561479C81A2}" type="slidenum">
              <a:rPr lang="cs-CZ" smtClean="0"/>
              <a:t>‹#›</a:t>
            </a:fld>
            <a:endParaRPr lang="cs-CZ"/>
          </a:p>
        </p:txBody>
      </p:sp>
    </p:spTree>
    <p:extLst>
      <p:ext uri="{BB962C8B-B14F-4D97-AF65-F5344CB8AC3E}">
        <p14:creationId xmlns:p14="http://schemas.microsoft.com/office/powerpoint/2010/main" val="6814289"/>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639058-1B9C-473A-BBE9-8F7B4B129FA3}" type="datetimeFigureOut">
              <a:rPr lang="cs-CZ" smtClean="0"/>
              <a:t>02.11.2022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B81394-BC83-4084-8DA0-79DCF9FDC1B5}" type="slidenum">
              <a:rPr lang="cs-CZ" smtClean="0"/>
              <a:t>‹#›</a:t>
            </a:fld>
            <a:endParaRPr lang="cs-CZ"/>
          </a:p>
        </p:txBody>
      </p:sp>
    </p:spTree>
    <p:extLst>
      <p:ext uri="{BB962C8B-B14F-4D97-AF65-F5344CB8AC3E}">
        <p14:creationId xmlns:p14="http://schemas.microsoft.com/office/powerpoint/2010/main" val="32798656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69175" y="1363432"/>
            <a:ext cx="7772400" cy="2387600"/>
          </a:xfrm>
        </p:spPr>
        <p:txBody>
          <a:bodyPr anchor="ctr">
            <a:normAutofit/>
          </a:bodyPr>
          <a:lstStyle>
            <a:lvl1pPr algn="ctr">
              <a:defRPr sz="4800">
                <a:latin typeface="Arial" panose="020B0604020202020204" pitchFamily="34" charset="0"/>
                <a:cs typeface="Arial" panose="020B0604020202020204" pitchFamily="34" charset="0"/>
              </a:defRPr>
            </a:lvl1pPr>
          </a:lstStyle>
          <a:p>
            <a:r>
              <a:rPr lang="cs-CZ" smtClean="0"/>
              <a:t>Kliknutím lze upravit styl.</a:t>
            </a:r>
            <a:endParaRPr lang="en-US" dirty="0"/>
          </a:p>
        </p:txBody>
      </p:sp>
      <p:sp>
        <p:nvSpPr>
          <p:cNvPr id="3" name="Subtitle 2"/>
          <p:cNvSpPr>
            <a:spLocks noGrp="1"/>
          </p:cNvSpPr>
          <p:nvPr>
            <p:ph type="subTitle" idx="1"/>
          </p:nvPr>
        </p:nvSpPr>
        <p:spPr>
          <a:xfrm>
            <a:off x="1143000" y="4305993"/>
            <a:ext cx="6858000" cy="1852473"/>
          </a:xfrm>
        </p:spPr>
        <p:txBody>
          <a:bodyPr anchor="ct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graphicFrame>
        <p:nvGraphicFramePr>
          <p:cNvPr id="7" name="Tabulka 6"/>
          <p:cNvGraphicFramePr>
            <a:graphicFrameLocks noGrp="1"/>
          </p:cNvGraphicFramePr>
          <p:nvPr userDrawn="1">
            <p:extLst>
              <p:ext uri="{D42A27DB-BD31-4B8C-83A1-F6EECF244321}">
                <p14:modId xmlns:p14="http://schemas.microsoft.com/office/powerpoint/2010/main" val="3367930438"/>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val="2910290663"/>
                    </a:ext>
                  </a:extLst>
                </a:gridCol>
                <a:gridCol w="6551561">
                  <a:extLst>
                    <a:ext uri="{9D8B030D-6E8A-4147-A177-3AD203B41FA5}">
                      <a16:colId xmlns:a16="http://schemas.microsoft.com/office/drawing/2014/main" val="2345665926"/>
                    </a:ext>
                  </a:extLst>
                </a:gridCol>
                <a:gridCol w="1474839">
                  <a:extLst>
                    <a:ext uri="{9D8B030D-6E8A-4147-A177-3AD203B41FA5}">
                      <a16:colId xmlns:a16="http://schemas.microsoft.com/office/drawing/2014/main"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82D2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2D26"/>
                    </a:solidFill>
                  </a:tcPr>
                </a:tc>
                <a:extLst>
                  <a:ext uri="{0D108BD9-81ED-4DB2-BD59-A6C34878D82A}">
                    <a16:rowId xmlns:a16="http://schemas.microsoft.com/office/drawing/2014/main" val="855137376"/>
                  </a:ext>
                </a:extLst>
              </a:tr>
            </a:tbl>
          </a:graphicData>
        </a:graphic>
      </p:graphicFrame>
      <p:graphicFrame>
        <p:nvGraphicFramePr>
          <p:cNvPr id="8" name="Tabulka 7"/>
          <p:cNvGraphicFramePr>
            <a:graphicFrameLocks noGrp="1"/>
          </p:cNvGraphicFramePr>
          <p:nvPr userDrawn="1">
            <p:extLst>
              <p:ext uri="{D42A27DB-BD31-4B8C-83A1-F6EECF244321}">
                <p14:modId xmlns:p14="http://schemas.microsoft.com/office/powerpoint/2010/main" val="3027412265"/>
              </p:ext>
            </p:extLst>
          </p:nvPr>
        </p:nvGraphicFramePr>
        <p:xfrm>
          <a:off x="0" y="6306457"/>
          <a:ext cx="9144000" cy="552484"/>
        </p:xfrm>
        <a:graphic>
          <a:graphicData uri="http://schemas.openxmlformats.org/drawingml/2006/table">
            <a:tbl>
              <a:tblPr firstRow="1" bandRow="1">
                <a:tableStyleId>{5C22544A-7EE6-4342-B048-85BDC9FD1C3A}</a:tableStyleId>
              </a:tblPr>
              <a:tblGrid>
                <a:gridCol w="3204519">
                  <a:extLst>
                    <a:ext uri="{9D8B030D-6E8A-4147-A177-3AD203B41FA5}">
                      <a16:colId xmlns:a16="http://schemas.microsoft.com/office/drawing/2014/main" val="2910290663"/>
                    </a:ext>
                  </a:extLst>
                </a:gridCol>
                <a:gridCol w="2594919">
                  <a:extLst>
                    <a:ext uri="{9D8B030D-6E8A-4147-A177-3AD203B41FA5}">
                      <a16:colId xmlns:a16="http://schemas.microsoft.com/office/drawing/2014/main" val="2345665926"/>
                    </a:ext>
                  </a:extLst>
                </a:gridCol>
                <a:gridCol w="3344562">
                  <a:extLst>
                    <a:ext uri="{9D8B030D-6E8A-4147-A177-3AD203B41FA5}">
                      <a16:colId xmlns:a16="http://schemas.microsoft.com/office/drawing/2014/main" val="1178739229"/>
                    </a:ext>
                  </a:extLst>
                </a:gridCol>
              </a:tblGrid>
              <a:tr h="552484">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2D26"/>
                    </a:solidFill>
                  </a:tcPr>
                </a:tc>
                <a:tc>
                  <a:txBody>
                    <a:bodyPr/>
                    <a:lstStyle/>
                    <a:p>
                      <a:pPr algn="ctr"/>
                      <a:r>
                        <a:rPr lang="cs-CZ" sz="1600" dirty="0" smtClean="0">
                          <a:solidFill>
                            <a:schemeClr val="tx1"/>
                          </a:solidFill>
                        </a:rPr>
                        <a:t>www.unob.cz</a:t>
                      </a:r>
                      <a:endParaRPr lang="cs-CZ"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2D26"/>
                    </a:solidFill>
                  </a:tcPr>
                </a:tc>
                <a:extLst>
                  <a:ext uri="{0D108BD9-81ED-4DB2-BD59-A6C34878D82A}">
                    <a16:rowId xmlns:a16="http://schemas.microsoft.com/office/drawing/2014/main" val="855137376"/>
                  </a:ext>
                </a:extLst>
              </a:tr>
            </a:tbl>
          </a:graphicData>
        </a:graphic>
      </p:graphicFrame>
    </p:spTree>
    <p:extLst>
      <p:ext uri="{BB962C8B-B14F-4D97-AF65-F5344CB8AC3E}">
        <p14:creationId xmlns:p14="http://schemas.microsoft.com/office/powerpoint/2010/main" val="172185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980902"/>
            <a:ext cx="2949178" cy="1076498"/>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Tree>
    <p:extLst>
      <p:ext uri="{BB962C8B-B14F-4D97-AF65-F5344CB8AC3E}">
        <p14:creationId xmlns:p14="http://schemas.microsoft.com/office/powerpoint/2010/main" val="3306783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extLst>
      <p:ext uri="{BB962C8B-B14F-4D97-AF65-F5344CB8AC3E}">
        <p14:creationId xmlns:p14="http://schemas.microsoft.com/office/powerpoint/2010/main" val="799006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047403"/>
            <a:ext cx="1971675" cy="5129559"/>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28650" y="1047403"/>
            <a:ext cx="5800725" cy="512955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extLst>
      <p:ext uri="{BB962C8B-B14F-4D97-AF65-F5344CB8AC3E}">
        <p14:creationId xmlns:p14="http://schemas.microsoft.com/office/powerpoint/2010/main" val="317336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ctr"/>
          <a:lstStyle>
            <a:lvl1pPr algn="ctr">
              <a:defRPr sz="6000"/>
            </a:lvl1pPr>
          </a:lstStyle>
          <a:p>
            <a:r>
              <a:rPr lang="cs-CZ" dirty="0" smtClean="0"/>
              <a:t>Kliknutím lze upravit styl.</a:t>
            </a:r>
            <a:endParaRPr lang="cs-CZ" dirty="0"/>
          </a:p>
        </p:txBody>
      </p:sp>
      <p:sp>
        <p:nvSpPr>
          <p:cNvPr id="3" name="Podnadpis 2"/>
          <p:cNvSpPr>
            <a:spLocks noGrp="1"/>
          </p:cNvSpPr>
          <p:nvPr>
            <p:ph type="subTitle" idx="1"/>
          </p:nvPr>
        </p:nvSpPr>
        <p:spPr>
          <a:xfrm>
            <a:off x="1143000" y="3602038"/>
            <a:ext cx="6858000" cy="1655762"/>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smtClean="0"/>
              <a:t>Kliknutím můžete upravit styl předlohy.</a:t>
            </a:r>
            <a:endParaRPr lang="cs-CZ" dirty="0"/>
          </a:p>
        </p:txBody>
      </p:sp>
    </p:spTree>
    <p:extLst>
      <p:ext uri="{BB962C8B-B14F-4D97-AF65-F5344CB8AC3E}">
        <p14:creationId xmlns:p14="http://schemas.microsoft.com/office/powerpoint/2010/main" val="1332038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Kliknutím lze upravit styl.</a:t>
            </a:r>
            <a:endParaRPr lang="cs-CZ" dirty="0"/>
          </a:p>
        </p:txBody>
      </p:sp>
      <p:sp>
        <p:nvSpPr>
          <p:cNvPr id="3" name="Zástupný symbol pro obsah 2"/>
          <p:cNvSpPr>
            <a:spLocks noGrp="1"/>
          </p:cNvSpPr>
          <p:nvPr>
            <p:ph idx="1"/>
          </p:nvPr>
        </p:nvSpPr>
        <p:spPr/>
        <p:txBody>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Tree>
    <p:extLst>
      <p:ext uri="{BB962C8B-B14F-4D97-AF65-F5344CB8AC3E}">
        <p14:creationId xmlns:p14="http://schemas.microsoft.com/office/powerpoint/2010/main" val="3293799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ctr"/>
          <a:lstStyle>
            <a:lvl1pPr>
              <a:defRPr sz="6000"/>
            </a:lvl1pPr>
          </a:lstStyle>
          <a:p>
            <a:r>
              <a:rPr lang="cs-CZ" dirty="0" smtClean="0"/>
              <a:t>Kliknutím lze upravit styl.</a:t>
            </a:r>
            <a:endParaRPr lang="cs-CZ" dirty="0"/>
          </a:p>
        </p:txBody>
      </p:sp>
      <p:sp>
        <p:nvSpPr>
          <p:cNvPr id="3" name="Zástupný symbol pro text 2"/>
          <p:cNvSpPr>
            <a:spLocks noGrp="1"/>
          </p:cNvSpPr>
          <p:nvPr>
            <p:ph type="body" idx="1"/>
          </p:nvPr>
        </p:nvSpPr>
        <p:spPr>
          <a:xfrm>
            <a:off x="623888" y="4589463"/>
            <a:ext cx="7886700" cy="1500187"/>
          </a:xfrm>
        </p:spPr>
        <p:txBody>
          <a:bodyPr anchor="ct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dirty="0" smtClean="0"/>
              <a:t>Upravte styly předlohy textu.</a:t>
            </a:r>
          </a:p>
        </p:txBody>
      </p:sp>
    </p:spTree>
    <p:extLst>
      <p:ext uri="{BB962C8B-B14F-4D97-AF65-F5344CB8AC3E}">
        <p14:creationId xmlns:p14="http://schemas.microsoft.com/office/powerpoint/2010/main" val="4210456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6260549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8" name="Content Placeholder 2"/>
          <p:cNvSpPr>
            <a:spLocks noGrp="1"/>
          </p:cNvSpPr>
          <p:nvPr>
            <p:ph sz="half" idx="10"/>
          </p:nvPr>
        </p:nvSpPr>
        <p:spPr>
          <a:xfrm>
            <a:off x="628650" y="2043981"/>
            <a:ext cx="7886700" cy="2159719"/>
          </a:xfrm>
        </p:spPr>
        <p:txBody>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10" name="Content Placeholder 2"/>
          <p:cNvSpPr>
            <a:spLocks noGrp="1"/>
          </p:cNvSpPr>
          <p:nvPr>
            <p:ph sz="half" idx="11"/>
          </p:nvPr>
        </p:nvSpPr>
        <p:spPr>
          <a:xfrm>
            <a:off x="628650" y="4393481"/>
            <a:ext cx="7886700" cy="2159719"/>
          </a:xfrm>
        </p:spPr>
        <p:txBody>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Tree>
    <p:extLst>
      <p:ext uri="{BB962C8B-B14F-4D97-AF65-F5344CB8AC3E}">
        <p14:creationId xmlns:p14="http://schemas.microsoft.com/office/powerpoint/2010/main" val="34413956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18891258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Kliknutím lze upravit styl.</a:t>
            </a:r>
            <a:endParaRPr lang="cs-CZ" dirty="0"/>
          </a:p>
        </p:txBody>
      </p:sp>
    </p:spTree>
    <p:extLst>
      <p:ext uri="{BB962C8B-B14F-4D97-AF65-F5344CB8AC3E}">
        <p14:creationId xmlns:p14="http://schemas.microsoft.com/office/powerpoint/2010/main" val="3187311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628650" y="978934"/>
            <a:ext cx="7886700" cy="974555"/>
          </a:xfrm>
        </p:spPr>
        <p:txBody>
          <a:bodyPr/>
          <a:lstStyle>
            <a:lvl1pPr>
              <a:defRPr>
                <a:latin typeface="Arial" panose="020B0604020202020204" pitchFamily="34" charset="0"/>
                <a:cs typeface="Arial" panose="020B0604020202020204" pitchFamily="34" charset="0"/>
              </a:defRPr>
            </a:lvl1pPr>
          </a:lstStyle>
          <a:p>
            <a:r>
              <a:rPr lang="cs-CZ" smtClean="0"/>
              <a:t>Kliknutím lze upravit styl.</a:t>
            </a:r>
            <a:endParaRPr lang="en-US" dirty="0"/>
          </a:p>
        </p:txBody>
      </p:sp>
      <p:sp>
        <p:nvSpPr>
          <p:cNvPr id="3" name="Content Placeholder 2"/>
          <p:cNvSpPr>
            <a:spLocks noGrp="1"/>
          </p:cNvSpPr>
          <p:nvPr>
            <p:ph idx="1"/>
          </p:nvPr>
        </p:nvSpPr>
        <p:spPr>
          <a:xfrm>
            <a:off x="628650" y="2094807"/>
            <a:ext cx="7886700" cy="4082156"/>
          </a:xfrm>
        </p:spPr>
        <p:txBody>
          <a:bodyPr>
            <a:normAutofit/>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graphicFrame>
        <p:nvGraphicFramePr>
          <p:cNvPr id="8" name="Tabulka 7"/>
          <p:cNvGraphicFramePr>
            <a:graphicFrameLocks noGrp="1"/>
          </p:cNvGraphicFramePr>
          <p:nvPr userDrawn="1">
            <p:extLst>
              <p:ext uri="{D42A27DB-BD31-4B8C-83A1-F6EECF244321}">
                <p14:modId xmlns:p14="http://schemas.microsoft.com/office/powerpoint/2010/main" val="3791874339"/>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val="2910290663"/>
                    </a:ext>
                  </a:extLst>
                </a:gridCol>
                <a:gridCol w="6551561">
                  <a:extLst>
                    <a:ext uri="{9D8B030D-6E8A-4147-A177-3AD203B41FA5}">
                      <a16:colId xmlns:a16="http://schemas.microsoft.com/office/drawing/2014/main" val="2345665926"/>
                    </a:ext>
                  </a:extLst>
                </a:gridCol>
                <a:gridCol w="1474839">
                  <a:extLst>
                    <a:ext uri="{9D8B030D-6E8A-4147-A177-3AD203B41FA5}">
                      <a16:colId xmlns:a16="http://schemas.microsoft.com/office/drawing/2014/main"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82D2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2D26"/>
                    </a:solidFill>
                  </a:tcPr>
                </a:tc>
                <a:extLst>
                  <a:ext uri="{0D108BD9-81ED-4DB2-BD59-A6C34878D82A}">
                    <a16:rowId xmlns:a16="http://schemas.microsoft.com/office/drawing/2014/main" val="855137376"/>
                  </a:ext>
                </a:extLst>
              </a:tr>
            </a:tbl>
          </a:graphicData>
        </a:graphic>
      </p:graphicFrame>
      <p:graphicFrame>
        <p:nvGraphicFramePr>
          <p:cNvPr id="13" name="Tabulka 12"/>
          <p:cNvGraphicFramePr>
            <a:graphicFrameLocks noGrp="1"/>
          </p:cNvGraphicFramePr>
          <p:nvPr userDrawn="1">
            <p:extLst>
              <p:ext uri="{D42A27DB-BD31-4B8C-83A1-F6EECF244321}">
                <p14:modId xmlns:p14="http://schemas.microsoft.com/office/powerpoint/2010/main" val="149215686"/>
              </p:ext>
            </p:extLst>
          </p:nvPr>
        </p:nvGraphicFramePr>
        <p:xfrm>
          <a:off x="0" y="6306457"/>
          <a:ext cx="9144000" cy="552484"/>
        </p:xfrm>
        <a:graphic>
          <a:graphicData uri="http://schemas.openxmlformats.org/drawingml/2006/table">
            <a:tbl>
              <a:tblPr firstRow="1" bandRow="1">
                <a:tableStyleId>{5C22544A-7EE6-4342-B048-85BDC9FD1C3A}</a:tableStyleId>
              </a:tblPr>
              <a:tblGrid>
                <a:gridCol w="3204519">
                  <a:extLst>
                    <a:ext uri="{9D8B030D-6E8A-4147-A177-3AD203B41FA5}">
                      <a16:colId xmlns:a16="http://schemas.microsoft.com/office/drawing/2014/main" val="2910290663"/>
                    </a:ext>
                  </a:extLst>
                </a:gridCol>
                <a:gridCol w="2594919">
                  <a:extLst>
                    <a:ext uri="{9D8B030D-6E8A-4147-A177-3AD203B41FA5}">
                      <a16:colId xmlns:a16="http://schemas.microsoft.com/office/drawing/2014/main" val="2345665926"/>
                    </a:ext>
                  </a:extLst>
                </a:gridCol>
                <a:gridCol w="3344562">
                  <a:extLst>
                    <a:ext uri="{9D8B030D-6E8A-4147-A177-3AD203B41FA5}">
                      <a16:colId xmlns:a16="http://schemas.microsoft.com/office/drawing/2014/main" val="1178739229"/>
                    </a:ext>
                  </a:extLst>
                </a:gridCol>
              </a:tblGrid>
              <a:tr h="552484">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2D26"/>
                    </a:solidFill>
                  </a:tcPr>
                </a:tc>
                <a:tc>
                  <a:txBody>
                    <a:bodyPr/>
                    <a:lstStyle/>
                    <a:p>
                      <a:pPr algn="ctr"/>
                      <a:r>
                        <a:rPr lang="cs-CZ" sz="1600" dirty="0" smtClean="0">
                          <a:solidFill>
                            <a:schemeClr val="tx1"/>
                          </a:solidFill>
                        </a:rPr>
                        <a:t>www.unob.cz</a:t>
                      </a:r>
                      <a:endParaRPr lang="cs-CZ"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2D26"/>
                    </a:solidFill>
                  </a:tcPr>
                </a:tc>
                <a:extLst>
                  <a:ext uri="{0D108BD9-81ED-4DB2-BD59-A6C34878D82A}">
                    <a16:rowId xmlns:a16="http://schemas.microsoft.com/office/drawing/2014/main" val="855137376"/>
                  </a:ext>
                </a:extLst>
              </a:tr>
            </a:tbl>
          </a:graphicData>
        </a:graphic>
      </p:graphicFrame>
    </p:spTree>
    <p:extLst>
      <p:ext uri="{BB962C8B-B14F-4D97-AF65-F5344CB8AC3E}">
        <p14:creationId xmlns:p14="http://schemas.microsoft.com/office/powerpoint/2010/main" val="15470382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473825"/>
            <a:ext cx="4629150" cy="5387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Tree>
    <p:extLst>
      <p:ext uri="{BB962C8B-B14F-4D97-AF65-F5344CB8AC3E}">
        <p14:creationId xmlns:p14="http://schemas.microsoft.com/office/powerpoint/2010/main" val="3540988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Tree>
    <p:extLst>
      <p:ext uri="{BB962C8B-B14F-4D97-AF65-F5344CB8AC3E}">
        <p14:creationId xmlns:p14="http://schemas.microsoft.com/office/powerpoint/2010/main" val="18309786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1162409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4" name="Zástupný symbol pro graf 3"/>
          <p:cNvSpPr>
            <a:spLocks noGrp="1"/>
          </p:cNvSpPr>
          <p:nvPr>
            <p:ph type="chart" sz="quarter" idx="10"/>
          </p:nvPr>
        </p:nvSpPr>
        <p:spPr>
          <a:xfrm>
            <a:off x="698500" y="1828800"/>
            <a:ext cx="3250045" cy="1820487"/>
          </a:xfrm>
        </p:spPr>
        <p:txBody>
          <a:bodyPr/>
          <a:lstStyle/>
          <a:p>
            <a:endParaRPr lang="cs-CZ"/>
          </a:p>
        </p:txBody>
      </p:sp>
      <p:sp>
        <p:nvSpPr>
          <p:cNvPr id="6" name="Zástupný symbol pro graf 3"/>
          <p:cNvSpPr>
            <a:spLocks noGrp="1"/>
          </p:cNvSpPr>
          <p:nvPr>
            <p:ph type="chart" sz="quarter" idx="12"/>
          </p:nvPr>
        </p:nvSpPr>
        <p:spPr>
          <a:xfrm>
            <a:off x="4225867" y="2255520"/>
            <a:ext cx="4560686" cy="3347258"/>
          </a:xfrm>
        </p:spPr>
        <p:txBody>
          <a:bodyPr/>
          <a:lstStyle/>
          <a:p>
            <a:endParaRPr lang="cs-CZ"/>
          </a:p>
        </p:txBody>
      </p:sp>
      <p:sp>
        <p:nvSpPr>
          <p:cNvPr id="7" name="Zástupný symbol pro graf 3"/>
          <p:cNvSpPr>
            <a:spLocks noGrp="1"/>
          </p:cNvSpPr>
          <p:nvPr>
            <p:ph type="chart" sz="quarter" idx="13"/>
          </p:nvPr>
        </p:nvSpPr>
        <p:spPr>
          <a:xfrm>
            <a:off x="742834" y="4184073"/>
            <a:ext cx="3250045" cy="1820487"/>
          </a:xfrm>
        </p:spPr>
        <p:txBody>
          <a:bodyPr/>
          <a:lstStyle/>
          <a:p>
            <a:endParaRPr lang="cs-CZ"/>
          </a:p>
        </p:txBody>
      </p:sp>
    </p:spTree>
    <p:extLst>
      <p:ext uri="{BB962C8B-B14F-4D97-AF65-F5344CB8AC3E}">
        <p14:creationId xmlns:p14="http://schemas.microsoft.com/office/powerpoint/2010/main" val="9757820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152421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ctr"/>
          <a:lstStyle>
            <a:lvl1pPr>
              <a:defRPr sz="4800">
                <a:latin typeface="Arial" panose="020B0604020202020204" pitchFamily="34" charset="0"/>
                <a:cs typeface="Arial" panose="020B0604020202020204" pitchFamily="34" charset="0"/>
              </a:defRPr>
            </a:lvl1pPr>
          </a:lstStyle>
          <a:p>
            <a:r>
              <a:rPr lang="cs-CZ" smtClean="0"/>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nchor="ct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Tree>
    <p:extLst>
      <p:ext uri="{BB962C8B-B14F-4D97-AF65-F5344CB8AC3E}">
        <p14:creationId xmlns:p14="http://schemas.microsoft.com/office/powerpoint/2010/main" val="335472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cs-CZ" smtClean="0"/>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extLst>
      <p:ext uri="{BB962C8B-B14F-4D97-AF65-F5344CB8AC3E}">
        <p14:creationId xmlns:p14="http://schemas.microsoft.com/office/powerpoint/2010/main" val="4227461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972589"/>
            <a:ext cx="7886700" cy="718100"/>
          </a:xfrm>
        </p:spPr>
        <p:txBody>
          <a:bodyPr/>
          <a:lstStyle>
            <a:lvl1pPr>
              <a:defRPr>
                <a:latin typeface="Arial" panose="020B0604020202020204" pitchFamily="34" charset="0"/>
                <a:cs typeface="Arial" panose="020B0604020202020204" pitchFamily="34" charset="0"/>
              </a:defRPr>
            </a:lvl1pPr>
          </a:lstStyle>
          <a:p>
            <a:r>
              <a:rPr lang="cs-CZ" smtClean="0"/>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extLst>
      <p:ext uri="{BB962C8B-B14F-4D97-AF65-F5344CB8AC3E}">
        <p14:creationId xmlns:p14="http://schemas.microsoft.com/office/powerpoint/2010/main" val="3525194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cs-CZ" smtClean="0"/>
              <a:t>Kliknutím lze upravit styl.</a:t>
            </a:r>
            <a:endParaRPr lang="en-US" dirty="0"/>
          </a:p>
        </p:txBody>
      </p:sp>
    </p:spTree>
    <p:extLst>
      <p:ext uri="{BB962C8B-B14F-4D97-AF65-F5344CB8AC3E}">
        <p14:creationId xmlns:p14="http://schemas.microsoft.com/office/powerpoint/2010/main" val="748242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345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rázdný">
    <p:spTree>
      <p:nvGrpSpPr>
        <p:cNvPr id="1" name=""/>
        <p:cNvGrpSpPr/>
        <p:nvPr/>
      </p:nvGrpSpPr>
      <p:grpSpPr>
        <a:xfrm>
          <a:off x="0" y="0"/>
          <a:ext cx="0" cy="0"/>
          <a:chOff x="0" y="0"/>
          <a:chExt cx="0" cy="0"/>
        </a:xfrm>
      </p:grpSpPr>
      <p:sp>
        <p:nvSpPr>
          <p:cNvPr id="2" name="TextovéPole 1"/>
          <p:cNvSpPr txBox="1"/>
          <p:nvPr userDrawn="1"/>
        </p:nvSpPr>
        <p:spPr>
          <a:xfrm>
            <a:off x="1001684" y="2828836"/>
            <a:ext cx="7140633" cy="1200329"/>
          </a:xfrm>
          <a:prstGeom prst="rect">
            <a:avLst/>
          </a:prstGeom>
          <a:noFill/>
        </p:spPr>
        <p:txBody>
          <a:bodyPr wrap="square" rtlCol="0">
            <a:spAutoFit/>
          </a:bodyPr>
          <a:lstStyle/>
          <a:p>
            <a:pPr algn="ctr"/>
            <a:r>
              <a:rPr kumimoji="0" lang="cs-CZ" sz="3600" b="0"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Děkuji za pozornost.</a:t>
            </a:r>
            <a:br>
              <a:rPr kumimoji="0" lang="cs-CZ" sz="3600" b="0"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br>
            <a:r>
              <a:rPr kumimoji="0" lang="cs-CZ" sz="3600" b="0"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Dotazy?</a:t>
            </a:r>
            <a:endParaRPr lang="cs-CZ" dirty="0"/>
          </a:p>
        </p:txBody>
      </p:sp>
    </p:spTree>
    <p:extLst>
      <p:ext uri="{BB962C8B-B14F-4D97-AF65-F5344CB8AC3E}">
        <p14:creationId xmlns:p14="http://schemas.microsoft.com/office/powerpoint/2010/main" val="3765794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1005840"/>
            <a:ext cx="2949178" cy="1051560"/>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Tree>
    <p:extLst>
      <p:ext uri="{BB962C8B-B14F-4D97-AF65-F5344CB8AC3E}">
        <p14:creationId xmlns:p14="http://schemas.microsoft.com/office/powerpoint/2010/main" val="285931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F6F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963767"/>
            <a:ext cx="7886700" cy="826678"/>
          </a:xfrm>
          <a:prstGeom prst="rect">
            <a:avLst/>
          </a:prstGeom>
        </p:spPr>
        <p:txBody>
          <a:bodyPr vert="horz" lIns="91440" tIns="45720" rIns="91440" bIns="45720" rtlCol="0" anchor="ctr">
            <a:normAutofit/>
          </a:bodyPr>
          <a:lstStyle/>
          <a:p>
            <a:r>
              <a:rPr lang="cs-CZ" dirty="0" smtClean="0"/>
              <a:t>Kliknutím lze upravit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B6A58-7A36-4533-8DE5-521D633956D1}" type="datetimeFigureOut">
              <a:rPr lang="cs-CZ" smtClean="0"/>
              <a:t>02.11.2022</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C25C1-CB4C-4E40-A1BB-B6068D32E281}" type="slidenum">
              <a:rPr lang="cs-CZ" smtClean="0"/>
              <a:t>‹#›</a:t>
            </a:fld>
            <a:endParaRPr lang="cs-CZ"/>
          </a:p>
        </p:txBody>
      </p:sp>
      <p:graphicFrame>
        <p:nvGraphicFramePr>
          <p:cNvPr id="7" name="Tabulka 6"/>
          <p:cNvGraphicFramePr>
            <a:graphicFrameLocks noGrp="1"/>
          </p:cNvGraphicFramePr>
          <p:nvPr>
            <p:extLst>
              <p:ext uri="{D42A27DB-BD31-4B8C-83A1-F6EECF244321}">
                <p14:modId xmlns:p14="http://schemas.microsoft.com/office/powerpoint/2010/main" val="3648766344"/>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val="2910290663"/>
                    </a:ext>
                  </a:extLst>
                </a:gridCol>
                <a:gridCol w="6551561">
                  <a:extLst>
                    <a:ext uri="{9D8B030D-6E8A-4147-A177-3AD203B41FA5}">
                      <a16:colId xmlns:a16="http://schemas.microsoft.com/office/drawing/2014/main" val="2345665926"/>
                    </a:ext>
                  </a:extLst>
                </a:gridCol>
                <a:gridCol w="1474839">
                  <a:extLst>
                    <a:ext uri="{9D8B030D-6E8A-4147-A177-3AD203B41FA5}">
                      <a16:colId xmlns:a16="http://schemas.microsoft.com/office/drawing/2014/main"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82D2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2D26"/>
                    </a:solidFill>
                  </a:tcPr>
                </a:tc>
                <a:extLst>
                  <a:ext uri="{0D108BD9-81ED-4DB2-BD59-A6C34878D82A}">
                    <a16:rowId xmlns:a16="http://schemas.microsoft.com/office/drawing/2014/main" val="855137376"/>
                  </a:ext>
                </a:extLst>
              </a:tr>
            </a:tbl>
          </a:graphicData>
        </a:graphic>
      </p:graphicFrame>
      <p:graphicFrame>
        <p:nvGraphicFramePr>
          <p:cNvPr id="8" name="Tabulka 7"/>
          <p:cNvGraphicFramePr>
            <a:graphicFrameLocks noGrp="1"/>
          </p:cNvGraphicFramePr>
          <p:nvPr>
            <p:extLst>
              <p:ext uri="{D42A27DB-BD31-4B8C-83A1-F6EECF244321}">
                <p14:modId xmlns:p14="http://schemas.microsoft.com/office/powerpoint/2010/main" val="3422197486"/>
              </p:ext>
            </p:extLst>
          </p:nvPr>
        </p:nvGraphicFramePr>
        <p:xfrm>
          <a:off x="0" y="6306457"/>
          <a:ext cx="9144000" cy="552484"/>
        </p:xfrm>
        <a:graphic>
          <a:graphicData uri="http://schemas.openxmlformats.org/drawingml/2006/table">
            <a:tbl>
              <a:tblPr firstRow="1" bandRow="1">
                <a:tableStyleId>{5C22544A-7EE6-4342-B048-85BDC9FD1C3A}</a:tableStyleId>
              </a:tblPr>
              <a:tblGrid>
                <a:gridCol w="3204519">
                  <a:extLst>
                    <a:ext uri="{9D8B030D-6E8A-4147-A177-3AD203B41FA5}">
                      <a16:colId xmlns:a16="http://schemas.microsoft.com/office/drawing/2014/main" val="2910290663"/>
                    </a:ext>
                  </a:extLst>
                </a:gridCol>
                <a:gridCol w="2594919">
                  <a:extLst>
                    <a:ext uri="{9D8B030D-6E8A-4147-A177-3AD203B41FA5}">
                      <a16:colId xmlns:a16="http://schemas.microsoft.com/office/drawing/2014/main" val="2345665926"/>
                    </a:ext>
                  </a:extLst>
                </a:gridCol>
                <a:gridCol w="3344562">
                  <a:extLst>
                    <a:ext uri="{9D8B030D-6E8A-4147-A177-3AD203B41FA5}">
                      <a16:colId xmlns:a16="http://schemas.microsoft.com/office/drawing/2014/main" val="1178739229"/>
                    </a:ext>
                  </a:extLst>
                </a:gridCol>
              </a:tblGrid>
              <a:tr h="552484">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2D26"/>
                    </a:solidFill>
                  </a:tcPr>
                </a:tc>
                <a:tc>
                  <a:txBody>
                    <a:bodyPr/>
                    <a:lstStyle/>
                    <a:p>
                      <a:pPr algn="ctr"/>
                      <a:r>
                        <a:rPr lang="cs-CZ" sz="1600" dirty="0" smtClean="0">
                          <a:solidFill>
                            <a:schemeClr val="tx1"/>
                          </a:solidFill>
                        </a:rPr>
                        <a:t>www.unob.cz</a:t>
                      </a:r>
                      <a:endParaRPr lang="cs-CZ"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2D26"/>
                    </a:solidFill>
                  </a:tcPr>
                </a:tc>
                <a:extLst>
                  <a:ext uri="{0D108BD9-81ED-4DB2-BD59-A6C34878D82A}">
                    <a16:rowId xmlns:a16="http://schemas.microsoft.com/office/drawing/2014/main" val="855137376"/>
                  </a:ext>
                </a:extLst>
              </a:tr>
            </a:tbl>
          </a:graphicData>
        </a:graphic>
      </p:graphicFrame>
      <p:pic>
        <p:nvPicPr>
          <p:cNvPr id="9" name="Obrázek 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607918" y="157560"/>
            <a:ext cx="5573936" cy="706451"/>
          </a:xfrm>
          <a:prstGeom prst="rect">
            <a:avLst/>
          </a:prstGeom>
        </p:spPr>
      </p:pic>
    </p:spTree>
    <p:extLst>
      <p:ext uri="{BB962C8B-B14F-4D97-AF65-F5344CB8AC3E}">
        <p14:creationId xmlns:p14="http://schemas.microsoft.com/office/powerpoint/2010/main" val="40319645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86"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just"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6F6"/>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0"/>
            <a:ext cx="7886700" cy="1325563"/>
          </a:xfrm>
          <a:prstGeom prst="rect">
            <a:avLst/>
          </a:prstGeom>
        </p:spPr>
        <p:txBody>
          <a:bodyPr vert="horz" lIns="91440" tIns="45720" rIns="91440" bIns="45720" rtlCol="0" anchor="ctr">
            <a:normAutofit/>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628650" y="1546167"/>
            <a:ext cx="7886700" cy="4630796"/>
          </a:xfrm>
          <a:prstGeom prst="rect">
            <a:avLst/>
          </a:prstGeom>
        </p:spPr>
        <p:txBody>
          <a:bodyPr vert="horz" lIns="91440" tIns="45720" rIns="91440" bIns="45720" rtlCol="0">
            <a:normAutofit/>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7" name="Obdélník 6"/>
          <p:cNvSpPr/>
          <p:nvPr/>
        </p:nvSpPr>
        <p:spPr>
          <a:xfrm>
            <a:off x="0" y="0"/>
            <a:ext cx="9144000" cy="1651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cs-CZ">
              <a:solidFill>
                <a:prstClr val="white"/>
              </a:solidFill>
            </a:endParaRPr>
          </a:p>
        </p:txBody>
      </p:sp>
      <p:sp>
        <p:nvSpPr>
          <p:cNvPr id="8" name="Obdélník 7"/>
          <p:cNvSpPr/>
          <p:nvPr/>
        </p:nvSpPr>
        <p:spPr>
          <a:xfrm>
            <a:off x="0" y="6680200"/>
            <a:ext cx="9144000" cy="1651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cs-CZ">
              <a:solidFill>
                <a:prstClr val="white"/>
              </a:solidFill>
            </a:endParaRPr>
          </a:p>
        </p:txBody>
      </p:sp>
    </p:spTree>
    <p:extLst>
      <p:ext uri="{BB962C8B-B14F-4D97-AF65-F5344CB8AC3E}">
        <p14:creationId xmlns:p14="http://schemas.microsoft.com/office/powerpoint/2010/main" val="726861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just"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820409" y="364554"/>
            <a:ext cx="1097915" cy="255904"/>
          </a:xfrm>
          <a:prstGeom prst="rect">
            <a:avLst/>
          </a:prstGeom>
        </p:spPr>
        <p:txBody>
          <a:bodyPr vert="horz" wrap="square" lIns="0" tIns="0" rIns="0" bIns="0" rtlCol="0">
            <a:spAutoFit/>
          </a:bodyPr>
          <a:lstStyle/>
          <a:p>
            <a:pPr>
              <a:lnSpc>
                <a:spcPts val="1989"/>
              </a:lnSpc>
            </a:pPr>
            <a:r>
              <a:rPr sz="1800" dirty="0">
                <a:solidFill>
                  <a:srgbClr val="FFFFFF"/>
                </a:solidFill>
                <a:latin typeface="Arial"/>
                <a:cs typeface="Arial"/>
              </a:rPr>
              <a:t>f</a:t>
            </a:r>
            <a:r>
              <a:rPr sz="1800" spc="-10" dirty="0">
                <a:solidFill>
                  <a:srgbClr val="FFFFFF"/>
                </a:solidFill>
                <a:latin typeface="Arial"/>
                <a:cs typeface="Arial"/>
              </a:rPr>
              <a:t>v</a:t>
            </a:r>
            <a:r>
              <a:rPr sz="1800" dirty="0">
                <a:solidFill>
                  <a:srgbClr val="FFFFFF"/>
                </a:solidFill>
                <a:latin typeface="Arial"/>
                <a:cs typeface="Arial"/>
              </a:rPr>
              <a:t>l.</a:t>
            </a:r>
            <a:r>
              <a:rPr sz="1800" spc="5" dirty="0">
                <a:solidFill>
                  <a:srgbClr val="FFFFFF"/>
                </a:solidFill>
                <a:latin typeface="Arial"/>
                <a:cs typeface="Arial"/>
              </a:rPr>
              <a:t>u</a:t>
            </a:r>
            <a:r>
              <a:rPr sz="1800" dirty="0">
                <a:solidFill>
                  <a:srgbClr val="FFFFFF"/>
                </a:solidFill>
                <a:latin typeface="Arial"/>
                <a:cs typeface="Arial"/>
              </a:rPr>
              <a:t>nob.</a:t>
            </a:r>
            <a:r>
              <a:rPr sz="1800" spc="10" dirty="0">
                <a:solidFill>
                  <a:srgbClr val="FFFFFF"/>
                </a:solidFill>
                <a:latin typeface="Arial"/>
                <a:cs typeface="Arial"/>
              </a:rPr>
              <a:t>c</a:t>
            </a:r>
            <a:r>
              <a:rPr sz="1800" dirty="0">
                <a:solidFill>
                  <a:srgbClr val="FFFFFF"/>
                </a:solidFill>
                <a:latin typeface="Arial"/>
                <a:cs typeface="Arial"/>
              </a:rPr>
              <a:t>z</a:t>
            </a:r>
            <a:endParaRPr sz="1800">
              <a:latin typeface="Arial"/>
              <a:cs typeface="Arial"/>
            </a:endParaRPr>
          </a:p>
        </p:txBody>
      </p:sp>
      <p:sp>
        <p:nvSpPr>
          <p:cNvPr id="5" name="object 5"/>
          <p:cNvSpPr/>
          <p:nvPr/>
        </p:nvSpPr>
        <p:spPr>
          <a:xfrm>
            <a:off x="2278760" y="6300101"/>
            <a:ext cx="0" cy="558165"/>
          </a:xfrm>
          <a:custGeom>
            <a:avLst/>
            <a:gdLst/>
            <a:ahLst/>
            <a:cxnLst/>
            <a:rect l="l" t="t" r="r" b="b"/>
            <a:pathLst>
              <a:path h="558165">
                <a:moveTo>
                  <a:pt x="0" y="0"/>
                </a:moveTo>
                <a:lnTo>
                  <a:pt x="0" y="557895"/>
                </a:lnTo>
              </a:path>
            </a:pathLst>
          </a:custGeom>
          <a:ln w="12700">
            <a:solidFill>
              <a:srgbClr val="000000"/>
            </a:solidFill>
          </a:ln>
        </p:spPr>
        <p:txBody>
          <a:bodyPr wrap="square" lIns="0" tIns="0" rIns="0" bIns="0" rtlCol="0"/>
          <a:lstStyle/>
          <a:p>
            <a:endParaRPr/>
          </a:p>
        </p:txBody>
      </p:sp>
      <p:sp>
        <p:nvSpPr>
          <p:cNvPr id="7" name="object 7"/>
          <p:cNvSpPr/>
          <p:nvPr/>
        </p:nvSpPr>
        <p:spPr>
          <a:xfrm>
            <a:off x="7397622" y="6300101"/>
            <a:ext cx="0" cy="558165"/>
          </a:xfrm>
          <a:custGeom>
            <a:avLst/>
            <a:gdLst/>
            <a:ahLst/>
            <a:cxnLst/>
            <a:rect l="l" t="t" r="r" b="b"/>
            <a:pathLst>
              <a:path h="558165">
                <a:moveTo>
                  <a:pt x="0" y="0"/>
                </a:moveTo>
                <a:lnTo>
                  <a:pt x="0" y="557895"/>
                </a:lnTo>
              </a:path>
            </a:pathLst>
          </a:custGeom>
          <a:ln w="12700">
            <a:solidFill>
              <a:srgbClr val="000000"/>
            </a:solidFill>
          </a:ln>
        </p:spPr>
        <p:txBody>
          <a:bodyPr wrap="square" lIns="0" tIns="0" rIns="0" bIns="0" rtlCol="0"/>
          <a:lstStyle/>
          <a:p>
            <a:endParaRPr/>
          </a:p>
        </p:txBody>
      </p:sp>
      <p:sp>
        <p:nvSpPr>
          <p:cNvPr id="8" name="object 8"/>
          <p:cNvSpPr/>
          <p:nvPr/>
        </p:nvSpPr>
        <p:spPr>
          <a:xfrm>
            <a:off x="3175" y="6300101"/>
            <a:ext cx="0" cy="558165"/>
          </a:xfrm>
          <a:custGeom>
            <a:avLst/>
            <a:gdLst/>
            <a:ahLst/>
            <a:cxnLst/>
            <a:rect l="l" t="t" r="r" b="b"/>
            <a:pathLst>
              <a:path h="558165">
                <a:moveTo>
                  <a:pt x="0" y="0"/>
                </a:moveTo>
                <a:lnTo>
                  <a:pt x="0" y="557895"/>
                </a:lnTo>
              </a:path>
            </a:pathLst>
          </a:custGeom>
          <a:ln w="6350">
            <a:solidFill>
              <a:srgbClr val="000000"/>
            </a:solidFill>
          </a:ln>
        </p:spPr>
        <p:txBody>
          <a:bodyPr wrap="square" lIns="0" tIns="0" rIns="0" bIns="0" rtlCol="0"/>
          <a:lstStyle/>
          <a:p>
            <a:endParaRPr/>
          </a:p>
        </p:txBody>
      </p:sp>
      <p:sp>
        <p:nvSpPr>
          <p:cNvPr id="9" name="object 9"/>
          <p:cNvSpPr/>
          <p:nvPr/>
        </p:nvSpPr>
        <p:spPr>
          <a:xfrm>
            <a:off x="0" y="6306451"/>
            <a:ext cx="9144000" cy="0"/>
          </a:xfrm>
          <a:custGeom>
            <a:avLst/>
            <a:gdLst/>
            <a:ahLst/>
            <a:cxnLst/>
            <a:rect l="l" t="t" r="r" b="b"/>
            <a:pathLst>
              <a:path w="9144000">
                <a:moveTo>
                  <a:pt x="0" y="0"/>
                </a:moveTo>
                <a:lnTo>
                  <a:pt x="9144000" y="0"/>
                </a:lnTo>
              </a:path>
            </a:pathLst>
          </a:custGeom>
          <a:ln w="12700">
            <a:solidFill>
              <a:srgbClr val="000000"/>
            </a:solidFill>
          </a:ln>
        </p:spPr>
        <p:txBody>
          <a:bodyPr wrap="square" lIns="0" tIns="0" rIns="0" bIns="0" rtlCol="0"/>
          <a:lstStyle/>
          <a:p>
            <a:endParaRPr/>
          </a:p>
        </p:txBody>
      </p:sp>
      <p:sp>
        <p:nvSpPr>
          <p:cNvPr id="12" name="object 12"/>
          <p:cNvSpPr/>
          <p:nvPr/>
        </p:nvSpPr>
        <p:spPr>
          <a:xfrm>
            <a:off x="1117600" y="889"/>
            <a:ext cx="0" cy="973455"/>
          </a:xfrm>
          <a:custGeom>
            <a:avLst/>
            <a:gdLst/>
            <a:ahLst/>
            <a:cxnLst/>
            <a:rect l="l" t="t" r="r" b="b"/>
            <a:pathLst>
              <a:path h="973455">
                <a:moveTo>
                  <a:pt x="0" y="0"/>
                </a:moveTo>
                <a:lnTo>
                  <a:pt x="0" y="973454"/>
                </a:lnTo>
              </a:path>
            </a:pathLst>
          </a:custGeom>
          <a:ln w="12700">
            <a:solidFill>
              <a:srgbClr val="000000"/>
            </a:solidFill>
          </a:ln>
        </p:spPr>
        <p:txBody>
          <a:bodyPr wrap="square" lIns="0" tIns="0" rIns="0" bIns="0" rtlCol="0"/>
          <a:lstStyle/>
          <a:p>
            <a:endParaRPr/>
          </a:p>
        </p:txBody>
      </p:sp>
      <p:sp>
        <p:nvSpPr>
          <p:cNvPr id="13" name="object 13"/>
          <p:cNvSpPr/>
          <p:nvPr/>
        </p:nvSpPr>
        <p:spPr>
          <a:xfrm>
            <a:off x="0" y="889"/>
            <a:ext cx="0" cy="973455"/>
          </a:xfrm>
          <a:custGeom>
            <a:avLst/>
            <a:gdLst/>
            <a:ahLst/>
            <a:cxnLst/>
            <a:rect l="l" t="t" r="r" b="b"/>
            <a:pathLst>
              <a:path h="973455">
                <a:moveTo>
                  <a:pt x="0" y="0"/>
                </a:moveTo>
                <a:lnTo>
                  <a:pt x="0" y="973454"/>
                </a:lnTo>
              </a:path>
            </a:pathLst>
          </a:custGeom>
          <a:ln w="12700">
            <a:solidFill>
              <a:srgbClr val="000000"/>
            </a:solidFill>
          </a:ln>
        </p:spPr>
        <p:txBody>
          <a:bodyPr wrap="square" lIns="0" tIns="0" rIns="0" bIns="0" rtlCol="0"/>
          <a:lstStyle/>
          <a:p>
            <a:endParaRPr/>
          </a:p>
        </p:txBody>
      </p:sp>
      <p:sp>
        <p:nvSpPr>
          <p:cNvPr id="14" name="object 14"/>
          <p:cNvSpPr/>
          <p:nvPr/>
        </p:nvSpPr>
        <p:spPr>
          <a:xfrm>
            <a:off x="0" y="7238"/>
            <a:ext cx="9144000" cy="0"/>
          </a:xfrm>
          <a:custGeom>
            <a:avLst/>
            <a:gdLst/>
            <a:ahLst/>
            <a:cxnLst/>
            <a:rect l="l" t="t" r="r" b="b"/>
            <a:pathLst>
              <a:path w="9144000">
                <a:moveTo>
                  <a:pt x="0" y="0"/>
                </a:moveTo>
                <a:lnTo>
                  <a:pt x="9144000" y="0"/>
                </a:lnTo>
              </a:path>
            </a:pathLst>
          </a:custGeom>
          <a:ln w="12700">
            <a:solidFill>
              <a:srgbClr val="000000"/>
            </a:solidFill>
          </a:ln>
        </p:spPr>
        <p:txBody>
          <a:bodyPr wrap="square" lIns="0" tIns="0" rIns="0" bIns="0" rtlCol="0"/>
          <a:lstStyle/>
          <a:p>
            <a:endParaRPr/>
          </a:p>
        </p:txBody>
      </p:sp>
      <p:sp>
        <p:nvSpPr>
          <p:cNvPr id="15" name="object 15"/>
          <p:cNvSpPr/>
          <p:nvPr/>
        </p:nvSpPr>
        <p:spPr>
          <a:xfrm>
            <a:off x="0" y="967994"/>
            <a:ext cx="9144000" cy="0"/>
          </a:xfrm>
          <a:custGeom>
            <a:avLst/>
            <a:gdLst/>
            <a:ahLst/>
            <a:cxnLst/>
            <a:rect l="l" t="t" r="r" b="b"/>
            <a:pathLst>
              <a:path w="9144000">
                <a:moveTo>
                  <a:pt x="0" y="0"/>
                </a:moveTo>
                <a:lnTo>
                  <a:pt x="9144000" y="0"/>
                </a:lnTo>
              </a:path>
            </a:pathLst>
          </a:custGeom>
          <a:ln w="12700">
            <a:solidFill>
              <a:srgbClr val="000000"/>
            </a:solidFill>
          </a:ln>
        </p:spPr>
        <p:txBody>
          <a:bodyPr wrap="square" lIns="0" tIns="0" rIns="0" bIns="0" rtlCol="0"/>
          <a:lstStyle/>
          <a:p>
            <a:endParaRPr/>
          </a:p>
        </p:txBody>
      </p:sp>
      <p:sp>
        <p:nvSpPr>
          <p:cNvPr id="17" name="object 17"/>
          <p:cNvSpPr txBox="1">
            <a:spLocks noGrp="1"/>
          </p:cNvSpPr>
          <p:nvPr>
            <p:ph type="title"/>
          </p:nvPr>
        </p:nvSpPr>
        <p:spPr>
          <a:xfrm>
            <a:off x="2357120" y="1693316"/>
            <a:ext cx="4429125" cy="1764030"/>
          </a:xfrm>
          <a:prstGeom prst="rect">
            <a:avLst/>
          </a:prstGeom>
        </p:spPr>
        <p:txBody>
          <a:bodyPr vert="horz" wrap="square" lIns="0" tIns="116839" rIns="0" bIns="0" rtlCol="0">
            <a:spAutoFit/>
          </a:bodyPr>
          <a:lstStyle/>
          <a:p>
            <a:pPr marL="268605" marR="5080" indent="-256540">
              <a:lnSpc>
                <a:spcPts val="6480"/>
              </a:lnSpc>
              <a:spcBef>
                <a:spcPts val="919"/>
              </a:spcBef>
            </a:pPr>
            <a:r>
              <a:rPr sz="6000" b="0" dirty="0">
                <a:latin typeface="Arial"/>
                <a:cs typeface="Arial"/>
              </a:rPr>
              <a:t>Kyberne</a:t>
            </a:r>
            <a:r>
              <a:rPr sz="6000" b="0" spc="-30" dirty="0">
                <a:latin typeface="Arial"/>
                <a:cs typeface="Arial"/>
              </a:rPr>
              <a:t>t</a:t>
            </a:r>
            <a:r>
              <a:rPr sz="6000" b="0" spc="-5" dirty="0">
                <a:latin typeface="Arial"/>
                <a:cs typeface="Arial"/>
              </a:rPr>
              <a:t>ická  </a:t>
            </a:r>
            <a:r>
              <a:rPr sz="6000" b="0" dirty="0">
                <a:latin typeface="Arial"/>
                <a:cs typeface="Arial"/>
              </a:rPr>
              <a:t>bezpečnost</a:t>
            </a:r>
            <a:endParaRPr sz="6000" dirty="0">
              <a:latin typeface="Arial"/>
              <a:cs typeface="Arial"/>
            </a:endParaRPr>
          </a:p>
        </p:txBody>
      </p:sp>
      <p:sp>
        <p:nvSpPr>
          <p:cNvPr id="18" name="object 18"/>
          <p:cNvSpPr txBox="1"/>
          <p:nvPr/>
        </p:nvSpPr>
        <p:spPr>
          <a:xfrm>
            <a:off x="989317" y="3855288"/>
            <a:ext cx="7164729" cy="1316386"/>
          </a:xfrm>
          <a:prstGeom prst="rect">
            <a:avLst/>
          </a:prstGeom>
        </p:spPr>
        <p:txBody>
          <a:bodyPr vert="horz" wrap="square" lIns="0" tIns="104775" rIns="0" bIns="0" rtlCol="0">
            <a:spAutoFit/>
          </a:bodyPr>
          <a:lstStyle/>
          <a:p>
            <a:pPr marL="3810" algn="ctr">
              <a:lnSpc>
                <a:spcPct val="100000"/>
              </a:lnSpc>
              <a:spcBef>
                <a:spcPts val="825"/>
              </a:spcBef>
            </a:pPr>
            <a:r>
              <a:rPr lang="cs-CZ" sz="2400" dirty="0">
                <a:latin typeface="Arial" panose="020B0604020202020204" pitchFamily="34" charset="0"/>
                <a:cs typeface="Arial" panose="020B0604020202020204" pitchFamily="34" charset="0"/>
              </a:rPr>
              <a:t>Téma </a:t>
            </a:r>
            <a:r>
              <a:rPr lang="cs-CZ" sz="2400" dirty="0" smtClean="0">
                <a:latin typeface="Arial" panose="020B0604020202020204" pitchFamily="34" charset="0"/>
                <a:cs typeface="Arial" panose="020B0604020202020204" pitchFamily="34" charset="0"/>
              </a:rPr>
              <a:t>5 </a:t>
            </a:r>
          </a:p>
          <a:p>
            <a:pPr marL="3810" algn="ctr">
              <a:lnSpc>
                <a:spcPct val="100000"/>
              </a:lnSpc>
              <a:spcBef>
                <a:spcPts val="825"/>
              </a:spcBef>
            </a:pPr>
            <a:r>
              <a:rPr lang="cs-CZ" sz="2400" dirty="0">
                <a:latin typeface="Arial" panose="020B0604020202020204" pitchFamily="34" charset="0"/>
                <a:cs typeface="Arial" panose="020B0604020202020204" pitchFamily="34" charset="0"/>
              </a:rPr>
              <a:t>Soubor postupů pro management </a:t>
            </a:r>
            <a:br>
              <a:rPr lang="cs-CZ" sz="2400" dirty="0">
                <a:latin typeface="Arial" panose="020B0604020202020204" pitchFamily="34" charset="0"/>
                <a:cs typeface="Arial" panose="020B0604020202020204" pitchFamily="34" charset="0"/>
              </a:rPr>
            </a:br>
            <a:r>
              <a:rPr lang="cs-CZ" sz="2400" dirty="0">
                <a:latin typeface="Arial" panose="020B0604020202020204" pitchFamily="34" charset="0"/>
                <a:cs typeface="Arial" panose="020B0604020202020204" pitchFamily="34" charset="0"/>
              </a:rPr>
              <a:t>kybernetické bezpečnosti </a:t>
            </a:r>
          </a:p>
        </p:txBody>
      </p:sp>
    </p:spTree>
    <p:extLst>
      <p:ext uri="{BB962C8B-B14F-4D97-AF65-F5344CB8AC3E}">
        <p14:creationId xmlns:p14="http://schemas.microsoft.com/office/powerpoint/2010/main" val="834713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7"/>
          <p:cNvSpPr txBox="1">
            <a:spLocks noGrp="1"/>
          </p:cNvSpPr>
          <p:nvPr>
            <p:ph type="title"/>
          </p:nvPr>
        </p:nvSpPr>
        <p:spPr>
          <a:xfrm>
            <a:off x="605173" y="481001"/>
            <a:ext cx="7951470" cy="566822"/>
          </a:xfrm>
          <a:prstGeom prst="rect">
            <a:avLst/>
          </a:prstGeom>
        </p:spPr>
        <p:txBody>
          <a:bodyPr vert="horz" wrap="square" lIns="0" tIns="12700" rIns="0" bIns="0" rtlCol="0">
            <a:spAutoFit/>
          </a:bodyPr>
          <a:lstStyle/>
          <a:p>
            <a:pPr marL="12700" algn="ctr">
              <a:lnSpc>
                <a:spcPct val="100000"/>
              </a:lnSpc>
              <a:spcBef>
                <a:spcPts val="100"/>
              </a:spcBef>
            </a:pPr>
            <a:r>
              <a:rPr lang="cs-CZ" b="1" dirty="0"/>
              <a:t>Politika bezpečnosti informací </a:t>
            </a:r>
            <a:endParaRPr sz="3600" dirty="0"/>
          </a:p>
        </p:txBody>
      </p:sp>
      <p:sp>
        <p:nvSpPr>
          <p:cNvPr id="2" name="Obdélník 1"/>
          <p:cNvSpPr/>
          <p:nvPr/>
        </p:nvSpPr>
        <p:spPr>
          <a:xfrm>
            <a:off x="304800" y="1312039"/>
            <a:ext cx="8311243" cy="4893647"/>
          </a:xfrm>
          <a:prstGeom prst="rect">
            <a:avLst/>
          </a:prstGeom>
        </p:spPr>
        <p:txBody>
          <a:bodyPr wrap="square">
            <a:spAutoFit/>
          </a:bodyPr>
          <a:lstStyle/>
          <a:p>
            <a:pPr algn="just"/>
            <a:r>
              <a:rPr lang="cs-CZ" sz="2400" u="sng" dirty="0" smtClean="0">
                <a:latin typeface="Arial" panose="020B0604020202020204" pitchFamily="34" charset="0"/>
                <a:ea typeface="Times New Roman" panose="02020603050405020304" pitchFamily="18" charset="0"/>
                <a:cs typeface="Arial" panose="020B0604020202020204" pitchFamily="34" charset="0"/>
              </a:rPr>
              <a:t>Opatření </a:t>
            </a:r>
            <a:endParaRPr lang="cs-CZ" sz="2400" dirty="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cs-CZ" sz="2400" dirty="0" smtClean="0">
                <a:latin typeface="Arial" panose="020B0604020202020204" pitchFamily="34" charset="0"/>
                <a:ea typeface="Times New Roman" panose="02020603050405020304" pitchFamily="18" charset="0"/>
                <a:cs typeface="Arial" panose="020B0604020202020204" pitchFamily="34" charset="0"/>
              </a:rPr>
              <a:t>Dokument </a:t>
            </a:r>
            <a:r>
              <a:rPr lang="cs-CZ" sz="2400" dirty="0">
                <a:latin typeface="Arial" panose="020B0604020202020204" pitchFamily="34" charset="0"/>
                <a:ea typeface="Times New Roman" panose="02020603050405020304" pitchFamily="18" charset="0"/>
                <a:cs typeface="Arial" panose="020B0604020202020204" pitchFamily="34" charset="0"/>
              </a:rPr>
              <a:t>bezpečnostní politiky informací by měl být schválen vedením organizace, publikován a dán na vědomí všem zaměstnancům a relevantním externím stranám. </a:t>
            </a:r>
          </a:p>
          <a:p>
            <a:pPr algn="just">
              <a:spcAft>
                <a:spcPts val="0"/>
              </a:spcAft>
            </a:pPr>
            <a:r>
              <a:rPr lang="cs-CZ" sz="2400" dirty="0">
                <a:latin typeface="Arial" panose="020B0604020202020204" pitchFamily="34" charset="0"/>
                <a:ea typeface="Times New Roman" panose="02020603050405020304" pitchFamily="18" charset="0"/>
                <a:cs typeface="Arial" panose="020B0604020202020204" pitchFamily="34" charset="0"/>
              </a:rPr>
              <a:t> </a:t>
            </a:r>
          </a:p>
          <a:p>
            <a:pPr algn="just">
              <a:spcAft>
                <a:spcPts val="0"/>
              </a:spcAft>
            </a:pPr>
            <a:r>
              <a:rPr lang="cs-CZ" sz="2400" u="sng" dirty="0" smtClean="0">
                <a:latin typeface="Arial" panose="020B0604020202020204" pitchFamily="34" charset="0"/>
                <a:ea typeface="Times New Roman" panose="02020603050405020304" pitchFamily="18" charset="0"/>
                <a:cs typeface="Arial" panose="020B0604020202020204" pitchFamily="34" charset="0"/>
              </a:rPr>
              <a:t>Doporučení k realizaci </a:t>
            </a:r>
            <a:endParaRPr lang="cs-CZ" sz="2400" dirty="0" smtClean="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cs-CZ" sz="2400" dirty="0" smtClean="0">
                <a:latin typeface="Arial" panose="020B0604020202020204" pitchFamily="34" charset="0"/>
                <a:ea typeface="Times New Roman" panose="02020603050405020304" pitchFamily="18" charset="0"/>
                <a:cs typeface="Arial" panose="020B0604020202020204" pitchFamily="34" charset="0"/>
              </a:rPr>
              <a:t>Dokument </a:t>
            </a:r>
            <a:r>
              <a:rPr lang="cs-CZ" sz="2400" dirty="0">
                <a:latin typeface="Arial" panose="020B0604020202020204" pitchFamily="34" charset="0"/>
                <a:ea typeface="Times New Roman" panose="02020603050405020304" pitchFamily="18" charset="0"/>
                <a:cs typeface="Arial" panose="020B0604020202020204" pitchFamily="34" charset="0"/>
              </a:rPr>
              <a:t>bezpečnostní politiky informací by měl obsahovat vyjádření podpory vedení organizace a měl by stanovit zamýšlený přístup k budování bezpečnosti informací. </a:t>
            </a:r>
            <a:endParaRPr lang="cs-CZ" sz="2400" dirty="0" smtClean="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cs-CZ" sz="2400" dirty="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cs-CZ" sz="2400" dirty="0">
                <a:latin typeface="Arial" panose="020B0604020202020204" pitchFamily="34" charset="0"/>
                <a:ea typeface="Times New Roman" panose="02020603050405020304" pitchFamily="18" charset="0"/>
                <a:cs typeface="Arial" panose="020B0604020202020204" pitchFamily="34" charset="0"/>
              </a:rPr>
              <a:t>S dokumentem by měli být seznámeni uživatelé v rámci organizace, a to formou, která je relevantní, přístupná a pochopitelná všem potenciálním příjemcům. </a:t>
            </a:r>
          </a:p>
        </p:txBody>
      </p:sp>
    </p:spTree>
    <p:extLst>
      <p:ext uri="{BB962C8B-B14F-4D97-AF65-F5344CB8AC3E}">
        <p14:creationId xmlns:p14="http://schemas.microsoft.com/office/powerpoint/2010/main" val="3124602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7"/>
          <p:cNvSpPr txBox="1">
            <a:spLocks noGrp="1"/>
          </p:cNvSpPr>
          <p:nvPr>
            <p:ph type="title"/>
          </p:nvPr>
        </p:nvSpPr>
        <p:spPr>
          <a:xfrm>
            <a:off x="0" y="364820"/>
            <a:ext cx="9144000" cy="505267"/>
          </a:xfrm>
          <a:prstGeom prst="rect">
            <a:avLst/>
          </a:prstGeom>
        </p:spPr>
        <p:txBody>
          <a:bodyPr vert="horz" wrap="square" lIns="0" tIns="12700" rIns="0" bIns="0" rtlCol="0">
            <a:spAutoFit/>
          </a:bodyPr>
          <a:lstStyle/>
          <a:p>
            <a:pPr marL="12700" algn="ctr">
              <a:lnSpc>
                <a:spcPct val="100000"/>
              </a:lnSpc>
              <a:spcBef>
                <a:spcPts val="100"/>
              </a:spcBef>
            </a:pPr>
            <a:r>
              <a:rPr lang="cs-CZ" sz="3200" b="1" dirty="0"/>
              <a:t>Dokument bezpečnostní politiky informací</a:t>
            </a:r>
            <a:endParaRPr sz="3200" dirty="0"/>
          </a:p>
        </p:txBody>
      </p:sp>
      <p:sp>
        <p:nvSpPr>
          <p:cNvPr id="2" name="Obdélník 1"/>
          <p:cNvSpPr/>
          <p:nvPr/>
        </p:nvSpPr>
        <p:spPr>
          <a:xfrm>
            <a:off x="416378" y="1181411"/>
            <a:ext cx="8311243" cy="4708981"/>
          </a:xfrm>
          <a:prstGeom prst="rect">
            <a:avLst/>
          </a:prstGeom>
        </p:spPr>
        <p:txBody>
          <a:bodyPr wrap="square">
            <a:spAutoFit/>
          </a:bodyPr>
          <a:lstStyle/>
          <a:p>
            <a:pPr algn="just"/>
            <a:r>
              <a:rPr lang="cs-CZ" sz="2000" dirty="0">
                <a:latin typeface="Arial" panose="020B0604020202020204" pitchFamily="34" charset="0"/>
                <a:cs typeface="Arial" panose="020B0604020202020204" pitchFamily="34" charset="0"/>
              </a:rPr>
              <a:t>Dokument by měl obsahovat následující body: </a:t>
            </a:r>
          </a:p>
          <a:p>
            <a:pPr marL="457200" lvl="0" indent="-457200" algn="just">
              <a:buFont typeface="+mj-lt"/>
              <a:buAutoNum type="alphaLcParenR"/>
            </a:pPr>
            <a:r>
              <a:rPr lang="cs-CZ" sz="2000" dirty="0">
                <a:latin typeface="Arial" panose="020B0604020202020204" pitchFamily="34" charset="0"/>
                <a:cs typeface="Arial" panose="020B0604020202020204" pitchFamily="34" charset="0"/>
              </a:rPr>
              <a:t>definici bezpečnosti informací, její cíle, rozsah a její význam - mechanizmus umožňující sdílení informací (viz Úvod); </a:t>
            </a:r>
          </a:p>
          <a:p>
            <a:pPr marL="457200" lvl="0" indent="-457200" algn="just">
              <a:buFont typeface="+mj-lt"/>
              <a:buAutoNum type="alphaLcParenR"/>
            </a:pPr>
            <a:r>
              <a:rPr lang="cs-CZ" sz="2000" dirty="0">
                <a:latin typeface="Arial" panose="020B0604020202020204" pitchFamily="34" charset="0"/>
                <a:cs typeface="Arial" panose="020B0604020202020204" pitchFamily="34" charset="0"/>
              </a:rPr>
              <a:t>prohlášení vedení organizace o záměru podporovat cíle a principy bezpečnosti informací; </a:t>
            </a:r>
          </a:p>
          <a:p>
            <a:pPr marL="457200" lvl="0" indent="-457200" algn="just">
              <a:buFont typeface="+mj-lt"/>
              <a:buAutoNum type="alphaLcParenR"/>
            </a:pPr>
            <a:r>
              <a:rPr lang="cs-CZ" sz="2000" dirty="0">
                <a:latin typeface="Arial" panose="020B0604020202020204" pitchFamily="34" charset="0"/>
                <a:cs typeface="Arial" panose="020B0604020202020204" pitchFamily="34" charset="0"/>
              </a:rPr>
              <a:t>rámec pro stanovení cílů opatření a opatření včetně jednotného přístupu k hodnocení a řízení rizik; </a:t>
            </a:r>
          </a:p>
          <a:p>
            <a:pPr marL="457200" lvl="0" indent="-457200" algn="just">
              <a:buFont typeface="+mj-lt"/>
              <a:buAutoNum type="alphaLcParenR"/>
            </a:pPr>
            <a:r>
              <a:rPr lang="cs-CZ" sz="2000" dirty="0">
                <a:latin typeface="Arial" panose="020B0604020202020204" pitchFamily="34" charset="0"/>
                <a:cs typeface="Arial" panose="020B0604020202020204" pitchFamily="34" charset="0"/>
              </a:rPr>
              <a:t>stručný výklad bezpečnostních zásad (politik), principů, standardů a norem a požadavků na soulad, kterým organizace přikládá zvláštní význam, například: </a:t>
            </a:r>
          </a:p>
          <a:p>
            <a:pPr marL="914400" lvl="1" indent="-457200" algn="just">
              <a:buFont typeface="+mj-lt"/>
              <a:buAutoNum type="arabicPeriod"/>
            </a:pPr>
            <a:r>
              <a:rPr lang="cs-CZ" sz="2000" dirty="0">
                <a:latin typeface="Arial" panose="020B0604020202020204" pitchFamily="34" charset="0"/>
                <a:cs typeface="Arial" panose="020B0604020202020204" pitchFamily="34" charset="0"/>
              </a:rPr>
              <a:t>dodržování zákonných, regulatorních a smluvních požadavků; </a:t>
            </a:r>
          </a:p>
          <a:p>
            <a:pPr marL="914400" lvl="1" indent="-457200" algn="just">
              <a:buFont typeface="+mj-lt"/>
              <a:buAutoNum type="arabicPeriod"/>
            </a:pPr>
            <a:r>
              <a:rPr lang="cs-CZ" sz="2000" dirty="0">
                <a:latin typeface="Arial" panose="020B0604020202020204" pitchFamily="34" charset="0"/>
                <a:cs typeface="Arial" panose="020B0604020202020204" pitchFamily="34" charset="0"/>
              </a:rPr>
              <a:t>požadavky na vzdělávání, školení a zvyšování povědomí </a:t>
            </a:r>
            <a:r>
              <a:rPr lang="cs-CZ" sz="2000" dirty="0" smtClean="0">
                <a:latin typeface="Arial" panose="020B0604020202020204" pitchFamily="34" charset="0"/>
                <a:cs typeface="Arial" panose="020B0604020202020204" pitchFamily="34" charset="0"/>
              </a:rPr>
              <a:t>v oblasti </a:t>
            </a:r>
            <a:r>
              <a:rPr lang="cs-CZ" sz="2000" dirty="0">
                <a:latin typeface="Arial" panose="020B0604020202020204" pitchFamily="34" charset="0"/>
                <a:cs typeface="Arial" panose="020B0604020202020204" pitchFamily="34" charset="0"/>
              </a:rPr>
              <a:t>bezpečnosti; </a:t>
            </a:r>
          </a:p>
          <a:p>
            <a:pPr marL="914400" lvl="1" indent="-457200" algn="just">
              <a:buFont typeface="+mj-lt"/>
              <a:buAutoNum type="arabicPeriod"/>
            </a:pPr>
            <a:r>
              <a:rPr lang="cs-CZ" sz="2000" dirty="0">
                <a:latin typeface="Arial" panose="020B0604020202020204" pitchFamily="34" charset="0"/>
                <a:cs typeface="Arial" panose="020B0604020202020204" pitchFamily="34" charset="0"/>
              </a:rPr>
              <a:t>zásady plánování kontinuity činností organizace;</a:t>
            </a:r>
          </a:p>
          <a:p>
            <a:pPr marL="914400" lvl="1" indent="-457200" algn="just">
              <a:buFont typeface="+mj-lt"/>
              <a:buAutoNum type="arabicPeriod"/>
            </a:pPr>
            <a:r>
              <a:rPr lang="cs-CZ" sz="2000" dirty="0">
                <a:latin typeface="Arial" panose="020B0604020202020204" pitchFamily="34" charset="0"/>
                <a:cs typeface="Arial" panose="020B0604020202020204" pitchFamily="34" charset="0"/>
              </a:rPr>
              <a:t>důsledky porušení bezpečnostních zásad; </a:t>
            </a:r>
          </a:p>
        </p:txBody>
      </p:sp>
    </p:spTree>
    <p:extLst>
      <p:ext uri="{BB962C8B-B14F-4D97-AF65-F5344CB8AC3E}">
        <p14:creationId xmlns:p14="http://schemas.microsoft.com/office/powerpoint/2010/main" val="2610435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7"/>
          <p:cNvSpPr txBox="1">
            <a:spLocks noGrp="1"/>
          </p:cNvSpPr>
          <p:nvPr>
            <p:ph type="title"/>
          </p:nvPr>
        </p:nvSpPr>
        <p:spPr>
          <a:xfrm>
            <a:off x="0" y="364820"/>
            <a:ext cx="9144000" cy="505267"/>
          </a:xfrm>
          <a:prstGeom prst="rect">
            <a:avLst/>
          </a:prstGeom>
        </p:spPr>
        <p:txBody>
          <a:bodyPr vert="horz" wrap="square" lIns="0" tIns="12700" rIns="0" bIns="0" rtlCol="0">
            <a:spAutoFit/>
          </a:bodyPr>
          <a:lstStyle/>
          <a:p>
            <a:pPr marL="12700" algn="ctr">
              <a:lnSpc>
                <a:spcPct val="100000"/>
              </a:lnSpc>
              <a:spcBef>
                <a:spcPts val="100"/>
              </a:spcBef>
            </a:pPr>
            <a:r>
              <a:rPr lang="cs-CZ" sz="3200" b="1" dirty="0"/>
              <a:t>Dokument bezpečnostní politiky informací</a:t>
            </a:r>
            <a:endParaRPr sz="3200" dirty="0"/>
          </a:p>
        </p:txBody>
      </p:sp>
      <p:sp>
        <p:nvSpPr>
          <p:cNvPr id="2" name="Obdélník 1"/>
          <p:cNvSpPr/>
          <p:nvPr/>
        </p:nvSpPr>
        <p:spPr>
          <a:xfrm>
            <a:off x="416376" y="1116096"/>
            <a:ext cx="8311243" cy="2246769"/>
          </a:xfrm>
          <a:prstGeom prst="rect">
            <a:avLst/>
          </a:prstGeom>
        </p:spPr>
        <p:txBody>
          <a:bodyPr wrap="square">
            <a:spAutoFit/>
          </a:bodyPr>
          <a:lstStyle/>
          <a:p>
            <a:pPr algn="just"/>
            <a:r>
              <a:rPr lang="cs-CZ" sz="2000" dirty="0">
                <a:latin typeface="Arial" panose="020B0604020202020204" pitchFamily="34" charset="0"/>
                <a:cs typeface="Arial" panose="020B0604020202020204" pitchFamily="34" charset="0"/>
              </a:rPr>
              <a:t>Dokument by měl obsahovat následující body: </a:t>
            </a:r>
            <a:r>
              <a:rPr lang="cs-CZ" sz="2000" dirty="0" smtClean="0">
                <a:latin typeface="Arial" panose="020B0604020202020204" pitchFamily="34" charset="0"/>
                <a:cs typeface="Arial" panose="020B0604020202020204" pitchFamily="34" charset="0"/>
              </a:rPr>
              <a:t> </a:t>
            </a:r>
            <a:endParaRPr lang="cs-CZ" sz="2000" dirty="0">
              <a:latin typeface="Arial" panose="020B0604020202020204" pitchFamily="34" charset="0"/>
              <a:cs typeface="Arial" panose="020B0604020202020204" pitchFamily="34" charset="0"/>
            </a:endParaRPr>
          </a:p>
          <a:p>
            <a:pPr marL="457200" lvl="0" indent="-457200" algn="just">
              <a:buFont typeface="+mj-lt"/>
              <a:buAutoNum type="alphaLcParenR" startAt="5"/>
            </a:pPr>
            <a:r>
              <a:rPr lang="cs-CZ" sz="2000" dirty="0">
                <a:latin typeface="Arial" panose="020B0604020202020204" pitchFamily="34" charset="0"/>
                <a:cs typeface="Arial" panose="020B0604020202020204" pitchFamily="34" charset="0"/>
              </a:rPr>
              <a:t>stanovení obecných a konkrétních odpovědností pro oblast řízení bezpečnosti informací včetně hlášení bezpečnostních incidentů; </a:t>
            </a:r>
          </a:p>
          <a:p>
            <a:pPr marL="457200" indent="-457200" algn="just">
              <a:buFont typeface="+mj-lt"/>
              <a:buAutoNum type="alphaLcParenR" startAt="5"/>
            </a:pPr>
            <a:r>
              <a:rPr lang="cs-CZ" sz="2000" dirty="0">
                <a:latin typeface="Arial" panose="020B0604020202020204" pitchFamily="34" charset="0"/>
                <a:cs typeface="Arial" panose="020B0604020202020204" pitchFamily="34" charset="0"/>
              </a:rPr>
              <a:t>odkazy na dokumentaci, která může bezpečnostní politiku podporovat, například na detailnější bezpečnostní politiky a postupy zaměřené na konkrétní informační systémy nebo bezpečnostní pravidla, která by měli uživatelé dodržovat.</a:t>
            </a:r>
            <a:endParaRPr lang="cs-CZ" sz="4000" dirty="0">
              <a:latin typeface="Arial" panose="020B0604020202020204" pitchFamily="34" charset="0"/>
              <a:ea typeface="Times New Roman" panose="02020603050405020304" pitchFamily="18" charset="0"/>
              <a:cs typeface="Arial" panose="020B0604020202020204" pitchFamily="34" charset="0"/>
            </a:endParaRPr>
          </a:p>
        </p:txBody>
      </p:sp>
      <p:sp>
        <p:nvSpPr>
          <p:cNvPr id="3" name="Obdélník 2"/>
          <p:cNvSpPr/>
          <p:nvPr/>
        </p:nvSpPr>
        <p:spPr>
          <a:xfrm>
            <a:off x="416377" y="3999637"/>
            <a:ext cx="8311243" cy="1323439"/>
          </a:xfrm>
          <a:prstGeom prst="rect">
            <a:avLst/>
          </a:prstGeom>
        </p:spPr>
        <p:txBody>
          <a:bodyPr wrap="square">
            <a:spAutoFit/>
          </a:bodyPr>
          <a:lstStyle/>
          <a:p>
            <a:pPr algn="just"/>
            <a:r>
              <a:rPr lang="cs-CZ" sz="2000" dirty="0">
                <a:latin typeface="Arial" panose="020B0604020202020204" pitchFamily="34" charset="0"/>
                <a:ea typeface="Times New Roman" panose="02020603050405020304" pitchFamily="18" charset="0"/>
                <a:cs typeface="Arial" panose="020B0604020202020204" pitchFamily="34" charset="0"/>
              </a:rPr>
              <a:t>Bezpečnostní politika informací může být součástí (hierarchicky podřízena) dokumentu nejvyšší politiky organizace. V případech, kdy je bezpečnostní politika šířena mimo organizaci, by měla být zajištěna ochrana citlivých informací před vyzrazením.</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5597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7"/>
          <p:cNvSpPr txBox="1">
            <a:spLocks noGrp="1"/>
          </p:cNvSpPr>
          <p:nvPr>
            <p:ph type="title"/>
          </p:nvPr>
        </p:nvSpPr>
        <p:spPr>
          <a:xfrm>
            <a:off x="0" y="364820"/>
            <a:ext cx="9144000" cy="505267"/>
          </a:xfrm>
          <a:prstGeom prst="rect">
            <a:avLst/>
          </a:prstGeom>
        </p:spPr>
        <p:txBody>
          <a:bodyPr vert="horz" wrap="square" lIns="0" tIns="12700" rIns="0" bIns="0" rtlCol="0">
            <a:spAutoFit/>
          </a:bodyPr>
          <a:lstStyle/>
          <a:p>
            <a:pPr marL="12700" algn="ctr">
              <a:lnSpc>
                <a:spcPct val="100000"/>
              </a:lnSpc>
              <a:spcBef>
                <a:spcPts val="100"/>
              </a:spcBef>
            </a:pPr>
            <a:r>
              <a:rPr lang="cs-CZ" sz="3200" b="1" dirty="0"/>
              <a:t>Přezkoumání </a:t>
            </a:r>
            <a:r>
              <a:rPr lang="cs-CZ" sz="3200" b="1" dirty="0" smtClean="0"/>
              <a:t>bezpečnostní </a:t>
            </a:r>
            <a:r>
              <a:rPr lang="cs-CZ" sz="3200" b="1" dirty="0"/>
              <a:t>politiky informací</a:t>
            </a:r>
            <a:endParaRPr sz="3200" dirty="0"/>
          </a:p>
        </p:txBody>
      </p:sp>
      <p:sp>
        <p:nvSpPr>
          <p:cNvPr id="3" name="Obdélník 2"/>
          <p:cNvSpPr/>
          <p:nvPr/>
        </p:nvSpPr>
        <p:spPr>
          <a:xfrm>
            <a:off x="340177" y="995179"/>
            <a:ext cx="8311243" cy="5324535"/>
          </a:xfrm>
          <a:prstGeom prst="rect">
            <a:avLst/>
          </a:prstGeom>
        </p:spPr>
        <p:txBody>
          <a:bodyPr wrap="square">
            <a:spAutoFit/>
          </a:bodyPr>
          <a:lstStyle/>
          <a:p>
            <a:pPr algn="just"/>
            <a:r>
              <a:rPr lang="cs-CZ" sz="2000" u="sng" dirty="0">
                <a:latin typeface="Arial" panose="020B0604020202020204" pitchFamily="34" charset="0"/>
                <a:ea typeface="Times New Roman" panose="02020603050405020304" pitchFamily="18" charset="0"/>
                <a:cs typeface="Arial" panose="020B0604020202020204" pitchFamily="34" charset="0"/>
              </a:rPr>
              <a:t>Opatření </a:t>
            </a:r>
          </a:p>
          <a:p>
            <a:pPr algn="just"/>
            <a:r>
              <a:rPr lang="cs-CZ" sz="2000" dirty="0">
                <a:latin typeface="Arial" panose="020B0604020202020204" pitchFamily="34" charset="0"/>
                <a:ea typeface="Times New Roman" panose="02020603050405020304" pitchFamily="18" charset="0"/>
                <a:cs typeface="Arial" panose="020B0604020202020204" pitchFamily="34" charset="0"/>
              </a:rPr>
              <a:t>Pro zajištění její neustálé použitelnosti, přiměřenosti a účinnosti by bezpečnostní politika informací měla být přezkoumávána v plánovaných intervalech a vždy když nastane významná změna. </a:t>
            </a:r>
          </a:p>
          <a:p>
            <a:pPr algn="just"/>
            <a:endParaRPr lang="cs-CZ" sz="2000" dirty="0" smtClean="0">
              <a:latin typeface="Arial" panose="020B0604020202020204" pitchFamily="34" charset="0"/>
              <a:ea typeface="Times New Roman" panose="02020603050405020304" pitchFamily="18" charset="0"/>
              <a:cs typeface="Arial" panose="020B0604020202020204" pitchFamily="34" charset="0"/>
            </a:endParaRPr>
          </a:p>
          <a:p>
            <a:pPr algn="just"/>
            <a:r>
              <a:rPr lang="cs-CZ" sz="2000" u="sng" dirty="0" smtClean="0">
                <a:latin typeface="Arial" panose="020B0604020202020204" pitchFamily="34" charset="0"/>
                <a:ea typeface="Times New Roman" panose="02020603050405020304" pitchFamily="18" charset="0"/>
                <a:cs typeface="Arial" panose="020B0604020202020204" pitchFamily="34" charset="0"/>
              </a:rPr>
              <a:t>Doporučení </a:t>
            </a:r>
            <a:r>
              <a:rPr lang="cs-CZ" sz="2000" u="sng" dirty="0">
                <a:latin typeface="Arial" panose="020B0604020202020204" pitchFamily="34" charset="0"/>
                <a:ea typeface="Times New Roman" panose="02020603050405020304" pitchFamily="18" charset="0"/>
                <a:cs typeface="Arial" panose="020B0604020202020204" pitchFamily="34" charset="0"/>
              </a:rPr>
              <a:t>k realizaci</a:t>
            </a:r>
            <a:r>
              <a:rPr lang="cs-CZ" sz="2000" dirty="0">
                <a:latin typeface="Arial" panose="020B0604020202020204" pitchFamily="34" charset="0"/>
                <a:ea typeface="Times New Roman" panose="02020603050405020304" pitchFamily="18" charset="0"/>
                <a:cs typeface="Arial" panose="020B0604020202020204" pitchFamily="34" charset="0"/>
              </a:rPr>
              <a:t> 	</a:t>
            </a:r>
          </a:p>
          <a:p>
            <a:pPr algn="just"/>
            <a:r>
              <a:rPr lang="cs-CZ" sz="2000" dirty="0">
                <a:latin typeface="Arial" panose="020B0604020202020204" pitchFamily="34" charset="0"/>
                <a:ea typeface="Times New Roman" panose="02020603050405020304" pitchFamily="18" charset="0"/>
                <a:cs typeface="Arial" panose="020B0604020202020204" pitchFamily="34" charset="0"/>
              </a:rPr>
              <a:t>Bezpečnostní politika informací by měla mít vlastníka (schváleného vedením organizace), odpovědného za její vytvoření, přezkoumání a aktualizaci. Součástí procesu přezkoumání by mělo být posouzení možností pro zlepšení bezpečnostní politiky informací. Měl by být posouzen stávající přístup organizace k řízení bezpečnosti informací jako reakce na změny v organizační či technické infrastruktuře, změny v legislativě a jiné okolnosti, mající vztah k činnostem organizace. </a:t>
            </a:r>
          </a:p>
          <a:p>
            <a:pPr algn="just"/>
            <a:endParaRPr lang="cs-CZ" sz="2000" dirty="0">
              <a:latin typeface="Arial" panose="020B0604020202020204" pitchFamily="34" charset="0"/>
              <a:ea typeface="Times New Roman" panose="02020603050405020304" pitchFamily="18" charset="0"/>
              <a:cs typeface="Arial" panose="020B0604020202020204" pitchFamily="34" charset="0"/>
            </a:endParaRPr>
          </a:p>
          <a:p>
            <a:pPr algn="just"/>
            <a:r>
              <a:rPr lang="cs-CZ" sz="2000" dirty="0">
                <a:latin typeface="Arial" panose="020B0604020202020204" pitchFamily="34" charset="0"/>
                <a:ea typeface="Times New Roman" panose="02020603050405020304" pitchFamily="18" charset="0"/>
                <a:cs typeface="Arial" panose="020B0604020202020204" pitchFamily="34" charset="0"/>
              </a:rPr>
              <a:t>Při přezkoumání bezpečnostní politiky informací by měly být zohledněny závěry z přezkoumání provedeného vedením organizace. Měl by být vytvořen postup a plán pravidelného přezkoumání vedení organizace. </a:t>
            </a:r>
          </a:p>
        </p:txBody>
      </p:sp>
    </p:spTree>
    <p:extLst>
      <p:ext uri="{BB962C8B-B14F-4D97-AF65-F5344CB8AC3E}">
        <p14:creationId xmlns:p14="http://schemas.microsoft.com/office/powerpoint/2010/main" val="3201208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7"/>
          <p:cNvSpPr txBox="1">
            <a:spLocks noGrp="1"/>
          </p:cNvSpPr>
          <p:nvPr>
            <p:ph type="title"/>
          </p:nvPr>
        </p:nvSpPr>
        <p:spPr>
          <a:xfrm>
            <a:off x="0" y="364820"/>
            <a:ext cx="9144000" cy="505267"/>
          </a:xfrm>
          <a:prstGeom prst="rect">
            <a:avLst/>
          </a:prstGeom>
        </p:spPr>
        <p:txBody>
          <a:bodyPr vert="horz" wrap="square" lIns="0" tIns="12700" rIns="0" bIns="0" rtlCol="0">
            <a:spAutoFit/>
          </a:bodyPr>
          <a:lstStyle/>
          <a:p>
            <a:pPr marL="12700" algn="ctr">
              <a:lnSpc>
                <a:spcPct val="100000"/>
              </a:lnSpc>
              <a:spcBef>
                <a:spcPts val="100"/>
              </a:spcBef>
            </a:pPr>
            <a:r>
              <a:rPr lang="cs-CZ" sz="3200" b="1" dirty="0"/>
              <a:t>Přezkoumání </a:t>
            </a:r>
            <a:r>
              <a:rPr lang="cs-CZ" sz="3200" b="1" dirty="0" smtClean="0"/>
              <a:t>bezpečnostní </a:t>
            </a:r>
            <a:r>
              <a:rPr lang="cs-CZ" sz="3200" b="1" dirty="0"/>
              <a:t>politiky informací</a:t>
            </a:r>
            <a:endParaRPr sz="3200" dirty="0"/>
          </a:p>
        </p:txBody>
      </p:sp>
      <p:sp>
        <p:nvSpPr>
          <p:cNvPr id="3" name="Obdélník 2"/>
          <p:cNvSpPr/>
          <p:nvPr/>
        </p:nvSpPr>
        <p:spPr>
          <a:xfrm>
            <a:off x="514348" y="1234664"/>
            <a:ext cx="8311243" cy="4401205"/>
          </a:xfrm>
          <a:prstGeom prst="rect">
            <a:avLst/>
          </a:prstGeom>
        </p:spPr>
        <p:txBody>
          <a:bodyPr wrap="square">
            <a:spAutoFit/>
          </a:bodyPr>
          <a:lstStyle/>
          <a:p>
            <a:pPr algn="just"/>
            <a:r>
              <a:rPr lang="cs-CZ" sz="2000" b="1" u="sng" dirty="0">
                <a:latin typeface="Arial" panose="020B0604020202020204" pitchFamily="34" charset="0"/>
                <a:ea typeface="Times New Roman" panose="02020603050405020304" pitchFamily="18" charset="0"/>
                <a:cs typeface="Arial" panose="020B0604020202020204" pitchFamily="34" charset="0"/>
              </a:rPr>
              <a:t>Vstupy pro přezkoumání vedením organizace </a:t>
            </a:r>
            <a:r>
              <a:rPr lang="cs-CZ" sz="2000" dirty="0">
                <a:latin typeface="Arial" panose="020B0604020202020204" pitchFamily="34" charset="0"/>
                <a:ea typeface="Times New Roman" panose="02020603050405020304" pitchFamily="18" charset="0"/>
                <a:cs typeface="Arial" panose="020B0604020202020204" pitchFamily="34" charset="0"/>
              </a:rPr>
              <a:t>by měly obsahovat: </a:t>
            </a:r>
          </a:p>
          <a:p>
            <a:pPr marL="457200" indent="-457200" algn="just">
              <a:buFont typeface="+mj-lt"/>
              <a:buAutoNum type="alphaLcParenR"/>
            </a:pPr>
            <a:r>
              <a:rPr lang="cs-CZ" sz="2000" dirty="0" smtClean="0">
                <a:latin typeface="Arial" panose="020B0604020202020204" pitchFamily="34" charset="0"/>
                <a:ea typeface="Times New Roman" panose="02020603050405020304" pitchFamily="18" charset="0"/>
                <a:cs typeface="Arial" panose="020B0604020202020204" pitchFamily="34" charset="0"/>
              </a:rPr>
              <a:t>zpětnou </a:t>
            </a:r>
            <a:r>
              <a:rPr lang="cs-CZ" sz="2000" dirty="0">
                <a:latin typeface="Arial" panose="020B0604020202020204" pitchFamily="34" charset="0"/>
                <a:ea typeface="Times New Roman" panose="02020603050405020304" pitchFamily="18" charset="0"/>
                <a:cs typeface="Arial" panose="020B0604020202020204" pitchFamily="34" charset="0"/>
              </a:rPr>
              <a:t>vazbu od zainteresovaných stran; </a:t>
            </a:r>
          </a:p>
          <a:p>
            <a:pPr marL="457200" indent="-457200" algn="just">
              <a:buFont typeface="+mj-lt"/>
              <a:buAutoNum type="alphaLcParenR"/>
            </a:pPr>
            <a:r>
              <a:rPr lang="cs-CZ" sz="2000" dirty="0" smtClean="0">
                <a:latin typeface="Arial" panose="020B0604020202020204" pitchFamily="34" charset="0"/>
                <a:ea typeface="Times New Roman" panose="02020603050405020304" pitchFamily="18" charset="0"/>
                <a:cs typeface="Arial" panose="020B0604020202020204" pitchFamily="34" charset="0"/>
              </a:rPr>
              <a:t>výsledky </a:t>
            </a:r>
            <a:r>
              <a:rPr lang="cs-CZ" sz="2000" dirty="0">
                <a:latin typeface="Arial" panose="020B0604020202020204" pitchFamily="34" charset="0"/>
                <a:ea typeface="Times New Roman" panose="02020603050405020304" pitchFamily="18" charset="0"/>
                <a:cs typeface="Arial" panose="020B0604020202020204" pitchFamily="34" charset="0"/>
              </a:rPr>
              <a:t>nezávislých </a:t>
            </a:r>
            <a:r>
              <a:rPr lang="cs-CZ" sz="2000" dirty="0" smtClean="0">
                <a:latin typeface="Arial" panose="020B0604020202020204" pitchFamily="34" charset="0"/>
                <a:ea typeface="Times New Roman" panose="02020603050405020304" pitchFamily="18" charset="0"/>
                <a:cs typeface="Arial" panose="020B0604020202020204" pitchFamily="34" charset="0"/>
              </a:rPr>
              <a:t>přezkoumání; </a:t>
            </a:r>
            <a:endParaRPr lang="cs-CZ" sz="2000" dirty="0">
              <a:latin typeface="Arial" panose="020B0604020202020204" pitchFamily="34" charset="0"/>
              <a:ea typeface="Times New Roman" panose="02020603050405020304" pitchFamily="18" charset="0"/>
              <a:cs typeface="Arial" panose="020B0604020202020204" pitchFamily="34" charset="0"/>
            </a:endParaRPr>
          </a:p>
          <a:p>
            <a:pPr marL="457200" indent="-457200" algn="just">
              <a:buFont typeface="+mj-lt"/>
              <a:buAutoNum type="alphaLcParenR"/>
            </a:pPr>
            <a:r>
              <a:rPr lang="cs-CZ" sz="2000" dirty="0" smtClean="0">
                <a:latin typeface="Arial" panose="020B0604020202020204" pitchFamily="34" charset="0"/>
                <a:ea typeface="Times New Roman" panose="02020603050405020304" pitchFamily="18" charset="0"/>
                <a:cs typeface="Arial" panose="020B0604020202020204" pitchFamily="34" charset="0"/>
              </a:rPr>
              <a:t>stav </a:t>
            </a:r>
            <a:r>
              <a:rPr lang="cs-CZ" sz="2000" dirty="0">
                <a:latin typeface="Arial" panose="020B0604020202020204" pitchFamily="34" charset="0"/>
                <a:ea typeface="Times New Roman" panose="02020603050405020304" pitchFamily="18" charset="0"/>
                <a:cs typeface="Arial" panose="020B0604020202020204" pitchFamily="34" charset="0"/>
              </a:rPr>
              <a:t>preventivních a nápravných </a:t>
            </a:r>
            <a:r>
              <a:rPr lang="cs-CZ" sz="2000" dirty="0" smtClean="0">
                <a:latin typeface="Arial" panose="020B0604020202020204" pitchFamily="34" charset="0"/>
                <a:ea typeface="Times New Roman" panose="02020603050405020304" pitchFamily="18" charset="0"/>
                <a:cs typeface="Arial" panose="020B0604020202020204" pitchFamily="34" charset="0"/>
              </a:rPr>
              <a:t>činností; </a:t>
            </a:r>
            <a:endParaRPr lang="cs-CZ" sz="2000" dirty="0">
              <a:latin typeface="Arial" panose="020B0604020202020204" pitchFamily="34" charset="0"/>
              <a:ea typeface="Times New Roman" panose="02020603050405020304" pitchFamily="18" charset="0"/>
              <a:cs typeface="Arial" panose="020B0604020202020204" pitchFamily="34" charset="0"/>
            </a:endParaRPr>
          </a:p>
          <a:p>
            <a:pPr marL="457200" indent="-457200" algn="just">
              <a:buFont typeface="+mj-lt"/>
              <a:buAutoNum type="alphaLcParenR"/>
            </a:pPr>
            <a:r>
              <a:rPr lang="cs-CZ" sz="2000" dirty="0" smtClean="0">
                <a:latin typeface="Arial" panose="020B0604020202020204" pitchFamily="34" charset="0"/>
                <a:ea typeface="Times New Roman" panose="02020603050405020304" pitchFamily="18" charset="0"/>
                <a:cs typeface="Arial" panose="020B0604020202020204" pitchFamily="34" charset="0"/>
              </a:rPr>
              <a:t>výsledky </a:t>
            </a:r>
            <a:r>
              <a:rPr lang="cs-CZ" sz="2000" dirty="0">
                <a:latin typeface="Arial" panose="020B0604020202020204" pitchFamily="34" charset="0"/>
                <a:ea typeface="Times New Roman" panose="02020603050405020304" pitchFamily="18" charset="0"/>
                <a:cs typeface="Arial" panose="020B0604020202020204" pitchFamily="34" charset="0"/>
              </a:rPr>
              <a:t>z předchozích přezkoumání vedením organizace; </a:t>
            </a:r>
          </a:p>
          <a:p>
            <a:pPr marL="457200" indent="-457200" algn="just">
              <a:buFont typeface="+mj-lt"/>
              <a:buAutoNum type="alphaLcParenR"/>
            </a:pPr>
            <a:r>
              <a:rPr lang="cs-CZ" sz="2000" dirty="0" smtClean="0">
                <a:latin typeface="Arial" panose="020B0604020202020204" pitchFamily="34" charset="0"/>
                <a:ea typeface="Times New Roman" panose="02020603050405020304" pitchFamily="18" charset="0"/>
                <a:cs typeface="Arial" panose="020B0604020202020204" pitchFamily="34" charset="0"/>
              </a:rPr>
              <a:t>výkonnost </a:t>
            </a:r>
            <a:r>
              <a:rPr lang="cs-CZ" sz="2000" dirty="0">
                <a:latin typeface="Arial" panose="020B0604020202020204" pitchFamily="34" charset="0"/>
                <a:ea typeface="Times New Roman" panose="02020603050405020304" pitchFamily="18" charset="0"/>
                <a:cs typeface="Arial" panose="020B0604020202020204" pitchFamily="34" charset="0"/>
              </a:rPr>
              <a:t>procesu a soulad s bezpečnostní politikou; </a:t>
            </a:r>
          </a:p>
          <a:p>
            <a:pPr marL="457200" indent="-457200" algn="just">
              <a:buFont typeface="+mj-lt"/>
              <a:buAutoNum type="alphaLcParenR"/>
            </a:pPr>
            <a:r>
              <a:rPr lang="cs-CZ" sz="2000" dirty="0" smtClean="0">
                <a:latin typeface="Arial" panose="020B0604020202020204" pitchFamily="34" charset="0"/>
                <a:ea typeface="Times New Roman" panose="02020603050405020304" pitchFamily="18" charset="0"/>
                <a:cs typeface="Arial" panose="020B0604020202020204" pitchFamily="34" charset="0"/>
              </a:rPr>
              <a:t>změny</a:t>
            </a:r>
            <a:r>
              <a:rPr lang="cs-CZ" sz="2000" dirty="0">
                <a:latin typeface="Arial" panose="020B0604020202020204" pitchFamily="34" charset="0"/>
                <a:ea typeface="Times New Roman" panose="02020603050405020304" pitchFamily="18" charset="0"/>
                <a:cs typeface="Arial" panose="020B0604020202020204" pitchFamily="34" charset="0"/>
              </a:rPr>
              <a:t>, které mohou mít vliv na přístup organizace k řízení bezpečnosti informací, včetně změn v organizační či technické infrastruktuře, dostupnosti zdrojů, změn smluvních, regulatorních </a:t>
            </a:r>
            <a:r>
              <a:rPr lang="cs-CZ" sz="2000" dirty="0" smtClean="0">
                <a:latin typeface="Arial" panose="020B0604020202020204" pitchFamily="34" charset="0"/>
                <a:ea typeface="Times New Roman" panose="02020603050405020304" pitchFamily="18" charset="0"/>
                <a:cs typeface="Arial" panose="020B0604020202020204" pitchFamily="34" charset="0"/>
              </a:rPr>
              <a:t/>
            </a:r>
            <a:br>
              <a:rPr lang="cs-CZ" sz="2000" dirty="0" smtClean="0">
                <a:latin typeface="Arial" panose="020B0604020202020204" pitchFamily="34" charset="0"/>
                <a:ea typeface="Times New Roman" panose="02020603050405020304" pitchFamily="18" charset="0"/>
                <a:cs typeface="Arial" panose="020B0604020202020204" pitchFamily="34" charset="0"/>
              </a:rPr>
            </a:br>
            <a:r>
              <a:rPr lang="cs-CZ" sz="2000" dirty="0" smtClean="0">
                <a:latin typeface="Arial" panose="020B0604020202020204" pitchFamily="34" charset="0"/>
                <a:ea typeface="Times New Roman" panose="02020603050405020304" pitchFamily="18" charset="0"/>
                <a:cs typeface="Arial" panose="020B0604020202020204" pitchFamily="34" charset="0"/>
              </a:rPr>
              <a:t>a </a:t>
            </a:r>
            <a:r>
              <a:rPr lang="cs-CZ" sz="2000" dirty="0">
                <a:latin typeface="Arial" panose="020B0604020202020204" pitchFamily="34" charset="0"/>
                <a:ea typeface="Times New Roman" panose="02020603050405020304" pitchFamily="18" charset="0"/>
                <a:cs typeface="Arial" panose="020B0604020202020204" pitchFamily="34" charset="0"/>
              </a:rPr>
              <a:t>legislativních podmínek a jiné další okolnosti mající vztah </a:t>
            </a:r>
            <a:r>
              <a:rPr lang="cs-CZ" sz="2000" dirty="0" smtClean="0">
                <a:latin typeface="Arial" panose="020B0604020202020204" pitchFamily="34" charset="0"/>
                <a:ea typeface="Times New Roman" panose="02020603050405020304" pitchFamily="18" charset="0"/>
                <a:cs typeface="Arial" panose="020B0604020202020204" pitchFamily="34" charset="0"/>
              </a:rPr>
              <a:t/>
            </a:r>
            <a:br>
              <a:rPr lang="cs-CZ" sz="2000" dirty="0" smtClean="0">
                <a:latin typeface="Arial" panose="020B0604020202020204" pitchFamily="34" charset="0"/>
                <a:ea typeface="Times New Roman" panose="02020603050405020304" pitchFamily="18" charset="0"/>
                <a:cs typeface="Arial" panose="020B0604020202020204" pitchFamily="34" charset="0"/>
              </a:rPr>
            </a:br>
            <a:r>
              <a:rPr lang="cs-CZ" sz="2000" dirty="0" smtClean="0">
                <a:latin typeface="Arial" panose="020B0604020202020204" pitchFamily="34" charset="0"/>
                <a:ea typeface="Times New Roman" panose="02020603050405020304" pitchFamily="18" charset="0"/>
                <a:cs typeface="Arial" panose="020B0604020202020204" pitchFamily="34" charset="0"/>
              </a:rPr>
              <a:t>k </a:t>
            </a:r>
            <a:r>
              <a:rPr lang="cs-CZ" sz="2000" dirty="0">
                <a:latin typeface="Arial" panose="020B0604020202020204" pitchFamily="34" charset="0"/>
                <a:ea typeface="Times New Roman" panose="02020603050405020304" pitchFamily="18" charset="0"/>
                <a:cs typeface="Arial" panose="020B0604020202020204" pitchFamily="34" charset="0"/>
              </a:rPr>
              <a:t>činnostem organizace; </a:t>
            </a:r>
          </a:p>
          <a:p>
            <a:pPr marL="457200" indent="-457200" algn="just">
              <a:buFont typeface="+mj-lt"/>
              <a:buAutoNum type="alphaLcParenR"/>
            </a:pPr>
            <a:r>
              <a:rPr lang="cs-CZ" sz="2000" dirty="0" smtClean="0">
                <a:latin typeface="Arial" panose="020B0604020202020204" pitchFamily="34" charset="0"/>
                <a:ea typeface="Times New Roman" panose="02020603050405020304" pitchFamily="18" charset="0"/>
                <a:cs typeface="Arial" panose="020B0604020202020204" pitchFamily="34" charset="0"/>
              </a:rPr>
              <a:t>trendy </a:t>
            </a:r>
            <a:r>
              <a:rPr lang="cs-CZ" sz="2000" dirty="0">
                <a:latin typeface="Arial" panose="020B0604020202020204" pitchFamily="34" charset="0"/>
                <a:ea typeface="Times New Roman" panose="02020603050405020304" pitchFamily="18" charset="0"/>
                <a:cs typeface="Arial" panose="020B0604020202020204" pitchFamily="34" charset="0"/>
              </a:rPr>
              <a:t>v oblasti hrozeb a zranitelností; </a:t>
            </a:r>
          </a:p>
          <a:p>
            <a:pPr marL="457200" indent="-457200" algn="just">
              <a:buFont typeface="+mj-lt"/>
              <a:buAutoNum type="alphaLcParenR"/>
            </a:pPr>
            <a:r>
              <a:rPr lang="cs-CZ" sz="2000" dirty="0" smtClean="0">
                <a:latin typeface="Arial" panose="020B0604020202020204" pitchFamily="34" charset="0"/>
                <a:ea typeface="Times New Roman" panose="02020603050405020304" pitchFamily="18" charset="0"/>
                <a:cs typeface="Arial" panose="020B0604020202020204" pitchFamily="34" charset="0"/>
              </a:rPr>
              <a:t>hlášení </a:t>
            </a:r>
            <a:r>
              <a:rPr lang="cs-CZ" sz="2000" dirty="0">
                <a:latin typeface="Arial" panose="020B0604020202020204" pitchFamily="34" charset="0"/>
                <a:ea typeface="Times New Roman" panose="02020603050405020304" pitchFamily="18" charset="0"/>
                <a:cs typeface="Arial" panose="020B0604020202020204" pitchFamily="34" charset="0"/>
              </a:rPr>
              <a:t>bezpečnostních </a:t>
            </a:r>
            <a:r>
              <a:rPr lang="cs-CZ" sz="2000" dirty="0" smtClean="0">
                <a:latin typeface="Arial" panose="020B0604020202020204" pitchFamily="34" charset="0"/>
                <a:ea typeface="Times New Roman" panose="02020603050405020304" pitchFamily="18" charset="0"/>
                <a:cs typeface="Arial" panose="020B0604020202020204" pitchFamily="34" charset="0"/>
              </a:rPr>
              <a:t>incidentů; </a:t>
            </a:r>
            <a:endParaRPr lang="cs-CZ" sz="2000" dirty="0">
              <a:latin typeface="Arial" panose="020B0604020202020204" pitchFamily="34" charset="0"/>
              <a:ea typeface="Times New Roman" panose="02020603050405020304" pitchFamily="18" charset="0"/>
              <a:cs typeface="Arial" panose="020B0604020202020204" pitchFamily="34" charset="0"/>
            </a:endParaRPr>
          </a:p>
          <a:p>
            <a:pPr marL="457200" indent="-457200" algn="just">
              <a:buFont typeface="+mj-lt"/>
              <a:buAutoNum type="alphaLcParenR"/>
            </a:pPr>
            <a:r>
              <a:rPr lang="cs-CZ" sz="2000" dirty="0" smtClean="0">
                <a:latin typeface="Arial" panose="020B0604020202020204" pitchFamily="34" charset="0"/>
                <a:ea typeface="Times New Roman" panose="02020603050405020304" pitchFamily="18" charset="0"/>
                <a:cs typeface="Arial" panose="020B0604020202020204" pitchFamily="34" charset="0"/>
              </a:rPr>
              <a:t>doporučení </a:t>
            </a:r>
            <a:r>
              <a:rPr lang="cs-CZ" sz="2000" dirty="0">
                <a:latin typeface="Arial" panose="020B0604020202020204" pitchFamily="34" charset="0"/>
                <a:ea typeface="Times New Roman" panose="02020603050405020304" pitchFamily="18" charset="0"/>
                <a:cs typeface="Arial" panose="020B0604020202020204" pitchFamily="34" charset="0"/>
              </a:rPr>
              <a:t>orgánů veřejné </a:t>
            </a:r>
            <a:r>
              <a:rPr lang="cs-CZ" sz="2000" dirty="0" smtClean="0">
                <a:latin typeface="Arial" panose="020B0604020202020204" pitchFamily="34" charset="0"/>
                <a:ea typeface="Times New Roman" panose="02020603050405020304" pitchFamily="18" charset="0"/>
                <a:cs typeface="Arial" panose="020B0604020202020204" pitchFamily="34" charset="0"/>
              </a:rPr>
              <a:t>správy. </a:t>
            </a:r>
            <a:endParaRPr lang="cs-CZ" sz="2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23109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7"/>
          <p:cNvSpPr txBox="1">
            <a:spLocks noGrp="1"/>
          </p:cNvSpPr>
          <p:nvPr>
            <p:ph type="title"/>
          </p:nvPr>
        </p:nvSpPr>
        <p:spPr>
          <a:xfrm>
            <a:off x="0" y="364820"/>
            <a:ext cx="9144000" cy="505267"/>
          </a:xfrm>
          <a:prstGeom prst="rect">
            <a:avLst/>
          </a:prstGeom>
        </p:spPr>
        <p:txBody>
          <a:bodyPr vert="horz" wrap="square" lIns="0" tIns="12700" rIns="0" bIns="0" rtlCol="0">
            <a:spAutoFit/>
          </a:bodyPr>
          <a:lstStyle/>
          <a:p>
            <a:pPr marL="12700" algn="ctr">
              <a:lnSpc>
                <a:spcPct val="100000"/>
              </a:lnSpc>
              <a:spcBef>
                <a:spcPts val="100"/>
              </a:spcBef>
            </a:pPr>
            <a:r>
              <a:rPr lang="cs-CZ" sz="3200" b="1" dirty="0"/>
              <a:t>Přezkoumání </a:t>
            </a:r>
            <a:r>
              <a:rPr lang="cs-CZ" sz="3200" b="1" dirty="0" smtClean="0"/>
              <a:t>bezpečnostní </a:t>
            </a:r>
            <a:r>
              <a:rPr lang="cs-CZ" sz="3200" b="1" dirty="0"/>
              <a:t>politiky informací</a:t>
            </a:r>
            <a:endParaRPr sz="3200" dirty="0"/>
          </a:p>
        </p:txBody>
      </p:sp>
      <p:sp>
        <p:nvSpPr>
          <p:cNvPr id="3" name="Obdélník 2"/>
          <p:cNvSpPr/>
          <p:nvPr/>
        </p:nvSpPr>
        <p:spPr>
          <a:xfrm>
            <a:off x="367391" y="1561236"/>
            <a:ext cx="8311243" cy="5016758"/>
          </a:xfrm>
          <a:prstGeom prst="rect">
            <a:avLst/>
          </a:prstGeom>
        </p:spPr>
        <p:txBody>
          <a:bodyPr wrap="square">
            <a:spAutoFit/>
          </a:bodyPr>
          <a:lstStyle/>
          <a:p>
            <a:pPr algn="just"/>
            <a:r>
              <a:rPr lang="cs-CZ" sz="2000" dirty="0">
                <a:latin typeface="Arial" panose="020B0604020202020204" pitchFamily="34" charset="0"/>
                <a:ea typeface="Times New Roman" panose="02020603050405020304" pitchFamily="18" charset="0"/>
                <a:cs typeface="Arial" panose="020B0604020202020204" pitchFamily="34" charset="0"/>
              </a:rPr>
              <a:t>Vedení organizace by mělo </a:t>
            </a:r>
            <a:r>
              <a:rPr lang="cs-CZ" sz="2000" b="1" dirty="0">
                <a:latin typeface="Arial" panose="020B0604020202020204" pitchFamily="34" charset="0"/>
                <a:ea typeface="Times New Roman" panose="02020603050405020304" pitchFamily="18" charset="0"/>
                <a:cs typeface="Arial" panose="020B0604020202020204" pitchFamily="34" charset="0"/>
              </a:rPr>
              <a:t>schválit politiku </a:t>
            </a:r>
            <a:r>
              <a:rPr lang="cs-CZ" sz="2000" dirty="0">
                <a:latin typeface="Arial" panose="020B0604020202020204" pitchFamily="34" charset="0"/>
                <a:ea typeface="Times New Roman" panose="02020603050405020304" pitchFamily="18" charset="0"/>
                <a:cs typeface="Arial" panose="020B0604020202020204" pitchFamily="34" charset="0"/>
              </a:rPr>
              <a:t>bezpečnosti informací, </a:t>
            </a:r>
            <a:r>
              <a:rPr lang="cs-CZ" sz="2000" b="1" dirty="0">
                <a:latin typeface="Arial" panose="020B0604020202020204" pitchFamily="34" charset="0"/>
                <a:ea typeface="Times New Roman" panose="02020603050405020304" pitchFamily="18" charset="0"/>
                <a:cs typeface="Arial" panose="020B0604020202020204" pitchFamily="34" charset="0"/>
              </a:rPr>
              <a:t>přiřadit role </a:t>
            </a:r>
            <a:r>
              <a:rPr lang="cs-CZ" sz="2000" dirty="0">
                <a:latin typeface="Arial" panose="020B0604020202020204" pitchFamily="34" charset="0"/>
                <a:ea typeface="Times New Roman" panose="02020603050405020304" pitchFamily="18" charset="0"/>
                <a:cs typeface="Arial" panose="020B0604020202020204" pitchFamily="34" charset="0"/>
              </a:rPr>
              <a:t>v oblasti bezpečnosti informací a </a:t>
            </a:r>
            <a:r>
              <a:rPr lang="cs-CZ" sz="2000" b="1" dirty="0">
                <a:latin typeface="Arial" panose="020B0604020202020204" pitchFamily="34" charset="0"/>
                <a:ea typeface="Times New Roman" panose="02020603050405020304" pitchFamily="18" charset="0"/>
                <a:cs typeface="Arial" panose="020B0604020202020204" pitchFamily="34" charset="0"/>
              </a:rPr>
              <a:t>koordinovat implementaci </a:t>
            </a:r>
            <a:r>
              <a:rPr lang="cs-CZ" sz="2000" dirty="0">
                <a:latin typeface="Arial" panose="020B0604020202020204" pitchFamily="34" charset="0"/>
                <a:ea typeface="Times New Roman" panose="02020603050405020304" pitchFamily="18" charset="0"/>
                <a:cs typeface="Arial" panose="020B0604020202020204" pitchFamily="34" charset="0"/>
              </a:rPr>
              <a:t>bezpečnosti v organizaci</a:t>
            </a:r>
            <a:r>
              <a:rPr lang="cs-CZ" sz="2000" dirty="0" smtClean="0">
                <a:latin typeface="Arial" panose="020B0604020202020204" pitchFamily="34" charset="0"/>
                <a:ea typeface="Times New Roman" panose="02020603050405020304" pitchFamily="18" charset="0"/>
                <a:cs typeface="Arial" panose="020B0604020202020204" pitchFamily="34" charset="0"/>
              </a:rPr>
              <a:t>.</a:t>
            </a:r>
          </a:p>
          <a:p>
            <a:pPr algn="just"/>
            <a:r>
              <a:rPr lang="cs-CZ" sz="2000" dirty="0" smtClean="0">
                <a:latin typeface="Arial" panose="020B0604020202020204" pitchFamily="34" charset="0"/>
                <a:ea typeface="Times New Roman" panose="02020603050405020304" pitchFamily="18" charset="0"/>
                <a:cs typeface="Arial" panose="020B0604020202020204" pitchFamily="34" charset="0"/>
              </a:rPr>
              <a:t> </a:t>
            </a:r>
            <a:endParaRPr lang="cs-CZ" sz="2000" dirty="0">
              <a:latin typeface="Arial" panose="020B0604020202020204" pitchFamily="34" charset="0"/>
              <a:ea typeface="Times New Roman" panose="02020603050405020304" pitchFamily="18" charset="0"/>
              <a:cs typeface="Arial" panose="020B0604020202020204" pitchFamily="34" charset="0"/>
            </a:endParaRPr>
          </a:p>
          <a:p>
            <a:pPr algn="just"/>
            <a:r>
              <a:rPr lang="cs-CZ" sz="2000" dirty="0">
                <a:latin typeface="Arial" panose="020B0604020202020204" pitchFamily="34" charset="0"/>
                <a:ea typeface="Times New Roman" panose="02020603050405020304" pitchFamily="18" charset="0"/>
                <a:cs typeface="Arial" panose="020B0604020202020204" pitchFamily="34" charset="0"/>
              </a:rPr>
              <a:t>Jestliže je to potřebné, měl by být v organizaci </a:t>
            </a:r>
            <a:r>
              <a:rPr lang="cs-CZ" sz="2000" b="1" dirty="0">
                <a:latin typeface="Arial" panose="020B0604020202020204" pitchFamily="34" charset="0"/>
                <a:ea typeface="Times New Roman" panose="02020603050405020304" pitchFamily="18" charset="0"/>
                <a:cs typeface="Arial" panose="020B0604020202020204" pitchFamily="34" charset="0"/>
              </a:rPr>
              <a:t>dostupný odborník </a:t>
            </a:r>
            <a:r>
              <a:rPr lang="cs-CZ" sz="2000" dirty="0">
                <a:latin typeface="Arial" panose="020B0604020202020204" pitchFamily="34" charset="0"/>
                <a:ea typeface="Times New Roman" panose="02020603050405020304" pitchFamily="18" charset="0"/>
                <a:cs typeface="Arial" panose="020B0604020202020204" pitchFamily="34" charset="0"/>
              </a:rPr>
              <a:t>na bezpečnost informací. </a:t>
            </a:r>
            <a:endParaRPr lang="cs-CZ" sz="2000" dirty="0" smtClean="0">
              <a:latin typeface="Arial" panose="020B0604020202020204" pitchFamily="34" charset="0"/>
              <a:ea typeface="Times New Roman" panose="02020603050405020304" pitchFamily="18" charset="0"/>
              <a:cs typeface="Arial" panose="020B0604020202020204" pitchFamily="34" charset="0"/>
            </a:endParaRPr>
          </a:p>
          <a:p>
            <a:pPr algn="just"/>
            <a:endParaRPr lang="cs-CZ" sz="2000" dirty="0">
              <a:latin typeface="Arial" panose="020B0604020202020204" pitchFamily="34" charset="0"/>
              <a:ea typeface="Times New Roman" panose="02020603050405020304" pitchFamily="18" charset="0"/>
              <a:cs typeface="Arial" panose="020B0604020202020204" pitchFamily="34" charset="0"/>
            </a:endParaRPr>
          </a:p>
          <a:p>
            <a:pPr algn="just"/>
            <a:r>
              <a:rPr lang="cs-CZ" sz="2000" dirty="0" smtClean="0">
                <a:latin typeface="Arial" panose="020B0604020202020204" pitchFamily="34" charset="0"/>
                <a:ea typeface="Times New Roman" panose="02020603050405020304" pitchFamily="18" charset="0"/>
                <a:cs typeface="Arial" panose="020B0604020202020204" pitchFamily="34" charset="0"/>
              </a:rPr>
              <a:t>Aby </a:t>
            </a:r>
            <a:r>
              <a:rPr lang="cs-CZ" sz="2000" dirty="0">
                <a:latin typeface="Arial" panose="020B0604020202020204" pitchFamily="34" charset="0"/>
                <a:ea typeface="Times New Roman" panose="02020603050405020304" pitchFamily="18" charset="0"/>
                <a:cs typeface="Arial" panose="020B0604020202020204" pitchFamily="34" charset="0"/>
              </a:rPr>
              <a:t>bylo možné udržovat krok s posledními trendy v odvětví bezpečnosti informací, sledovat standardy, vybírat nejvhodnější metody a zajistit vhodné styčné body v případech bezpečnostních incidentů, </a:t>
            </a:r>
            <a:r>
              <a:rPr lang="cs-CZ" sz="2000" b="1" dirty="0">
                <a:latin typeface="Arial" panose="020B0604020202020204" pitchFamily="34" charset="0"/>
                <a:ea typeface="Times New Roman" panose="02020603050405020304" pitchFamily="18" charset="0"/>
                <a:cs typeface="Arial" panose="020B0604020202020204" pitchFamily="34" charset="0"/>
              </a:rPr>
              <a:t>měly by být uzavřeny smlouvy s externími odborníky</a:t>
            </a:r>
            <a:r>
              <a:rPr lang="cs-CZ" sz="2000" dirty="0">
                <a:latin typeface="Arial" panose="020B0604020202020204" pitchFamily="34" charset="0"/>
                <a:ea typeface="Times New Roman" panose="02020603050405020304" pitchFamily="18" charset="0"/>
                <a:cs typeface="Arial" panose="020B0604020202020204" pitchFamily="34" charset="0"/>
              </a:rPr>
              <a:t> v oboru bezpečnosti informací. </a:t>
            </a:r>
            <a:endParaRPr lang="cs-CZ" sz="2000" dirty="0" smtClean="0">
              <a:latin typeface="Arial" panose="020B0604020202020204" pitchFamily="34" charset="0"/>
              <a:ea typeface="Times New Roman" panose="02020603050405020304" pitchFamily="18" charset="0"/>
              <a:cs typeface="Arial" panose="020B0604020202020204" pitchFamily="34" charset="0"/>
            </a:endParaRPr>
          </a:p>
          <a:p>
            <a:pPr algn="just"/>
            <a:endParaRPr lang="cs-CZ" sz="2000" dirty="0">
              <a:latin typeface="Arial" panose="020B0604020202020204" pitchFamily="34" charset="0"/>
              <a:ea typeface="Times New Roman" panose="02020603050405020304" pitchFamily="18" charset="0"/>
              <a:cs typeface="Arial" panose="020B0604020202020204" pitchFamily="34" charset="0"/>
            </a:endParaRPr>
          </a:p>
          <a:p>
            <a:pPr algn="just"/>
            <a:r>
              <a:rPr lang="cs-CZ" sz="2000" dirty="0" smtClean="0">
                <a:latin typeface="Arial" panose="020B0604020202020204" pitchFamily="34" charset="0"/>
                <a:ea typeface="Times New Roman" panose="02020603050405020304" pitchFamily="18" charset="0"/>
                <a:cs typeface="Arial" panose="020B0604020202020204" pitchFamily="34" charset="0"/>
              </a:rPr>
              <a:t>Měl </a:t>
            </a:r>
            <a:r>
              <a:rPr lang="cs-CZ" sz="2000" dirty="0">
                <a:latin typeface="Arial" panose="020B0604020202020204" pitchFamily="34" charset="0"/>
                <a:ea typeface="Times New Roman" panose="02020603050405020304" pitchFamily="18" charset="0"/>
                <a:cs typeface="Arial" panose="020B0604020202020204" pitchFamily="34" charset="0"/>
              </a:rPr>
              <a:t>by být podporován multidisciplinární přístup k bezpečnosti informací. </a:t>
            </a:r>
          </a:p>
          <a:p>
            <a:pPr algn="just"/>
            <a:endParaRPr lang="cs-CZ" sz="2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061162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7"/>
          <p:cNvSpPr txBox="1">
            <a:spLocks noGrp="1"/>
          </p:cNvSpPr>
          <p:nvPr>
            <p:ph type="title"/>
          </p:nvPr>
        </p:nvSpPr>
        <p:spPr>
          <a:xfrm>
            <a:off x="0" y="364820"/>
            <a:ext cx="9144000" cy="505267"/>
          </a:xfrm>
          <a:prstGeom prst="rect">
            <a:avLst/>
          </a:prstGeom>
        </p:spPr>
        <p:txBody>
          <a:bodyPr vert="horz" wrap="square" lIns="0" tIns="12700" rIns="0" bIns="0" rtlCol="0">
            <a:spAutoFit/>
          </a:bodyPr>
          <a:lstStyle/>
          <a:p>
            <a:pPr marL="12700" algn="ctr">
              <a:lnSpc>
                <a:spcPct val="100000"/>
              </a:lnSpc>
              <a:spcBef>
                <a:spcPts val="100"/>
              </a:spcBef>
            </a:pPr>
            <a:r>
              <a:rPr lang="cs-CZ" sz="3200" b="1" dirty="0"/>
              <a:t>Přezkoumání </a:t>
            </a:r>
            <a:r>
              <a:rPr lang="cs-CZ" sz="3200" b="1" dirty="0" smtClean="0"/>
              <a:t>bezpečnostní </a:t>
            </a:r>
            <a:r>
              <a:rPr lang="cs-CZ" sz="3200" b="1" dirty="0"/>
              <a:t>politiky informací</a:t>
            </a:r>
            <a:endParaRPr sz="3200" dirty="0"/>
          </a:p>
        </p:txBody>
      </p:sp>
      <p:sp>
        <p:nvSpPr>
          <p:cNvPr id="3" name="Obdélník 2"/>
          <p:cNvSpPr/>
          <p:nvPr/>
        </p:nvSpPr>
        <p:spPr>
          <a:xfrm>
            <a:off x="519791" y="1436050"/>
            <a:ext cx="8311243" cy="3477875"/>
          </a:xfrm>
          <a:prstGeom prst="rect">
            <a:avLst/>
          </a:prstGeom>
        </p:spPr>
        <p:txBody>
          <a:bodyPr wrap="square">
            <a:spAutoFit/>
          </a:bodyPr>
          <a:lstStyle/>
          <a:p>
            <a:pPr algn="just"/>
            <a:r>
              <a:rPr lang="cs-CZ" sz="2000" b="1" u="sng" dirty="0">
                <a:latin typeface="Arial" panose="020B0604020202020204" pitchFamily="34" charset="0"/>
                <a:ea typeface="Times New Roman" panose="02020603050405020304" pitchFamily="18" charset="0"/>
                <a:cs typeface="Arial" panose="020B0604020202020204" pitchFamily="34" charset="0"/>
              </a:rPr>
              <a:t>Výstupy z přezkoumání prováděného vedením organizace </a:t>
            </a:r>
            <a:r>
              <a:rPr lang="cs-CZ" sz="2000" dirty="0">
                <a:latin typeface="Arial" panose="020B0604020202020204" pitchFamily="34" charset="0"/>
                <a:ea typeface="Times New Roman" panose="02020603050405020304" pitchFamily="18" charset="0"/>
                <a:cs typeface="Arial" panose="020B0604020202020204" pitchFamily="34" charset="0"/>
              </a:rPr>
              <a:t>by měly obsahovat jakákoliv rozhodnutí a činnosti mající vztah k následujícímu: </a:t>
            </a:r>
          </a:p>
          <a:p>
            <a:pPr marL="457200" indent="-457200" algn="just">
              <a:buFont typeface="+mj-lt"/>
              <a:buAutoNum type="alphaLcParenR"/>
            </a:pPr>
            <a:r>
              <a:rPr lang="cs-CZ" sz="2000" dirty="0" smtClean="0">
                <a:latin typeface="Arial" panose="020B0604020202020204" pitchFamily="34" charset="0"/>
                <a:ea typeface="Times New Roman" panose="02020603050405020304" pitchFamily="18" charset="0"/>
                <a:cs typeface="Arial" panose="020B0604020202020204" pitchFamily="34" charset="0"/>
              </a:rPr>
              <a:t>změnám </a:t>
            </a:r>
            <a:r>
              <a:rPr lang="cs-CZ" sz="2000" dirty="0">
                <a:latin typeface="Arial" panose="020B0604020202020204" pitchFamily="34" charset="0"/>
                <a:ea typeface="Times New Roman" panose="02020603050405020304" pitchFamily="18" charset="0"/>
                <a:cs typeface="Arial" panose="020B0604020202020204" pitchFamily="34" charset="0"/>
              </a:rPr>
              <a:t>a zlepšení přístupu organizace k řízení bezpečnosti informací a procesům organizace; </a:t>
            </a:r>
          </a:p>
          <a:p>
            <a:pPr marL="457200" indent="-457200" algn="just">
              <a:buFont typeface="+mj-lt"/>
              <a:buAutoNum type="alphaLcParenR"/>
            </a:pPr>
            <a:r>
              <a:rPr lang="cs-CZ" sz="2000" dirty="0" smtClean="0">
                <a:latin typeface="Arial" panose="020B0604020202020204" pitchFamily="34" charset="0"/>
                <a:ea typeface="Times New Roman" panose="02020603050405020304" pitchFamily="18" charset="0"/>
                <a:cs typeface="Arial" panose="020B0604020202020204" pitchFamily="34" charset="0"/>
              </a:rPr>
              <a:t>změnám </a:t>
            </a:r>
            <a:r>
              <a:rPr lang="cs-CZ" sz="2000" dirty="0">
                <a:latin typeface="Arial" panose="020B0604020202020204" pitchFamily="34" charset="0"/>
                <a:ea typeface="Times New Roman" panose="02020603050405020304" pitchFamily="18" charset="0"/>
                <a:cs typeface="Arial" panose="020B0604020202020204" pitchFamily="34" charset="0"/>
              </a:rPr>
              <a:t>cílů opatření a jednotlivých opatření; </a:t>
            </a:r>
          </a:p>
          <a:p>
            <a:pPr marL="457200" indent="-457200" algn="just">
              <a:buFont typeface="+mj-lt"/>
              <a:buAutoNum type="alphaLcParenR"/>
            </a:pPr>
            <a:r>
              <a:rPr lang="cs-CZ" sz="2000" dirty="0" smtClean="0">
                <a:latin typeface="Arial" panose="020B0604020202020204" pitchFamily="34" charset="0"/>
                <a:ea typeface="Times New Roman" panose="02020603050405020304" pitchFamily="18" charset="0"/>
                <a:cs typeface="Arial" panose="020B0604020202020204" pitchFamily="34" charset="0"/>
              </a:rPr>
              <a:t>změnám </a:t>
            </a:r>
            <a:r>
              <a:rPr lang="cs-CZ" sz="2000" dirty="0">
                <a:latin typeface="Arial" panose="020B0604020202020204" pitchFamily="34" charset="0"/>
                <a:ea typeface="Times New Roman" panose="02020603050405020304" pitchFamily="18" charset="0"/>
                <a:cs typeface="Arial" panose="020B0604020202020204" pitchFamily="34" charset="0"/>
              </a:rPr>
              <a:t>v přidělení zdrojů a odpovědností</a:t>
            </a:r>
            <a:r>
              <a:rPr lang="cs-CZ" sz="2000" dirty="0" smtClean="0">
                <a:latin typeface="Arial" panose="020B0604020202020204" pitchFamily="34" charset="0"/>
                <a:ea typeface="Times New Roman" panose="02020603050405020304" pitchFamily="18" charset="0"/>
                <a:cs typeface="Arial" panose="020B0604020202020204" pitchFamily="34" charset="0"/>
              </a:rPr>
              <a:t>.</a:t>
            </a:r>
          </a:p>
          <a:p>
            <a:pPr marL="457200" indent="-457200" algn="just">
              <a:buFont typeface="+mj-lt"/>
              <a:buAutoNum type="alphaLcParenR"/>
            </a:pPr>
            <a:endParaRPr lang="cs-CZ" sz="2000" dirty="0">
              <a:latin typeface="Arial" panose="020B0604020202020204" pitchFamily="34" charset="0"/>
              <a:ea typeface="Times New Roman" panose="02020603050405020304" pitchFamily="18" charset="0"/>
              <a:cs typeface="Arial" panose="020B0604020202020204" pitchFamily="34" charset="0"/>
            </a:endParaRPr>
          </a:p>
          <a:p>
            <a:pPr marL="457200" indent="-457200" algn="just">
              <a:buFont typeface="+mj-lt"/>
              <a:buAutoNum type="alphaLcParenR"/>
            </a:pPr>
            <a:endParaRPr lang="cs-CZ" sz="2000" dirty="0" smtClean="0">
              <a:latin typeface="Arial" panose="020B0604020202020204" pitchFamily="34" charset="0"/>
              <a:ea typeface="Times New Roman" panose="02020603050405020304" pitchFamily="18" charset="0"/>
              <a:cs typeface="Arial" panose="020B0604020202020204" pitchFamily="34" charset="0"/>
            </a:endParaRPr>
          </a:p>
          <a:p>
            <a:pPr algn="just"/>
            <a:r>
              <a:rPr lang="cs-CZ" sz="2000" dirty="0">
                <a:latin typeface="Arial" panose="020B0604020202020204" pitchFamily="34" charset="0"/>
                <a:ea typeface="Times New Roman" panose="02020603050405020304" pitchFamily="18" charset="0"/>
                <a:cs typeface="Arial" panose="020B0604020202020204" pitchFamily="34" charset="0"/>
              </a:rPr>
              <a:t>O provedených přezkoumáních bezpečnostní politiky vedením organizace by měly být udržovány záznamy. Od vedení organizace by mělo být získáno schválení aktualizované verze bezpečnostní politiky.</a:t>
            </a:r>
          </a:p>
        </p:txBody>
      </p:sp>
    </p:spTree>
    <p:extLst>
      <p:ext uri="{BB962C8B-B14F-4D97-AF65-F5344CB8AC3E}">
        <p14:creationId xmlns:p14="http://schemas.microsoft.com/office/powerpoint/2010/main" val="2811971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7"/>
          <p:cNvSpPr txBox="1">
            <a:spLocks noGrp="1"/>
          </p:cNvSpPr>
          <p:nvPr>
            <p:ph type="title"/>
          </p:nvPr>
        </p:nvSpPr>
        <p:spPr>
          <a:xfrm>
            <a:off x="0" y="334042"/>
            <a:ext cx="9144000" cy="566822"/>
          </a:xfrm>
          <a:prstGeom prst="rect">
            <a:avLst/>
          </a:prstGeom>
        </p:spPr>
        <p:txBody>
          <a:bodyPr vert="horz" wrap="square" lIns="0" tIns="12700" rIns="0" bIns="0" rtlCol="0">
            <a:spAutoFit/>
          </a:bodyPr>
          <a:lstStyle/>
          <a:p>
            <a:pPr marL="12700" algn="ctr">
              <a:lnSpc>
                <a:spcPct val="100000"/>
              </a:lnSpc>
              <a:spcBef>
                <a:spcPts val="100"/>
              </a:spcBef>
            </a:pPr>
            <a:r>
              <a:rPr lang="cs-CZ" b="1" dirty="0"/>
              <a:t>Bezpečnost z hlediska lidských zdrojů</a:t>
            </a:r>
            <a:endParaRPr sz="3200" dirty="0"/>
          </a:p>
        </p:txBody>
      </p:sp>
      <p:sp>
        <p:nvSpPr>
          <p:cNvPr id="3" name="Obdélník 2"/>
          <p:cNvSpPr/>
          <p:nvPr/>
        </p:nvSpPr>
        <p:spPr>
          <a:xfrm>
            <a:off x="361948" y="1109479"/>
            <a:ext cx="8311243" cy="5632311"/>
          </a:xfrm>
          <a:prstGeom prst="rect">
            <a:avLst/>
          </a:prstGeom>
        </p:spPr>
        <p:txBody>
          <a:bodyPr wrap="square">
            <a:spAutoFit/>
          </a:bodyPr>
          <a:lstStyle/>
          <a:p>
            <a:pPr algn="just"/>
            <a:r>
              <a:rPr lang="cs-CZ" sz="2400" dirty="0">
                <a:latin typeface="Arial" panose="020B0604020202020204" pitchFamily="34" charset="0"/>
                <a:ea typeface="Times New Roman" panose="02020603050405020304" pitchFamily="18" charset="0"/>
                <a:cs typeface="Arial" panose="020B0604020202020204" pitchFamily="34" charset="0"/>
              </a:rPr>
              <a:t>Zajistit, aby zaměstnanci, smluvní a třetí strany byli srozuměni se svými povinnostmi, aby pro jednotlivé role byli vybráni vhodní kandidáti, a snížit riziko lidské chyby, krádeže, podvodu nebo zneužití prostředků organizace. </a:t>
            </a:r>
          </a:p>
          <a:p>
            <a:pPr algn="just"/>
            <a:endParaRPr lang="cs-CZ" sz="2400" dirty="0" smtClean="0">
              <a:latin typeface="Arial" panose="020B0604020202020204" pitchFamily="34" charset="0"/>
              <a:ea typeface="Times New Roman" panose="02020603050405020304" pitchFamily="18" charset="0"/>
              <a:cs typeface="Arial" panose="020B0604020202020204" pitchFamily="34" charset="0"/>
            </a:endParaRPr>
          </a:p>
          <a:p>
            <a:pPr algn="just"/>
            <a:r>
              <a:rPr lang="cs-CZ" sz="2400" dirty="0" smtClean="0">
                <a:latin typeface="Arial" panose="020B0604020202020204" pitchFamily="34" charset="0"/>
                <a:ea typeface="Times New Roman" panose="02020603050405020304" pitchFamily="18" charset="0"/>
                <a:cs typeface="Arial" panose="020B0604020202020204" pitchFamily="34" charset="0"/>
              </a:rPr>
              <a:t>Odpovědnosti </a:t>
            </a:r>
            <a:r>
              <a:rPr lang="cs-CZ" sz="2400" dirty="0">
                <a:latin typeface="Arial" panose="020B0604020202020204" pitchFamily="34" charset="0"/>
                <a:ea typeface="Times New Roman" panose="02020603050405020304" pitchFamily="18" charset="0"/>
                <a:cs typeface="Arial" panose="020B0604020202020204" pitchFamily="34" charset="0"/>
              </a:rPr>
              <a:t>za bezpečnost by měly být zohledněny </a:t>
            </a:r>
            <a:r>
              <a:rPr lang="cs-CZ" sz="2400" dirty="0" smtClean="0">
                <a:latin typeface="Arial" panose="020B0604020202020204" pitchFamily="34" charset="0"/>
                <a:ea typeface="Times New Roman" panose="02020603050405020304" pitchFamily="18" charset="0"/>
                <a:cs typeface="Arial" panose="020B0604020202020204" pitchFamily="34" charset="0"/>
              </a:rPr>
              <a:t/>
            </a:r>
            <a:br>
              <a:rPr lang="cs-CZ" sz="2400" dirty="0" smtClean="0">
                <a:latin typeface="Arial" panose="020B0604020202020204" pitchFamily="34" charset="0"/>
                <a:ea typeface="Times New Roman" panose="02020603050405020304" pitchFamily="18" charset="0"/>
                <a:cs typeface="Arial" panose="020B0604020202020204" pitchFamily="34" charset="0"/>
              </a:rPr>
            </a:br>
            <a:r>
              <a:rPr lang="cs-CZ" sz="2400" dirty="0" smtClean="0">
                <a:latin typeface="Arial" panose="020B0604020202020204" pitchFamily="34" charset="0"/>
                <a:ea typeface="Times New Roman" panose="02020603050405020304" pitchFamily="18" charset="0"/>
                <a:cs typeface="Arial" panose="020B0604020202020204" pitchFamily="34" charset="0"/>
              </a:rPr>
              <a:t>v </a:t>
            </a:r>
            <a:r>
              <a:rPr lang="cs-CZ" sz="2400" dirty="0">
                <a:latin typeface="Arial" panose="020B0604020202020204" pitchFamily="34" charset="0"/>
                <a:ea typeface="Times New Roman" panose="02020603050405020304" pitchFamily="18" charset="0"/>
                <a:cs typeface="Arial" panose="020B0604020202020204" pitchFamily="34" charset="0"/>
              </a:rPr>
              <a:t>rámci přijímacího řízení, měly by být zahrnuty </a:t>
            </a:r>
            <a:r>
              <a:rPr lang="cs-CZ" sz="2400" dirty="0" smtClean="0">
                <a:latin typeface="Arial" panose="020B0604020202020204" pitchFamily="34" charset="0"/>
                <a:ea typeface="Times New Roman" panose="02020603050405020304" pitchFamily="18" charset="0"/>
                <a:cs typeface="Arial" panose="020B0604020202020204" pitchFamily="34" charset="0"/>
              </a:rPr>
              <a:t/>
            </a:r>
            <a:br>
              <a:rPr lang="cs-CZ" sz="2400" dirty="0" smtClean="0">
                <a:latin typeface="Arial" panose="020B0604020202020204" pitchFamily="34" charset="0"/>
                <a:ea typeface="Times New Roman" panose="02020603050405020304" pitchFamily="18" charset="0"/>
                <a:cs typeface="Arial" panose="020B0604020202020204" pitchFamily="34" charset="0"/>
              </a:rPr>
            </a:br>
            <a:r>
              <a:rPr lang="cs-CZ" sz="2400" dirty="0" smtClean="0">
                <a:latin typeface="Arial" panose="020B0604020202020204" pitchFamily="34" charset="0"/>
                <a:ea typeface="Times New Roman" panose="02020603050405020304" pitchFamily="18" charset="0"/>
                <a:cs typeface="Arial" panose="020B0604020202020204" pitchFamily="34" charset="0"/>
              </a:rPr>
              <a:t>v </a:t>
            </a:r>
            <a:r>
              <a:rPr lang="cs-CZ" sz="2400" dirty="0">
                <a:latin typeface="Arial" panose="020B0604020202020204" pitchFamily="34" charset="0"/>
                <a:ea typeface="Times New Roman" panose="02020603050405020304" pitchFamily="18" charset="0"/>
                <a:cs typeface="Arial" panose="020B0604020202020204" pitchFamily="34" charset="0"/>
              </a:rPr>
              <a:t>pracovních smlouvách a popisech práce. </a:t>
            </a:r>
            <a:endParaRPr lang="cs-CZ" sz="2400" dirty="0" smtClean="0">
              <a:latin typeface="Arial" panose="020B0604020202020204" pitchFamily="34" charset="0"/>
              <a:ea typeface="Times New Roman" panose="02020603050405020304" pitchFamily="18" charset="0"/>
              <a:cs typeface="Arial" panose="020B0604020202020204" pitchFamily="34" charset="0"/>
            </a:endParaRPr>
          </a:p>
          <a:p>
            <a:pPr algn="just"/>
            <a:endParaRPr lang="cs-CZ" sz="2400" dirty="0">
              <a:latin typeface="Arial" panose="020B0604020202020204" pitchFamily="34" charset="0"/>
              <a:ea typeface="Times New Roman" panose="02020603050405020304" pitchFamily="18" charset="0"/>
              <a:cs typeface="Arial" panose="020B0604020202020204" pitchFamily="34" charset="0"/>
            </a:endParaRPr>
          </a:p>
          <a:p>
            <a:pPr algn="just"/>
            <a:r>
              <a:rPr lang="cs-CZ" sz="2400" dirty="0">
                <a:latin typeface="Arial" panose="020B0604020202020204" pitchFamily="34" charset="0"/>
                <a:ea typeface="Times New Roman" panose="02020603050405020304" pitchFamily="18" charset="0"/>
                <a:cs typeface="Arial" panose="020B0604020202020204" pitchFamily="34" charset="0"/>
              </a:rPr>
              <a:t>Potenciální uchazeči by měli být náležitě prověřeni, zejména v případě citlivých pracovních míst. </a:t>
            </a:r>
          </a:p>
          <a:p>
            <a:pPr algn="just"/>
            <a:r>
              <a:rPr lang="cs-CZ" sz="2400" dirty="0">
                <a:latin typeface="Arial" panose="020B0604020202020204" pitchFamily="34" charset="0"/>
                <a:ea typeface="Times New Roman" panose="02020603050405020304" pitchFamily="18" charset="0"/>
                <a:cs typeface="Arial" panose="020B0604020202020204" pitchFamily="34" charset="0"/>
              </a:rPr>
              <a:t>Všichni zaměstnanci, smluvní a třetí strany, využívající prostředků organizace pro zpracování informací, by měli podepsat dohodu odpovídající jejich rolím a povinnostem. </a:t>
            </a:r>
          </a:p>
          <a:p>
            <a:pPr algn="just"/>
            <a:endParaRPr lang="cs-CZ" sz="24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355894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7"/>
          <p:cNvSpPr txBox="1">
            <a:spLocks noGrp="1"/>
          </p:cNvSpPr>
          <p:nvPr>
            <p:ph type="title"/>
          </p:nvPr>
        </p:nvSpPr>
        <p:spPr>
          <a:xfrm>
            <a:off x="0" y="334042"/>
            <a:ext cx="9144000" cy="566822"/>
          </a:xfrm>
          <a:prstGeom prst="rect">
            <a:avLst/>
          </a:prstGeom>
        </p:spPr>
        <p:txBody>
          <a:bodyPr vert="horz" wrap="square" lIns="0" tIns="12700" rIns="0" bIns="0" rtlCol="0">
            <a:spAutoFit/>
          </a:bodyPr>
          <a:lstStyle/>
          <a:p>
            <a:pPr marL="12700" algn="ctr">
              <a:lnSpc>
                <a:spcPct val="100000"/>
              </a:lnSpc>
              <a:spcBef>
                <a:spcPts val="100"/>
              </a:spcBef>
            </a:pPr>
            <a:r>
              <a:rPr lang="cs-CZ" b="1" dirty="0"/>
              <a:t>Bezpečnost z hlediska lidských zdrojů</a:t>
            </a:r>
            <a:endParaRPr sz="3200" dirty="0"/>
          </a:p>
        </p:txBody>
      </p:sp>
      <p:sp>
        <p:nvSpPr>
          <p:cNvPr id="3" name="Obdélník 2"/>
          <p:cNvSpPr/>
          <p:nvPr/>
        </p:nvSpPr>
        <p:spPr>
          <a:xfrm>
            <a:off x="361948" y="1109479"/>
            <a:ext cx="8311243" cy="4524315"/>
          </a:xfrm>
          <a:prstGeom prst="rect">
            <a:avLst/>
          </a:prstGeom>
        </p:spPr>
        <p:txBody>
          <a:bodyPr wrap="square">
            <a:spAutoFit/>
          </a:bodyPr>
          <a:lstStyle/>
          <a:p>
            <a:pPr algn="just"/>
            <a:r>
              <a:rPr lang="cs-CZ" sz="2400" dirty="0">
                <a:latin typeface="Arial" panose="020B0604020202020204" pitchFamily="34" charset="0"/>
                <a:cs typeface="Arial" panose="020B0604020202020204" pitchFamily="34" charset="0"/>
              </a:rPr>
              <a:t>Role a odpovědnosti zaměstnanců, smluvních a </a:t>
            </a:r>
            <a:r>
              <a:rPr lang="cs-CZ" sz="2400" dirty="0" smtClean="0">
                <a:latin typeface="Arial" panose="020B0604020202020204" pitchFamily="34" charset="0"/>
                <a:cs typeface="Arial" panose="020B0604020202020204" pitchFamily="34" charset="0"/>
              </a:rPr>
              <a:t>třetích stran </a:t>
            </a:r>
            <a:r>
              <a:rPr lang="cs-CZ" sz="2400" dirty="0">
                <a:latin typeface="Arial" panose="020B0604020202020204" pitchFamily="34" charset="0"/>
                <a:cs typeface="Arial" panose="020B0604020202020204" pitchFamily="34" charset="0"/>
              </a:rPr>
              <a:t>v oblasti bezpečnosti informací by měly být stanoveny a dokumentovány v souladu s bezpečnostní politikou organizace. </a:t>
            </a:r>
          </a:p>
          <a:p>
            <a:pPr algn="just"/>
            <a:endParaRPr lang="cs-CZ" sz="2400" dirty="0">
              <a:latin typeface="Arial" panose="020B0604020202020204" pitchFamily="34" charset="0"/>
              <a:ea typeface="Times New Roman" panose="02020603050405020304" pitchFamily="18" charset="0"/>
              <a:cs typeface="Arial" panose="020B0604020202020204" pitchFamily="34" charset="0"/>
            </a:endParaRPr>
          </a:p>
          <a:p>
            <a:pPr algn="just"/>
            <a:r>
              <a:rPr lang="cs-CZ" sz="2400" dirty="0">
                <a:latin typeface="Arial" panose="020B0604020202020204" pitchFamily="34" charset="0"/>
                <a:ea typeface="Times New Roman" panose="02020603050405020304" pitchFamily="18" charset="0"/>
                <a:cs typeface="Arial" panose="020B0604020202020204" pitchFamily="34" charset="0"/>
              </a:rPr>
              <a:t>Popisy pracovních míst mohou být použity k doložení pracovních rolí a odpovědností v oblasti bezpečnosti informací. Role a odpovědnosti osob, které jsou zaměstnanci organizace (například zaměstnanci třetích stran) by měly být jasně stanoveny a tyto osoby by měli být s nimi seznámeni. </a:t>
            </a:r>
          </a:p>
          <a:p>
            <a:pPr algn="just"/>
            <a:endParaRPr lang="cs-CZ" sz="24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522785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7"/>
          <p:cNvSpPr txBox="1">
            <a:spLocks noGrp="1"/>
          </p:cNvSpPr>
          <p:nvPr>
            <p:ph type="title"/>
          </p:nvPr>
        </p:nvSpPr>
        <p:spPr>
          <a:xfrm>
            <a:off x="0" y="334042"/>
            <a:ext cx="9144000" cy="566822"/>
          </a:xfrm>
          <a:prstGeom prst="rect">
            <a:avLst/>
          </a:prstGeom>
        </p:spPr>
        <p:txBody>
          <a:bodyPr vert="horz" wrap="square" lIns="0" tIns="12700" rIns="0" bIns="0" rtlCol="0">
            <a:spAutoFit/>
          </a:bodyPr>
          <a:lstStyle/>
          <a:p>
            <a:pPr marL="12700" algn="ctr">
              <a:lnSpc>
                <a:spcPct val="100000"/>
              </a:lnSpc>
              <a:spcBef>
                <a:spcPts val="100"/>
              </a:spcBef>
            </a:pPr>
            <a:r>
              <a:rPr lang="cs-CZ" b="1" dirty="0"/>
              <a:t>Bezpečnost z hlediska lidských zdrojů</a:t>
            </a:r>
            <a:endParaRPr sz="3200" dirty="0"/>
          </a:p>
        </p:txBody>
      </p:sp>
      <p:sp>
        <p:nvSpPr>
          <p:cNvPr id="3" name="Obdélník 2"/>
          <p:cNvSpPr/>
          <p:nvPr/>
        </p:nvSpPr>
        <p:spPr>
          <a:xfrm>
            <a:off x="361948" y="1109479"/>
            <a:ext cx="8311243" cy="4893647"/>
          </a:xfrm>
          <a:prstGeom prst="rect">
            <a:avLst/>
          </a:prstGeom>
        </p:spPr>
        <p:txBody>
          <a:bodyPr wrap="square">
            <a:spAutoFit/>
          </a:bodyPr>
          <a:lstStyle/>
          <a:p>
            <a:pPr algn="just"/>
            <a:r>
              <a:rPr lang="cs-CZ" sz="2400" dirty="0">
                <a:latin typeface="Arial" panose="020B0604020202020204" pitchFamily="34" charset="0"/>
                <a:cs typeface="Arial" panose="020B0604020202020204" pitchFamily="34" charset="0"/>
              </a:rPr>
              <a:t>Tam, kde práce, pracovní pozice vyžaduje přístup </a:t>
            </a:r>
            <a:r>
              <a:rPr lang="cs-CZ" sz="2400" dirty="0" smtClean="0">
                <a:latin typeface="Arial" panose="020B0604020202020204" pitchFamily="34" charset="0"/>
                <a:cs typeface="Arial" panose="020B0604020202020204" pitchFamily="34" charset="0"/>
              </a:rPr>
              <a:t/>
            </a:r>
            <a:br>
              <a:rPr lang="cs-CZ" sz="2400" dirty="0" smtClean="0">
                <a:latin typeface="Arial" panose="020B0604020202020204" pitchFamily="34" charset="0"/>
                <a:cs typeface="Arial" panose="020B0604020202020204" pitchFamily="34" charset="0"/>
              </a:rPr>
            </a:br>
            <a:r>
              <a:rPr lang="cs-CZ" sz="2400" dirty="0" smtClean="0">
                <a:latin typeface="Arial" panose="020B0604020202020204" pitchFamily="34" charset="0"/>
                <a:cs typeface="Arial" panose="020B0604020202020204" pitchFamily="34" charset="0"/>
              </a:rPr>
              <a:t>k </a:t>
            </a:r>
            <a:r>
              <a:rPr lang="cs-CZ" sz="2400" dirty="0">
                <a:latin typeface="Arial" panose="020B0604020202020204" pitchFamily="34" charset="0"/>
                <a:cs typeface="Arial" panose="020B0604020202020204" pitchFamily="34" charset="0"/>
              </a:rPr>
              <a:t>prostředkům zpracovávajícím zejména citlivé informace (finanční nebo vysoce důvěrné), by organizace měla provést také detailnější prověrky spolehlivosti. </a:t>
            </a:r>
            <a:endParaRPr lang="cs-CZ" sz="2400" dirty="0" smtClean="0">
              <a:latin typeface="Arial" panose="020B0604020202020204" pitchFamily="34" charset="0"/>
              <a:cs typeface="Arial" panose="020B0604020202020204" pitchFamily="34" charset="0"/>
            </a:endParaRPr>
          </a:p>
          <a:p>
            <a:pPr algn="just"/>
            <a:endParaRPr lang="cs-CZ" sz="2400" dirty="0">
              <a:latin typeface="Arial" panose="020B0604020202020204" pitchFamily="34" charset="0"/>
              <a:cs typeface="Arial" panose="020B0604020202020204" pitchFamily="34" charset="0"/>
            </a:endParaRPr>
          </a:p>
          <a:p>
            <a:pPr algn="just"/>
            <a:r>
              <a:rPr lang="cs-CZ" sz="2400" dirty="0">
                <a:latin typeface="Arial" panose="020B0604020202020204" pitchFamily="34" charset="0"/>
                <a:cs typeface="Arial" panose="020B0604020202020204" pitchFamily="34" charset="0"/>
              </a:rPr>
              <a:t>Měly by být stanoveny přesné postupy vymezující kritéria </a:t>
            </a:r>
            <a:r>
              <a:rPr lang="cs-CZ" sz="2400" dirty="0" smtClean="0">
                <a:latin typeface="Arial" panose="020B0604020202020204" pitchFamily="34" charset="0"/>
                <a:cs typeface="Arial" panose="020B0604020202020204" pitchFamily="34" charset="0"/>
              </a:rPr>
              <a:t/>
            </a:r>
            <a:br>
              <a:rPr lang="cs-CZ" sz="2400" dirty="0" smtClean="0">
                <a:latin typeface="Arial" panose="020B0604020202020204" pitchFamily="34" charset="0"/>
                <a:cs typeface="Arial" panose="020B0604020202020204" pitchFamily="34" charset="0"/>
              </a:rPr>
            </a:br>
            <a:r>
              <a:rPr lang="cs-CZ" sz="2400" dirty="0" smtClean="0">
                <a:latin typeface="Arial" panose="020B0604020202020204" pitchFamily="34" charset="0"/>
                <a:cs typeface="Arial" panose="020B0604020202020204" pitchFamily="34" charset="0"/>
              </a:rPr>
              <a:t>a </a:t>
            </a:r>
            <a:r>
              <a:rPr lang="cs-CZ" sz="2400" dirty="0">
                <a:latin typeface="Arial" panose="020B0604020202020204" pitchFamily="34" charset="0"/>
                <a:cs typeface="Arial" panose="020B0604020202020204" pitchFamily="34" charset="0"/>
              </a:rPr>
              <a:t>omezení, např. kdo a jak je oprávněn prověrky provádět, kdy a jakým způsobem by měly prověrky probíhat. </a:t>
            </a:r>
            <a:endParaRPr lang="cs-CZ" sz="2400" dirty="0" smtClean="0">
              <a:latin typeface="Arial" panose="020B0604020202020204" pitchFamily="34" charset="0"/>
              <a:cs typeface="Arial" panose="020B0604020202020204" pitchFamily="34" charset="0"/>
            </a:endParaRPr>
          </a:p>
          <a:p>
            <a:pPr algn="just"/>
            <a:endParaRPr lang="cs-CZ" sz="2400" dirty="0">
              <a:latin typeface="Arial" panose="020B0604020202020204" pitchFamily="34" charset="0"/>
              <a:cs typeface="Arial" panose="020B0604020202020204" pitchFamily="34" charset="0"/>
            </a:endParaRPr>
          </a:p>
          <a:p>
            <a:pPr algn="just"/>
            <a:r>
              <a:rPr lang="cs-CZ" sz="2400" dirty="0">
                <a:latin typeface="Arial" panose="020B0604020202020204" pitchFamily="34" charset="0"/>
                <a:cs typeface="Arial" panose="020B0604020202020204" pitchFamily="34" charset="0"/>
              </a:rPr>
              <a:t>Pracovní smlouvy uzavřené se zaměstnanci, smluvními </a:t>
            </a:r>
            <a:r>
              <a:rPr lang="cs-CZ" sz="2400" dirty="0" smtClean="0">
                <a:latin typeface="Arial" panose="020B0604020202020204" pitchFamily="34" charset="0"/>
                <a:cs typeface="Arial" panose="020B0604020202020204" pitchFamily="34" charset="0"/>
              </a:rPr>
              <a:t/>
            </a:r>
            <a:br>
              <a:rPr lang="cs-CZ" sz="2400" dirty="0" smtClean="0">
                <a:latin typeface="Arial" panose="020B0604020202020204" pitchFamily="34" charset="0"/>
                <a:cs typeface="Arial" panose="020B0604020202020204" pitchFamily="34" charset="0"/>
              </a:rPr>
            </a:br>
            <a:r>
              <a:rPr lang="cs-CZ" sz="2400" dirty="0" smtClean="0">
                <a:latin typeface="Arial" panose="020B0604020202020204" pitchFamily="34" charset="0"/>
                <a:cs typeface="Arial" panose="020B0604020202020204" pitchFamily="34" charset="0"/>
              </a:rPr>
              <a:t>a </a:t>
            </a:r>
            <a:r>
              <a:rPr lang="cs-CZ" sz="2400" dirty="0">
                <a:latin typeface="Arial" panose="020B0604020202020204" pitchFamily="34" charset="0"/>
                <a:cs typeface="Arial" panose="020B0604020202020204" pitchFamily="34" charset="0"/>
              </a:rPr>
              <a:t>třetími stranami by měly obsahovat ustanovení o jejich odpovědnostech za bezpečnost informací.</a:t>
            </a:r>
          </a:p>
          <a:p>
            <a:pPr algn="just"/>
            <a:endParaRPr lang="cs-CZ" sz="24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21713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Osnova</a:t>
            </a:r>
            <a:endParaRPr lang="cs-CZ" dirty="0"/>
          </a:p>
        </p:txBody>
      </p:sp>
      <p:sp>
        <p:nvSpPr>
          <p:cNvPr id="3" name="Zástupný symbol pro obsah 2"/>
          <p:cNvSpPr>
            <a:spLocks noGrp="1"/>
          </p:cNvSpPr>
          <p:nvPr>
            <p:ph idx="1"/>
          </p:nvPr>
        </p:nvSpPr>
        <p:spPr>
          <a:xfrm>
            <a:off x="528336" y="1824732"/>
            <a:ext cx="7886700" cy="4082156"/>
          </a:xfrm>
        </p:spPr>
        <p:txBody>
          <a:bodyPr>
            <a:normAutofit/>
          </a:bodyPr>
          <a:lstStyle/>
          <a:p>
            <a:pPr marL="241300" indent="-229235">
              <a:lnSpc>
                <a:spcPct val="200000"/>
              </a:lnSpc>
              <a:spcBef>
                <a:spcPts val="819"/>
              </a:spcBef>
              <a:tabLst>
                <a:tab pos="241935" algn="l"/>
              </a:tabLst>
            </a:pPr>
            <a:r>
              <a:rPr lang="cs-CZ" dirty="0"/>
              <a:t>Úvod</a:t>
            </a:r>
          </a:p>
          <a:p>
            <a:pPr marL="241300" indent="-229235">
              <a:lnSpc>
                <a:spcPct val="200000"/>
              </a:lnSpc>
              <a:spcBef>
                <a:spcPts val="819"/>
              </a:spcBef>
              <a:tabLst>
                <a:tab pos="241935" algn="l"/>
              </a:tabLst>
            </a:pPr>
            <a:r>
              <a:rPr lang="cs-CZ" dirty="0"/>
              <a:t>Východiska bezpečnosti informací</a:t>
            </a:r>
          </a:p>
          <a:p>
            <a:pPr marL="241300" indent="-229235">
              <a:lnSpc>
                <a:spcPct val="200000"/>
              </a:lnSpc>
              <a:spcBef>
                <a:spcPts val="819"/>
              </a:spcBef>
              <a:tabLst>
                <a:tab pos="241935" algn="l"/>
              </a:tabLst>
            </a:pPr>
            <a:r>
              <a:rPr lang="cs-CZ" dirty="0" smtClean="0"/>
              <a:t>Bezpečnostní politika</a:t>
            </a:r>
            <a:endParaRPr lang="cs-CZ" dirty="0"/>
          </a:p>
          <a:p>
            <a:pPr marL="241300" indent="-229235">
              <a:lnSpc>
                <a:spcPct val="200000"/>
              </a:lnSpc>
              <a:spcBef>
                <a:spcPts val="819"/>
              </a:spcBef>
              <a:tabLst>
                <a:tab pos="241935" algn="l"/>
              </a:tabLst>
            </a:pPr>
            <a:r>
              <a:rPr lang="cs-CZ" dirty="0"/>
              <a:t>Závěr</a:t>
            </a:r>
          </a:p>
        </p:txBody>
      </p:sp>
    </p:spTree>
    <p:extLst>
      <p:ext uri="{BB962C8B-B14F-4D97-AF65-F5344CB8AC3E}">
        <p14:creationId xmlns:p14="http://schemas.microsoft.com/office/powerpoint/2010/main" val="3911371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7"/>
          <p:cNvSpPr txBox="1">
            <a:spLocks noGrp="1"/>
          </p:cNvSpPr>
          <p:nvPr>
            <p:ph type="title"/>
          </p:nvPr>
        </p:nvSpPr>
        <p:spPr>
          <a:xfrm>
            <a:off x="0" y="334042"/>
            <a:ext cx="9144000" cy="566822"/>
          </a:xfrm>
          <a:prstGeom prst="rect">
            <a:avLst/>
          </a:prstGeom>
        </p:spPr>
        <p:txBody>
          <a:bodyPr vert="horz" wrap="square" lIns="0" tIns="12700" rIns="0" bIns="0" rtlCol="0">
            <a:spAutoFit/>
          </a:bodyPr>
          <a:lstStyle/>
          <a:p>
            <a:pPr marL="12700" algn="ctr">
              <a:lnSpc>
                <a:spcPct val="100000"/>
              </a:lnSpc>
              <a:spcBef>
                <a:spcPts val="100"/>
              </a:spcBef>
            </a:pPr>
            <a:r>
              <a:rPr lang="cs-CZ" b="1" dirty="0"/>
              <a:t>Bezpečnost z hlediska lidských zdrojů</a:t>
            </a:r>
            <a:endParaRPr sz="3200" dirty="0"/>
          </a:p>
        </p:txBody>
      </p:sp>
      <p:sp>
        <p:nvSpPr>
          <p:cNvPr id="3" name="Obdélník 2"/>
          <p:cNvSpPr/>
          <p:nvPr/>
        </p:nvSpPr>
        <p:spPr>
          <a:xfrm>
            <a:off x="356505" y="1305422"/>
            <a:ext cx="8311243" cy="5016758"/>
          </a:xfrm>
          <a:prstGeom prst="rect">
            <a:avLst/>
          </a:prstGeom>
        </p:spPr>
        <p:txBody>
          <a:bodyPr wrap="square">
            <a:spAutoFit/>
          </a:bodyPr>
          <a:lstStyle/>
          <a:p>
            <a:pPr algn="just"/>
            <a:r>
              <a:rPr lang="cs-CZ" sz="2000" dirty="0">
                <a:latin typeface="Arial" panose="020B0604020202020204" pitchFamily="34" charset="0"/>
                <a:cs typeface="Arial" panose="020B0604020202020204" pitchFamily="34" charset="0"/>
              </a:rPr>
              <a:t>Všichni zaměstnanci organizace, a je-li to důležité i pracovníci smluvních a třetích stran, by měli s ohledem na svou pracovní náplň </a:t>
            </a:r>
            <a:r>
              <a:rPr lang="cs-CZ" sz="2000" b="1" dirty="0">
                <a:latin typeface="Arial" panose="020B0604020202020204" pitchFamily="34" charset="0"/>
                <a:cs typeface="Arial" panose="020B0604020202020204" pitchFamily="34" charset="0"/>
              </a:rPr>
              <a:t>absolvovat odpovídající a pravidelně se opakující školení </a:t>
            </a:r>
            <a:r>
              <a:rPr lang="cs-CZ" sz="2000" dirty="0">
                <a:latin typeface="Arial" panose="020B0604020202020204" pitchFamily="34" charset="0"/>
                <a:cs typeface="Arial" panose="020B0604020202020204" pitchFamily="34" charset="0"/>
              </a:rPr>
              <a:t>v oblasti bezpečnosti informací, bezpečnostní politiky a směrnic organizace. </a:t>
            </a:r>
            <a:endParaRPr lang="cs-CZ" sz="2000" dirty="0" smtClean="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r>
              <a:rPr lang="cs-CZ" sz="2000" b="1" dirty="0" smtClean="0">
                <a:latin typeface="Arial" panose="020B0604020202020204" pitchFamily="34" charset="0"/>
                <a:ea typeface="Times New Roman" panose="02020603050405020304" pitchFamily="18" charset="0"/>
                <a:cs typeface="Arial" panose="020B0604020202020204" pitchFamily="34" charset="0"/>
              </a:rPr>
              <a:t>Předtím</a:t>
            </a:r>
            <a:r>
              <a:rPr lang="cs-CZ" sz="2000" b="1" dirty="0">
                <a:latin typeface="Arial" panose="020B0604020202020204" pitchFamily="34" charset="0"/>
                <a:ea typeface="Times New Roman" panose="02020603050405020304" pitchFamily="18" charset="0"/>
                <a:cs typeface="Arial" panose="020B0604020202020204" pitchFamily="34" charset="0"/>
              </a:rPr>
              <a:t>, než je jim udělen přístup </a:t>
            </a:r>
            <a:r>
              <a:rPr lang="cs-CZ" sz="2000" dirty="0">
                <a:latin typeface="Arial" panose="020B0604020202020204" pitchFamily="34" charset="0"/>
                <a:ea typeface="Times New Roman" panose="02020603050405020304" pitchFamily="18" charset="0"/>
                <a:cs typeface="Arial" panose="020B0604020202020204" pitchFamily="34" charset="0"/>
              </a:rPr>
              <a:t>k aktivům nebo službám organizace, měli by se dotyční seznámit s bezpečnostní politikou, požadavky a očekáváními v oblasti bezpečnosti a absolvovat školení. </a:t>
            </a:r>
            <a:endParaRPr lang="cs-CZ" sz="2000" dirty="0" smtClean="0">
              <a:latin typeface="Arial" panose="020B0604020202020204" pitchFamily="34" charset="0"/>
              <a:ea typeface="Times New Roman" panose="02020603050405020304" pitchFamily="18" charset="0"/>
              <a:cs typeface="Arial" panose="020B0604020202020204" pitchFamily="34" charset="0"/>
            </a:endParaRPr>
          </a:p>
          <a:p>
            <a:pPr algn="just"/>
            <a:endParaRPr lang="cs-CZ" sz="2000" dirty="0">
              <a:latin typeface="Arial" panose="020B0604020202020204" pitchFamily="34" charset="0"/>
              <a:ea typeface="Times New Roman" panose="02020603050405020304" pitchFamily="18" charset="0"/>
              <a:cs typeface="Arial" panose="020B0604020202020204" pitchFamily="34" charset="0"/>
            </a:endParaRPr>
          </a:p>
          <a:p>
            <a:pPr algn="just"/>
            <a:r>
              <a:rPr lang="cs-CZ" sz="2000" dirty="0">
                <a:latin typeface="Arial" panose="020B0604020202020204" pitchFamily="34" charset="0"/>
                <a:ea typeface="Times New Roman" panose="02020603050405020304" pitchFamily="18" charset="0"/>
                <a:cs typeface="Arial" panose="020B0604020202020204" pitchFamily="34" charset="0"/>
              </a:rPr>
              <a:t>Součástí </a:t>
            </a:r>
            <a:r>
              <a:rPr lang="cs-CZ" sz="2000" b="1" dirty="0">
                <a:latin typeface="Arial" panose="020B0604020202020204" pitchFamily="34" charset="0"/>
                <a:ea typeface="Times New Roman" panose="02020603050405020304" pitchFamily="18" charset="0"/>
                <a:cs typeface="Arial" panose="020B0604020202020204" pitchFamily="34" charset="0"/>
              </a:rPr>
              <a:t>pravidelných školení </a:t>
            </a:r>
            <a:r>
              <a:rPr lang="cs-CZ" sz="2000" dirty="0">
                <a:latin typeface="Arial" panose="020B0604020202020204" pitchFamily="34" charset="0"/>
                <a:ea typeface="Times New Roman" panose="02020603050405020304" pitchFamily="18" charset="0"/>
                <a:cs typeface="Arial" panose="020B0604020202020204" pitchFamily="34" charset="0"/>
              </a:rPr>
              <a:t>by mělo být zvyšování povědomí </a:t>
            </a:r>
            <a:r>
              <a:rPr lang="cs-CZ" sz="2000" dirty="0" smtClean="0">
                <a:latin typeface="Arial" panose="020B0604020202020204" pitchFamily="34" charset="0"/>
                <a:ea typeface="Times New Roman" panose="02020603050405020304" pitchFamily="18" charset="0"/>
                <a:cs typeface="Arial" panose="020B0604020202020204" pitchFamily="34" charset="0"/>
              </a:rPr>
              <a:t/>
            </a:r>
            <a:br>
              <a:rPr lang="cs-CZ" sz="2000" dirty="0" smtClean="0">
                <a:latin typeface="Arial" panose="020B0604020202020204" pitchFamily="34" charset="0"/>
                <a:ea typeface="Times New Roman" panose="02020603050405020304" pitchFamily="18" charset="0"/>
                <a:cs typeface="Arial" panose="020B0604020202020204" pitchFamily="34" charset="0"/>
              </a:rPr>
            </a:br>
            <a:r>
              <a:rPr lang="cs-CZ" sz="2000" dirty="0" smtClean="0">
                <a:latin typeface="Arial" panose="020B0604020202020204" pitchFamily="34" charset="0"/>
                <a:ea typeface="Times New Roman" panose="02020603050405020304" pitchFamily="18" charset="0"/>
                <a:cs typeface="Arial" panose="020B0604020202020204" pitchFamily="34" charset="0"/>
              </a:rPr>
              <a:t>o </a:t>
            </a:r>
            <a:r>
              <a:rPr lang="cs-CZ" sz="2000" dirty="0">
                <a:latin typeface="Arial" panose="020B0604020202020204" pitchFamily="34" charset="0"/>
                <a:ea typeface="Times New Roman" panose="02020603050405020304" pitchFamily="18" charset="0"/>
                <a:cs typeface="Arial" panose="020B0604020202020204" pitchFamily="34" charset="0"/>
              </a:rPr>
              <a:t>bezpečnostních požadavcích, právní odpovědnosti a organizačních opatřeních. Zaměstnanci by také měli absolvovat školení zaměřené na správné použití prostředků pro zpracování informací, např. přihlašovací postupy, použití programových balíků a měli by získat informace </a:t>
            </a:r>
            <a:r>
              <a:rPr lang="cs-CZ" sz="2000" dirty="0" smtClean="0">
                <a:latin typeface="Arial" panose="020B0604020202020204" pitchFamily="34" charset="0"/>
                <a:ea typeface="Times New Roman" panose="02020603050405020304" pitchFamily="18" charset="0"/>
                <a:cs typeface="Arial" panose="020B0604020202020204" pitchFamily="34" charset="0"/>
              </a:rPr>
              <a:t/>
            </a:r>
            <a:br>
              <a:rPr lang="cs-CZ" sz="2000" dirty="0" smtClean="0">
                <a:latin typeface="Arial" panose="020B0604020202020204" pitchFamily="34" charset="0"/>
                <a:ea typeface="Times New Roman" panose="02020603050405020304" pitchFamily="18" charset="0"/>
                <a:cs typeface="Arial" panose="020B0604020202020204" pitchFamily="34" charset="0"/>
              </a:rPr>
            </a:br>
            <a:r>
              <a:rPr lang="cs-CZ" sz="2000" dirty="0" smtClean="0">
                <a:latin typeface="Arial" panose="020B0604020202020204" pitchFamily="34" charset="0"/>
                <a:ea typeface="Times New Roman" panose="02020603050405020304" pitchFamily="18" charset="0"/>
                <a:cs typeface="Arial" panose="020B0604020202020204" pitchFamily="34" charset="0"/>
              </a:rPr>
              <a:t>o </a:t>
            </a:r>
            <a:r>
              <a:rPr lang="cs-CZ" sz="2000" dirty="0">
                <a:latin typeface="Arial" panose="020B0604020202020204" pitchFamily="34" charset="0"/>
                <a:ea typeface="Times New Roman" panose="02020603050405020304" pitchFamily="18" charset="0"/>
                <a:cs typeface="Arial" panose="020B0604020202020204" pitchFamily="34" charset="0"/>
              </a:rPr>
              <a:t>disciplinárním </a:t>
            </a:r>
            <a:r>
              <a:rPr lang="cs-CZ" sz="2000" dirty="0" smtClean="0">
                <a:latin typeface="Arial" panose="020B0604020202020204" pitchFamily="34" charset="0"/>
                <a:ea typeface="Times New Roman" panose="02020603050405020304" pitchFamily="18" charset="0"/>
                <a:cs typeface="Arial" panose="020B0604020202020204" pitchFamily="34" charset="0"/>
              </a:rPr>
              <a:t>procesu.</a:t>
            </a:r>
            <a:endParaRPr lang="cs-CZ" sz="2000" dirty="0">
              <a:latin typeface="Arial" panose="020B0604020202020204" pitchFamily="34" charset="0"/>
              <a:ea typeface="Times New Roman" panose="02020603050405020304" pitchFamily="18" charset="0"/>
              <a:cs typeface="Arial" panose="020B0604020202020204" pitchFamily="34" charset="0"/>
            </a:endParaRPr>
          </a:p>
          <a:p>
            <a:pPr algn="just"/>
            <a:endParaRPr lang="cs-CZ" sz="2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18860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7"/>
          <p:cNvSpPr txBox="1">
            <a:spLocks noGrp="1"/>
          </p:cNvSpPr>
          <p:nvPr>
            <p:ph type="title"/>
          </p:nvPr>
        </p:nvSpPr>
        <p:spPr>
          <a:xfrm>
            <a:off x="0" y="334042"/>
            <a:ext cx="9144000" cy="566822"/>
          </a:xfrm>
          <a:prstGeom prst="rect">
            <a:avLst/>
          </a:prstGeom>
        </p:spPr>
        <p:txBody>
          <a:bodyPr vert="horz" wrap="square" lIns="0" tIns="12700" rIns="0" bIns="0" rtlCol="0">
            <a:spAutoFit/>
          </a:bodyPr>
          <a:lstStyle/>
          <a:p>
            <a:pPr marL="12700" algn="ctr">
              <a:lnSpc>
                <a:spcPct val="100000"/>
              </a:lnSpc>
              <a:spcBef>
                <a:spcPts val="100"/>
              </a:spcBef>
            </a:pPr>
            <a:r>
              <a:rPr lang="cs-CZ" b="1" dirty="0"/>
              <a:t>Zálohování</a:t>
            </a:r>
            <a:endParaRPr sz="3200" dirty="0"/>
          </a:p>
        </p:txBody>
      </p:sp>
      <p:sp>
        <p:nvSpPr>
          <p:cNvPr id="3" name="Obdélník 2"/>
          <p:cNvSpPr/>
          <p:nvPr/>
        </p:nvSpPr>
        <p:spPr>
          <a:xfrm>
            <a:off x="356505" y="1225689"/>
            <a:ext cx="8311243" cy="5632311"/>
          </a:xfrm>
          <a:prstGeom prst="rect">
            <a:avLst/>
          </a:prstGeom>
        </p:spPr>
        <p:txBody>
          <a:bodyPr wrap="square">
            <a:spAutoFit/>
          </a:bodyPr>
          <a:lstStyle/>
          <a:p>
            <a:pPr algn="just"/>
            <a:r>
              <a:rPr lang="cs-CZ" sz="2000" b="1" dirty="0">
                <a:latin typeface="Arial" panose="020B0604020202020204" pitchFamily="34" charset="0"/>
                <a:cs typeface="Arial" panose="020B0604020202020204" pitchFamily="34" charset="0"/>
              </a:rPr>
              <a:t>Záložní kopie </a:t>
            </a:r>
            <a:r>
              <a:rPr lang="cs-CZ" sz="2000" dirty="0">
                <a:latin typeface="Arial" panose="020B0604020202020204" pitchFamily="34" charset="0"/>
                <a:cs typeface="Arial" panose="020B0604020202020204" pitchFamily="34" charset="0"/>
              </a:rPr>
              <a:t>informací a programového vybavení organizace by měly být pořizovány a testovány v pravidelných intervalech</a:t>
            </a:r>
            <a:r>
              <a:rPr lang="cs-CZ" sz="2000" dirty="0" smtClean="0">
                <a:latin typeface="Arial" panose="020B0604020202020204" pitchFamily="34" charset="0"/>
                <a:cs typeface="Arial" panose="020B0604020202020204" pitchFamily="34" charset="0"/>
              </a:rPr>
              <a:t>.</a:t>
            </a:r>
          </a:p>
          <a:p>
            <a:pPr algn="just"/>
            <a:endParaRPr lang="cs-CZ" sz="2000" dirty="0" smtClean="0">
              <a:latin typeface="Arial" panose="020B0604020202020204" pitchFamily="34" charset="0"/>
              <a:cs typeface="Arial" panose="020B0604020202020204" pitchFamily="34" charset="0"/>
            </a:endParaRPr>
          </a:p>
          <a:p>
            <a:pPr algn="just"/>
            <a:r>
              <a:rPr lang="cs-CZ" sz="2000" b="1" dirty="0">
                <a:latin typeface="Arial" panose="020B0604020202020204" pitchFamily="34" charset="0"/>
                <a:ea typeface="Times New Roman" panose="02020603050405020304" pitchFamily="18" charset="0"/>
                <a:cs typeface="Arial" panose="020B0604020202020204" pitchFamily="34" charset="0"/>
              </a:rPr>
              <a:t>Postupy zálohování</a:t>
            </a:r>
            <a:r>
              <a:rPr lang="cs-CZ" sz="2000" dirty="0">
                <a:latin typeface="Arial" panose="020B0604020202020204" pitchFamily="34" charset="0"/>
                <a:ea typeface="Times New Roman" panose="02020603050405020304" pitchFamily="18" charset="0"/>
                <a:cs typeface="Arial" panose="020B0604020202020204" pitchFamily="34" charset="0"/>
              </a:rPr>
              <a:t> jednotlivých systémů by měly být </a:t>
            </a:r>
            <a:r>
              <a:rPr lang="cs-CZ" sz="2000" b="1" dirty="0">
                <a:latin typeface="Arial" panose="020B0604020202020204" pitchFamily="34" charset="0"/>
                <a:ea typeface="Times New Roman" panose="02020603050405020304" pitchFamily="18" charset="0"/>
                <a:cs typeface="Arial" panose="020B0604020202020204" pitchFamily="34" charset="0"/>
              </a:rPr>
              <a:t>pravidelně testovány</a:t>
            </a:r>
            <a:r>
              <a:rPr lang="cs-CZ" sz="2000" dirty="0">
                <a:latin typeface="Arial" panose="020B0604020202020204" pitchFamily="34" charset="0"/>
                <a:ea typeface="Times New Roman" panose="02020603050405020304" pitchFamily="18" charset="0"/>
                <a:cs typeface="Arial" panose="020B0604020202020204" pitchFamily="34" charset="0"/>
              </a:rPr>
              <a:t>, aby vyhovovaly požadavkům plánů kontinuity činností </a:t>
            </a:r>
            <a:r>
              <a:rPr lang="cs-CZ" sz="2000" dirty="0" smtClean="0">
                <a:latin typeface="Arial" panose="020B0604020202020204" pitchFamily="34" charset="0"/>
                <a:ea typeface="Times New Roman" panose="02020603050405020304" pitchFamily="18" charset="0"/>
                <a:cs typeface="Arial" panose="020B0604020202020204" pitchFamily="34" charset="0"/>
              </a:rPr>
              <a:t>organizace. </a:t>
            </a:r>
            <a:r>
              <a:rPr lang="cs-CZ" sz="2000" dirty="0">
                <a:latin typeface="Arial" panose="020B0604020202020204" pitchFamily="34" charset="0"/>
                <a:ea typeface="Times New Roman" panose="02020603050405020304" pitchFamily="18" charset="0"/>
                <a:cs typeface="Arial" panose="020B0604020202020204" pitchFamily="34" charset="0"/>
              </a:rPr>
              <a:t>U kritických systémů by zálohování mělo zahrnovat veškeré systémové informace, aplikace a data potřebná pro kompletní obnovu systému v případě havárie</a:t>
            </a:r>
            <a:r>
              <a:rPr lang="cs-CZ" sz="2000" dirty="0" smtClean="0">
                <a:latin typeface="Arial" panose="020B0604020202020204" pitchFamily="34" charset="0"/>
                <a:ea typeface="Times New Roman" panose="02020603050405020304" pitchFamily="18" charset="0"/>
                <a:cs typeface="Arial" panose="020B0604020202020204" pitchFamily="34" charset="0"/>
              </a:rPr>
              <a:t>.</a:t>
            </a:r>
          </a:p>
          <a:p>
            <a:pPr algn="just"/>
            <a:r>
              <a:rPr lang="cs-CZ" sz="2000" dirty="0" smtClean="0">
                <a:latin typeface="Arial" panose="020B0604020202020204" pitchFamily="34" charset="0"/>
                <a:ea typeface="Times New Roman" panose="02020603050405020304" pitchFamily="18" charset="0"/>
                <a:cs typeface="Arial" panose="020B0604020202020204" pitchFamily="34" charset="0"/>
              </a:rPr>
              <a:t> </a:t>
            </a:r>
            <a:endParaRPr lang="cs-CZ" sz="2000" dirty="0">
              <a:latin typeface="Arial" panose="020B0604020202020204" pitchFamily="34" charset="0"/>
              <a:ea typeface="Times New Roman" panose="02020603050405020304" pitchFamily="18" charset="0"/>
              <a:cs typeface="Arial" panose="020B0604020202020204" pitchFamily="34" charset="0"/>
            </a:endParaRPr>
          </a:p>
          <a:p>
            <a:pPr algn="just"/>
            <a:r>
              <a:rPr lang="cs-CZ" sz="2000" dirty="0">
                <a:latin typeface="Arial" panose="020B0604020202020204" pitchFamily="34" charset="0"/>
                <a:ea typeface="Times New Roman" panose="02020603050405020304" pitchFamily="18" charset="0"/>
                <a:cs typeface="Arial" panose="020B0604020202020204" pitchFamily="34" charset="0"/>
              </a:rPr>
              <a:t>Měla by být určena </a:t>
            </a:r>
            <a:r>
              <a:rPr lang="cs-CZ" sz="2000" b="1" dirty="0">
                <a:latin typeface="Arial" panose="020B0604020202020204" pitchFamily="34" charset="0"/>
                <a:ea typeface="Times New Roman" panose="02020603050405020304" pitchFamily="18" charset="0"/>
                <a:cs typeface="Arial" panose="020B0604020202020204" pitchFamily="34" charset="0"/>
              </a:rPr>
              <a:t>doba archivace </a:t>
            </a:r>
            <a:r>
              <a:rPr lang="cs-CZ" sz="2000" dirty="0">
                <a:latin typeface="Arial" panose="020B0604020202020204" pitchFamily="34" charset="0"/>
                <a:ea typeface="Times New Roman" panose="02020603050405020304" pitchFamily="18" charset="0"/>
                <a:cs typeface="Arial" panose="020B0604020202020204" pitchFamily="34" charset="0"/>
              </a:rPr>
              <a:t>důležitých informací organizace </a:t>
            </a:r>
            <a:r>
              <a:rPr lang="cs-CZ" sz="2000" dirty="0" smtClean="0">
                <a:latin typeface="Arial" panose="020B0604020202020204" pitchFamily="34" charset="0"/>
                <a:ea typeface="Times New Roman" panose="02020603050405020304" pitchFamily="18" charset="0"/>
                <a:cs typeface="Arial" panose="020B0604020202020204" pitchFamily="34" charset="0"/>
              </a:rPr>
              <a:t/>
            </a:r>
            <a:br>
              <a:rPr lang="cs-CZ" sz="2000" dirty="0" smtClean="0">
                <a:latin typeface="Arial" panose="020B0604020202020204" pitchFamily="34" charset="0"/>
                <a:ea typeface="Times New Roman" panose="02020603050405020304" pitchFamily="18" charset="0"/>
                <a:cs typeface="Arial" panose="020B0604020202020204" pitchFamily="34" charset="0"/>
              </a:rPr>
            </a:br>
            <a:r>
              <a:rPr lang="cs-CZ" sz="2000" dirty="0" smtClean="0">
                <a:latin typeface="Arial" panose="020B0604020202020204" pitchFamily="34" charset="0"/>
                <a:ea typeface="Times New Roman" panose="02020603050405020304" pitchFamily="18" charset="0"/>
                <a:cs typeface="Arial" panose="020B0604020202020204" pitchFamily="34" charset="0"/>
              </a:rPr>
              <a:t>a </a:t>
            </a:r>
            <a:r>
              <a:rPr lang="cs-CZ" sz="2000" dirty="0">
                <a:latin typeface="Arial" panose="020B0604020202020204" pitchFamily="34" charset="0"/>
                <a:ea typeface="Times New Roman" panose="02020603050405020304" pitchFamily="18" charset="0"/>
                <a:cs typeface="Arial" panose="020B0604020202020204" pitchFamily="34" charset="0"/>
              </a:rPr>
              <a:t>také jakékoliv požadavky na archivní kopie, které by měly být trvale </a:t>
            </a:r>
            <a:r>
              <a:rPr lang="cs-CZ" sz="2000" dirty="0" smtClean="0">
                <a:latin typeface="Arial" panose="020B0604020202020204" pitchFamily="34" charset="0"/>
                <a:ea typeface="Times New Roman" panose="02020603050405020304" pitchFamily="18" charset="0"/>
                <a:cs typeface="Arial" panose="020B0604020202020204" pitchFamily="34" charset="0"/>
              </a:rPr>
              <a:t>uchovávány.</a:t>
            </a:r>
          </a:p>
          <a:p>
            <a:pPr algn="just"/>
            <a:endParaRPr lang="cs-CZ" sz="2000" dirty="0">
              <a:latin typeface="Arial" panose="020B0604020202020204" pitchFamily="34" charset="0"/>
              <a:ea typeface="Times New Roman" panose="02020603050405020304" pitchFamily="18" charset="0"/>
              <a:cs typeface="Arial" panose="020B0604020202020204" pitchFamily="34" charset="0"/>
            </a:endParaRPr>
          </a:p>
          <a:p>
            <a:pPr algn="just"/>
            <a:r>
              <a:rPr lang="cs-CZ" sz="2000" dirty="0" smtClean="0">
                <a:latin typeface="Arial" panose="020B0604020202020204" pitchFamily="34" charset="0"/>
                <a:ea typeface="Times New Roman" panose="02020603050405020304" pitchFamily="18" charset="0"/>
                <a:cs typeface="Arial" panose="020B0604020202020204" pitchFamily="34" charset="0"/>
              </a:rPr>
              <a:t>Celý </a:t>
            </a:r>
            <a:r>
              <a:rPr lang="cs-CZ" sz="2000" dirty="0">
                <a:latin typeface="Arial" panose="020B0604020202020204" pitchFamily="34" charset="0"/>
                <a:ea typeface="Times New Roman" panose="02020603050405020304" pitchFamily="18" charset="0"/>
                <a:cs typeface="Arial" panose="020B0604020202020204" pitchFamily="34" charset="0"/>
              </a:rPr>
              <a:t>proces vytváření záloh </a:t>
            </a:r>
            <a:r>
              <a:rPr lang="cs-CZ" sz="2000" b="1" dirty="0">
                <a:latin typeface="Arial" panose="020B0604020202020204" pitchFamily="34" charset="0"/>
                <a:ea typeface="Times New Roman" panose="02020603050405020304" pitchFamily="18" charset="0"/>
                <a:cs typeface="Arial" panose="020B0604020202020204" pitchFamily="34" charset="0"/>
              </a:rPr>
              <a:t>může být zautomatizován</a:t>
            </a:r>
            <a:r>
              <a:rPr lang="cs-CZ" sz="2000" dirty="0">
                <a:latin typeface="Arial" panose="020B0604020202020204" pitchFamily="34" charset="0"/>
                <a:ea typeface="Times New Roman" panose="02020603050405020304" pitchFamily="18" charset="0"/>
                <a:cs typeface="Arial" panose="020B0604020202020204" pitchFamily="34" charset="0"/>
              </a:rPr>
              <a:t>, takováto řešení však musí být před spuštěním důkladně otestována. Po uvedení do provozu musí být systém automatického vytváření záloh pravidelně testován.</a:t>
            </a:r>
          </a:p>
          <a:p>
            <a:pPr algn="just"/>
            <a:endParaRPr lang="cs-CZ" sz="2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480406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7"/>
          <p:cNvSpPr txBox="1">
            <a:spLocks noGrp="1"/>
          </p:cNvSpPr>
          <p:nvPr>
            <p:ph type="title"/>
          </p:nvPr>
        </p:nvSpPr>
        <p:spPr>
          <a:xfrm>
            <a:off x="0" y="334042"/>
            <a:ext cx="9144000" cy="566822"/>
          </a:xfrm>
          <a:prstGeom prst="rect">
            <a:avLst/>
          </a:prstGeom>
        </p:spPr>
        <p:txBody>
          <a:bodyPr vert="horz" wrap="square" lIns="0" tIns="12700" rIns="0" bIns="0" rtlCol="0">
            <a:spAutoFit/>
          </a:bodyPr>
          <a:lstStyle/>
          <a:p>
            <a:pPr marL="12700" algn="ctr">
              <a:lnSpc>
                <a:spcPct val="100000"/>
              </a:lnSpc>
              <a:spcBef>
                <a:spcPts val="100"/>
              </a:spcBef>
            </a:pPr>
            <a:r>
              <a:rPr lang="cs-CZ" b="1" dirty="0"/>
              <a:t>Zálohování</a:t>
            </a:r>
            <a:endParaRPr sz="3200" dirty="0"/>
          </a:p>
        </p:txBody>
      </p:sp>
      <p:sp>
        <p:nvSpPr>
          <p:cNvPr id="3" name="Obdélník 2"/>
          <p:cNvSpPr/>
          <p:nvPr/>
        </p:nvSpPr>
        <p:spPr>
          <a:xfrm>
            <a:off x="356505" y="1225689"/>
            <a:ext cx="8311243" cy="4708981"/>
          </a:xfrm>
          <a:prstGeom prst="rect">
            <a:avLst/>
          </a:prstGeom>
        </p:spPr>
        <p:txBody>
          <a:bodyPr wrap="square">
            <a:spAutoFit/>
          </a:bodyPr>
          <a:lstStyle/>
          <a:p>
            <a:pPr algn="just"/>
            <a:r>
              <a:rPr lang="cs-CZ" sz="2000" dirty="0">
                <a:latin typeface="Arial" panose="020B0604020202020204" pitchFamily="34" charset="0"/>
                <a:cs typeface="Arial" panose="020B0604020202020204" pitchFamily="34" charset="0"/>
              </a:rPr>
              <a:t>Pro zajištění obnovy všech důležitých informací a programového vybavení organizace v případě katastrofy nebo selhání médií (nosičů dat) by mělo být zajištěno odpovídající zálohovací zařízení. V úvahu by měla být vzata následující opatření: </a:t>
            </a:r>
          </a:p>
          <a:p>
            <a:pPr marL="457200" indent="-457200" algn="just">
              <a:buFont typeface="+mj-lt"/>
              <a:buAutoNum type="alphaLcParenR"/>
            </a:pPr>
            <a:r>
              <a:rPr lang="cs-CZ" sz="2000" dirty="0" smtClean="0">
                <a:latin typeface="Arial" panose="020B0604020202020204" pitchFamily="34" charset="0"/>
                <a:cs typeface="Arial" panose="020B0604020202020204" pitchFamily="34" charset="0"/>
              </a:rPr>
              <a:t>mělo </a:t>
            </a:r>
            <a:r>
              <a:rPr lang="cs-CZ" sz="2000" dirty="0">
                <a:latin typeface="Arial" panose="020B0604020202020204" pitchFamily="34" charset="0"/>
                <a:cs typeface="Arial" panose="020B0604020202020204" pitchFamily="34" charset="0"/>
              </a:rPr>
              <a:t>by být stanoveno minimální nutné množství vytvářených záloh; </a:t>
            </a:r>
          </a:p>
          <a:p>
            <a:pPr marL="457200" indent="-457200" algn="just">
              <a:buFont typeface="+mj-lt"/>
              <a:buAutoNum type="alphaLcParenR"/>
            </a:pPr>
            <a:r>
              <a:rPr lang="cs-CZ" sz="2000" dirty="0" smtClean="0">
                <a:latin typeface="Arial" panose="020B0604020202020204" pitchFamily="34" charset="0"/>
                <a:cs typeface="Arial" panose="020B0604020202020204" pitchFamily="34" charset="0"/>
              </a:rPr>
              <a:t>měly </a:t>
            </a:r>
            <a:r>
              <a:rPr lang="cs-CZ" sz="2000" dirty="0">
                <a:latin typeface="Arial" panose="020B0604020202020204" pitchFamily="34" charset="0"/>
                <a:cs typeface="Arial" panose="020B0604020202020204" pitchFamily="34" charset="0"/>
              </a:rPr>
              <a:t>by být vytvořeny přesné a úplné záznamy o záložních kopiích s popsanými postupy obnovy; </a:t>
            </a:r>
          </a:p>
          <a:p>
            <a:pPr marL="457200" indent="-457200" algn="just">
              <a:buFont typeface="+mj-lt"/>
              <a:buAutoNum type="alphaLcParenR"/>
            </a:pPr>
            <a:r>
              <a:rPr lang="cs-CZ" sz="2000" dirty="0" smtClean="0">
                <a:latin typeface="Arial" panose="020B0604020202020204" pitchFamily="34" charset="0"/>
                <a:cs typeface="Arial" panose="020B0604020202020204" pitchFamily="34" charset="0"/>
              </a:rPr>
              <a:t>rozsah </a:t>
            </a:r>
            <a:r>
              <a:rPr lang="cs-CZ" sz="2000" dirty="0">
                <a:latin typeface="Arial" panose="020B0604020202020204" pitchFamily="34" charset="0"/>
                <a:cs typeface="Arial" panose="020B0604020202020204" pitchFamily="34" charset="0"/>
              </a:rPr>
              <a:t>vytvářených záloh (např. kompletní nebo přírůstkové zálohy) a frekvence s jakou jsou vytvářeny, by měla odpovídat požadavkům organizace na dostupnost informací, požadavkům na bezpečnost informací a jejich kritičnosti z hlediska kontinuity činností organizace; </a:t>
            </a:r>
          </a:p>
          <a:p>
            <a:pPr marL="457200" indent="-457200" algn="just">
              <a:buFont typeface="+mj-lt"/>
              <a:buAutoNum type="alphaLcParenR"/>
            </a:pPr>
            <a:r>
              <a:rPr lang="cs-CZ" sz="2000" dirty="0" smtClean="0">
                <a:latin typeface="Arial" panose="020B0604020202020204" pitchFamily="34" charset="0"/>
                <a:cs typeface="Arial" panose="020B0604020202020204" pitchFamily="34" charset="0"/>
              </a:rPr>
              <a:t>zálohy </a:t>
            </a:r>
            <a:r>
              <a:rPr lang="cs-CZ" sz="2000" dirty="0">
                <a:latin typeface="Arial" panose="020B0604020202020204" pitchFamily="34" charset="0"/>
                <a:cs typeface="Arial" panose="020B0604020202020204" pitchFamily="34" charset="0"/>
              </a:rPr>
              <a:t>by měly být uloženy na bezpečném místě, v dostatečné vzdálenosti od sídla organizace, aby v případě havárie nebyly poškozeny nebo zničeny; </a:t>
            </a:r>
          </a:p>
        </p:txBody>
      </p:sp>
    </p:spTree>
    <p:extLst>
      <p:ext uri="{BB962C8B-B14F-4D97-AF65-F5344CB8AC3E}">
        <p14:creationId xmlns:p14="http://schemas.microsoft.com/office/powerpoint/2010/main" val="35399736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7"/>
          <p:cNvSpPr txBox="1">
            <a:spLocks noGrp="1"/>
          </p:cNvSpPr>
          <p:nvPr>
            <p:ph type="title"/>
          </p:nvPr>
        </p:nvSpPr>
        <p:spPr>
          <a:xfrm>
            <a:off x="0" y="334042"/>
            <a:ext cx="9144000" cy="566822"/>
          </a:xfrm>
          <a:prstGeom prst="rect">
            <a:avLst/>
          </a:prstGeom>
        </p:spPr>
        <p:txBody>
          <a:bodyPr vert="horz" wrap="square" lIns="0" tIns="12700" rIns="0" bIns="0" rtlCol="0">
            <a:spAutoFit/>
          </a:bodyPr>
          <a:lstStyle/>
          <a:p>
            <a:pPr marL="12700" algn="ctr">
              <a:lnSpc>
                <a:spcPct val="100000"/>
              </a:lnSpc>
              <a:spcBef>
                <a:spcPts val="100"/>
              </a:spcBef>
            </a:pPr>
            <a:r>
              <a:rPr lang="cs-CZ" b="1" dirty="0"/>
              <a:t>Zálohování</a:t>
            </a:r>
            <a:endParaRPr sz="3200" dirty="0"/>
          </a:p>
        </p:txBody>
      </p:sp>
      <p:sp>
        <p:nvSpPr>
          <p:cNvPr id="3" name="Obdélník 2"/>
          <p:cNvSpPr/>
          <p:nvPr/>
        </p:nvSpPr>
        <p:spPr>
          <a:xfrm>
            <a:off x="356505" y="1225689"/>
            <a:ext cx="8311243" cy="5016758"/>
          </a:xfrm>
          <a:prstGeom prst="rect">
            <a:avLst/>
          </a:prstGeom>
        </p:spPr>
        <p:txBody>
          <a:bodyPr wrap="square">
            <a:spAutoFit/>
          </a:bodyPr>
          <a:lstStyle/>
          <a:p>
            <a:pPr algn="just"/>
            <a:r>
              <a:rPr lang="cs-CZ" sz="2000" dirty="0">
                <a:latin typeface="Arial" panose="020B0604020202020204" pitchFamily="34" charset="0"/>
                <a:cs typeface="Arial" panose="020B0604020202020204" pitchFamily="34" charset="0"/>
              </a:rPr>
              <a:t>Pro zajištění obnovy všech důležitých informací a programového vybavení organizace v případě katastrofy nebo selhání médií (nosičů dat) by mělo být zajištěno odpovídající zálohovací zařízení. V úvahu by měla být vzata následující opatření: </a:t>
            </a:r>
          </a:p>
          <a:p>
            <a:pPr marL="457200" indent="-457200" algn="just">
              <a:buFont typeface="+mj-lt"/>
              <a:buAutoNum type="alphaLcParenR" startAt="5"/>
            </a:pPr>
            <a:r>
              <a:rPr lang="cs-CZ" sz="2000" dirty="0" smtClean="0">
                <a:latin typeface="Arial" panose="020B0604020202020204" pitchFamily="34" charset="0"/>
                <a:cs typeface="Arial" panose="020B0604020202020204" pitchFamily="34" charset="0"/>
              </a:rPr>
              <a:t>záložním </a:t>
            </a:r>
            <a:r>
              <a:rPr lang="cs-CZ" sz="2000" dirty="0">
                <a:latin typeface="Arial" panose="020B0604020202020204" pitchFamily="34" charset="0"/>
                <a:cs typeface="Arial" panose="020B0604020202020204" pitchFamily="34" charset="0"/>
              </a:rPr>
              <a:t>informacím by měla být věnována přiměřená úroveň fyzické a vnější </a:t>
            </a:r>
            <a:r>
              <a:rPr lang="cs-CZ" sz="2000" dirty="0" smtClean="0">
                <a:latin typeface="Arial" panose="020B0604020202020204" pitchFamily="34" charset="0"/>
                <a:cs typeface="Arial" panose="020B0604020202020204" pitchFamily="34" charset="0"/>
              </a:rPr>
              <a:t>ochrany, </a:t>
            </a:r>
            <a:r>
              <a:rPr lang="cs-CZ" sz="2000" dirty="0">
                <a:latin typeface="Arial" panose="020B0604020202020204" pitchFamily="34" charset="0"/>
                <a:cs typeface="Arial" panose="020B0604020202020204" pitchFamily="34" charset="0"/>
              </a:rPr>
              <a:t>odpovídající normám v hlavním sídle. Opatření používaná pro média v hlavním sídle by měla být rozšířena i na místo s uloženými záložními kopiemi; </a:t>
            </a:r>
          </a:p>
          <a:p>
            <a:pPr marL="457200" indent="-457200" algn="just">
              <a:buFont typeface="+mj-lt"/>
              <a:buAutoNum type="alphaLcParenR" startAt="5"/>
            </a:pPr>
            <a:r>
              <a:rPr lang="cs-CZ" sz="2000" dirty="0" smtClean="0">
                <a:latin typeface="Arial" panose="020B0604020202020204" pitchFamily="34" charset="0"/>
                <a:cs typeface="Arial" panose="020B0604020202020204" pitchFamily="34" charset="0"/>
              </a:rPr>
              <a:t>záložní </a:t>
            </a:r>
            <a:r>
              <a:rPr lang="cs-CZ" sz="2000" dirty="0">
                <a:latin typeface="Arial" panose="020B0604020202020204" pitchFamily="34" charset="0"/>
                <a:cs typeface="Arial" panose="020B0604020202020204" pitchFamily="34" charset="0"/>
              </a:rPr>
              <a:t>média by měla být pravidelně testována, aby bylo zajištěno, že se na ně lze v nutném případě spolehnout; </a:t>
            </a:r>
          </a:p>
          <a:p>
            <a:pPr marL="457200" indent="-457200" algn="just">
              <a:buFont typeface="+mj-lt"/>
              <a:buAutoNum type="alphaLcParenR" startAt="5"/>
            </a:pPr>
            <a:r>
              <a:rPr lang="cs-CZ" sz="2000" dirty="0" smtClean="0">
                <a:latin typeface="Arial" panose="020B0604020202020204" pitchFamily="34" charset="0"/>
                <a:cs typeface="Arial" panose="020B0604020202020204" pitchFamily="34" charset="0"/>
              </a:rPr>
              <a:t>obnovovací </a:t>
            </a:r>
            <a:r>
              <a:rPr lang="cs-CZ" sz="2000" dirty="0">
                <a:latin typeface="Arial" panose="020B0604020202020204" pitchFamily="34" charset="0"/>
                <a:cs typeface="Arial" panose="020B0604020202020204" pitchFamily="34" charset="0"/>
              </a:rPr>
              <a:t>postupy by měly být pravidelně prověřovány a testovány, aby se potvrdilo, že jsou účinné a že mohou být provedeny v čase vymezeném provozním obnovovacím postupům; </a:t>
            </a:r>
          </a:p>
          <a:p>
            <a:pPr marL="457200" indent="-457200" algn="just">
              <a:buFont typeface="+mj-lt"/>
              <a:buAutoNum type="alphaLcParenR" startAt="5"/>
            </a:pPr>
            <a:r>
              <a:rPr lang="cs-CZ" sz="2000" dirty="0" smtClean="0">
                <a:latin typeface="Arial" panose="020B0604020202020204" pitchFamily="34" charset="0"/>
                <a:cs typeface="Arial" panose="020B0604020202020204" pitchFamily="34" charset="0"/>
              </a:rPr>
              <a:t>v </a:t>
            </a:r>
            <a:r>
              <a:rPr lang="cs-CZ" sz="2000" dirty="0">
                <a:latin typeface="Arial" panose="020B0604020202020204" pitchFamily="34" charset="0"/>
                <a:cs typeface="Arial" panose="020B0604020202020204" pitchFamily="34" charset="0"/>
              </a:rPr>
              <a:t>případech, kdy je důležité zajištění důvěrnosti zálohovaných informací, by mělo být použito šifrování. </a:t>
            </a:r>
          </a:p>
          <a:p>
            <a:pPr algn="just"/>
            <a:endParaRPr lang="cs-CZ" sz="2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409355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7"/>
          <p:cNvSpPr txBox="1">
            <a:spLocks noGrp="1"/>
          </p:cNvSpPr>
          <p:nvPr>
            <p:ph type="title"/>
          </p:nvPr>
        </p:nvSpPr>
        <p:spPr>
          <a:xfrm>
            <a:off x="3381679" y="476032"/>
            <a:ext cx="1469390" cy="568104"/>
          </a:xfrm>
          <a:prstGeom prst="rect">
            <a:avLst/>
          </a:prstGeom>
        </p:spPr>
        <p:txBody>
          <a:bodyPr vert="horz" wrap="square" lIns="0" tIns="13970" rIns="0" bIns="0" rtlCol="0">
            <a:spAutoFit/>
          </a:bodyPr>
          <a:lstStyle/>
          <a:p>
            <a:pPr marL="12700">
              <a:lnSpc>
                <a:spcPct val="100000"/>
              </a:lnSpc>
              <a:spcBef>
                <a:spcPts val="110"/>
              </a:spcBef>
            </a:pPr>
            <a:r>
              <a:rPr b="1" dirty="0" err="1" smtClean="0"/>
              <a:t>Závěr</a:t>
            </a:r>
            <a:endParaRPr b="1" dirty="0"/>
          </a:p>
        </p:txBody>
      </p:sp>
      <p:sp>
        <p:nvSpPr>
          <p:cNvPr id="4" name="object 18"/>
          <p:cNvSpPr txBox="1">
            <a:spLocks/>
          </p:cNvSpPr>
          <p:nvPr/>
        </p:nvSpPr>
        <p:spPr>
          <a:xfrm>
            <a:off x="642591" y="1721030"/>
            <a:ext cx="7730490" cy="3583802"/>
          </a:xfrm>
          <a:prstGeom prst="rect">
            <a:avLst/>
          </a:prstGeom>
        </p:spPr>
        <p:txBody>
          <a:bodyPr vert="horz" wrap="square" lIns="0" tIns="12700" rIns="0" bIns="0" rtlCol="0">
            <a:spAutoFit/>
          </a:bodyPr>
          <a:lstStyle>
            <a:lvl1pPr marL="228600" indent="-228600" algn="just"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5080" indent="0">
              <a:lnSpc>
                <a:spcPct val="250000"/>
              </a:lnSpc>
              <a:spcBef>
                <a:spcPts val="100"/>
              </a:spcBef>
              <a:buNone/>
            </a:pPr>
            <a:r>
              <a:rPr lang="cs-CZ" spc="-5" dirty="0" smtClean="0"/>
              <a:t>Východiska bezpečnosti informací</a:t>
            </a:r>
          </a:p>
          <a:p>
            <a:pPr marL="0" marR="5080" indent="0">
              <a:lnSpc>
                <a:spcPct val="250000"/>
              </a:lnSpc>
              <a:spcBef>
                <a:spcPts val="100"/>
              </a:spcBef>
              <a:buNone/>
            </a:pPr>
            <a:r>
              <a:rPr lang="cs-CZ" spc="-5" dirty="0" smtClean="0"/>
              <a:t>Bezpečnostní politika</a:t>
            </a:r>
          </a:p>
          <a:p>
            <a:pPr marL="0" marR="5080" indent="0">
              <a:lnSpc>
                <a:spcPct val="250000"/>
              </a:lnSpc>
              <a:spcBef>
                <a:spcPts val="100"/>
              </a:spcBef>
              <a:buNone/>
            </a:pPr>
            <a:r>
              <a:rPr lang="cs-CZ" spc="-5" dirty="0" smtClean="0"/>
              <a:t>Bezpečnost z hlediska lidských zdrojů</a:t>
            </a:r>
          </a:p>
          <a:p>
            <a:pPr marL="0" marR="5080" indent="0">
              <a:lnSpc>
                <a:spcPct val="250000"/>
              </a:lnSpc>
              <a:spcBef>
                <a:spcPts val="100"/>
              </a:spcBef>
              <a:buNone/>
            </a:pPr>
            <a:r>
              <a:rPr lang="cs-CZ" spc="-5" dirty="0" smtClean="0"/>
              <a:t>Zálohování</a:t>
            </a:r>
            <a:endParaRPr lang="cs-CZ" spc="-5" dirty="0"/>
          </a:p>
        </p:txBody>
      </p:sp>
    </p:spTree>
    <p:extLst>
      <p:ext uri="{BB962C8B-B14F-4D97-AF65-F5344CB8AC3E}">
        <p14:creationId xmlns:p14="http://schemas.microsoft.com/office/powerpoint/2010/main" val="32201042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6811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7"/>
          <p:cNvSpPr txBox="1">
            <a:spLocks noGrp="1"/>
          </p:cNvSpPr>
          <p:nvPr>
            <p:ph type="title"/>
          </p:nvPr>
        </p:nvSpPr>
        <p:spPr>
          <a:xfrm>
            <a:off x="630378" y="469348"/>
            <a:ext cx="2319655" cy="636905"/>
          </a:xfrm>
          <a:prstGeom prst="rect">
            <a:avLst/>
          </a:prstGeom>
        </p:spPr>
        <p:txBody>
          <a:bodyPr vert="horz" wrap="square" lIns="0" tIns="13970" rIns="0" bIns="0" rtlCol="0">
            <a:spAutoFit/>
          </a:bodyPr>
          <a:lstStyle/>
          <a:p>
            <a:pPr marL="12700">
              <a:lnSpc>
                <a:spcPct val="100000"/>
              </a:lnSpc>
              <a:spcBef>
                <a:spcPts val="110"/>
              </a:spcBef>
            </a:pPr>
            <a:r>
              <a:rPr sz="4000" b="0" dirty="0">
                <a:latin typeface="Arial"/>
                <a:cs typeface="Arial"/>
              </a:rPr>
              <a:t>Literatura:</a:t>
            </a:r>
            <a:endParaRPr sz="4000" dirty="0">
              <a:latin typeface="Arial"/>
              <a:cs typeface="Arial"/>
            </a:endParaRPr>
          </a:p>
        </p:txBody>
      </p:sp>
      <p:sp>
        <p:nvSpPr>
          <p:cNvPr id="4" name="object 18"/>
          <p:cNvSpPr txBox="1"/>
          <p:nvPr/>
        </p:nvSpPr>
        <p:spPr>
          <a:xfrm>
            <a:off x="707542" y="1580134"/>
            <a:ext cx="7658734" cy="4377055"/>
          </a:xfrm>
          <a:prstGeom prst="rect">
            <a:avLst/>
          </a:prstGeom>
        </p:spPr>
        <p:txBody>
          <a:bodyPr vert="horz" wrap="square" lIns="0" tIns="12700" rIns="0" bIns="0" rtlCol="0">
            <a:spAutoFit/>
          </a:bodyPr>
          <a:lstStyle/>
          <a:p>
            <a:pPr marL="241300" marR="5080" indent="-229235">
              <a:lnSpc>
                <a:spcPct val="100000"/>
              </a:lnSpc>
              <a:spcBef>
                <a:spcPts val="100"/>
              </a:spcBef>
              <a:buChar char="•"/>
              <a:tabLst>
                <a:tab pos="241300" algn="l"/>
                <a:tab pos="241935" algn="l"/>
              </a:tabLst>
            </a:pPr>
            <a:r>
              <a:rPr sz="1800" spc="-10" dirty="0">
                <a:latin typeface="Arial"/>
                <a:cs typeface="Arial"/>
              </a:rPr>
              <a:t>HROMADA, </a:t>
            </a:r>
            <a:r>
              <a:rPr sz="1800" spc="-5" dirty="0">
                <a:latin typeface="Arial"/>
                <a:cs typeface="Arial"/>
              </a:rPr>
              <a:t>Martin; HRŮZA, </a:t>
            </a:r>
            <a:r>
              <a:rPr sz="1800" dirty="0">
                <a:latin typeface="Arial"/>
                <a:cs typeface="Arial"/>
              </a:rPr>
              <a:t>Petr; </a:t>
            </a:r>
            <a:r>
              <a:rPr sz="1800" spc="-5" dirty="0">
                <a:latin typeface="Arial"/>
                <a:cs typeface="Arial"/>
              </a:rPr>
              <a:t>KADERKA, </a:t>
            </a:r>
            <a:r>
              <a:rPr sz="1800" spc="5" dirty="0">
                <a:latin typeface="Arial"/>
                <a:cs typeface="Arial"/>
              </a:rPr>
              <a:t>Josef; </a:t>
            </a:r>
            <a:r>
              <a:rPr sz="1800" spc="-5" dirty="0">
                <a:latin typeface="Arial"/>
                <a:cs typeface="Arial"/>
              </a:rPr>
              <a:t>LUŇÁČEK, </a:t>
            </a:r>
            <a:r>
              <a:rPr sz="1800" dirty="0">
                <a:latin typeface="Arial"/>
                <a:cs typeface="Arial"/>
              </a:rPr>
              <a:t>Oldřich;  </a:t>
            </a:r>
            <a:r>
              <a:rPr sz="1800" spc="-5" dirty="0">
                <a:latin typeface="Arial"/>
                <a:cs typeface="Arial"/>
              </a:rPr>
              <a:t>NEČAS, Miroslav; PTÁČEK, </a:t>
            </a:r>
            <a:r>
              <a:rPr sz="1800" dirty="0">
                <a:latin typeface="Arial"/>
                <a:cs typeface="Arial"/>
              </a:rPr>
              <a:t>Bohumil; </a:t>
            </a:r>
            <a:r>
              <a:rPr sz="1800" spc="-5" dirty="0">
                <a:latin typeface="Arial"/>
                <a:cs typeface="Arial"/>
              </a:rPr>
              <a:t>SKORUŠA, </a:t>
            </a:r>
            <a:r>
              <a:rPr sz="1800" dirty="0">
                <a:latin typeface="Arial"/>
                <a:cs typeface="Arial"/>
              </a:rPr>
              <a:t>Leopold; </a:t>
            </a:r>
            <a:r>
              <a:rPr sz="1800" spc="-5" dirty="0">
                <a:latin typeface="Arial"/>
                <a:cs typeface="Arial"/>
              </a:rPr>
              <a:t>SLOŽIL,  </a:t>
            </a:r>
            <a:r>
              <a:rPr sz="1800" dirty="0">
                <a:latin typeface="Arial"/>
                <a:cs typeface="Arial"/>
              </a:rPr>
              <a:t>Richard. </a:t>
            </a:r>
            <a:r>
              <a:rPr sz="1800" i="1" dirty="0">
                <a:latin typeface="Arial"/>
                <a:cs typeface="Arial"/>
              </a:rPr>
              <a:t>Kybernetická </a:t>
            </a:r>
            <a:r>
              <a:rPr sz="1800" i="1" spc="-5" dirty="0">
                <a:latin typeface="Arial"/>
                <a:cs typeface="Arial"/>
              </a:rPr>
              <a:t>bezpečnost: </a:t>
            </a:r>
            <a:r>
              <a:rPr sz="1800" i="1" dirty="0">
                <a:latin typeface="Arial"/>
                <a:cs typeface="Arial"/>
              </a:rPr>
              <a:t>teorie a praxe. </a:t>
            </a:r>
            <a:r>
              <a:rPr sz="1800" dirty="0">
                <a:latin typeface="Arial"/>
                <a:cs typeface="Arial"/>
              </a:rPr>
              <a:t>Praha: </a:t>
            </a:r>
            <a:r>
              <a:rPr sz="1800" spc="-5" dirty="0">
                <a:latin typeface="Arial"/>
                <a:cs typeface="Arial"/>
              </a:rPr>
              <a:t>Powerprint  </a:t>
            </a:r>
            <a:r>
              <a:rPr sz="1800" spc="-15" dirty="0">
                <a:latin typeface="Arial"/>
                <a:cs typeface="Arial"/>
              </a:rPr>
              <a:t>s.r.o., </a:t>
            </a:r>
            <a:r>
              <a:rPr sz="1800" dirty="0">
                <a:latin typeface="Arial"/>
                <a:cs typeface="Arial"/>
              </a:rPr>
              <a:t>2015, 250 </a:t>
            </a:r>
            <a:r>
              <a:rPr sz="1800" spc="5" dirty="0">
                <a:latin typeface="Arial"/>
                <a:cs typeface="Arial"/>
              </a:rPr>
              <a:t>s. </a:t>
            </a:r>
            <a:r>
              <a:rPr sz="1800" dirty="0">
                <a:latin typeface="Arial"/>
                <a:cs typeface="Arial"/>
              </a:rPr>
              <a:t>ISBN</a:t>
            </a:r>
            <a:r>
              <a:rPr sz="1800" spc="-110" dirty="0">
                <a:latin typeface="Arial"/>
                <a:cs typeface="Arial"/>
              </a:rPr>
              <a:t> </a:t>
            </a:r>
            <a:r>
              <a:rPr sz="1800" dirty="0">
                <a:latin typeface="Arial"/>
                <a:cs typeface="Arial"/>
              </a:rPr>
              <a:t>978-80-87994-72-6.</a:t>
            </a:r>
          </a:p>
          <a:p>
            <a:pPr marL="241300" marR="177165" indent="-229235">
              <a:lnSpc>
                <a:spcPct val="100000"/>
              </a:lnSpc>
              <a:spcBef>
                <a:spcPts val="1010"/>
              </a:spcBef>
              <a:buChar char="•"/>
              <a:tabLst>
                <a:tab pos="241300" algn="l"/>
                <a:tab pos="241935" algn="l"/>
              </a:tabLst>
            </a:pPr>
            <a:r>
              <a:rPr sz="1800" spc="-5" dirty="0">
                <a:latin typeface="Arial"/>
                <a:cs typeface="Arial"/>
              </a:rPr>
              <a:t>HRŮZA, </a:t>
            </a:r>
            <a:r>
              <a:rPr sz="1800" dirty="0">
                <a:latin typeface="Arial"/>
                <a:cs typeface="Arial"/>
              </a:rPr>
              <a:t>Petr; </a:t>
            </a:r>
            <a:r>
              <a:rPr sz="1800" spc="-30" dirty="0">
                <a:latin typeface="Arial"/>
                <a:cs typeface="Arial"/>
              </a:rPr>
              <a:t>PITAŠ, </a:t>
            </a:r>
            <a:r>
              <a:rPr sz="1800" dirty="0">
                <a:latin typeface="Arial"/>
                <a:cs typeface="Arial"/>
              </a:rPr>
              <a:t>Jaromír; </a:t>
            </a:r>
            <a:r>
              <a:rPr sz="1800" spc="-5" dirty="0">
                <a:latin typeface="Arial"/>
                <a:cs typeface="Arial"/>
              </a:rPr>
              <a:t>ŠANDA, </a:t>
            </a:r>
            <a:r>
              <a:rPr sz="1800" dirty="0">
                <a:latin typeface="Arial"/>
                <a:cs typeface="Arial"/>
              </a:rPr>
              <a:t>Jaroslav; </a:t>
            </a:r>
            <a:r>
              <a:rPr sz="1800" spc="-25" dirty="0">
                <a:latin typeface="Arial"/>
                <a:cs typeface="Arial"/>
              </a:rPr>
              <a:t>BRECHTA, </a:t>
            </a:r>
            <a:r>
              <a:rPr sz="1800" dirty="0">
                <a:latin typeface="Arial"/>
                <a:cs typeface="Arial"/>
              </a:rPr>
              <a:t>Bohumil.  </a:t>
            </a:r>
            <a:r>
              <a:rPr sz="1800" i="1" dirty="0">
                <a:latin typeface="Arial"/>
                <a:cs typeface="Arial"/>
              </a:rPr>
              <a:t>Kybernetická </a:t>
            </a:r>
            <a:r>
              <a:rPr sz="1800" i="1" spc="-5" dirty="0">
                <a:latin typeface="Arial"/>
                <a:cs typeface="Arial"/>
              </a:rPr>
              <a:t>bezpečnost </a:t>
            </a:r>
            <a:r>
              <a:rPr sz="1800" i="1" dirty="0">
                <a:latin typeface="Arial"/>
                <a:cs typeface="Arial"/>
              </a:rPr>
              <a:t>II. </a:t>
            </a:r>
            <a:r>
              <a:rPr sz="1800" dirty="0">
                <a:latin typeface="Arial"/>
                <a:cs typeface="Arial"/>
              </a:rPr>
              <a:t>Brno: </a:t>
            </a:r>
            <a:r>
              <a:rPr sz="1800" spc="-5" dirty="0">
                <a:latin typeface="Arial"/>
                <a:cs typeface="Arial"/>
              </a:rPr>
              <a:t>Univerzita </a:t>
            </a:r>
            <a:r>
              <a:rPr sz="1800" spc="-25" dirty="0">
                <a:latin typeface="Arial"/>
                <a:cs typeface="Arial"/>
              </a:rPr>
              <a:t>obrany, </a:t>
            </a:r>
            <a:r>
              <a:rPr sz="1800" dirty="0">
                <a:latin typeface="Arial"/>
                <a:cs typeface="Arial"/>
              </a:rPr>
              <a:t>Brno, 2013, 100 s.  ISBN</a:t>
            </a:r>
            <a:r>
              <a:rPr sz="1800" spc="-5" dirty="0">
                <a:latin typeface="Arial"/>
                <a:cs typeface="Arial"/>
              </a:rPr>
              <a:t> </a:t>
            </a:r>
            <a:r>
              <a:rPr sz="1800" dirty="0">
                <a:latin typeface="Arial"/>
                <a:cs typeface="Arial"/>
              </a:rPr>
              <a:t>978-80-7231-931-2.</a:t>
            </a:r>
          </a:p>
          <a:p>
            <a:pPr marL="241300" indent="-229235">
              <a:lnSpc>
                <a:spcPct val="100000"/>
              </a:lnSpc>
              <a:spcBef>
                <a:spcPts val="990"/>
              </a:spcBef>
              <a:buChar char="•"/>
              <a:tabLst>
                <a:tab pos="241300" algn="l"/>
                <a:tab pos="241935" algn="l"/>
              </a:tabLst>
            </a:pPr>
            <a:r>
              <a:rPr sz="1800" spc="-5" dirty="0">
                <a:latin typeface="Arial"/>
                <a:cs typeface="Arial"/>
              </a:rPr>
              <a:t>HRŮZA, </a:t>
            </a:r>
            <a:r>
              <a:rPr sz="1800" spc="-20" dirty="0">
                <a:latin typeface="Arial"/>
                <a:cs typeface="Arial"/>
              </a:rPr>
              <a:t>Petr. </a:t>
            </a:r>
            <a:r>
              <a:rPr sz="1800" i="1" dirty="0">
                <a:latin typeface="Arial"/>
                <a:cs typeface="Arial"/>
              </a:rPr>
              <a:t>Kybernetická </a:t>
            </a:r>
            <a:r>
              <a:rPr sz="1800" i="1" spc="-5" dirty="0">
                <a:latin typeface="Arial"/>
                <a:cs typeface="Arial"/>
              </a:rPr>
              <a:t>bezpečnost. </a:t>
            </a:r>
            <a:r>
              <a:rPr sz="1800" dirty="0">
                <a:latin typeface="Arial"/>
                <a:cs typeface="Arial"/>
              </a:rPr>
              <a:t>Brno: </a:t>
            </a:r>
            <a:r>
              <a:rPr sz="1800" spc="-5" dirty="0">
                <a:latin typeface="Arial"/>
                <a:cs typeface="Arial"/>
              </a:rPr>
              <a:t>Univerzita </a:t>
            </a:r>
            <a:r>
              <a:rPr sz="1800" spc="-25" dirty="0">
                <a:latin typeface="Arial"/>
                <a:cs typeface="Arial"/>
              </a:rPr>
              <a:t>obrany,</a:t>
            </a:r>
            <a:r>
              <a:rPr sz="1800" spc="-60" dirty="0">
                <a:latin typeface="Arial"/>
                <a:cs typeface="Arial"/>
              </a:rPr>
              <a:t> </a:t>
            </a:r>
            <a:r>
              <a:rPr sz="1800" dirty="0">
                <a:latin typeface="Arial"/>
                <a:cs typeface="Arial"/>
              </a:rPr>
              <a:t>2012,</a:t>
            </a:r>
          </a:p>
          <a:p>
            <a:pPr marL="241300">
              <a:lnSpc>
                <a:spcPct val="100000"/>
              </a:lnSpc>
            </a:pPr>
            <a:r>
              <a:rPr sz="1800" dirty="0">
                <a:latin typeface="Arial"/>
                <a:cs typeface="Arial"/>
              </a:rPr>
              <a:t>90 </a:t>
            </a:r>
            <a:r>
              <a:rPr sz="1800" spc="5" dirty="0">
                <a:latin typeface="Arial"/>
                <a:cs typeface="Arial"/>
              </a:rPr>
              <a:t>s. </a:t>
            </a:r>
            <a:r>
              <a:rPr sz="1800" dirty="0">
                <a:latin typeface="Arial"/>
                <a:cs typeface="Arial"/>
              </a:rPr>
              <a:t>ISBN</a:t>
            </a:r>
            <a:r>
              <a:rPr sz="1800" spc="-45" dirty="0">
                <a:latin typeface="Arial"/>
                <a:cs typeface="Arial"/>
              </a:rPr>
              <a:t> </a:t>
            </a:r>
            <a:r>
              <a:rPr sz="1800" dirty="0">
                <a:latin typeface="Arial"/>
                <a:cs typeface="Arial"/>
              </a:rPr>
              <a:t>978-80-7231-914-5.</a:t>
            </a:r>
          </a:p>
          <a:p>
            <a:pPr marL="241300" marR="314960" indent="-229235">
              <a:lnSpc>
                <a:spcPct val="100000"/>
              </a:lnSpc>
              <a:spcBef>
                <a:spcPts val="1010"/>
              </a:spcBef>
              <a:buChar char="•"/>
              <a:tabLst>
                <a:tab pos="241300" algn="l"/>
                <a:tab pos="241935" algn="l"/>
              </a:tabLst>
            </a:pPr>
            <a:r>
              <a:rPr sz="1800" dirty="0">
                <a:latin typeface="Arial"/>
                <a:cs typeface="Arial"/>
              </a:rPr>
              <a:t>JIRÁSEK, </a:t>
            </a:r>
            <a:r>
              <a:rPr sz="1800" spc="-20" dirty="0">
                <a:latin typeface="Arial"/>
                <a:cs typeface="Arial"/>
              </a:rPr>
              <a:t>Petr, </a:t>
            </a:r>
            <a:r>
              <a:rPr sz="1800" dirty="0">
                <a:latin typeface="Arial"/>
                <a:cs typeface="Arial"/>
              </a:rPr>
              <a:t>Luděk </a:t>
            </a:r>
            <a:r>
              <a:rPr sz="1800" spc="-5" dirty="0">
                <a:latin typeface="Arial"/>
                <a:cs typeface="Arial"/>
              </a:rPr>
              <a:t>NOVÁK </a:t>
            </a:r>
            <a:r>
              <a:rPr sz="1800" dirty="0">
                <a:latin typeface="Arial"/>
                <a:cs typeface="Arial"/>
              </a:rPr>
              <a:t>a Josef </a:t>
            </a:r>
            <a:r>
              <a:rPr sz="1800" spc="-5" dirty="0">
                <a:latin typeface="Arial"/>
                <a:cs typeface="Arial"/>
              </a:rPr>
              <a:t>POŽÁR. </a:t>
            </a:r>
            <a:r>
              <a:rPr sz="1800" i="1" dirty="0">
                <a:latin typeface="Arial"/>
                <a:cs typeface="Arial"/>
              </a:rPr>
              <a:t>Výkladový slovník  kybernetické bezpečnosti</a:t>
            </a:r>
            <a:r>
              <a:rPr sz="1800" dirty="0">
                <a:latin typeface="Arial"/>
                <a:cs typeface="Arial"/>
              </a:rPr>
              <a:t>. </a:t>
            </a:r>
            <a:r>
              <a:rPr sz="1800" spc="-5" dirty="0">
                <a:latin typeface="Arial"/>
                <a:cs typeface="Arial"/>
              </a:rPr>
              <a:t>Třetí </a:t>
            </a:r>
            <a:r>
              <a:rPr sz="1800" dirty="0">
                <a:latin typeface="Arial"/>
                <a:cs typeface="Arial"/>
              </a:rPr>
              <a:t>aktualizované </a:t>
            </a:r>
            <a:r>
              <a:rPr sz="1800" spc="-5" dirty="0">
                <a:latin typeface="Arial"/>
                <a:cs typeface="Arial"/>
              </a:rPr>
              <a:t>vydání. </a:t>
            </a:r>
            <a:r>
              <a:rPr sz="1800" dirty="0">
                <a:latin typeface="Arial"/>
                <a:cs typeface="Arial"/>
              </a:rPr>
              <a:t>Praha: Policejní  </a:t>
            </a:r>
            <a:r>
              <a:rPr sz="1800" spc="5" dirty="0">
                <a:latin typeface="Arial"/>
                <a:cs typeface="Arial"/>
              </a:rPr>
              <a:t>akademie </a:t>
            </a:r>
            <a:r>
              <a:rPr sz="1800" spc="-5" dirty="0">
                <a:latin typeface="Arial"/>
                <a:cs typeface="Arial"/>
              </a:rPr>
              <a:t>ČR </a:t>
            </a:r>
            <a:r>
              <a:rPr sz="1800" dirty="0">
                <a:latin typeface="Arial"/>
                <a:cs typeface="Arial"/>
              </a:rPr>
              <a:t>v </a:t>
            </a:r>
            <a:r>
              <a:rPr sz="1800" spc="-5" dirty="0">
                <a:latin typeface="Arial"/>
                <a:cs typeface="Arial"/>
              </a:rPr>
              <a:t>Praze, </a:t>
            </a:r>
            <a:r>
              <a:rPr sz="1800" dirty="0">
                <a:latin typeface="Arial"/>
                <a:cs typeface="Arial"/>
              </a:rPr>
              <a:t>2015. ISBN</a:t>
            </a:r>
            <a:r>
              <a:rPr sz="1800" spc="-114" dirty="0">
                <a:latin typeface="Arial"/>
                <a:cs typeface="Arial"/>
              </a:rPr>
              <a:t> </a:t>
            </a:r>
            <a:r>
              <a:rPr sz="1800" dirty="0">
                <a:latin typeface="Arial"/>
                <a:cs typeface="Arial"/>
              </a:rPr>
              <a:t>978-80-7251-436-6.</a:t>
            </a:r>
          </a:p>
          <a:p>
            <a:pPr marL="241300" marR="33655" indent="-229235">
              <a:lnSpc>
                <a:spcPct val="100000"/>
              </a:lnSpc>
              <a:spcBef>
                <a:spcPts val="1010"/>
              </a:spcBef>
              <a:buChar char="•"/>
              <a:tabLst>
                <a:tab pos="241300" algn="l"/>
                <a:tab pos="241935" algn="l"/>
              </a:tabLst>
            </a:pPr>
            <a:r>
              <a:rPr sz="1800" spc="-15" dirty="0">
                <a:latin typeface="Arial"/>
                <a:cs typeface="Arial"/>
              </a:rPr>
              <a:t>Vydané </a:t>
            </a:r>
            <a:r>
              <a:rPr sz="1800" dirty="0">
                <a:latin typeface="Arial"/>
                <a:cs typeface="Arial"/>
              </a:rPr>
              <a:t>normy </a:t>
            </a:r>
            <a:r>
              <a:rPr sz="1800" spc="-5" dirty="0">
                <a:latin typeface="Arial"/>
                <a:cs typeface="Arial"/>
              </a:rPr>
              <a:t>ISO/ČSN </a:t>
            </a:r>
            <a:r>
              <a:rPr sz="1800" dirty="0">
                <a:latin typeface="Arial"/>
                <a:cs typeface="Arial"/>
              </a:rPr>
              <a:t>řady 27000 a platné zákony a vyhlášky z</a:t>
            </a:r>
            <a:r>
              <a:rPr sz="1800" spc="-70" dirty="0">
                <a:latin typeface="Arial"/>
                <a:cs typeface="Arial"/>
              </a:rPr>
              <a:t> </a:t>
            </a:r>
            <a:r>
              <a:rPr sz="1800" dirty="0">
                <a:latin typeface="Arial"/>
                <a:cs typeface="Arial"/>
              </a:rPr>
              <a:t>oblasti  kybernetické</a:t>
            </a:r>
            <a:r>
              <a:rPr sz="1800" spc="-70" dirty="0">
                <a:latin typeface="Arial"/>
                <a:cs typeface="Arial"/>
              </a:rPr>
              <a:t> </a:t>
            </a:r>
            <a:r>
              <a:rPr sz="1800" dirty="0">
                <a:latin typeface="Arial"/>
                <a:cs typeface="Arial"/>
              </a:rPr>
              <a:t>bezpečnosti</a:t>
            </a:r>
          </a:p>
        </p:txBody>
      </p:sp>
    </p:spTree>
    <p:extLst>
      <p:ext uri="{BB962C8B-B14F-4D97-AF65-F5344CB8AC3E}">
        <p14:creationId xmlns:p14="http://schemas.microsoft.com/office/powerpoint/2010/main" val="802244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Úvod</a:t>
            </a:r>
            <a:endParaRPr lang="cs-CZ" dirty="0"/>
          </a:p>
        </p:txBody>
      </p:sp>
      <p:sp>
        <p:nvSpPr>
          <p:cNvPr id="7" name="object 18"/>
          <p:cNvSpPr txBox="1"/>
          <p:nvPr/>
        </p:nvSpPr>
        <p:spPr>
          <a:xfrm>
            <a:off x="628650" y="1124936"/>
            <a:ext cx="7733030" cy="4891083"/>
          </a:xfrm>
          <a:prstGeom prst="rect">
            <a:avLst/>
          </a:prstGeom>
        </p:spPr>
        <p:txBody>
          <a:bodyPr vert="horz" wrap="square" lIns="0" tIns="12700" rIns="0" bIns="0" rtlCol="0">
            <a:spAutoFit/>
          </a:bodyPr>
          <a:lstStyle/>
          <a:p>
            <a:pPr marL="12700" marR="5715" algn="just">
              <a:lnSpc>
                <a:spcPct val="100000"/>
              </a:lnSpc>
              <a:spcBef>
                <a:spcPts val="100"/>
              </a:spcBef>
            </a:pPr>
            <a:r>
              <a:rPr lang="cs-CZ" sz="2400" spc="-20" dirty="0">
                <a:latin typeface="Arial"/>
                <a:cs typeface="Arial"/>
              </a:rPr>
              <a:t>Řada opatření může být považována za základní principy představující dobrá východiska pro implementaci bezpečnosti informací. Mohou vycházet ze základních legislativních požadavků nebo jsou obecně považována za nejlepších způsob řešení bezpečnosti informací. </a:t>
            </a:r>
            <a:endParaRPr lang="cs-CZ" sz="2400" spc="-20" dirty="0" smtClean="0">
              <a:latin typeface="Arial"/>
              <a:cs typeface="Arial"/>
            </a:endParaRPr>
          </a:p>
          <a:p>
            <a:pPr marL="12700" marR="5715" algn="just">
              <a:lnSpc>
                <a:spcPct val="100000"/>
              </a:lnSpc>
              <a:spcBef>
                <a:spcPts val="100"/>
              </a:spcBef>
            </a:pPr>
            <a:endParaRPr lang="cs-CZ" sz="2400" spc="-20" dirty="0" smtClean="0">
              <a:latin typeface="Arial"/>
              <a:cs typeface="Arial"/>
            </a:endParaRPr>
          </a:p>
          <a:p>
            <a:pPr marL="12700" marR="5715" algn="just">
              <a:lnSpc>
                <a:spcPct val="100000"/>
              </a:lnSpc>
              <a:spcBef>
                <a:spcPts val="100"/>
              </a:spcBef>
            </a:pPr>
            <a:r>
              <a:rPr lang="cs-CZ" sz="2400" spc="-20" dirty="0" smtClean="0">
                <a:latin typeface="Arial"/>
                <a:cs typeface="Arial"/>
              </a:rPr>
              <a:t>Opatření</a:t>
            </a:r>
            <a:r>
              <a:rPr lang="cs-CZ" sz="2400" spc="-20" dirty="0">
                <a:latin typeface="Arial"/>
                <a:cs typeface="Arial"/>
              </a:rPr>
              <a:t>, která by měla být pro organizaci podstatná z pohledu legislativy, jsou: </a:t>
            </a:r>
          </a:p>
          <a:p>
            <a:pPr marL="355600" marR="5715" indent="-342900" algn="just">
              <a:lnSpc>
                <a:spcPct val="100000"/>
              </a:lnSpc>
              <a:spcBef>
                <a:spcPts val="100"/>
              </a:spcBef>
              <a:buFont typeface="Arial" panose="020B0604020202020204" pitchFamily="34" charset="0"/>
              <a:buChar char="•"/>
            </a:pPr>
            <a:r>
              <a:rPr lang="cs-CZ" sz="2400" spc="-20" dirty="0">
                <a:latin typeface="Arial"/>
                <a:cs typeface="Arial"/>
              </a:rPr>
              <a:t>a)	ochrana osobních </a:t>
            </a:r>
            <a:r>
              <a:rPr lang="cs-CZ" sz="2400" spc="-20" dirty="0" smtClean="0">
                <a:latin typeface="Arial"/>
                <a:cs typeface="Arial"/>
              </a:rPr>
              <a:t>údajů; </a:t>
            </a:r>
            <a:endParaRPr lang="cs-CZ" sz="2400" spc="-20" dirty="0">
              <a:latin typeface="Arial"/>
              <a:cs typeface="Arial"/>
            </a:endParaRPr>
          </a:p>
          <a:p>
            <a:pPr marL="355600" marR="5715" indent="-342900" algn="just">
              <a:lnSpc>
                <a:spcPct val="100000"/>
              </a:lnSpc>
              <a:spcBef>
                <a:spcPts val="100"/>
              </a:spcBef>
              <a:buFont typeface="Arial" panose="020B0604020202020204" pitchFamily="34" charset="0"/>
              <a:buChar char="•"/>
            </a:pPr>
            <a:r>
              <a:rPr lang="cs-CZ" sz="2400" spc="-20" dirty="0">
                <a:latin typeface="Arial"/>
                <a:cs typeface="Arial"/>
              </a:rPr>
              <a:t>b)	ochrana důležité dokumentace organizace, jako například účetních </a:t>
            </a:r>
            <a:r>
              <a:rPr lang="cs-CZ" sz="2400" spc="-20" dirty="0" smtClean="0">
                <a:latin typeface="Arial"/>
                <a:cs typeface="Arial"/>
              </a:rPr>
              <a:t>záznamů; </a:t>
            </a:r>
            <a:endParaRPr lang="cs-CZ" sz="2400" spc="-20" dirty="0">
              <a:latin typeface="Arial"/>
              <a:cs typeface="Arial"/>
            </a:endParaRPr>
          </a:p>
          <a:p>
            <a:pPr marL="355600" marR="5715" indent="-342900" algn="just">
              <a:lnSpc>
                <a:spcPct val="100000"/>
              </a:lnSpc>
              <a:spcBef>
                <a:spcPts val="100"/>
              </a:spcBef>
              <a:buFont typeface="Arial" panose="020B0604020202020204" pitchFamily="34" charset="0"/>
              <a:buChar char="•"/>
            </a:pPr>
            <a:r>
              <a:rPr lang="cs-CZ" sz="2400" spc="-20" dirty="0">
                <a:latin typeface="Arial"/>
                <a:cs typeface="Arial"/>
              </a:rPr>
              <a:t>c)	ochrana duševního </a:t>
            </a:r>
            <a:r>
              <a:rPr lang="cs-CZ" sz="2400" spc="-20" dirty="0" smtClean="0">
                <a:latin typeface="Arial"/>
                <a:cs typeface="Arial"/>
              </a:rPr>
              <a:t>vlastnictví.</a:t>
            </a:r>
            <a:endParaRPr lang="cs-CZ" sz="2400" spc="-20" dirty="0">
              <a:latin typeface="Arial"/>
              <a:cs typeface="Arial"/>
            </a:endParaRPr>
          </a:p>
          <a:p>
            <a:pPr marL="12700" marR="5715" algn="just">
              <a:lnSpc>
                <a:spcPct val="100000"/>
              </a:lnSpc>
              <a:spcBef>
                <a:spcPts val="100"/>
              </a:spcBef>
            </a:pPr>
            <a:endParaRPr lang="cs-CZ" sz="2400" spc="-20" dirty="0">
              <a:latin typeface="Arial"/>
              <a:cs typeface="Arial"/>
            </a:endParaRPr>
          </a:p>
        </p:txBody>
      </p:sp>
    </p:spTree>
    <p:extLst>
      <p:ext uri="{BB962C8B-B14F-4D97-AF65-F5344CB8AC3E}">
        <p14:creationId xmlns:p14="http://schemas.microsoft.com/office/powerpoint/2010/main" val="3020321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7"/>
          <p:cNvSpPr txBox="1">
            <a:spLocks noGrp="1"/>
          </p:cNvSpPr>
          <p:nvPr>
            <p:ph type="title"/>
          </p:nvPr>
        </p:nvSpPr>
        <p:spPr>
          <a:xfrm>
            <a:off x="583402" y="867443"/>
            <a:ext cx="7951470" cy="566822"/>
          </a:xfrm>
          <a:prstGeom prst="rect">
            <a:avLst/>
          </a:prstGeom>
        </p:spPr>
        <p:txBody>
          <a:bodyPr vert="horz" wrap="square" lIns="0" tIns="12700" rIns="0" bIns="0" rtlCol="0">
            <a:spAutoFit/>
          </a:bodyPr>
          <a:lstStyle/>
          <a:p>
            <a:pPr marL="12700">
              <a:lnSpc>
                <a:spcPct val="100000"/>
              </a:lnSpc>
              <a:spcBef>
                <a:spcPts val="100"/>
              </a:spcBef>
            </a:pPr>
            <a:r>
              <a:rPr lang="cs-CZ" b="1" dirty="0"/>
              <a:t>Východiska bezpečnosti informací</a:t>
            </a:r>
            <a:endParaRPr sz="3600" dirty="0"/>
          </a:p>
        </p:txBody>
      </p:sp>
      <p:graphicFrame>
        <p:nvGraphicFramePr>
          <p:cNvPr id="6" name="object 18"/>
          <p:cNvGraphicFramePr>
            <a:graphicFrameLocks noGrp="1"/>
          </p:cNvGraphicFramePr>
          <p:nvPr>
            <p:extLst>
              <p:ext uri="{D42A27DB-BD31-4B8C-83A1-F6EECF244321}">
                <p14:modId xmlns:p14="http://schemas.microsoft.com/office/powerpoint/2010/main" val="3732848550"/>
              </p:ext>
            </p:extLst>
          </p:nvPr>
        </p:nvGraphicFramePr>
        <p:xfrm>
          <a:off x="396951" y="1825414"/>
          <a:ext cx="8572500" cy="4045585"/>
        </p:xfrm>
        <a:graphic>
          <a:graphicData uri="http://schemas.openxmlformats.org/drawingml/2006/table">
            <a:tbl>
              <a:tblPr firstRow="1" bandRow="1">
                <a:tableStyleId>{2D5ABB26-0587-4C30-8999-92F81FD0307C}</a:tableStyleId>
              </a:tblPr>
              <a:tblGrid>
                <a:gridCol w="8572500">
                  <a:extLst>
                    <a:ext uri="{9D8B030D-6E8A-4147-A177-3AD203B41FA5}">
                      <a16:colId xmlns:a16="http://schemas.microsoft.com/office/drawing/2014/main" val="20000"/>
                    </a:ext>
                  </a:extLst>
                </a:gridCol>
              </a:tblGrid>
              <a:tr h="403635">
                <a:tc>
                  <a:txBody>
                    <a:bodyPr/>
                    <a:lstStyle/>
                    <a:p>
                      <a:pPr algn="just">
                        <a:spcAft>
                          <a:spcPts val="0"/>
                        </a:spcAft>
                      </a:pPr>
                      <a:r>
                        <a:rPr lang="cs-CZ" sz="2400" dirty="0" smtClean="0">
                          <a:effectLst/>
                          <a:latin typeface="Arial" panose="020B0604020202020204" pitchFamily="34" charset="0"/>
                          <a:ea typeface="Times New Roman" panose="02020603050405020304" pitchFamily="18" charset="0"/>
                          <a:cs typeface="Arial" panose="020B0604020202020204" pitchFamily="34" charset="0"/>
                        </a:rPr>
                        <a:t>Opatření, považovaná za základ nejlepších praktik (</a:t>
                      </a:r>
                      <a:r>
                        <a:rPr lang="cs-CZ" sz="2400" b="1" dirty="0" err="1" smtClean="0">
                          <a:effectLst/>
                          <a:latin typeface="Arial" panose="020B0604020202020204" pitchFamily="34" charset="0"/>
                          <a:ea typeface="Times New Roman" panose="02020603050405020304" pitchFamily="18" charset="0"/>
                          <a:cs typeface="Arial" panose="020B0604020202020204" pitchFamily="34" charset="0"/>
                        </a:rPr>
                        <a:t>best</a:t>
                      </a:r>
                      <a:r>
                        <a:rPr lang="cs-CZ" sz="2400" b="1" dirty="0" smtClean="0">
                          <a:effectLst/>
                          <a:latin typeface="Arial" panose="020B0604020202020204" pitchFamily="34" charset="0"/>
                          <a:ea typeface="Times New Roman" panose="02020603050405020304" pitchFamily="18" charset="0"/>
                          <a:cs typeface="Arial" panose="020B0604020202020204" pitchFamily="34" charset="0"/>
                        </a:rPr>
                        <a:t> </a:t>
                      </a:r>
                      <a:r>
                        <a:rPr lang="cs-CZ" sz="2400" b="1" dirty="0" err="1" smtClean="0">
                          <a:effectLst/>
                          <a:latin typeface="Arial" panose="020B0604020202020204" pitchFamily="34" charset="0"/>
                          <a:ea typeface="Times New Roman" panose="02020603050405020304" pitchFamily="18" charset="0"/>
                          <a:cs typeface="Arial" panose="020B0604020202020204" pitchFamily="34" charset="0"/>
                        </a:rPr>
                        <a:t>practices</a:t>
                      </a:r>
                      <a:r>
                        <a:rPr lang="cs-CZ" sz="2400" dirty="0" smtClean="0">
                          <a:effectLst/>
                          <a:latin typeface="Arial" panose="020B0604020202020204" pitchFamily="34" charset="0"/>
                          <a:ea typeface="Times New Roman" panose="02020603050405020304" pitchFamily="18" charset="0"/>
                          <a:cs typeface="Arial" panose="020B0604020202020204" pitchFamily="34" charset="0"/>
                        </a:rPr>
                        <a:t>) pro zajištění bezpečnosti informací, jsou: </a:t>
                      </a:r>
                    </a:p>
                    <a:p>
                      <a:pPr algn="just">
                        <a:spcAft>
                          <a:spcPts val="0"/>
                        </a:spcAft>
                      </a:pPr>
                      <a:endParaRPr lang="cs-CZ" sz="2400" dirty="0" smtClean="0">
                        <a:effectLst/>
                        <a:latin typeface="Arial" panose="020B0604020202020204" pitchFamily="34" charset="0"/>
                        <a:ea typeface="Times New Roman" panose="02020603050405020304" pitchFamily="18" charset="0"/>
                        <a:cs typeface="Arial" panose="020B0604020202020204" pitchFamily="34" charset="0"/>
                      </a:endParaRPr>
                    </a:p>
                    <a:p>
                      <a:pPr marL="457200" lvl="0" indent="-457200" algn="just">
                        <a:spcAft>
                          <a:spcPts val="0"/>
                        </a:spcAft>
                        <a:buFont typeface="+mj-lt"/>
                        <a:buAutoNum type="alphaLcParenR"/>
                      </a:pPr>
                      <a:r>
                        <a:rPr lang="cs-CZ" sz="2400" dirty="0" smtClean="0">
                          <a:effectLst/>
                          <a:latin typeface="Arial" panose="020B0604020202020204" pitchFamily="34" charset="0"/>
                          <a:ea typeface="Times New Roman" panose="02020603050405020304" pitchFamily="18" charset="0"/>
                          <a:cs typeface="Arial" panose="020B0604020202020204" pitchFamily="34" charset="0"/>
                        </a:rPr>
                        <a:t>dokument bezpečnostní politiky informací; </a:t>
                      </a:r>
                    </a:p>
                    <a:p>
                      <a:pPr marL="457200" lvl="0" indent="-457200" algn="just">
                        <a:spcAft>
                          <a:spcPts val="0"/>
                        </a:spcAft>
                        <a:buFont typeface="+mj-lt"/>
                        <a:buAutoNum type="alphaLcParenR"/>
                      </a:pPr>
                      <a:r>
                        <a:rPr lang="cs-CZ" sz="2400" dirty="0" smtClean="0">
                          <a:effectLst/>
                          <a:latin typeface="Arial" panose="020B0604020202020204" pitchFamily="34" charset="0"/>
                          <a:ea typeface="Times New Roman" panose="02020603050405020304" pitchFamily="18" charset="0"/>
                          <a:cs typeface="Arial" panose="020B0604020202020204" pitchFamily="34" charset="0"/>
                        </a:rPr>
                        <a:t>přidělení odpovědností v oblasti bezpečnosti informací; </a:t>
                      </a:r>
                    </a:p>
                    <a:p>
                      <a:pPr marL="457200" lvl="0" indent="-457200" algn="just">
                        <a:spcAft>
                          <a:spcPts val="0"/>
                        </a:spcAft>
                        <a:buFont typeface="+mj-lt"/>
                        <a:buAutoNum type="alphaLcParenR"/>
                      </a:pPr>
                      <a:r>
                        <a:rPr lang="cs-CZ" sz="2400" dirty="0" smtClean="0">
                          <a:effectLst/>
                          <a:latin typeface="Arial" panose="020B0604020202020204" pitchFamily="34" charset="0"/>
                          <a:ea typeface="Times New Roman" panose="02020603050405020304" pitchFamily="18" charset="0"/>
                          <a:cs typeface="Arial" panose="020B0604020202020204" pitchFamily="34" charset="0"/>
                        </a:rPr>
                        <a:t>vzdělávání, školení a zvyšování povědomí v oblasti bezpečnosti informací; </a:t>
                      </a:r>
                    </a:p>
                    <a:p>
                      <a:pPr marL="457200" lvl="0" indent="-457200" algn="just">
                        <a:spcAft>
                          <a:spcPts val="0"/>
                        </a:spcAft>
                        <a:buFont typeface="+mj-lt"/>
                        <a:buAutoNum type="alphaLcParenR"/>
                      </a:pPr>
                      <a:r>
                        <a:rPr lang="cs-CZ" sz="2400" dirty="0" smtClean="0">
                          <a:effectLst/>
                          <a:latin typeface="Arial" panose="020B0604020202020204" pitchFamily="34" charset="0"/>
                          <a:ea typeface="Times New Roman" panose="02020603050405020304" pitchFamily="18" charset="0"/>
                          <a:cs typeface="Arial" panose="020B0604020202020204" pitchFamily="34" charset="0"/>
                        </a:rPr>
                        <a:t>bezchybné zpracování v aplikačních systémech; </a:t>
                      </a:r>
                    </a:p>
                    <a:p>
                      <a:pPr marL="457200" lvl="0" indent="-457200" algn="just">
                        <a:spcAft>
                          <a:spcPts val="0"/>
                        </a:spcAft>
                        <a:buFont typeface="+mj-lt"/>
                        <a:buAutoNum type="alphaLcParenR"/>
                      </a:pPr>
                      <a:r>
                        <a:rPr lang="cs-CZ" sz="2400" dirty="0" smtClean="0">
                          <a:effectLst/>
                          <a:latin typeface="Arial" panose="020B0604020202020204" pitchFamily="34" charset="0"/>
                          <a:ea typeface="Times New Roman" panose="02020603050405020304" pitchFamily="18" charset="0"/>
                          <a:cs typeface="Arial" panose="020B0604020202020204" pitchFamily="34" charset="0"/>
                        </a:rPr>
                        <a:t>řízení technických zranitelností; </a:t>
                      </a:r>
                    </a:p>
                    <a:p>
                      <a:pPr marL="457200" lvl="0" indent="-457200" algn="just">
                        <a:spcAft>
                          <a:spcPts val="0"/>
                        </a:spcAft>
                        <a:buFont typeface="+mj-lt"/>
                        <a:buAutoNum type="alphaLcParenR"/>
                      </a:pPr>
                      <a:r>
                        <a:rPr lang="cs-CZ" sz="2400" dirty="0" smtClean="0">
                          <a:effectLst/>
                          <a:latin typeface="Arial" panose="020B0604020202020204" pitchFamily="34" charset="0"/>
                          <a:ea typeface="Times New Roman" panose="02020603050405020304" pitchFamily="18" charset="0"/>
                          <a:cs typeface="Arial" panose="020B0604020202020204" pitchFamily="34" charset="0"/>
                        </a:rPr>
                        <a:t>řízení kontinuity činností organizace; </a:t>
                      </a:r>
                    </a:p>
                    <a:p>
                      <a:pPr marL="457200" indent="-457200">
                        <a:buFont typeface="+mj-lt"/>
                        <a:buAutoNum type="alphaLcParenR"/>
                      </a:pPr>
                      <a:r>
                        <a:rPr lang="cs-CZ" sz="2400" dirty="0" smtClean="0">
                          <a:effectLst/>
                          <a:latin typeface="Arial" panose="020B0604020202020204" pitchFamily="34" charset="0"/>
                          <a:ea typeface="Times New Roman" panose="02020603050405020304" pitchFamily="18" charset="0"/>
                          <a:cs typeface="Arial" panose="020B0604020202020204" pitchFamily="34" charset="0"/>
                        </a:rPr>
                        <a:t>zvládání bezpečnostních incidentů a kroky k nápravě.</a:t>
                      </a:r>
                      <a:endParaRPr sz="4400" dirty="0">
                        <a:latin typeface="Arial" panose="020B0604020202020204" pitchFamily="34" charset="0"/>
                        <a:cs typeface="Arial" panose="020B0604020202020204" pitchFamily="34" charset="0"/>
                      </a:endParaRPr>
                    </a:p>
                  </a:txBody>
                  <a:tcPr marL="0" marR="0" marT="22225" marB="0">
                    <a:solidFill>
                      <a:srgbClr val="F6F6F6"/>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53514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7"/>
          <p:cNvSpPr txBox="1">
            <a:spLocks noGrp="1"/>
          </p:cNvSpPr>
          <p:nvPr>
            <p:ph type="title"/>
          </p:nvPr>
        </p:nvSpPr>
        <p:spPr>
          <a:xfrm>
            <a:off x="583402" y="867443"/>
            <a:ext cx="7951470" cy="566822"/>
          </a:xfrm>
          <a:prstGeom prst="rect">
            <a:avLst/>
          </a:prstGeom>
        </p:spPr>
        <p:txBody>
          <a:bodyPr vert="horz" wrap="square" lIns="0" tIns="12700" rIns="0" bIns="0" rtlCol="0">
            <a:spAutoFit/>
          </a:bodyPr>
          <a:lstStyle/>
          <a:p>
            <a:pPr marL="12700">
              <a:lnSpc>
                <a:spcPct val="100000"/>
              </a:lnSpc>
              <a:spcBef>
                <a:spcPts val="100"/>
              </a:spcBef>
            </a:pPr>
            <a:r>
              <a:rPr lang="cs-CZ" b="1" dirty="0"/>
              <a:t>Východiska bezpečnosti informací</a:t>
            </a:r>
            <a:endParaRPr sz="3600" dirty="0"/>
          </a:p>
        </p:txBody>
      </p:sp>
      <p:graphicFrame>
        <p:nvGraphicFramePr>
          <p:cNvPr id="6" name="object 18"/>
          <p:cNvGraphicFramePr>
            <a:graphicFrameLocks noGrp="1"/>
          </p:cNvGraphicFramePr>
          <p:nvPr>
            <p:extLst>
              <p:ext uri="{D42A27DB-BD31-4B8C-83A1-F6EECF244321}">
                <p14:modId xmlns:p14="http://schemas.microsoft.com/office/powerpoint/2010/main" val="3165937372"/>
              </p:ext>
            </p:extLst>
          </p:nvPr>
        </p:nvGraphicFramePr>
        <p:xfrm>
          <a:off x="396951" y="2097557"/>
          <a:ext cx="8572500" cy="2216785"/>
        </p:xfrm>
        <a:graphic>
          <a:graphicData uri="http://schemas.openxmlformats.org/drawingml/2006/table">
            <a:tbl>
              <a:tblPr firstRow="1" bandRow="1">
                <a:tableStyleId>{2D5ABB26-0587-4C30-8999-92F81FD0307C}</a:tableStyleId>
              </a:tblPr>
              <a:tblGrid>
                <a:gridCol w="8572500">
                  <a:extLst>
                    <a:ext uri="{9D8B030D-6E8A-4147-A177-3AD203B41FA5}">
                      <a16:colId xmlns:a16="http://schemas.microsoft.com/office/drawing/2014/main" val="20000"/>
                    </a:ext>
                  </a:extLst>
                </a:gridCol>
              </a:tblGrid>
              <a:tr h="403635">
                <a:tc>
                  <a:txBody>
                    <a:bodyPr/>
                    <a:lstStyle/>
                    <a:p>
                      <a:pPr algn="just">
                        <a:spcAft>
                          <a:spcPts val="0"/>
                        </a:spcAft>
                      </a:pPr>
                      <a:r>
                        <a:rPr lang="cs-CZ" sz="2400" dirty="0" smtClean="0">
                          <a:effectLst/>
                          <a:latin typeface="Arial" panose="020B0604020202020204" pitchFamily="34" charset="0"/>
                          <a:ea typeface="Times New Roman" panose="02020603050405020304" pitchFamily="18" charset="0"/>
                          <a:cs typeface="Arial" panose="020B0604020202020204" pitchFamily="34" charset="0"/>
                        </a:rPr>
                        <a:t>Ačkoliv </a:t>
                      </a:r>
                      <a:r>
                        <a:rPr lang="cs-CZ" sz="2400" b="1" dirty="0" smtClean="0">
                          <a:effectLst/>
                          <a:latin typeface="Arial" panose="020B0604020202020204" pitchFamily="34" charset="0"/>
                          <a:ea typeface="Times New Roman" panose="02020603050405020304" pitchFamily="18" charset="0"/>
                          <a:cs typeface="Arial" panose="020B0604020202020204" pitchFamily="34" charset="0"/>
                        </a:rPr>
                        <a:t>všechna uvedená opatření jsou důležitá</a:t>
                      </a:r>
                      <a:r>
                        <a:rPr lang="cs-CZ" sz="2400" dirty="0" smtClean="0">
                          <a:effectLst/>
                          <a:latin typeface="Arial" panose="020B0604020202020204" pitchFamily="34" charset="0"/>
                          <a:ea typeface="Times New Roman" panose="02020603050405020304" pitchFamily="18" charset="0"/>
                          <a:cs typeface="Arial" panose="020B0604020202020204" pitchFamily="34" charset="0"/>
                        </a:rPr>
                        <a:t>, je nutné si uvědomit, že o výběru a aplikaci konkrétních opatření by mělo být rozhodnuto až ve světle </a:t>
                      </a:r>
                      <a:r>
                        <a:rPr lang="cs-CZ" sz="2400" b="1" dirty="0" smtClean="0">
                          <a:effectLst/>
                          <a:latin typeface="Arial" panose="020B0604020202020204" pitchFamily="34" charset="0"/>
                          <a:ea typeface="Times New Roman" panose="02020603050405020304" pitchFamily="18" charset="0"/>
                          <a:cs typeface="Arial" panose="020B0604020202020204" pitchFamily="34" charset="0"/>
                        </a:rPr>
                        <a:t>specifických </a:t>
                      </a:r>
                      <a:r>
                        <a:rPr lang="cs-CZ" sz="2400" b="0" dirty="0" smtClean="0">
                          <a:effectLst/>
                          <a:latin typeface="Arial" panose="020B0604020202020204" pitchFamily="34" charset="0"/>
                          <a:ea typeface="Times New Roman" panose="02020603050405020304" pitchFamily="18" charset="0"/>
                          <a:cs typeface="Arial" panose="020B0604020202020204" pitchFamily="34" charset="0"/>
                        </a:rPr>
                        <a:t>rizik, kterým organizace čelí.</a:t>
                      </a:r>
                      <a:r>
                        <a:rPr lang="cs-CZ" sz="2400" dirty="0" smtClean="0">
                          <a:effectLst/>
                          <a:latin typeface="Arial" panose="020B0604020202020204" pitchFamily="34" charset="0"/>
                          <a:ea typeface="Times New Roman" panose="02020603050405020304" pitchFamily="18" charset="0"/>
                          <a:cs typeface="Arial" panose="020B0604020202020204" pitchFamily="34" charset="0"/>
                        </a:rPr>
                        <a:t> I když výše uvedené doporučení může být považováno za dobré východisko, nenahrazuje výběr opatření vycházející </a:t>
                      </a:r>
                      <a:r>
                        <a:rPr lang="cs-CZ" sz="2400" b="1" dirty="0" smtClean="0">
                          <a:effectLst/>
                          <a:latin typeface="Arial" panose="020B0604020202020204" pitchFamily="34" charset="0"/>
                          <a:ea typeface="Times New Roman" panose="02020603050405020304" pitchFamily="18" charset="0"/>
                          <a:cs typeface="Arial" panose="020B0604020202020204" pitchFamily="34" charset="0"/>
                        </a:rPr>
                        <a:t>z hodnocení rizik</a:t>
                      </a:r>
                      <a:r>
                        <a:rPr lang="cs-CZ" sz="2400" dirty="0" smtClean="0">
                          <a:effectLst/>
                          <a:latin typeface="Arial" panose="020B0604020202020204" pitchFamily="34" charset="0"/>
                          <a:ea typeface="Times New Roman" panose="02020603050405020304" pitchFamily="18" charset="0"/>
                          <a:cs typeface="Arial" panose="020B0604020202020204" pitchFamily="34" charset="0"/>
                        </a:rPr>
                        <a:t>.</a:t>
                      </a:r>
                      <a:endParaRPr sz="4400" dirty="0">
                        <a:latin typeface="Arial" panose="020B0604020202020204" pitchFamily="34" charset="0"/>
                        <a:cs typeface="Arial" panose="020B0604020202020204" pitchFamily="34" charset="0"/>
                      </a:endParaRPr>
                    </a:p>
                  </a:txBody>
                  <a:tcPr marL="0" marR="0" marT="22225" marB="0">
                    <a:solidFill>
                      <a:srgbClr val="F6F6F6"/>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07314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7"/>
          <p:cNvSpPr txBox="1">
            <a:spLocks noGrp="1"/>
          </p:cNvSpPr>
          <p:nvPr>
            <p:ph type="title"/>
          </p:nvPr>
        </p:nvSpPr>
        <p:spPr>
          <a:xfrm>
            <a:off x="648717" y="285059"/>
            <a:ext cx="7951470" cy="566822"/>
          </a:xfrm>
          <a:prstGeom prst="rect">
            <a:avLst/>
          </a:prstGeom>
        </p:spPr>
        <p:txBody>
          <a:bodyPr vert="horz" wrap="square" lIns="0" tIns="12700" rIns="0" bIns="0" rtlCol="0">
            <a:spAutoFit/>
          </a:bodyPr>
          <a:lstStyle/>
          <a:p>
            <a:pPr marL="12700" algn="ctr">
              <a:lnSpc>
                <a:spcPct val="100000"/>
              </a:lnSpc>
              <a:spcBef>
                <a:spcPts val="100"/>
              </a:spcBef>
            </a:pPr>
            <a:r>
              <a:rPr lang="cs-CZ" b="1" dirty="0"/>
              <a:t>Kritické faktory úspěchu</a:t>
            </a:r>
            <a:endParaRPr sz="3600" dirty="0"/>
          </a:p>
        </p:txBody>
      </p:sp>
      <p:sp>
        <p:nvSpPr>
          <p:cNvPr id="3" name="Obdélník 2"/>
          <p:cNvSpPr/>
          <p:nvPr/>
        </p:nvSpPr>
        <p:spPr>
          <a:xfrm>
            <a:off x="283502" y="1013314"/>
            <a:ext cx="8278585" cy="5647700"/>
          </a:xfrm>
          <a:prstGeom prst="rect">
            <a:avLst/>
          </a:prstGeom>
        </p:spPr>
        <p:txBody>
          <a:bodyPr wrap="square">
            <a:spAutoFit/>
          </a:bodyPr>
          <a:lstStyle/>
          <a:p>
            <a:pPr marL="126365" indent="0" algn="just">
              <a:spcAft>
                <a:spcPts val="600"/>
              </a:spcAft>
              <a:buNone/>
              <a:tabLst>
                <a:tab pos="299720" algn="l"/>
              </a:tabLst>
            </a:pPr>
            <a:r>
              <a:rPr lang="cs-CZ" sz="2400" dirty="0">
                <a:latin typeface="Arial"/>
                <a:cs typeface="Arial"/>
              </a:rPr>
              <a:t>Jak ukazuje zkušenost, pro úspěšnou implementaci bezpečnosti informací v organizaci jsou často kritické následující faktory: </a:t>
            </a:r>
          </a:p>
          <a:p>
            <a:pPr marL="583565" indent="-457200" algn="just">
              <a:spcAft>
                <a:spcPts val="600"/>
              </a:spcAft>
              <a:buFont typeface="+mj-lt"/>
              <a:buAutoNum type="alphaLcParenR"/>
              <a:tabLst>
                <a:tab pos="299720" algn="l"/>
              </a:tabLst>
            </a:pPr>
            <a:r>
              <a:rPr lang="cs-CZ" sz="2400" dirty="0" smtClean="0">
                <a:latin typeface="Arial"/>
                <a:cs typeface="Arial"/>
              </a:rPr>
              <a:t>bezpečnostní </a:t>
            </a:r>
            <a:r>
              <a:rPr lang="cs-CZ" sz="2400" dirty="0">
                <a:latin typeface="Arial"/>
                <a:cs typeface="Arial"/>
              </a:rPr>
              <a:t>politika, bezpečnostní cíle a činnosti, které respektují cíle činností organizace; </a:t>
            </a:r>
          </a:p>
          <a:p>
            <a:pPr marL="583565" indent="-457200" algn="just">
              <a:spcAft>
                <a:spcPts val="600"/>
              </a:spcAft>
              <a:buFont typeface="+mj-lt"/>
              <a:buAutoNum type="alphaLcParenR"/>
              <a:tabLst>
                <a:tab pos="299720" algn="l"/>
              </a:tabLst>
            </a:pPr>
            <a:r>
              <a:rPr lang="cs-CZ" sz="2400" dirty="0" smtClean="0">
                <a:latin typeface="Arial"/>
                <a:cs typeface="Arial"/>
              </a:rPr>
              <a:t>přístup </a:t>
            </a:r>
            <a:r>
              <a:rPr lang="cs-CZ" sz="2400" dirty="0">
                <a:latin typeface="Arial"/>
                <a:cs typeface="Arial"/>
              </a:rPr>
              <a:t>k zavádění, udržování, monitorování a zlepšování bezpečnosti informací v souladu s kulturou organizace; </a:t>
            </a:r>
          </a:p>
          <a:p>
            <a:pPr marL="583565" indent="-457200" algn="just">
              <a:spcAft>
                <a:spcPts val="600"/>
              </a:spcAft>
              <a:buFont typeface="+mj-lt"/>
              <a:buAutoNum type="alphaLcParenR"/>
              <a:tabLst>
                <a:tab pos="299720" algn="l"/>
              </a:tabLst>
            </a:pPr>
            <a:r>
              <a:rPr lang="cs-CZ" sz="2400" dirty="0" smtClean="0">
                <a:latin typeface="Arial"/>
                <a:cs typeface="Arial"/>
              </a:rPr>
              <a:t>zřetelná </a:t>
            </a:r>
            <a:r>
              <a:rPr lang="cs-CZ" sz="2400" dirty="0">
                <a:latin typeface="Arial"/>
                <a:cs typeface="Arial"/>
              </a:rPr>
              <a:t>podpora a angažovanost ze strany vedení organizace; </a:t>
            </a:r>
          </a:p>
          <a:p>
            <a:pPr marL="583565" indent="-457200" algn="just">
              <a:spcAft>
                <a:spcPts val="600"/>
              </a:spcAft>
              <a:buFont typeface="+mj-lt"/>
              <a:buAutoNum type="alphaLcParenR"/>
              <a:tabLst>
                <a:tab pos="299720" algn="l"/>
              </a:tabLst>
            </a:pPr>
            <a:r>
              <a:rPr lang="cs-CZ" sz="2400" dirty="0" smtClean="0">
                <a:latin typeface="Arial"/>
                <a:cs typeface="Arial"/>
              </a:rPr>
              <a:t>dobré </a:t>
            </a:r>
            <a:r>
              <a:rPr lang="cs-CZ" sz="2400" dirty="0">
                <a:latin typeface="Arial"/>
                <a:cs typeface="Arial"/>
              </a:rPr>
              <a:t>pochopení bezpečnostních požadavků, hodnocení a managementu rizik; </a:t>
            </a:r>
          </a:p>
          <a:p>
            <a:pPr marL="583565" indent="-457200" algn="just">
              <a:spcAft>
                <a:spcPts val="600"/>
              </a:spcAft>
              <a:buFont typeface="+mj-lt"/>
              <a:buAutoNum type="alphaLcParenR"/>
              <a:tabLst>
                <a:tab pos="299720" algn="l"/>
              </a:tabLst>
            </a:pPr>
            <a:r>
              <a:rPr lang="cs-CZ" sz="2400" dirty="0" smtClean="0">
                <a:latin typeface="Arial"/>
                <a:cs typeface="Arial"/>
              </a:rPr>
              <a:t>účinný </a:t>
            </a:r>
            <a:r>
              <a:rPr lang="cs-CZ" sz="2400" dirty="0">
                <a:latin typeface="Arial"/>
                <a:cs typeface="Arial"/>
              </a:rPr>
              <a:t>marketing bezpečnosti vůči vedení organizace, zaměstnancům a jiným stranám;</a:t>
            </a:r>
            <a:endParaRPr lang="cs-CZ" sz="2400" dirty="0"/>
          </a:p>
        </p:txBody>
      </p:sp>
    </p:spTree>
    <p:extLst>
      <p:ext uri="{BB962C8B-B14F-4D97-AF65-F5344CB8AC3E}">
        <p14:creationId xmlns:p14="http://schemas.microsoft.com/office/powerpoint/2010/main" val="2113218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7"/>
          <p:cNvSpPr txBox="1">
            <a:spLocks noGrp="1"/>
          </p:cNvSpPr>
          <p:nvPr>
            <p:ph type="title"/>
          </p:nvPr>
        </p:nvSpPr>
        <p:spPr>
          <a:xfrm>
            <a:off x="501760" y="399358"/>
            <a:ext cx="7951470" cy="566822"/>
          </a:xfrm>
          <a:prstGeom prst="rect">
            <a:avLst/>
          </a:prstGeom>
        </p:spPr>
        <p:txBody>
          <a:bodyPr vert="horz" wrap="square" lIns="0" tIns="12700" rIns="0" bIns="0" rtlCol="0">
            <a:spAutoFit/>
          </a:bodyPr>
          <a:lstStyle/>
          <a:p>
            <a:pPr marL="12700" algn="ctr">
              <a:lnSpc>
                <a:spcPct val="100000"/>
              </a:lnSpc>
              <a:spcBef>
                <a:spcPts val="100"/>
              </a:spcBef>
            </a:pPr>
            <a:r>
              <a:rPr lang="cs-CZ" b="1" dirty="0"/>
              <a:t>Kritické faktory úspěchu</a:t>
            </a:r>
            <a:endParaRPr sz="3600" dirty="0"/>
          </a:p>
        </p:txBody>
      </p:sp>
      <p:sp>
        <p:nvSpPr>
          <p:cNvPr id="3" name="Obdélník 2"/>
          <p:cNvSpPr/>
          <p:nvPr/>
        </p:nvSpPr>
        <p:spPr>
          <a:xfrm>
            <a:off x="293915" y="1156923"/>
            <a:ext cx="8273143" cy="5324535"/>
          </a:xfrm>
          <a:prstGeom prst="rect">
            <a:avLst/>
          </a:prstGeom>
        </p:spPr>
        <p:txBody>
          <a:bodyPr wrap="square">
            <a:spAutoFit/>
          </a:bodyPr>
          <a:lstStyle/>
          <a:p>
            <a:pPr marL="126365" indent="0" algn="just">
              <a:lnSpc>
                <a:spcPts val="2655"/>
              </a:lnSpc>
              <a:spcAft>
                <a:spcPts val="600"/>
              </a:spcAft>
              <a:buNone/>
              <a:tabLst>
                <a:tab pos="299720" algn="l"/>
              </a:tabLst>
            </a:pPr>
            <a:r>
              <a:rPr lang="cs-CZ" sz="2400" dirty="0">
                <a:latin typeface="Arial"/>
                <a:cs typeface="Arial"/>
              </a:rPr>
              <a:t>Jak ukazuje zkušenost, pro úspěšnou implementaci bezpečnosti informací v organizaci jsou často kritické následující faktory: </a:t>
            </a:r>
          </a:p>
          <a:p>
            <a:pPr marL="583565" indent="-457200" algn="just">
              <a:lnSpc>
                <a:spcPts val="2655"/>
              </a:lnSpc>
              <a:spcAft>
                <a:spcPts val="600"/>
              </a:spcAft>
              <a:buFont typeface="+mj-lt"/>
              <a:buAutoNum type="alphaLcParenR" startAt="6"/>
              <a:tabLst>
                <a:tab pos="299720" algn="l"/>
              </a:tabLst>
            </a:pPr>
            <a:r>
              <a:rPr lang="cs-CZ" sz="2400" dirty="0" smtClean="0">
                <a:latin typeface="Arial"/>
                <a:cs typeface="Arial"/>
              </a:rPr>
              <a:t>rozšíření </a:t>
            </a:r>
            <a:r>
              <a:rPr lang="cs-CZ" sz="2400" dirty="0">
                <a:latin typeface="Arial"/>
                <a:cs typeface="Arial"/>
              </a:rPr>
              <a:t>směrnic a norem bezpečnostní politiky informací mezi všechny zaměstnance, vedení organizace a třetí strany; </a:t>
            </a:r>
          </a:p>
          <a:p>
            <a:pPr marL="583565" indent="-457200" algn="just">
              <a:lnSpc>
                <a:spcPts val="2655"/>
              </a:lnSpc>
              <a:spcAft>
                <a:spcPts val="600"/>
              </a:spcAft>
              <a:buFont typeface="+mj-lt"/>
              <a:buAutoNum type="alphaLcParenR" startAt="6"/>
              <a:tabLst>
                <a:tab pos="299720" algn="l"/>
              </a:tabLst>
            </a:pPr>
            <a:r>
              <a:rPr lang="cs-CZ" sz="2400" dirty="0" smtClean="0">
                <a:latin typeface="Arial"/>
                <a:cs typeface="Arial"/>
              </a:rPr>
              <a:t>zdroje </a:t>
            </a:r>
            <a:r>
              <a:rPr lang="cs-CZ" sz="2400" dirty="0">
                <a:latin typeface="Arial"/>
                <a:cs typeface="Arial"/>
              </a:rPr>
              <a:t>na financování činností souvisejících s řízením bezpečnosti informací; </a:t>
            </a:r>
          </a:p>
          <a:p>
            <a:pPr marL="583565" indent="-457200" algn="just">
              <a:lnSpc>
                <a:spcPts val="2655"/>
              </a:lnSpc>
              <a:spcAft>
                <a:spcPts val="600"/>
              </a:spcAft>
              <a:buFont typeface="+mj-lt"/>
              <a:buAutoNum type="alphaLcParenR" startAt="6"/>
              <a:tabLst>
                <a:tab pos="299720" algn="l"/>
              </a:tabLst>
            </a:pPr>
            <a:r>
              <a:rPr lang="cs-CZ" sz="2400" dirty="0" smtClean="0">
                <a:latin typeface="Arial"/>
                <a:cs typeface="Arial"/>
              </a:rPr>
              <a:t>realizace </a:t>
            </a:r>
            <a:r>
              <a:rPr lang="cs-CZ" sz="2400" dirty="0">
                <a:latin typeface="Arial"/>
                <a:cs typeface="Arial"/>
              </a:rPr>
              <a:t>odpovídajících školení, vzdělávání a programů zvyšování povědomí; </a:t>
            </a:r>
          </a:p>
          <a:p>
            <a:pPr marL="583565" indent="-457200" algn="just">
              <a:lnSpc>
                <a:spcPts val="2655"/>
              </a:lnSpc>
              <a:spcAft>
                <a:spcPts val="600"/>
              </a:spcAft>
              <a:buFont typeface="+mj-lt"/>
              <a:buAutoNum type="alphaLcParenR" startAt="6"/>
              <a:tabLst>
                <a:tab pos="299720" algn="l"/>
              </a:tabLst>
            </a:pPr>
            <a:r>
              <a:rPr lang="cs-CZ" sz="2400" dirty="0" smtClean="0">
                <a:latin typeface="Arial"/>
                <a:cs typeface="Arial"/>
              </a:rPr>
              <a:t>zavedení </a:t>
            </a:r>
            <a:r>
              <a:rPr lang="cs-CZ" sz="2400" dirty="0">
                <a:latin typeface="Arial"/>
                <a:cs typeface="Arial"/>
              </a:rPr>
              <a:t>procesu zvládání bezpečnostních incidentů; </a:t>
            </a:r>
          </a:p>
          <a:p>
            <a:pPr marL="583565" indent="-457200" algn="just">
              <a:lnSpc>
                <a:spcPts val="2655"/>
              </a:lnSpc>
              <a:spcAft>
                <a:spcPts val="600"/>
              </a:spcAft>
              <a:buFont typeface="+mj-lt"/>
              <a:buAutoNum type="alphaLcParenR" startAt="6"/>
              <a:tabLst>
                <a:tab pos="299720" algn="l"/>
              </a:tabLst>
            </a:pPr>
            <a:r>
              <a:rPr lang="cs-CZ" sz="2400" dirty="0" smtClean="0">
                <a:latin typeface="Arial"/>
                <a:cs typeface="Arial"/>
              </a:rPr>
              <a:t>komplexní </a:t>
            </a:r>
            <a:r>
              <a:rPr lang="cs-CZ" sz="2400" dirty="0">
                <a:latin typeface="Arial"/>
                <a:cs typeface="Arial"/>
              </a:rPr>
              <a:t>a vyvážený systém pro ohodnocení míry účinnosti  řízení bezpečnosti informací a získávání návrhů ke zlepšení na základě zpětné vazby. </a:t>
            </a:r>
          </a:p>
        </p:txBody>
      </p:sp>
    </p:spTree>
    <p:extLst>
      <p:ext uri="{BB962C8B-B14F-4D97-AF65-F5344CB8AC3E}">
        <p14:creationId xmlns:p14="http://schemas.microsoft.com/office/powerpoint/2010/main" val="1563856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7"/>
          <p:cNvSpPr txBox="1">
            <a:spLocks noGrp="1"/>
          </p:cNvSpPr>
          <p:nvPr>
            <p:ph type="title"/>
          </p:nvPr>
        </p:nvSpPr>
        <p:spPr>
          <a:xfrm>
            <a:off x="605173" y="481001"/>
            <a:ext cx="7951470" cy="566822"/>
          </a:xfrm>
          <a:prstGeom prst="rect">
            <a:avLst/>
          </a:prstGeom>
        </p:spPr>
        <p:txBody>
          <a:bodyPr vert="horz" wrap="square" lIns="0" tIns="12700" rIns="0" bIns="0" rtlCol="0">
            <a:spAutoFit/>
          </a:bodyPr>
          <a:lstStyle/>
          <a:p>
            <a:pPr marL="12700" algn="ctr">
              <a:lnSpc>
                <a:spcPct val="100000"/>
              </a:lnSpc>
              <a:spcBef>
                <a:spcPts val="100"/>
              </a:spcBef>
            </a:pPr>
            <a:r>
              <a:rPr lang="cs-CZ" b="1" dirty="0"/>
              <a:t>Politika bezpečnosti informací </a:t>
            </a:r>
            <a:endParaRPr sz="3600" dirty="0"/>
          </a:p>
        </p:txBody>
      </p:sp>
      <p:graphicFrame>
        <p:nvGraphicFramePr>
          <p:cNvPr id="3" name="Tabulka 2"/>
          <p:cNvGraphicFramePr>
            <a:graphicFrameLocks noGrp="1"/>
          </p:cNvGraphicFramePr>
          <p:nvPr>
            <p:extLst>
              <p:ext uri="{D42A27DB-BD31-4B8C-83A1-F6EECF244321}">
                <p14:modId xmlns:p14="http://schemas.microsoft.com/office/powerpoint/2010/main" val="2525432768"/>
              </p:ext>
            </p:extLst>
          </p:nvPr>
        </p:nvGraphicFramePr>
        <p:xfrm>
          <a:off x="772062" y="1473332"/>
          <a:ext cx="7617691" cy="5074059"/>
        </p:xfrm>
        <a:graphic>
          <a:graphicData uri="http://schemas.openxmlformats.org/drawingml/2006/table">
            <a:tbl>
              <a:tblPr firstRow="1" bandRow="1">
                <a:tableStyleId>{2D5ABB26-0587-4C30-8999-92F81FD0307C}</a:tableStyleId>
              </a:tblPr>
              <a:tblGrid>
                <a:gridCol w="7617691">
                  <a:extLst>
                    <a:ext uri="{9D8B030D-6E8A-4147-A177-3AD203B41FA5}">
                      <a16:colId xmlns:a16="http://schemas.microsoft.com/office/drawing/2014/main" val="740890694"/>
                    </a:ext>
                  </a:extLst>
                </a:gridCol>
              </a:tblGrid>
              <a:tr h="2916380">
                <a:tc>
                  <a:txBody>
                    <a:bodyPr/>
                    <a:lstStyle/>
                    <a:p>
                      <a:pPr marL="126365" indent="0" algn="just">
                        <a:lnSpc>
                          <a:spcPct val="150000"/>
                        </a:lnSpc>
                        <a:buNone/>
                        <a:tabLst>
                          <a:tab pos="299720" algn="l"/>
                        </a:tabLst>
                      </a:pPr>
                      <a:r>
                        <a:rPr lang="cs-CZ" sz="2400" b="1" dirty="0" smtClean="0">
                          <a:latin typeface="Arial"/>
                          <a:cs typeface="Arial"/>
                        </a:rPr>
                        <a:t>Cíl: </a:t>
                      </a:r>
                      <a:r>
                        <a:rPr lang="cs-CZ" sz="2400" dirty="0" smtClean="0">
                          <a:latin typeface="Arial"/>
                          <a:cs typeface="Arial"/>
                        </a:rPr>
                        <a:t>Určit směr a vyjádřit podporu bezpečnosti informací ze strany vedení v souladu s požadavky organizace, příslušnými zákony a směrnicemi. </a:t>
                      </a:r>
                    </a:p>
                    <a:p>
                      <a:pPr marL="126365" indent="0" algn="just">
                        <a:lnSpc>
                          <a:spcPct val="150000"/>
                        </a:lnSpc>
                        <a:buNone/>
                        <a:tabLst>
                          <a:tab pos="299720" algn="l"/>
                        </a:tabLst>
                      </a:pPr>
                      <a:r>
                        <a:rPr lang="cs-CZ" sz="2400" dirty="0" smtClean="0">
                          <a:latin typeface="Arial"/>
                          <a:cs typeface="Arial"/>
                        </a:rPr>
                        <a:t>Vedení organizace by mělo stanovit jasný směr postupu v oblasti bezpečnosti informací, ukázat její podporu vydáním a aktualizací bezpečnostní politiky informací platné v celé organizaci. </a:t>
                      </a:r>
                      <a:endParaRPr lang="cs-CZ" sz="2400" dirty="0">
                        <a:latin typeface="Arial"/>
                        <a:cs typeface="Arial"/>
                      </a:endParaRPr>
                    </a:p>
                  </a:txBody>
                  <a:tcPr marL="0" marR="0" marT="0" marB="0">
                    <a:solidFill>
                      <a:srgbClr val="F6F6F6"/>
                    </a:solidFill>
                  </a:tcPr>
                </a:tc>
                <a:extLst>
                  <a:ext uri="{0D108BD9-81ED-4DB2-BD59-A6C34878D82A}">
                    <a16:rowId xmlns:a16="http://schemas.microsoft.com/office/drawing/2014/main" val="4135134485"/>
                  </a:ext>
                </a:extLst>
              </a:tr>
              <a:tr h="1233579">
                <a:tc>
                  <a:txBody>
                    <a:bodyPr/>
                    <a:lstStyle/>
                    <a:p>
                      <a:pPr marL="299085" indent="-172720" algn="just">
                        <a:lnSpc>
                          <a:spcPct val="150000"/>
                        </a:lnSpc>
                        <a:spcBef>
                          <a:spcPts val="175"/>
                        </a:spcBef>
                        <a:buChar char="•"/>
                        <a:tabLst>
                          <a:tab pos="299720" algn="l"/>
                        </a:tabLst>
                      </a:pPr>
                      <a:endParaRPr sz="2400" dirty="0">
                        <a:latin typeface="Arial"/>
                        <a:cs typeface="Arial"/>
                      </a:endParaRPr>
                    </a:p>
                  </a:txBody>
                  <a:tcPr marL="0" marR="0" marT="22225" marB="0">
                    <a:solidFill>
                      <a:srgbClr val="F6F6F6"/>
                    </a:solidFill>
                  </a:tcPr>
                </a:tc>
                <a:extLst>
                  <a:ext uri="{0D108BD9-81ED-4DB2-BD59-A6C34878D82A}">
                    <a16:rowId xmlns:a16="http://schemas.microsoft.com/office/drawing/2014/main" val="1141540618"/>
                  </a:ext>
                </a:extLst>
              </a:tr>
            </a:tbl>
          </a:graphicData>
        </a:graphic>
      </p:graphicFrame>
    </p:spTree>
    <p:extLst>
      <p:ext uri="{BB962C8B-B14F-4D97-AF65-F5344CB8AC3E}">
        <p14:creationId xmlns:p14="http://schemas.microsoft.com/office/powerpoint/2010/main" val="157553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PVZS_CJ">
  <a:themeElements>
    <a:clrScheme name="Vlastní 2">
      <a:dk1>
        <a:sysClr val="windowText" lastClr="000000"/>
      </a:dk1>
      <a:lt1>
        <a:sysClr val="window" lastClr="FFFFFF"/>
      </a:lt1>
      <a:dk2>
        <a:srgbClr val="44546A"/>
      </a:dk2>
      <a:lt2>
        <a:srgbClr val="E7E6E6"/>
      </a:lt2>
      <a:accent1>
        <a:srgbClr val="982D26"/>
      </a:accent1>
      <a:accent2>
        <a:srgbClr val="314D2D"/>
      </a:accent2>
      <a:accent3>
        <a:srgbClr val="808206"/>
      </a:accent3>
      <a:accent4>
        <a:srgbClr val="6188CD"/>
      </a:accent4>
      <a:accent5>
        <a:srgbClr val="EA0937"/>
      </a:accent5>
      <a:accent6>
        <a:srgbClr val="FDC60E"/>
      </a:accent6>
      <a:hlink>
        <a:srgbClr val="982D26"/>
      </a:hlink>
      <a:folHlink>
        <a:srgbClr val="982D26"/>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VZS-Sedlačík_CJ" id="{AB1E02B8-5411-46B4-BB87-EF7ED7BB323C}" vid="{89E7DF57-83F8-4D01-A02F-40221005AE55}"/>
    </a:ext>
  </a:extLst>
</a:theme>
</file>

<file path=ppt/theme/theme2.xml><?xml version="1.0" encoding="utf-8"?>
<a:theme xmlns:a="http://schemas.openxmlformats.org/drawingml/2006/main" name="Vlastní návrh">
  <a:themeElements>
    <a:clrScheme name="Vlastní 1">
      <a:dk1>
        <a:sysClr val="windowText" lastClr="000000"/>
      </a:dk1>
      <a:lt1>
        <a:sysClr val="window" lastClr="FFFFFF"/>
      </a:lt1>
      <a:dk2>
        <a:srgbClr val="44546A"/>
      </a:dk2>
      <a:lt2>
        <a:srgbClr val="E7E6E6"/>
      </a:lt2>
      <a:accent1>
        <a:srgbClr val="982D26"/>
      </a:accent1>
      <a:accent2>
        <a:srgbClr val="314D2D"/>
      </a:accent2>
      <a:accent3>
        <a:srgbClr val="808206"/>
      </a:accent3>
      <a:accent4>
        <a:srgbClr val="6188CD"/>
      </a:accent4>
      <a:accent5>
        <a:srgbClr val="EA0937"/>
      </a:accent5>
      <a:accent6>
        <a:srgbClr val="FDC60E"/>
      </a:accent6>
      <a:hlink>
        <a:srgbClr val="FCC80F"/>
      </a:hlink>
      <a:folHlink>
        <a:srgbClr val="B9C510"/>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85909BD24BE3547A4967442E8D100C2" ma:contentTypeVersion="13" ma:contentTypeDescription="Vytvoří nový dokument" ma:contentTypeScope="" ma:versionID="a678b775b8dba2434dda607b0a67d858">
  <xsd:schema xmlns:xsd="http://www.w3.org/2001/XMLSchema" xmlns:xs="http://www.w3.org/2001/XMLSchema" xmlns:p="http://schemas.microsoft.com/office/2006/metadata/properties" xmlns:ns3="f63b5c6b-9ebb-462f-b649-3ddbca29b762" xmlns:ns4="47b57a67-b742-489f-be0b-07ea514428c4" targetNamespace="http://schemas.microsoft.com/office/2006/metadata/properties" ma:root="true" ma:fieldsID="adee0eed8e01832df4f2c75d80df8b43" ns3:_="" ns4:_="">
    <xsd:import namespace="f63b5c6b-9ebb-462f-b649-3ddbca29b762"/>
    <xsd:import namespace="47b57a67-b742-489f-be0b-07ea514428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3b5c6b-9ebb-462f-b649-3ddbca29b7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b57a67-b742-489f-be0b-07ea514428c4" elementFormDefault="qualified">
    <xsd:import namespace="http://schemas.microsoft.com/office/2006/documentManagement/types"/>
    <xsd:import namespace="http://schemas.microsoft.com/office/infopath/2007/PartnerControls"/>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element name="SharingHintHash" ma:index="20"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A16447-5150-4982-9342-ADF1AFED8F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3b5c6b-9ebb-462f-b649-3ddbca29b762"/>
    <ds:schemaRef ds:uri="47b57a67-b742-489f-be0b-07ea514428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E640A3-FF3C-4745-A1B0-BC66B7AAE590}">
  <ds:schemaRefs>
    <ds:schemaRef ds:uri="http://schemas.microsoft.com/office/2006/metadata/properties"/>
    <ds:schemaRef ds:uri="http://schemas.openxmlformats.org/package/2006/metadata/core-properties"/>
    <ds:schemaRef ds:uri="http://www.w3.org/XML/1998/namespace"/>
    <ds:schemaRef ds:uri="http://schemas.microsoft.com/office/2006/documentManagement/types"/>
    <ds:schemaRef ds:uri="http://purl.org/dc/elements/1.1/"/>
    <ds:schemaRef ds:uri="http://schemas.microsoft.com/office/infopath/2007/PartnerControls"/>
    <ds:schemaRef ds:uri="http://purl.org/dc/dcmitype/"/>
    <ds:schemaRef ds:uri="47b57a67-b742-489f-be0b-07ea514428c4"/>
    <ds:schemaRef ds:uri="f63b5c6b-9ebb-462f-b649-3ddbca29b762"/>
    <ds:schemaRef ds:uri="http://purl.org/dc/terms/"/>
  </ds:schemaRefs>
</ds:datastoreItem>
</file>

<file path=customXml/itemProps3.xml><?xml version="1.0" encoding="utf-8"?>
<ds:datastoreItem xmlns:ds="http://schemas.openxmlformats.org/officeDocument/2006/customXml" ds:itemID="{6B5C79EC-ABA1-40EE-A3BE-49B07C521A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PVZS_CJ</Template>
  <TotalTime>3868</TotalTime>
  <Words>2093</Words>
  <Application>Microsoft Office PowerPoint</Application>
  <PresentationFormat>Předvádění na obrazovce (4:3)</PresentationFormat>
  <Paragraphs>158</Paragraphs>
  <Slides>25</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25</vt:i4>
      </vt:variant>
    </vt:vector>
  </HeadingPairs>
  <TitlesOfParts>
    <vt:vector size="30" baseType="lpstr">
      <vt:lpstr>Arial</vt:lpstr>
      <vt:lpstr>Calibri</vt:lpstr>
      <vt:lpstr>Times New Roman</vt:lpstr>
      <vt:lpstr>PVZS_CJ</vt:lpstr>
      <vt:lpstr>Vlastní návrh</vt:lpstr>
      <vt:lpstr>Kybernetická  bezpečnost</vt:lpstr>
      <vt:lpstr>Osnova</vt:lpstr>
      <vt:lpstr>Literatura:</vt:lpstr>
      <vt:lpstr>Úvod</vt:lpstr>
      <vt:lpstr>Východiska bezpečnosti informací</vt:lpstr>
      <vt:lpstr>Východiska bezpečnosti informací</vt:lpstr>
      <vt:lpstr>Kritické faktory úspěchu</vt:lpstr>
      <vt:lpstr>Kritické faktory úspěchu</vt:lpstr>
      <vt:lpstr>Politika bezpečnosti informací </vt:lpstr>
      <vt:lpstr>Politika bezpečnosti informací </vt:lpstr>
      <vt:lpstr>Dokument bezpečnostní politiky informací</vt:lpstr>
      <vt:lpstr>Dokument bezpečnostní politiky informací</vt:lpstr>
      <vt:lpstr>Přezkoumání bezpečnostní politiky informací</vt:lpstr>
      <vt:lpstr>Přezkoumání bezpečnostní politiky informací</vt:lpstr>
      <vt:lpstr>Přezkoumání bezpečnostní politiky informací</vt:lpstr>
      <vt:lpstr>Přezkoumání bezpečnostní politiky informací</vt:lpstr>
      <vt:lpstr>Bezpečnost z hlediska lidských zdrojů</vt:lpstr>
      <vt:lpstr>Bezpečnost z hlediska lidských zdrojů</vt:lpstr>
      <vt:lpstr>Bezpečnost z hlediska lidských zdrojů</vt:lpstr>
      <vt:lpstr>Bezpečnost z hlediska lidských zdrojů</vt:lpstr>
      <vt:lpstr>Zálohování</vt:lpstr>
      <vt:lpstr>Zálohování</vt:lpstr>
      <vt:lpstr>Zálohování</vt:lpstr>
      <vt:lpstr>Závěr</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Vlachová Hana</dc:creator>
  <cp:lastModifiedBy>Hrůza Petr</cp:lastModifiedBy>
  <cp:revision>208</cp:revision>
  <dcterms:created xsi:type="dcterms:W3CDTF">2021-04-08T04:21:11Z</dcterms:created>
  <dcterms:modified xsi:type="dcterms:W3CDTF">2022-11-02T05:14:04Z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0x010100E85909BD24BE3547A4967442E8D100C2</vt:lpwstr>
  </property>
</Properties>
</file>