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  <p:sldId id="258" r:id="rId7"/>
    <p:sldId id="259" r:id="rId8"/>
    <p:sldId id="264" r:id="rId9"/>
    <p:sldId id="270" r:id="rId10"/>
    <p:sldId id="291" r:id="rId11"/>
    <p:sldId id="268" r:id="rId12"/>
    <p:sldId id="297" r:id="rId13"/>
    <p:sldId id="292" r:id="rId14"/>
    <p:sldId id="293" r:id="rId15"/>
    <p:sldId id="289" r:id="rId16"/>
    <p:sldId id="300" r:id="rId17"/>
    <p:sldId id="269" r:id="rId18"/>
    <p:sldId id="265" r:id="rId19"/>
    <p:sldId id="271" r:id="rId20"/>
    <p:sldId id="272" r:id="rId21"/>
    <p:sldId id="273" r:id="rId22"/>
    <p:sldId id="274" r:id="rId23"/>
    <p:sldId id="267" r:id="rId24"/>
    <p:sldId id="298" r:id="rId25"/>
    <p:sldId id="302" r:id="rId26"/>
    <p:sldId id="301" r:id="rId27"/>
    <p:sldId id="303" r:id="rId28"/>
    <p:sldId id="299" r:id="rId29"/>
    <p:sldId id="287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206"/>
    <a:srgbClr val="6188CD"/>
    <a:srgbClr val="276082"/>
    <a:srgbClr val="EA0937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9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4485919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8" name="TextovéPole 17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</a:p>
        </p:txBody>
      </p:sp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15.7.2020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15.7.2020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6570094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20" name="TextovéPole 19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</a:p>
        </p:txBody>
      </p:sp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15.7.2020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15.7.2020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15.7.2020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15.7.2020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15.7.2020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15.7.2020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15.7.2020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6A58-7A36-4533-8DE5-521D633956D1}" type="datetimeFigureOut">
              <a:rPr lang="cs-CZ" smtClean="0"/>
              <a:t>15.7.2020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69163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063319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1" name="Obrázek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06638"/>
          </a:xfrm>
        </p:spPr>
        <p:txBody>
          <a:bodyPr>
            <a:normAutofit/>
          </a:bodyPr>
          <a:lstStyle/>
          <a:p>
            <a:r>
              <a:rPr lang="cs-CZ" sz="3600" dirty="0"/>
              <a:t>T7: Bezpečnost v právu </a:t>
            </a:r>
            <a:br>
              <a:rPr lang="cs-CZ" sz="3600" dirty="0"/>
            </a:br>
            <a:r>
              <a:rPr lang="cs-CZ" sz="3600" dirty="0"/>
              <a:t>Evropské unie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4533900"/>
            <a:ext cx="6858000" cy="1624566"/>
          </a:xfrm>
        </p:spPr>
        <p:txBody>
          <a:bodyPr/>
          <a:lstStyle/>
          <a:p>
            <a:r>
              <a:rPr lang="cs-CZ" b="1" dirty="0"/>
              <a:t>Vybrané bezpečnostní aspekty </a:t>
            </a:r>
          </a:p>
          <a:p>
            <a:r>
              <a:rPr lang="cs-CZ" b="1" dirty="0"/>
              <a:t>ve veřejném právu</a:t>
            </a:r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1531473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2. Právo evropské unie a obecné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 fontAlgn="base"/>
            <a:r>
              <a:rPr lang="cs-CZ" dirty="0"/>
              <a:t>S Lisabonskou smlouvou se také Evropská bezpečnostní a obranná politika přejmenovala na tzv. </a:t>
            </a:r>
            <a:r>
              <a:rPr lang="cs-CZ" b="1" dirty="0"/>
              <a:t>Společnou bezpečnostní a obrannou politiku</a:t>
            </a:r>
            <a:r>
              <a:rPr lang="cs-CZ" dirty="0"/>
              <a:t> (SBOP)</a:t>
            </a:r>
          </a:p>
          <a:p>
            <a:pPr algn="just" fontAlgn="base"/>
            <a:r>
              <a:rPr lang="cs-CZ" dirty="0"/>
              <a:t>SBOP zůstává nedílnou součástí Společné zahraniční a bezpečnostní politiky (</a:t>
            </a:r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Foreign</a:t>
            </a:r>
            <a:r>
              <a:rPr lang="cs-CZ" dirty="0"/>
              <a:t> and </a:t>
            </a:r>
            <a:r>
              <a:rPr lang="cs-CZ" dirty="0" err="1"/>
              <a:t>Security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 – CFSP).</a:t>
            </a:r>
          </a:p>
          <a:p>
            <a:pPr algn="just" fontAlgn="base"/>
            <a:r>
              <a:rPr lang="cs-CZ" dirty="0"/>
              <a:t>Strategickým rámcem pro použití nástrojů SBOP je </a:t>
            </a:r>
            <a:r>
              <a:rPr lang="cs-CZ" b="1" dirty="0"/>
              <a:t>Globální strategie pro zahraniční a bezpečnostní politiku EU</a:t>
            </a:r>
            <a:r>
              <a:rPr lang="cs-CZ" dirty="0"/>
              <a:t> z června 2016.</a:t>
            </a:r>
          </a:p>
          <a:p>
            <a:pPr algn="just" fontAlgn="base"/>
            <a:r>
              <a:rPr lang="cs-CZ" dirty="0"/>
              <a:t>Pozice a zájmy, které ČR zastává a hájí v rámci SBOP, jsou definovány v Bezpečnostní strategii ČR, Koncepci zahraniční politiky ČR a Obranné strategii ČR. </a:t>
            </a:r>
          </a:p>
          <a:p>
            <a:pPr algn="just" fontAlgn="base"/>
            <a:r>
              <a:rPr lang="cs-CZ" dirty="0"/>
              <a:t>V listopadu 2016 (aktualizován v srpnu 2017) byl zároveň zpracován společný materiál Ministerstva obrany ČR, Ministerstva zahraničních věcí ČR a Úřadu vlády ČR s názvem „</a:t>
            </a:r>
            <a:r>
              <a:rPr lang="cs-CZ" b="1" dirty="0"/>
              <a:t>Posílení obranné a bezpečnostní dimenze EU: pozice a priority České republiky</a:t>
            </a:r>
            <a:r>
              <a:rPr lang="cs-CZ" dirty="0"/>
              <a:t>“.</a:t>
            </a:r>
          </a:p>
          <a:p>
            <a:pPr algn="just"/>
            <a:r>
              <a:rPr lang="cs-CZ" sz="1700" dirty="0"/>
              <a:t>zdroj: </a:t>
            </a:r>
            <a:r>
              <a:rPr lang="cs-CZ" sz="1800" dirty="0"/>
              <a:t>http://www.mocr.army.cz/scripts/detail.php?pgid=563</a:t>
            </a:r>
            <a:endParaRPr lang="cs-CZ" sz="17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1048242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2. Právo evropské unie a obecné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/>
              <a:t>Institucionální rámec Evropské unie</a:t>
            </a:r>
            <a:r>
              <a:rPr lang="cs-CZ" dirty="0"/>
              <a:t> tvoří:</a:t>
            </a:r>
          </a:p>
          <a:p>
            <a:pPr lvl="1" algn="just"/>
            <a:r>
              <a:rPr lang="cs-CZ" dirty="0"/>
              <a:t>Evropská komise, </a:t>
            </a:r>
          </a:p>
          <a:p>
            <a:pPr lvl="1" algn="just"/>
            <a:r>
              <a:rPr lang="cs-CZ" dirty="0"/>
              <a:t>Rada EU (neboli Rada ministrů), </a:t>
            </a:r>
          </a:p>
          <a:p>
            <a:pPr lvl="1" algn="just"/>
            <a:r>
              <a:rPr lang="cs-CZ" dirty="0"/>
              <a:t>Evropský parlament, </a:t>
            </a:r>
          </a:p>
          <a:p>
            <a:pPr lvl="1" algn="just"/>
            <a:r>
              <a:rPr lang="cs-CZ" dirty="0"/>
              <a:t>Evropský soudní dvůr </a:t>
            </a:r>
          </a:p>
          <a:p>
            <a:pPr lvl="1" algn="just"/>
            <a:r>
              <a:rPr lang="cs-CZ" dirty="0"/>
              <a:t>a Evropský účetní dvůr.</a:t>
            </a:r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3578654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3. Bezpečnostní aspekty v právu Evropské unie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Mezi hlavní rozhodovací orgány zabývající se Společnou zahraniční a bezpečnostní politikou patří:</a:t>
            </a:r>
          </a:p>
          <a:p>
            <a:pPr lvl="1" algn="just" fontAlgn="base"/>
            <a:r>
              <a:rPr lang="cs-CZ" dirty="0"/>
              <a:t>a) Evropská rada </a:t>
            </a:r>
            <a:r>
              <a:rPr lang="cs-CZ" i="1" dirty="0"/>
              <a:t>(</a:t>
            </a:r>
            <a:r>
              <a:rPr lang="cs-CZ" i="1" dirty="0" err="1"/>
              <a:t>European</a:t>
            </a:r>
            <a:r>
              <a:rPr lang="cs-CZ" i="1" dirty="0"/>
              <a:t> </a:t>
            </a:r>
            <a:r>
              <a:rPr lang="cs-CZ" i="1" dirty="0" err="1"/>
              <a:t>Council</a:t>
            </a:r>
            <a:r>
              <a:rPr lang="cs-CZ" i="1" dirty="0"/>
              <a:t>, EC)</a:t>
            </a:r>
            <a:endParaRPr lang="cs-CZ" dirty="0"/>
          </a:p>
          <a:p>
            <a:pPr lvl="2" algn="just" fontAlgn="base"/>
            <a:r>
              <a:rPr lang="cs-CZ" dirty="0"/>
              <a:t>nejvyšší orgán EU tvořený hlavami států a vlád členských zemí EU, předsedou Evropské rady a předsedou Evropské komise</a:t>
            </a:r>
          </a:p>
          <a:p>
            <a:pPr lvl="2" algn="just" fontAlgn="base"/>
            <a:r>
              <a:rPr lang="cs-CZ" dirty="0"/>
              <a:t>v oblasti Společné zahraniční a bezpečnostní politiky a Společné bezpečnostní a obranné politiky vymezuje zásady a obecné směry jejich dalšího rozvoje</a:t>
            </a:r>
          </a:p>
          <a:p>
            <a:pPr lvl="2" fontAlgn="base"/>
            <a:endParaRPr lang="cs-CZ" dirty="0"/>
          </a:p>
          <a:p>
            <a:pPr lvl="2" fontAlgn="base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1233741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3. Bezpečnostní aspekty v právu Evropské unie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just" fontAlgn="base"/>
            <a:r>
              <a:rPr lang="cs-CZ" dirty="0"/>
              <a:t>b) Rada Evropské unie, též Rada ministrů </a:t>
            </a:r>
            <a:r>
              <a:rPr lang="cs-CZ" i="1" dirty="0"/>
              <a:t>(</a:t>
            </a:r>
            <a:r>
              <a:rPr lang="cs-CZ" i="1" dirty="0" err="1"/>
              <a:t>Council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EU)</a:t>
            </a:r>
            <a:endParaRPr lang="cs-CZ" dirty="0"/>
          </a:p>
          <a:p>
            <a:pPr lvl="2" algn="just" fontAlgn="base"/>
            <a:r>
              <a:rPr lang="cs-CZ" dirty="0"/>
              <a:t>pracuje v deseti formacích</a:t>
            </a:r>
          </a:p>
          <a:p>
            <a:pPr lvl="2" algn="just" fontAlgn="base"/>
            <a:r>
              <a:rPr lang="cs-CZ" dirty="0"/>
              <a:t>Společná bezpečnostní a obranná politika je koordinována v Radě pro zahraniční věci (</a:t>
            </a:r>
            <a:r>
              <a:rPr lang="cs-CZ" dirty="0" err="1"/>
              <a:t>Foreign</a:t>
            </a:r>
            <a:r>
              <a:rPr lang="cs-CZ" dirty="0"/>
              <a:t> </a:t>
            </a:r>
            <a:r>
              <a:rPr lang="cs-CZ" dirty="0" err="1"/>
              <a:t>Affairs</a:t>
            </a:r>
            <a:r>
              <a:rPr lang="cs-CZ" dirty="0"/>
              <a:t> </a:t>
            </a:r>
            <a:r>
              <a:rPr lang="cs-CZ" dirty="0" err="1"/>
              <a:t>Council</a:t>
            </a:r>
            <a:r>
              <a:rPr lang="cs-CZ" dirty="0"/>
              <a:t>, FAC)</a:t>
            </a:r>
          </a:p>
          <a:p>
            <a:pPr lvl="1" algn="just"/>
            <a:r>
              <a:rPr lang="cs-CZ" dirty="0"/>
              <a:t>c) Politický a bezpečnostní výbor </a:t>
            </a:r>
            <a:r>
              <a:rPr lang="cs-CZ" i="1" dirty="0"/>
              <a:t>(</a:t>
            </a:r>
            <a:r>
              <a:rPr lang="cs-CZ" i="1" dirty="0" err="1"/>
              <a:t>Political</a:t>
            </a:r>
            <a:r>
              <a:rPr lang="cs-CZ" i="1" dirty="0"/>
              <a:t> and </a:t>
            </a:r>
            <a:r>
              <a:rPr lang="cs-CZ" i="1" dirty="0" err="1"/>
              <a:t>Security</a:t>
            </a:r>
            <a:r>
              <a:rPr lang="cs-CZ" i="1" dirty="0"/>
              <a:t> </a:t>
            </a:r>
            <a:r>
              <a:rPr lang="cs-CZ" i="1" dirty="0" err="1"/>
              <a:t>Committee</a:t>
            </a:r>
            <a:r>
              <a:rPr lang="cs-CZ" i="1" dirty="0"/>
              <a:t> – PSC)</a:t>
            </a:r>
          </a:p>
          <a:p>
            <a:pPr lvl="2" algn="just"/>
            <a:r>
              <a:rPr lang="cs-CZ" dirty="0"/>
              <a:t>stálý výbor, </a:t>
            </a:r>
          </a:p>
          <a:p>
            <a:pPr lvl="2" algn="just"/>
            <a:r>
              <a:rPr lang="cs-CZ" dirty="0"/>
              <a:t>sleduje mezinárodní situaci, poskytuje Radě svá stanoviska a přispívá k definování společné politiky</a:t>
            </a:r>
          </a:p>
          <a:p>
            <a:pPr lvl="2" algn="just"/>
            <a:r>
              <a:rPr lang="cs-CZ" dirty="0"/>
              <a:t>pod vedením Rady EU vykonává politické řízení a strategické vedení operací krizového řízení EU a stanovuje politický rámec pro rozvoj vojenských schopností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3722904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3. Bezpečnostní aspekty v právu Evropské unie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just"/>
            <a:r>
              <a:rPr lang="cs-CZ" dirty="0"/>
              <a:t>d) Vojenský výbor (EU </a:t>
            </a:r>
            <a:r>
              <a:rPr lang="cs-CZ" dirty="0" err="1"/>
              <a:t>Military</a:t>
            </a:r>
            <a:r>
              <a:rPr lang="cs-CZ" dirty="0"/>
              <a:t> </a:t>
            </a:r>
            <a:r>
              <a:rPr lang="cs-CZ" dirty="0" err="1"/>
              <a:t>Committee</a:t>
            </a:r>
            <a:r>
              <a:rPr lang="cs-CZ" dirty="0"/>
              <a:t> - EUMC)</a:t>
            </a:r>
          </a:p>
          <a:p>
            <a:pPr lvl="2" algn="just"/>
            <a:r>
              <a:rPr lang="cs-CZ" dirty="0"/>
              <a:t>nejvyšší vojenský orgán v rámci Rady EU</a:t>
            </a:r>
          </a:p>
          <a:p>
            <a:pPr lvl="2" algn="just"/>
            <a:r>
              <a:rPr lang="cs-CZ" dirty="0"/>
              <a:t>poradní orgán pro vojenské záležitosti projednávané Politickým a bezpečnostním výborem</a:t>
            </a:r>
          </a:p>
          <a:p>
            <a:pPr lvl="2" algn="just"/>
            <a:r>
              <a:rPr lang="cs-CZ" dirty="0"/>
              <a:t>složen z náčelníků generálních štábů ozbrojených sil členských států EU</a:t>
            </a:r>
          </a:p>
          <a:p>
            <a:pPr lvl="1" algn="just"/>
            <a:r>
              <a:rPr lang="cs-CZ" dirty="0"/>
              <a:t>e) Výbor pro civilní aspekty krizového řízení (</a:t>
            </a:r>
            <a:r>
              <a:rPr lang="cs-CZ" dirty="0" err="1"/>
              <a:t>Committee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Civilian</a:t>
            </a:r>
            <a:r>
              <a:rPr lang="cs-CZ" dirty="0"/>
              <a:t> </a:t>
            </a:r>
            <a:r>
              <a:rPr lang="cs-CZ" dirty="0" err="1"/>
              <a:t>Aspects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Crisis</a:t>
            </a:r>
            <a:r>
              <a:rPr lang="cs-CZ" dirty="0"/>
              <a:t> Management – </a:t>
            </a:r>
            <a:r>
              <a:rPr lang="cs-CZ" dirty="0" err="1"/>
              <a:t>CivCom</a:t>
            </a:r>
            <a:r>
              <a:rPr lang="cs-CZ" dirty="0"/>
              <a:t>)</a:t>
            </a:r>
          </a:p>
          <a:p>
            <a:pPr lvl="2" algn="just"/>
            <a:r>
              <a:rPr lang="cs-CZ" dirty="0"/>
              <a:t>poradní orgán pro civilní aspekty řešení krizí </a:t>
            </a:r>
          </a:p>
          <a:p>
            <a:pPr lvl="2" algn="just"/>
            <a:r>
              <a:rPr lang="cs-CZ" dirty="0"/>
              <a:t>zajišťuje vytváření nevojenských jednotek k řešení krizí a konfliktů (např. policejní jednotky, záchranáři, justiční kapacita)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677106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3. Bezpečnostní aspekty v právu Evropské unie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cs-CZ" dirty="0"/>
              <a:t>f) Vysoký představitel Unie pro zahraniční věci a bezpečnostní politiku (</a:t>
            </a:r>
            <a:r>
              <a:rPr lang="cs-CZ" dirty="0" err="1"/>
              <a:t>High</a:t>
            </a:r>
            <a:r>
              <a:rPr lang="cs-CZ" dirty="0"/>
              <a:t> </a:t>
            </a:r>
            <a:r>
              <a:rPr lang="cs-CZ" dirty="0" err="1"/>
              <a:t>Representative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Foreign</a:t>
            </a:r>
            <a:r>
              <a:rPr lang="cs-CZ" dirty="0"/>
              <a:t> and </a:t>
            </a:r>
            <a:r>
              <a:rPr lang="cs-CZ" dirty="0" err="1"/>
              <a:t>Security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 - HR/VP)</a:t>
            </a:r>
          </a:p>
          <a:p>
            <a:pPr lvl="2" algn="just"/>
            <a:r>
              <a:rPr lang="cs-CZ" dirty="0"/>
              <a:t>Zajišťuje politickou viditelnost a jednotný hlas EU v oblasti Společné zahraniční a bezpečnostní politiky</a:t>
            </a:r>
          </a:p>
          <a:p>
            <a:pPr lvl="2" algn="just"/>
            <a:r>
              <a:rPr lang="cs-CZ" dirty="0"/>
              <a:t>přispívá k formulování, přípravě a provádění rozhodnutí a vede jménem Rady EU politický dialog se třetími stranami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28406574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3. Bezpečnostní aspekty v právu Evropské unie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 fontAlgn="base"/>
            <a:r>
              <a:rPr lang="cs-CZ" b="1" dirty="0"/>
              <a:t>K dosažení svých cílů EU </a:t>
            </a:r>
            <a:r>
              <a:rPr lang="cs-CZ" dirty="0"/>
              <a:t>přijímá:</a:t>
            </a:r>
          </a:p>
          <a:p>
            <a:pPr lvl="1" algn="just" fontAlgn="base"/>
            <a:r>
              <a:rPr lang="cs-CZ" dirty="0"/>
              <a:t>společné postoje (většina postojů byla věnována Balkánu, Ukrajině, migraci, ale i zbraním hromadného ničení);</a:t>
            </a:r>
          </a:p>
          <a:p>
            <a:pPr lvl="1" algn="just" fontAlgn="base"/>
            <a:r>
              <a:rPr lang="cs-CZ" dirty="0"/>
              <a:t>společné akce (například v oblasti Balkánu dřívější vojenská operace CONCORDIA a současná </a:t>
            </a:r>
            <a:r>
              <a:rPr lang="cs-CZ" dirty="0" err="1"/>
              <a:t>Althea</a:t>
            </a:r>
            <a:r>
              <a:rPr lang="cs-CZ" dirty="0"/>
              <a:t>, na africkém rohu operace SOMALIA [</a:t>
            </a:r>
            <a:r>
              <a:rPr lang="cs-CZ" dirty="0" err="1"/>
              <a:t>Atalanta</a:t>
            </a:r>
            <a:r>
              <a:rPr lang="cs-CZ" dirty="0"/>
              <a:t>]), EUTM v Mali, a ve Středomoří operace EUNAVFOR MED;</a:t>
            </a:r>
          </a:p>
          <a:p>
            <a:pPr lvl="1" algn="just" fontAlgn="base"/>
            <a:r>
              <a:rPr lang="cs-CZ" dirty="0"/>
              <a:t>společné strategie (doposud byla například přijata společná strategie EU vůči Rusku, Ukrajině a Středomoří);</a:t>
            </a:r>
          </a:p>
          <a:p>
            <a:pPr lvl="1" algn="just" fontAlgn="base"/>
            <a:r>
              <a:rPr lang="cs-CZ" dirty="0"/>
              <a:t>uzavírá mezinárodní dohody;</a:t>
            </a:r>
          </a:p>
          <a:p>
            <a:pPr lvl="1" algn="just" fontAlgn="base"/>
            <a:r>
              <a:rPr lang="cs-CZ" dirty="0"/>
              <a:t>vydává deklarace;</a:t>
            </a:r>
          </a:p>
          <a:p>
            <a:pPr lvl="1" algn="just" fontAlgn="base"/>
            <a:r>
              <a:rPr lang="cs-CZ" dirty="0"/>
              <a:t>udržuje kontakty se zeměmi mimo Evropskou unii.</a:t>
            </a:r>
          </a:p>
          <a:p>
            <a:pPr algn="just" fontAlgn="base"/>
            <a:r>
              <a:rPr lang="cs-CZ" sz="2600" dirty="0"/>
              <a:t>zdroj: http://www.mocr.army.cz/dokumenty-a-legislativa/eu/rozhodovaci-organy-eu-v-ramci-spolecne-zahranicni-a-bezpecnostni-politiky-7406/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1603790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3. Bezpečnostní aspekty v právu Evropské unie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b="1" dirty="0"/>
              <a:t>Evropská obranná agentura (</a:t>
            </a:r>
            <a:r>
              <a:rPr lang="cs-CZ" b="1" dirty="0" err="1"/>
              <a:t>European</a:t>
            </a:r>
            <a:r>
              <a:rPr lang="cs-CZ" b="1" dirty="0"/>
              <a:t> </a:t>
            </a:r>
            <a:r>
              <a:rPr lang="cs-CZ" b="1" dirty="0" err="1"/>
              <a:t>Defence</a:t>
            </a:r>
            <a:r>
              <a:rPr lang="cs-CZ" b="1" dirty="0"/>
              <a:t> </a:t>
            </a:r>
            <a:r>
              <a:rPr lang="cs-CZ" b="1" dirty="0" err="1"/>
              <a:t>Agency</a:t>
            </a:r>
            <a:r>
              <a:rPr lang="cs-CZ" b="1" dirty="0"/>
              <a:t> - EDA)</a:t>
            </a:r>
          </a:p>
          <a:p>
            <a:pPr lvl="1" algn="just"/>
            <a:r>
              <a:rPr lang="cs-CZ" dirty="0"/>
              <a:t>byla založena v roce 2004 k podpoře Rady a členských států v úsilí ke zlepšení obranných schopností EU pro naplňování cílů Společné bezpečnostní a obranné politiky EU</a:t>
            </a:r>
          </a:p>
          <a:p>
            <a:pPr lvl="1" algn="just"/>
            <a:r>
              <a:rPr lang="cs-CZ" dirty="0"/>
              <a:t>mezivládní platforma na podporu spolupráce členských států v obranných otázkách </a:t>
            </a:r>
          </a:p>
          <a:p>
            <a:pPr lvl="1" algn="just"/>
            <a:r>
              <a:rPr lang="cs-CZ" dirty="0"/>
              <a:t>poskytuje podporu projektům spolupráce v oblasti evropské obrany a zajišťuje platformu pro spolupráci mezi ministry obrany zemí EU </a:t>
            </a:r>
          </a:p>
          <a:p>
            <a:pPr lvl="1" algn="just"/>
            <a:r>
              <a:rPr lang="cs-CZ" dirty="0"/>
              <a:t>poskytuje svým 26 členským zemím (země EU s výjimkou Dánska) podporu při zvyšování jejich obranyschopnosti prostřednictvím spolupráce na evropské úrovni</a:t>
            </a:r>
          </a:p>
          <a:p>
            <a:pPr lvl="1" algn="just"/>
            <a:r>
              <a:rPr lang="cs-CZ" dirty="0"/>
              <a:t>Hlavními úkoly EDA jsou: Podpora rozvoje evropských obranných schopností a vojenské spolupráce; Stimulace obranných technologií a posílení evropského obranného průmyslu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30430143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3. Bezpečnostní aspekty v právu Evropské unie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cs-CZ" b="1" dirty="0"/>
              <a:t>Společná bezpečnostní a obranná politika (SBOP) </a:t>
            </a:r>
            <a:r>
              <a:rPr lang="cs-CZ" dirty="0"/>
              <a:t>byla založena v roce 1999. Do vstupu Lisabonské smlouvy v platnost se označovala jako Evropská bezpečnostní a obranná politika. Zahrnuje spolupráci v oblasti vojenství a zvládání krizí v rámci širší Společné zahraniční a bezpečnostní politiky (SZBP). V rámci politik si drží zvláštní postavení.</a:t>
            </a:r>
          </a:p>
          <a:p>
            <a:pPr algn="just"/>
            <a:r>
              <a:rPr lang="cs-CZ" dirty="0"/>
              <a:t>SBOP je bezpečnostní a obranná politika pro EU. </a:t>
            </a:r>
          </a:p>
          <a:p>
            <a:pPr algn="just"/>
            <a:r>
              <a:rPr lang="cs-CZ" dirty="0"/>
              <a:t>Je nedílnou součástí zahraniční politiky EU, společné zahraniční a bezpečnostní politiky (SZBP).</a:t>
            </a:r>
          </a:p>
          <a:p>
            <a:pPr algn="just"/>
            <a:r>
              <a:rPr lang="cs-CZ" dirty="0"/>
              <a:t>Vytváří rámec pro vojenské a obranné aspekty politiky EU. SBOP byla vytvořena podepsáním Lisabonské smlouvy v roce 2009 a nahrazuje a rozšiřuje někdejší evropskou bezpečnostní a obrannou politiku (EBOP). </a:t>
            </a:r>
          </a:p>
          <a:p>
            <a:pPr algn="just"/>
            <a:r>
              <a:rPr lang="cs-CZ" dirty="0"/>
              <a:t>Cílem této politiky je vytvoření společné evropské obranné schopnosti.</a:t>
            </a:r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24147374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3. Bezpečnostní aspekty v právu Evropské unie</a:t>
            </a:r>
            <a:endParaRPr lang="pl-PL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dirty="0"/>
              <a:t>země EU – povinnost dát civilní a vojenské schopnosti k dispozici EU pro provádění SBOP</a:t>
            </a:r>
          </a:p>
          <a:p>
            <a:pPr algn="just"/>
            <a:r>
              <a:rPr lang="cs-CZ" dirty="0"/>
              <a:t>SBOP zahrnuje utváření společné obranné politiky EU</a:t>
            </a:r>
          </a:p>
          <a:p>
            <a:pPr algn="just"/>
            <a:r>
              <a:rPr lang="cs-CZ" dirty="0"/>
              <a:t>politika EU nebude ovlivňovat specifický charakter bezpečnostní a obranné politiky některých zemí EU a bude respektovat povinnosti některých zemí EU v rámci NATO </a:t>
            </a:r>
          </a:p>
          <a:p>
            <a:pPr algn="just"/>
            <a:r>
              <a:rPr lang="cs-CZ" dirty="0"/>
              <a:t>v rámci Lisabonské smlouvy bylo vytvořeno ustanovení o vzájemné obraně, které je klíčovým prvkem SBOP</a:t>
            </a:r>
          </a:p>
          <a:p>
            <a:pPr algn="just"/>
            <a:r>
              <a:rPr lang="cs-CZ" dirty="0"/>
              <a:t>země EU přijmou opatření s cílem zlepšit své vojenské schopnosti </a:t>
            </a:r>
          </a:p>
          <a:p>
            <a:pPr algn="just"/>
            <a:r>
              <a:rPr lang="cs-CZ" dirty="0"/>
              <a:t>Evropská obranná agentura (EDA) je orgánem, který pomáhá podporou těchto opatření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3228453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Osnova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Úvod</a:t>
            </a:r>
          </a:p>
          <a:p>
            <a:r>
              <a:rPr lang="cs-CZ" sz="2400" dirty="0"/>
              <a:t>1. Evropská unie a právo Evropské unie  </a:t>
            </a:r>
          </a:p>
          <a:p>
            <a:r>
              <a:rPr lang="cs-CZ" sz="2400" dirty="0"/>
              <a:t>2. Právo evropské unie a obecné otázky</a:t>
            </a:r>
          </a:p>
          <a:p>
            <a:r>
              <a:rPr lang="cs-CZ" sz="2400" dirty="0"/>
              <a:t>3. Bezpečnostní aspekty v právu Evropské unie</a:t>
            </a:r>
          </a:p>
          <a:p>
            <a:r>
              <a:rPr lang="cs-CZ" sz="2400" dirty="0"/>
              <a:t>4. Společná bezpečnostní a obranná politika   </a:t>
            </a:r>
          </a:p>
          <a:p>
            <a:r>
              <a:rPr lang="cs-CZ" sz="2400" dirty="0"/>
              <a:t>Závěr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34135269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3. Bezpečnostní aspekty v právu Evropské unie</a:t>
            </a:r>
            <a:endParaRPr lang="pl-PL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stálá strukturovaná spolupráce v oblasti obrany (PSCD) (také přidaná do Lisabonské smlouvy - články 42 a 46 Smlouvy o Evropské unii) označuje hlubší formu spolupráce mezi zeměmi EU</a:t>
            </a:r>
          </a:p>
          <a:p>
            <a:pPr algn="just"/>
            <a:r>
              <a:rPr lang="cs-CZ" dirty="0"/>
              <a:t>země EU se zavazují intenzivněji rozvíjet své obranné kapacity a poskytovat bojové jednotky pro plánované mise</a:t>
            </a:r>
          </a:p>
          <a:p>
            <a:pPr algn="just"/>
            <a:r>
              <a:rPr lang="cs-CZ" dirty="0"/>
              <a:t>EU může využívat civilní i vojenské prostředky mimo EU pro udržování míru, předcházení konfliktům a posilování mezinárodní bezpečnosti.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21638061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3. Bezpečnostní aspekty v právu Evropské unie</a:t>
            </a:r>
            <a:endParaRPr lang="pl-PL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Typy úkolů, které lze provádět v rámci SBOP:</a:t>
            </a:r>
          </a:p>
          <a:p>
            <a:pPr lvl="1" algn="just"/>
            <a:r>
              <a:rPr lang="cs-CZ" dirty="0"/>
              <a:t>humanitární a záchranné operace,</a:t>
            </a:r>
          </a:p>
          <a:p>
            <a:pPr lvl="1" algn="just"/>
            <a:r>
              <a:rPr lang="cs-CZ" dirty="0"/>
              <a:t>předcházení konfliktům,</a:t>
            </a:r>
          </a:p>
          <a:p>
            <a:pPr lvl="1" algn="just"/>
            <a:r>
              <a:rPr lang="cs-CZ" dirty="0"/>
              <a:t>úkoly bojových jednotek při řešení krizí,</a:t>
            </a:r>
          </a:p>
          <a:p>
            <a:pPr lvl="1" algn="just"/>
            <a:r>
              <a:rPr lang="cs-CZ" dirty="0"/>
              <a:t>společné operace odzbrojování,</a:t>
            </a:r>
          </a:p>
          <a:p>
            <a:pPr lvl="1" algn="just"/>
            <a:r>
              <a:rPr lang="cs-CZ" dirty="0"/>
              <a:t>poradenství ve vojenských otázkách a poskytování pomoci a</a:t>
            </a:r>
          </a:p>
          <a:p>
            <a:pPr lvl="1" algn="just"/>
            <a:r>
              <a:rPr lang="cs-CZ" dirty="0"/>
              <a:t>úkoly při stabilizaci situace po ukončení konfliktu.</a:t>
            </a:r>
          </a:p>
          <a:p>
            <a:pPr algn="just"/>
            <a:r>
              <a:rPr lang="cs-CZ" sz="1700" dirty="0"/>
              <a:t>zdroj: https://eur-lex.europa.eu/legal-content/CS/TXT/?uri=legissum:ai0026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34708582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3. Bezpečnostní aspekty v právu Evropské unie</a:t>
            </a:r>
            <a:endParaRPr lang="pl-PL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dirty="0"/>
              <a:t>Společná bezpečnostní a obranná politika (SBOP) je nedílnou součástí společné zahraniční a bezpečnostní politiky Unie (SZBP). </a:t>
            </a:r>
          </a:p>
          <a:p>
            <a:pPr algn="just"/>
            <a:r>
              <a:rPr lang="cs-CZ" dirty="0"/>
              <a:t>Rámec SBOP je stanoven Smlouvou o Evropské unii (SEU). Článek 41 nastiňuje financování SZBP a SBOP a tato politika je podrobněji popsána v hlavě V oddílu 2 článcích 42 až 46 (Ustanovení o společné bezpečnostní a obranné politice), v protokolech 1, 10 a 11 a v prohlášeních 13 a 14. </a:t>
            </a:r>
          </a:p>
          <a:p>
            <a:pPr algn="just"/>
            <a:r>
              <a:rPr lang="cs-CZ" dirty="0"/>
              <a:t>Rozhodnutí týkající se SBOP přijímají Evropská rada a Rada Evropské unie (článek 42 Smlouvy o EU). Tato rozhodnutí jsou přijímána jednomyslně, s výjimkou záležitostí týkajících se Evropské obranné agentury (EDA, článek 45 Smlouvy o EU) a stálé strukturované spolupráce (PESCO, článek 46 Smlouvy o EU), kde se hlasuje kvalifikovanou většinou.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36860293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3. Bezpečnostní aspekty v právu Evropské unie</a:t>
            </a:r>
            <a:endParaRPr lang="pl-PL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Návrhy rozhodnutí obvykle předkládá vysoký představitel Unie pro zahraniční věci a bezpečnostní politiku, který rovněž zastává funkci místopředsedy Evropské komise.</a:t>
            </a:r>
          </a:p>
          <a:p>
            <a:pPr algn="just"/>
            <a:r>
              <a:rPr lang="cs-CZ" dirty="0"/>
              <a:t>Lisabonská smlouva zavedla pojem evropské politiky schopností a vyzbrojování (čl. 42 odst. 3 Smlouvy o EU) a propojila SBOP a další politiky Unie stanovením požadavku, aby agentura EDA a Komise v případě potřeby spolupracovaly (čl. 45 odst. 2 Smlouvy o EU).  </a:t>
            </a:r>
          </a:p>
          <a:p>
            <a:pPr algn="just"/>
            <a:r>
              <a:rPr lang="cs-CZ" dirty="0"/>
              <a:t>Zdroj: https://www.europarl.europa.eu/factsheets/cs/sheet/159/spolecna-bezpecnostni-a-obranna-politika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9748944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4. Aktuální otázky bezpečnosti Evropské unie</a:t>
            </a:r>
            <a:endParaRPr lang="pl-PL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Bezpečnostní prostředí v sousedství EU velmi nestálé – zhroucené a nestabilní státy, </a:t>
            </a:r>
            <a:r>
              <a:rPr lang="pt-BR" dirty="0"/>
              <a:t>rozrůst</a:t>
            </a:r>
            <a:r>
              <a:rPr lang="cs-CZ" dirty="0" err="1"/>
              <a:t>án</a:t>
            </a:r>
            <a:r>
              <a:rPr lang="pt-BR" dirty="0"/>
              <a:t>í teroristick</a:t>
            </a:r>
            <a:r>
              <a:rPr lang="cs-CZ" dirty="0" err="1"/>
              <a:t>ých</a:t>
            </a:r>
            <a:r>
              <a:rPr lang="cs-CZ" dirty="0"/>
              <a:t> </a:t>
            </a:r>
            <a:r>
              <a:rPr lang="pt-BR" dirty="0"/>
              <a:t>a zločineck</a:t>
            </a:r>
            <a:r>
              <a:rPr lang="cs-CZ" dirty="0" err="1"/>
              <a:t>ých</a:t>
            </a:r>
            <a:r>
              <a:rPr lang="pt-BR" dirty="0"/>
              <a:t> organizac</a:t>
            </a:r>
            <a:r>
              <a:rPr lang="cs-CZ" dirty="0"/>
              <a:t>í</a:t>
            </a:r>
          </a:p>
          <a:p>
            <a:r>
              <a:rPr lang="cs-CZ" dirty="0"/>
              <a:t>kyberterorismus, informační válka a energetická politika</a:t>
            </a:r>
          </a:p>
          <a:p>
            <a:r>
              <a:rPr lang="cs-CZ" dirty="0"/>
              <a:t>migrační krize na jižních a jihovýchodních hranicích EU</a:t>
            </a:r>
          </a:p>
          <a:p>
            <a:r>
              <a:rPr lang="cs-CZ" dirty="0"/>
              <a:t>brexit a nejistota vyvolaná novou americkou vládou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33609968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dirty="0"/>
              <a:t>EU se primárně zaměřuje na jiná témata než na obranu. </a:t>
            </a:r>
          </a:p>
          <a:p>
            <a:pPr algn="just"/>
            <a:r>
              <a:rPr lang="cs-CZ" dirty="0"/>
              <a:t>Společná bezpečnostní a obranná politika je nedílnou součástí společné zahraniční a bezpečnostní politiky EU. </a:t>
            </a:r>
          </a:p>
          <a:p>
            <a:pPr algn="just"/>
            <a:r>
              <a:rPr lang="cs-CZ" dirty="0"/>
              <a:t>Společná bezpečnostní a obranná politika je upravena ve Smlouvě o EU a zajišťuje operativní schopnost EU. </a:t>
            </a:r>
          </a:p>
          <a:p>
            <a:pPr algn="just"/>
            <a:r>
              <a:rPr lang="cs-CZ" dirty="0"/>
              <a:t>Opírá se o civilní a vojenské prostředky, a to jak bojové, tak nebojové povahy.</a:t>
            </a:r>
          </a:p>
          <a:p>
            <a:pPr algn="just"/>
            <a:r>
              <a:rPr lang="cs-CZ" dirty="0"/>
              <a:t>Současný svět a moderní hrozby (např. kybernetické útoky), však EU nutí ke zvážení stávající situace a možnosti změn.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940426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i="1" dirty="0"/>
              <a:t>Evropská unie (dále též „EU“) vznikla v roce 1993 na základě Smlouvy o Evropské unii a v současné době má 27 členských států (po odchodu Velké Británie z EU dne 29. března 2019). Smyslem svazku je posílit společné zájmy evropských států a směřovat k integraci ve všech oblastech života.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1193911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1. Evropská unie a právo Evropské unie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 Evropská unie (EU)</a:t>
            </a:r>
          </a:p>
          <a:p>
            <a:pPr lvl="1" algn="just"/>
            <a:r>
              <a:rPr lang="cs-CZ" dirty="0"/>
              <a:t>Jejími předchůdci jsou Evropská společenství (Evropské společenství uhlí a oceli, Evropské hospodářské společenství a Evropské společenství atomové energie), která byla svazky hospodářsky, sociálně, politicky a konečně též právně propojující evropské státy. </a:t>
            </a:r>
          </a:p>
          <a:p>
            <a:pPr lvl="1" algn="just"/>
            <a:r>
              <a:rPr lang="cs-CZ" dirty="0"/>
              <a:t>Potřeba politické a správně-soudní spolupráce úzce hospodářsky integrovaných členských států Evropských společenství vedla v roce 1993 k ustavení EU (Maastrichtská smlouva z roku 1992). 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2172784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1. Evropská unie a právo Evropské unie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Evropská unie (EU)</a:t>
            </a:r>
          </a:p>
          <a:p>
            <a:pPr lvl="1" algn="just"/>
            <a:r>
              <a:rPr lang="cs-CZ" dirty="0"/>
              <a:t>EU zahrnula další agendu: společnou zahraniční a bezpečnostní politiku a spolupráci justiční a vnitřní, posléze omezenou Amsterdamskou smlouvou na oblast trestního práva. </a:t>
            </a:r>
          </a:p>
          <a:p>
            <a:pPr lvl="1" algn="just"/>
            <a:r>
              <a:rPr lang="pt-BR" dirty="0"/>
              <a:t>Česká republika </a:t>
            </a:r>
            <a:r>
              <a:rPr lang="cs-CZ" dirty="0"/>
              <a:t>(</a:t>
            </a:r>
            <a:r>
              <a:rPr lang="pt-BR" dirty="0"/>
              <a:t>ČR</a:t>
            </a:r>
            <a:r>
              <a:rPr lang="cs-CZ" dirty="0"/>
              <a:t>)</a:t>
            </a:r>
            <a:r>
              <a:rPr lang="pt-BR" dirty="0"/>
              <a:t> vstoupila do EU</a:t>
            </a:r>
            <a:r>
              <a:rPr lang="cs-CZ" dirty="0"/>
              <a:t> </a:t>
            </a:r>
            <a:r>
              <a:rPr lang="pt-BR" dirty="0"/>
              <a:t>v roce 2004.</a:t>
            </a:r>
            <a:endParaRPr lang="cs-CZ" dirty="0"/>
          </a:p>
          <a:p>
            <a:pPr lvl="1" algn="just"/>
            <a:r>
              <a:rPr lang="pt-BR" dirty="0"/>
              <a:t>Toto propojení převyšuje integraci států v jiných mezinárodních organizacích. </a:t>
            </a:r>
          </a:p>
          <a:p>
            <a:pPr lvl="1" algn="just"/>
            <a:r>
              <a:rPr lang="pt-BR" dirty="0"/>
              <a:t>EU ale není federativním státem.</a:t>
            </a:r>
          </a:p>
          <a:p>
            <a:pPr lvl="1"/>
            <a:endParaRPr lang="pt-BR" dirty="0"/>
          </a:p>
          <a:p>
            <a:pPr lvl="1"/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3321936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1. Evropská unie a právo Evropské unie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Právo Evropské unie</a:t>
            </a:r>
          </a:p>
          <a:p>
            <a:pPr lvl="1" algn="just"/>
            <a:r>
              <a:rPr lang="cs-CZ" dirty="0"/>
              <a:t>právní odvětví  </a:t>
            </a:r>
          </a:p>
          <a:p>
            <a:pPr lvl="1" algn="just"/>
            <a:r>
              <a:rPr lang="cs-CZ" dirty="0"/>
              <a:t>dříve označováno jako „právo Evropských společenství“, v současnosti též „evropské právo“</a:t>
            </a:r>
          </a:p>
          <a:p>
            <a:pPr lvl="1" algn="just"/>
            <a:r>
              <a:rPr lang="cs-CZ" dirty="0"/>
              <a:t>Právo Evropské unie se stalo právním řádem, který se přímo uplatňuje na území ČR </a:t>
            </a:r>
          </a:p>
          <a:p>
            <a:pPr lvl="1" algn="just"/>
            <a:r>
              <a:rPr lang="cs-CZ" dirty="0"/>
              <a:t>má přednost před českým právem</a:t>
            </a:r>
          </a:p>
          <a:p>
            <a:pPr lvl="1" algn="just"/>
            <a:r>
              <a:rPr lang="cs-CZ" dirty="0"/>
              <a:t>porozumění právu Evropské unie – součást  každého právnického vzdělávání</a:t>
            </a:r>
          </a:p>
          <a:p>
            <a:pPr lvl="1" algn="just"/>
            <a:r>
              <a:rPr lang="cs-CZ" dirty="0"/>
              <a:t>prameny: primární právo (zřizovací smlouvy a reformní smlouvy– Pařížská smlouva, Římské smlouvy, Maastrichtská smlouva, Amsterodamská smlouva, Smlouva z Nice, Lisabonská smlouva atd.) a sekundární právo (nařízení, směrnice, rozhodnutí, doporučení a stanoviska)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4014246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1. Evropská unie a právo Evropské unie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2600" dirty="0"/>
              <a:t>Prameny práva EU:</a:t>
            </a:r>
          </a:p>
          <a:p>
            <a:pPr lvl="1" algn="just"/>
            <a:r>
              <a:rPr lang="cs-CZ" sz="2500" i="1" dirty="0"/>
              <a:t>Konsolidované znění Smlouvy o Evropské unii (SEU), Smlouvy o fungování </a:t>
            </a:r>
            <a:r>
              <a:rPr lang="cs-CZ" sz="2500" i="1" dirty="0" err="1"/>
              <a:t>Evropskéunie</a:t>
            </a:r>
            <a:r>
              <a:rPr lang="cs-CZ" sz="2500" i="1" dirty="0"/>
              <a:t> (SFEU), dodatkových protokolů a prohlášení a Listina základních práv Evropské unie. </a:t>
            </a:r>
            <a:r>
              <a:rPr lang="cs-CZ" sz="2500" dirty="0"/>
              <a:t>Úřední věstník Evropské unie, částka C 326 ze dne 26. 10. 2012, svazek 55. </a:t>
            </a:r>
          </a:p>
          <a:p>
            <a:pPr lvl="1" algn="just"/>
            <a:r>
              <a:rPr lang="cs-CZ" sz="2500" i="1" dirty="0"/>
              <a:t>Evropské právo – základní dokumenty ve znění Lisabonské smlouvy, Úplné znění, č. 1311.</a:t>
            </a:r>
            <a:r>
              <a:rPr lang="cs-CZ" sz="2500" dirty="0"/>
              <a:t>Ostrava: </a:t>
            </a:r>
            <a:r>
              <a:rPr lang="cs-CZ" sz="2500" dirty="0" err="1"/>
              <a:t>Sagit</a:t>
            </a:r>
            <a:r>
              <a:rPr lang="cs-CZ" sz="2500" dirty="0"/>
              <a:t>, 2019. ISBN: 978-80-7488-344-6</a:t>
            </a:r>
          </a:p>
          <a:p>
            <a:pPr lvl="1"/>
            <a:endParaRPr lang="cs-CZ" dirty="0"/>
          </a:p>
          <a:p>
            <a:endParaRPr lang="cs-CZ" sz="2900" dirty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2651401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1. Evropská unie a právo Evropské unie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cs-CZ" sz="2900" b="1" dirty="0"/>
              <a:t>Literatura:</a:t>
            </a:r>
          </a:p>
          <a:p>
            <a:pPr lvl="1" algn="just"/>
            <a:r>
              <a:rPr lang="cs-CZ" sz="2600" dirty="0"/>
              <a:t>SEHNÁLEK, David. </a:t>
            </a:r>
            <a:r>
              <a:rPr lang="cs-CZ" sz="2600" i="1" dirty="0"/>
              <a:t>Specifika výkladu práva Evropské unie a jeho vnitrostátní důsledky</a:t>
            </a:r>
            <a:r>
              <a:rPr lang="cs-CZ" sz="2600" dirty="0"/>
              <a:t>. V Praze: C.H. Beck, 2019. Beckova edice právní instituty. ISBN 978-80-7400-741-5.</a:t>
            </a:r>
          </a:p>
          <a:p>
            <a:pPr lvl="1" algn="just"/>
            <a:r>
              <a:rPr lang="cs-CZ" sz="2600" dirty="0"/>
              <a:t>SVOBODA, Pavel. </a:t>
            </a:r>
            <a:r>
              <a:rPr lang="cs-CZ" sz="2600" i="1" dirty="0"/>
              <a:t>Úvod do evropského práva</a:t>
            </a:r>
            <a:r>
              <a:rPr lang="cs-CZ" sz="2600" dirty="0"/>
              <a:t>. 6. vydání. V Praze: C.H. Beck, 2019. ISBN 978-80-7400-752-1.</a:t>
            </a:r>
          </a:p>
          <a:p>
            <a:pPr lvl="1" algn="just"/>
            <a:r>
              <a:rPr lang="cs-CZ" sz="2600" dirty="0"/>
              <a:t>ŠLOSARČÍK, Ivo. </a:t>
            </a:r>
            <a:r>
              <a:rPr lang="cs-CZ" sz="2600" i="1" dirty="0"/>
              <a:t>Právní a politický rámec Evropské unie</a:t>
            </a:r>
            <a:r>
              <a:rPr lang="cs-CZ" sz="2600" dirty="0"/>
              <a:t>. 5. vydání. Praha: </a:t>
            </a:r>
            <a:r>
              <a:rPr lang="cs-CZ" sz="2600" dirty="0" err="1"/>
              <a:t>Wolters</a:t>
            </a:r>
            <a:r>
              <a:rPr lang="cs-CZ" sz="2600" dirty="0"/>
              <a:t> </a:t>
            </a:r>
            <a:r>
              <a:rPr lang="cs-CZ" sz="2600" dirty="0" err="1"/>
              <a:t>Kluwer</a:t>
            </a:r>
            <a:r>
              <a:rPr lang="cs-CZ" sz="2600" dirty="0"/>
              <a:t>, 2020. ISBN 978-80-7598-624-5.</a:t>
            </a:r>
          </a:p>
          <a:p>
            <a:pPr lvl="1" algn="just"/>
            <a:r>
              <a:rPr lang="cs-CZ" sz="2600" dirty="0"/>
              <a:t>ŠMEJKAL, Václav, Olga FRANCOVÁ, Michael KOHAJDA, et al. </a:t>
            </a:r>
            <a:r>
              <a:rPr lang="cs-CZ" sz="2600" i="1" dirty="0"/>
              <a:t>Evropská unie po brexitu: právně-institucionální budoucnost evropské integrace</a:t>
            </a:r>
            <a:r>
              <a:rPr lang="cs-CZ" sz="2600" dirty="0"/>
              <a:t>. Praha: </a:t>
            </a:r>
            <a:r>
              <a:rPr lang="cs-CZ" sz="2600" dirty="0" err="1"/>
              <a:t>Wolters</a:t>
            </a:r>
            <a:r>
              <a:rPr lang="cs-CZ" sz="2600" dirty="0"/>
              <a:t> </a:t>
            </a:r>
            <a:r>
              <a:rPr lang="cs-CZ" sz="2600" dirty="0" err="1"/>
              <a:t>Kluwer</a:t>
            </a:r>
            <a:r>
              <a:rPr lang="cs-CZ" sz="2600" dirty="0"/>
              <a:t>, 2018. Právní monografie (</a:t>
            </a:r>
            <a:r>
              <a:rPr lang="cs-CZ" sz="2600" dirty="0" err="1"/>
              <a:t>Wolters</a:t>
            </a:r>
            <a:r>
              <a:rPr lang="cs-CZ" sz="2600" dirty="0"/>
              <a:t> </a:t>
            </a:r>
            <a:r>
              <a:rPr lang="cs-CZ" sz="2600" dirty="0" err="1"/>
              <a:t>Kluwer</a:t>
            </a:r>
            <a:r>
              <a:rPr lang="cs-CZ" sz="2600" dirty="0"/>
              <a:t> ČR). ISBN 978-80-7598-098-4.</a:t>
            </a:r>
          </a:p>
          <a:p>
            <a:pPr lvl="1" algn="just"/>
            <a:r>
              <a:rPr lang="cs-CZ" sz="2600" dirty="0"/>
              <a:t>TOMÁŠEK, Michal, Vladimír TÝČ, Jiří MALENOVSKÝ, et al. </a:t>
            </a:r>
            <a:r>
              <a:rPr lang="cs-CZ" sz="2600" i="1" dirty="0"/>
              <a:t>Právo Evropské unie</a:t>
            </a:r>
            <a:r>
              <a:rPr lang="cs-CZ" sz="2600" dirty="0"/>
              <a:t>. 2. aktualizované vydání. Praha: </a:t>
            </a:r>
            <a:r>
              <a:rPr lang="cs-CZ" sz="2600" dirty="0" err="1"/>
              <a:t>Leges</a:t>
            </a:r>
            <a:r>
              <a:rPr lang="cs-CZ" sz="2600" dirty="0"/>
              <a:t>, 2017. Student (</a:t>
            </a:r>
            <a:r>
              <a:rPr lang="cs-CZ" sz="2600" dirty="0" err="1"/>
              <a:t>Leges</a:t>
            </a:r>
            <a:r>
              <a:rPr lang="cs-CZ" sz="2600" dirty="0"/>
              <a:t>). ISBN 978-80-7502-184-7.</a:t>
            </a:r>
          </a:p>
          <a:p>
            <a:pPr lvl="1" algn="just"/>
            <a:r>
              <a:rPr lang="cs-CZ" sz="2600" dirty="0"/>
              <a:t>TÝČ, Vladimír. </a:t>
            </a:r>
            <a:r>
              <a:rPr lang="cs-CZ" sz="2600" i="1" dirty="0"/>
              <a:t>Základy práva Evropské unie pro ekonomy</a:t>
            </a:r>
            <a:r>
              <a:rPr lang="cs-CZ" sz="2600" dirty="0"/>
              <a:t>. 7. přepracované a aktualizované vydání. Praha: </a:t>
            </a:r>
            <a:r>
              <a:rPr lang="cs-CZ" sz="2600" dirty="0" err="1"/>
              <a:t>Leges</a:t>
            </a:r>
            <a:r>
              <a:rPr lang="cs-CZ" sz="2600" dirty="0"/>
              <a:t>, 2017. Student (</a:t>
            </a:r>
            <a:r>
              <a:rPr lang="cs-CZ" sz="2600" dirty="0" err="1"/>
              <a:t>Leges</a:t>
            </a:r>
            <a:r>
              <a:rPr lang="cs-CZ" sz="2600" dirty="0"/>
              <a:t>). ISBN 978-80-7502-243-1.</a:t>
            </a:r>
          </a:p>
          <a:p>
            <a:pPr lvl="1"/>
            <a:endParaRPr lang="cs-CZ" dirty="0"/>
          </a:p>
          <a:p>
            <a:endParaRPr lang="cs-CZ" sz="2900" dirty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2929554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2. Právo evropské unie a obecné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 fontAlgn="base"/>
            <a:r>
              <a:rPr lang="cs-CZ" dirty="0"/>
              <a:t>Do přijetí Lisabonské smlouvy (2009) byla Evropská unie založena na třech pilířích:</a:t>
            </a:r>
          </a:p>
          <a:p>
            <a:pPr lvl="1" algn="just" fontAlgn="base"/>
            <a:r>
              <a:rPr lang="cs-CZ" dirty="0"/>
              <a:t>I. pilíř tvoří Evropská společenství, jako seskupení pro hospodářskou spolupráci a Evropské společenství pro atomovou energii;</a:t>
            </a:r>
          </a:p>
          <a:p>
            <a:pPr lvl="1" algn="just" fontAlgn="base"/>
            <a:r>
              <a:rPr lang="cs-CZ" dirty="0"/>
              <a:t>II. pilíř tvoří Společná zahraniční a bezpečnostní politika, jejíž součástí byla Evropská bezpečnostní a obranná politika, a</a:t>
            </a:r>
          </a:p>
          <a:p>
            <a:pPr lvl="1" algn="just" fontAlgn="base"/>
            <a:r>
              <a:rPr lang="cs-CZ" dirty="0"/>
              <a:t>III. pilíř tvoří policejní a soudní spolupráce v trestních věcech.</a:t>
            </a:r>
          </a:p>
          <a:p>
            <a:pPr algn="just" fontAlgn="base"/>
            <a:r>
              <a:rPr lang="cs-CZ" b="1" dirty="0"/>
              <a:t>Lisabonská smlouva </a:t>
            </a:r>
            <a:r>
              <a:rPr lang="cs-CZ" dirty="0"/>
              <a:t>zavedla řadu změn do fungování EU:</a:t>
            </a:r>
          </a:p>
          <a:p>
            <a:pPr lvl="1" algn="just" fontAlgn="base"/>
            <a:r>
              <a:rPr lang="cs-CZ" dirty="0"/>
              <a:t>formálně </a:t>
            </a:r>
            <a:r>
              <a:rPr lang="cs-CZ" b="1" dirty="0"/>
              <a:t>zavedla právní subjektivitu EU</a:t>
            </a:r>
            <a:r>
              <a:rPr lang="cs-CZ" dirty="0"/>
              <a:t>, což znamená, že EU může svým jménem uzavírat mezinárodní dohody se třetími státy, </a:t>
            </a:r>
          </a:p>
          <a:p>
            <a:pPr lvl="1" algn="just" fontAlgn="base"/>
            <a:r>
              <a:rPr lang="cs-CZ" dirty="0"/>
              <a:t>došlo ke </a:t>
            </a:r>
            <a:r>
              <a:rPr lang="cs-CZ" b="1" dirty="0"/>
              <a:t>zrušení pilířové struktury</a:t>
            </a:r>
            <a:r>
              <a:rPr lang="cs-CZ" dirty="0"/>
              <a:t>, přičemž oblast společné zahraniční a bezpečnostní politiky zůstává založena na principech mezivládní spolupráce,</a:t>
            </a:r>
          </a:p>
          <a:p>
            <a:pPr lvl="1" algn="just" fontAlgn="base"/>
            <a:r>
              <a:rPr lang="cs-CZ" dirty="0"/>
              <a:t>zavedla </a:t>
            </a:r>
            <a:r>
              <a:rPr lang="cs-CZ" b="1" dirty="0"/>
              <a:t>funkce Vysokého představitele Unie pro zahraniční věci a bezpečnostní politiku</a:t>
            </a:r>
            <a:r>
              <a:rPr lang="cs-CZ" dirty="0"/>
              <a:t> (SZBP), </a:t>
            </a:r>
          </a:p>
          <a:p>
            <a:pPr lvl="1" algn="just" fontAlgn="base"/>
            <a:r>
              <a:rPr lang="cs-CZ" dirty="0"/>
              <a:t>byla založena tzv. </a:t>
            </a:r>
            <a:r>
              <a:rPr lang="cs-CZ" b="1" dirty="0"/>
              <a:t>Evropská služba pro vnější akci</a:t>
            </a:r>
            <a:r>
              <a:rPr lang="cs-CZ" dirty="0"/>
              <a:t> (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External</a:t>
            </a:r>
            <a:r>
              <a:rPr lang="cs-CZ" dirty="0"/>
              <a:t> </a:t>
            </a:r>
            <a:r>
              <a:rPr lang="cs-CZ" dirty="0" err="1"/>
              <a:t>Action</a:t>
            </a:r>
            <a:r>
              <a:rPr lang="cs-CZ" dirty="0"/>
              <a:t> </a:t>
            </a:r>
            <a:r>
              <a:rPr lang="cs-CZ" dirty="0" err="1"/>
              <a:t>Service</a:t>
            </a:r>
            <a:r>
              <a:rPr lang="cs-CZ" dirty="0"/>
              <a:t>) atd.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90595268"/>
      </p:ext>
    </p:extLst>
  </p:cSld>
  <p:clrMapOvr>
    <a:masterClrMapping/>
  </p:clrMapOvr>
</p:sld>
</file>

<file path=ppt/theme/theme1.xml><?xml version="1.0" encoding="utf-8"?>
<a:theme xmlns:a="http://schemas.openxmlformats.org/drawingml/2006/main" name="FVL-CJ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-CJ.potx [jen pro čtení]" id="{7A353DE0-7B06-4628-B469-85256371F51E}" vid="{5219372D-2BD7-4DCF-B91F-222681E0160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ruh_x0020_formul_x00e1__x0159_e xmlns="e934d7ba-d00a-4f08-ad66-67ce6f4199d0">formulář, tiskopis</Druh_x0020_formul_x00e1__x0159_e>
    <Jazyk_x0020_formul_x00e1__x0159_e xmlns="e934d7ba-d00a-4f08-ad66-67ce6f4199d0">CZ</Jazyk_x0020_formul_x00e1__x0159_e>
    <Oblast_x0020_formul_x00e1__x0159_e xmlns="e934d7ba-d00a-4f08-ad66-67ce6f4199d0">organizační</Oblast_x0020_formul_x00e1__x0159_e>
    <_dlc_DocId xmlns="f242274d-c577-47b4-9953-4e44103112f8">TH64JJ3HEHY5-1029827492-549</_dlc_DocId>
    <_dlc_DocIdUrl xmlns="f242274d-c577-47b4-9953-4e44103112f8">
      <Url>https://intranet.unob.cz/dokum/_layouts/15/DocIdRedir.aspx?ID=TH64JJ3HEHY5-1029827492-549</Url>
      <Description>TH64JJ3HEHY5-1029827492-549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8C81A9692E2304F805F9C0C709FE0CA" ma:contentTypeVersion="7" ma:contentTypeDescription="Vytvoří nový dokument" ma:contentTypeScope="" ma:versionID="aae8caf2d686d761e0f07e57c7f02979">
  <xsd:schema xmlns:xsd="http://www.w3.org/2001/XMLSchema" xmlns:xs="http://www.w3.org/2001/XMLSchema" xmlns:p="http://schemas.microsoft.com/office/2006/metadata/properties" xmlns:ns2="f242274d-c577-47b4-9953-4e44103112f8" xmlns:ns3="e934d7ba-d00a-4f08-ad66-67ce6f4199d0" targetNamespace="http://schemas.microsoft.com/office/2006/metadata/properties" ma:root="true" ma:fieldsID="932d2f79fd0e5d1a6384e323239cad28" ns2:_="" ns3:_="">
    <xsd:import namespace="f242274d-c577-47b4-9953-4e44103112f8"/>
    <xsd:import namespace="e934d7ba-d00a-4f08-ad66-67ce6f4199d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ruh_x0020_formul_x00e1__x0159_e"/>
                <xsd:element ref="ns3:Jazyk_x0020_formul_x00e1__x0159_e"/>
                <xsd:element ref="ns3:Oblast_x0020_formul_x00e1__x0159_e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2274d-c577-47b4-9953-4e44103112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4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4d7ba-d00a-4f08-ad66-67ce6f4199d0" elementFormDefault="qualified">
    <xsd:import namespace="http://schemas.microsoft.com/office/2006/documentManagement/types"/>
    <xsd:import namespace="http://schemas.microsoft.com/office/infopath/2007/PartnerControls"/>
    <xsd:element name="Druh_x0020_formul_x00e1__x0159_e" ma:index="11" ma:displayName="Druh formuláře" ma:format="Dropdown" ma:internalName="Druh_x0020_formul_x00e1__x0159_e">
      <xsd:simpleType>
        <xsd:restriction base="dms:Choice">
          <xsd:enumeration value="formulář, tiskopis"/>
          <xsd:enumeration value="pokyny k vyplnění"/>
          <xsd:enumeration value="vzor dokumentu, zápisu"/>
          <xsd:enumeration value="vzor vyplnění formuláře"/>
        </xsd:restriction>
      </xsd:simpleType>
    </xsd:element>
    <xsd:element name="Jazyk_x0020_formul_x00e1__x0159_e" ma:index="12" ma:displayName="Jazyk formuláře" ma:format="Dropdown" ma:internalName="Jazyk_x0020_formul_x00e1__x0159_e">
      <xsd:simpleType>
        <xsd:restriction base="dms:Choice">
          <xsd:enumeration value="CZ"/>
          <xsd:enumeration value="EN"/>
        </xsd:restriction>
      </xsd:simpleType>
    </xsd:element>
    <xsd:element name="Oblast_x0020_formul_x00e1__x0159_e" ma:index="13" ma:displayName="Oblast formuláře" ma:format="Dropdown" ma:internalName="Oblast_x0020_formul_x00e1__x0159_e">
      <xsd:simpleType>
        <xsd:restriction base="dms:Choice">
          <xsd:enumeration value="bezpečnost informací"/>
          <xsd:enumeration value="BOZP a PO"/>
          <xsd:enumeration value="finanční zabezpečení"/>
          <xsd:enumeration value="jiné"/>
          <xsd:enumeration value="Knihovna UO"/>
          <xsd:enumeration value="kultura, spolky apod."/>
          <xsd:enumeration value="logistika"/>
          <xsd:enumeration value="odbory"/>
          <xsd:enumeration value="organizační"/>
          <xsd:enumeration value="organizační, správní"/>
          <xsd:enumeration value="personalistika"/>
          <xsd:enumeration value="podpora práce uživatelů s IS"/>
          <xsd:enumeration value="studium a výuka"/>
          <xsd:enumeration value="tělovýchova, sport"/>
          <xsd:enumeration value="výzkum a vývoj"/>
          <xsd:enumeration value="zahraniční styk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2C1907-7DA0-439A-AA85-4AF741157715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4643AA17-3549-406E-B158-F01765B5ABBC}">
  <ds:schemaRefs>
    <ds:schemaRef ds:uri="http://purl.org/dc/terms/"/>
    <ds:schemaRef ds:uri="http://www.w3.org/XML/1998/namespace"/>
    <ds:schemaRef ds:uri="http://purl.org/dc/dcmitype/"/>
    <ds:schemaRef ds:uri="http://schemas.openxmlformats.org/package/2006/metadata/core-properties"/>
    <ds:schemaRef ds:uri="f242274d-c577-47b4-9953-4e44103112f8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e934d7ba-d00a-4f08-ad66-67ce6f4199d0"/>
  </ds:schemaRefs>
</ds:datastoreItem>
</file>

<file path=customXml/itemProps3.xml><?xml version="1.0" encoding="utf-8"?>
<ds:datastoreItem xmlns:ds="http://schemas.openxmlformats.org/officeDocument/2006/customXml" ds:itemID="{B8BD02DC-7AE1-4A8F-9FEE-B71443179D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42274d-c577-47b4-9953-4e44103112f8"/>
    <ds:schemaRef ds:uri="e934d7ba-d00a-4f08-ad66-67ce6f419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1292C6C-C82C-4382-A16F-07256B6566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FVL-CJ</Template>
  <TotalTime>1570</TotalTime>
  <Words>2600</Words>
  <Application>Microsoft Office PowerPoint</Application>
  <PresentationFormat>Předvádění na obrazovce (4:3)</PresentationFormat>
  <Paragraphs>184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FVL-CJ</vt:lpstr>
      <vt:lpstr>T7: Bezpečnost v právu  Evropské unie</vt:lpstr>
      <vt:lpstr>Osnova</vt:lpstr>
      <vt:lpstr>Úvod</vt:lpstr>
      <vt:lpstr>1. Evropská unie a právo Evropské unie </vt:lpstr>
      <vt:lpstr>1. Evropská unie a právo Evropské unie </vt:lpstr>
      <vt:lpstr>1. Evropská unie a právo Evropské unie </vt:lpstr>
      <vt:lpstr>1. Evropská unie a právo Evropské unie </vt:lpstr>
      <vt:lpstr>1. Evropská unie a právo Evropské unie </vt:lpstr>
      <vt:lpstr>2. Právo evropské unie a obecné otázky</vt:lpstr>
      <vt:lpstr>2. Právo evropské unie a obecné otázky</vt:lpstr>
      <vt:lpstr>2. Právo evropské unie a obecné otázky</vt:lpstr>
      <vt:lpstr>3. Bezpečnostní aspekty v právu Evropské unie</vt:lpstr>
      <vt:lpstr>3. Bezpečnostní aspekty v právu Evropské unie</vt:lpstr>
      <vt:lpstr>3. Bezpečnostní aspekty v právu Evropské unie</vt:lpstr>
      <vt:lpstr>3. Bezpečnostní aspekty v právu Evropské unie</vt:lpstr>
      <vt:lpstr>3. Bezpečnostní aspekty v právu Evropské unie</vt:lpstr>
      <vt:lpstr>3. Bezpečnostní aspekty v právu Evropské unie</vt:lpstr>
      <vt:lpstr>3. Bezpečnostní aspekty v právu Evropské unie</vt:lpstr>
      <vt:lpstr>3. Bezpečnostní aspekty v právu Evropské unie</vt:lpstr>
      <vt:lpstr>3. Bezpečnostní aspekty v právu Evropské unie</vt:lpstr>
      <vt:lpstr>3. Bezpečnostní aspekty v právu Evropské unie</vt:lpstr>
      <vt:lpstr>3. Bezpečnostní aspekty v právu Evropské unie</vt:lpstr>
      <vt:lpstr>3. Bezpečnostní aspekty v právu Evropské unie</vt:lpstr>
      <vt:lpstr>4. Aktuální otázky bezpečnosti Evropské unie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Pozice správního práva a správní vědy v právním systému ČR</dc:title>
  <dc:creator>Vičar Radim</dc:creator>
  <cp:lastModifiedBy>Vičar Radim</cp:lastModifiedBy>
  <cp:revision>102</cp:revision>
  <dcterms:created xsi:type="dcterms:W3CDTF">2018-07-03T04:50:15Z</dcterms:created>
  <dcterms:modified xsi:type="dcterms:W3CDTF">2020-07-15T08:45:12Z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2d24cf9b-45d5-4abe-90c6-13b95167f52a</vt:lpwstr>
  </property>
  <property fmtid="{D5CDD505-2E9C-101B-9397-08002B2CF9AE}" pid="3" name="ContentTypeId">
    <vt:lpwstr>0x01010088C81A9692E2304F805F9C0C709FE0CA</vt:lpwstr>
  </property>
</Properties>
</file>