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6"/>
  </p:notesMasterIdLst>
  <p:handoutMasterIdLst>
    <p:handoutMasterId r:id="rId17"/>
  </p:handoutMasterIdLst>
  <p:sldIdLst>
    <p:sldId id="256" r:id="rId7"/>
    <p:sldId id="326" r:id="rId8"/>
    <p:sldId id="327" r:id="rId9"/>
    <p:sldId id="328" r:id="rId10"/>
    <p:sldId id="329" r:id="rId11"/>
    <p:sldId id="330" r:id="rId12"/>
    <p:sldId id="331" r:id="rId13"/>
    <p:sldId id="332" r:id="rId14"/>
    <p:sldId id="325" r:id="rId1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8417" autoAdjust="0"/>
  </p:normalViewPr>
  <p:slideViewPr>
    <p:cSldViewPr snapToGrid="0">
      <p:cViewPr>
        <p:scale>
          <a:sx n="80" d="100"/>
          <a:sy n="80" d="100"/>
        </p:scale>
        <p:origin x="-1764" y="-318"/>
      </p:cViewPr>
      <p:guideLst>
        <p:guide orient="horz" pos="2160"/>
        <p:guide pos="2880"/>
      </p:guideLst>
    </p:cSldViewPr>
  </p:slideViewPr>
  <p:notesTextViewPr>
    <p:cViewPr>
      <p:scale>
        <a:sx n="1" d="1"/>
        <a:sy n="1" d="1"/>
      </p:scale>
      <p:origin x="0" y="0"/>
    </p:cViewPr>
  </p:notesTextViewPr>
  <p:notesViewPr>
    <p:cSldViewPr snapToGrid="0">
      <p:cViewPr varScale="1">
        <p:scale>
          <a:sx n="64" d="100"/>
          <a:sy n="64" d="100"/>
        </p:scale>
        <p:origin x="-338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4171FFF-1965-4D34-B12F-B5F72A18042E}" type="datetimeFigureOut">
              <a:rPr lang="cs-CZ" smtClean="0"/>
              <a:t>3.8.2020</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F642258-8808-4BDB-9143-BF75D0C33320}" type="slidenum">
              <a:rPr lang="cs-CZ" smtClean="0"/>
              <a:t>‹#›</a:t>
            </a:fld>
            <a:endParaRPr lang="cs-CZ"/>
          </a:p>
        </p:txBody>
      </p:sp>
    </p:spTree>
    <p:extLst>
      <p:ext uri="{BB962C8B-B14F-4D97-AF65-F5344CB8AC3E}">
        <p14:creationId xmlns:p14="http://schemas.microsoft.com/office/powerpoint/2010/main" val="230042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0F5F78B-A2A8-42AA-B7EE-273249DC5D35}" type="datetimeFigureOut">
              <a:rPr lang="cs-CZ" smtClean="0"/>
              <a:pPr/>
              <a:t>3.8.2020</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CD3153C-21F1-4D4C-BA87-B6DBE0F91978}" type="slidenum">
              <a:rPr lang="cs-CZ" smtClean="0"/>
              <a:pPr/>
              <a:t>‹#›</a:t>
            </a:fld>
            <a:endParaRPr lang="cs-CZ"/>
          </a:p>
        </p:txBody>
      </p:sp>
    </p:spTree>
    <p:extLst>
      <p:ext uri="{BB962C8B-B14F-4D97-AF65-F5344CB8AC3E}">
        <p14:creationId xmlns:p14="http://schemas.microsoft.com/office/powerpoint/2010/main" val="50418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12838" y="544513"/>
            <a:ext cx="4464050" cy="3349625"/>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a:t>
            </a:fld>
            <a:endParaRPr lang="cs-CZ"/>
          </a:p>
        </p:txBody>
      </p:sp>
    </p:spTree>
    <p:extLst>
      <p:ext uri="{BB962C8B-B14F-4D97-AF65-F5344CB8AC3E}">
        <p14:creationId xmlns:p14="http://schemas.microsoft.com/office/powerpoint/2010/main" val="38823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2</a:t>
            </a:fld>
            <a:endParaRPr lang="cs-CZ"/>
          </a:p>
        </p:txBody>
      </p:sp>
    </p:spTree>
    <p:extLst>
      <p:ext uri="{BB962C8B-B14F-4D97-AF65-F5344CB8AC3E}">
        <p14:creationId xmlns:p14="http://schemas.microsoft.com/office/powerpoint/2010/main" val="169049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9</a:t>
            </a:fld>
            <a:endParaRPr lang="cs-CZ"/>
          </a:p>
        </p:txBody>
      </p:sp>
    </p:spTree>
    <p:extLst>
      <p:ext uri="{BB962C8B-B14F-4D97-AF65-F5344CB8AC3E}">
        <p14:creationId xmlns:p14="http://schemas.microsoft.com/office/powerpoint/2010/main" val="20172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Klepnutím lze upravit styl předlohy nadpisů.</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26888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06404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138687"/>
            <a:ext cx="7886700" cy="3423789"/>
          </a:xfrm>
        </p:spPr>
        <p:txBody>
          <a:bodyPr anchor="b"/>
          <a:lstStyle>
            <a:lvl1pPr>
              <a:defRPr sz="600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2493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sz="half" idx="1"/>
          </p:nvPr>
        </p:nvSpPr>
        <p:spPr>
          <a:xfrm>
            <a:off x="628650" y="2506662"/>
            <a:ext cx="3886200" cy="36703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2506661"/>
            <a:ext cx="3886200" cy="367030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95492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0316" y="1096168"/>
            <a:ext cx="7886700" cy="1325563"/>
          </a:xfrm>
        </p:spPr>
        <p:txBody>
          <a:bodyPr/>
          <a:lstStyle/>
          <a:p>
            <a:r>
              <a:rPr lang="cs-CZ" smtClean="0"/>
              <a:t>Klepnutím lze upravit styl předlohy nadpisů.</a:t>
            </a:r>
            <a:endParaRPr lang="en-US" dirty="0"/>
          </a:p>
        </p:txBody>
      </p:sp>
      <p:sp>
        <p:nvSpPr>
          <p:cNvPr id="3" name="Text Placeholder 2"/>
          <p:cNvSpPr>
            <a:spLocks noGrp="1"/>
          </p:cNvSpPr>
          <p:nvPr>
            <p:ph type="body" idx="1"/>
          </p:nvPr>
        </p:nvSpPr>
        <p:spPr>
          <a:xfrm>
            <a:off x="620316" y="2529966"/>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629842" y="3462113"/>
            <a:ext cx="3868340"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2529966"/>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29150" y="3462113"/>
            <a:ext cx="3887391"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r>
              <a:rPr lang="cs-CZ" smtClean="0"/>
              <a:t>Volitelná poznámka uživatele</a:t>
            </a:r>
            <a:endParaRPr lang="cs-CZ"/>
          </a:p>
        </p:txBody>
      </p:sp>
      <p:sp>
        <p:nvSpPr>
          <p:cNvPr id="8" name="Footer Placeholder 7"/>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9" name="Slide Number Placeholder 8"/>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49098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2"/>
          <p:cNvSpPr>
            <a:spLocks noGrp="1"/>
          </p:cNvSpPr>
          <p:nvPr>
            <p:ph type="dt" sz="half" idx="10"/>
          </p:nvPr>
        </p:nvSpPr>
        <p:spPr/>
        <p:txBody>
          <a:bodyPr/>
          <a:lstStyle/>
          <a:p>
            <a:r>
              <a:rPr lang="cs-CZ" smtClean="0"/>
              <a:t>Volitelná poznámka uživatele</a:t>
            </a:r>
            <a:endParaRPr lang="cs-CZ"/>
          </a:p>
        </p:txBody>
      </p:sp>
      <p:sp>
        <p:nvSpPr>
          <p:cNvPr id="4" name="Footer Placeholder 3"/>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5" name="Slide Number Placeholder 4"/>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7189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cs-CZ" smtClean="0"/>
              <a:t>Volitelná poznámka uživatele</a:t>
            </a:r>
            <a:endParaRPr lang="cs-CZ"/>
          </a:p>
        </p:txBody>
      </p:sp>
      <p:sp>
        <p:nvSpPr>
          <p:cNvPr id="3" name="Footer Placeholder 2"/>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4" name="Slide Number Placeholder 3"/>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8304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086928"/>
            <a:ext cx="2949178" cy="1600200"/>
          </a:xfrm>
        </p:spPr>
        <p:txBody>
          <a:bodyPr anchor="b"/>
          <a:lstStyle>
            <a:lvl1pPr>
              <a:defRPr sz="3200"/>
            </a:lvl1pPr>
          </a:lstStyle>
          <a:p>
            <a:r>
              <a:rPr lang="cs-CZ" smtClean="0"/>
              <a:t>Klepnutím lze upravit styl předlohy nadpisů.</a:t>
            </a:r>
            <a:endParaRPr lang="en-US" dirty="0"/>
          </a:p>
        </p:txBody>
      </p:sp>
      <p:sp>
        <p:nvSpPr>
          <p:cNvPr id="3" name="Content Placeholder 2"/>
          <p:cNvSpPr>
            <a:spLocks noGrp="1"/>
          </p:cNvSpPr>
          <p:nvPr>
            <p:ph idx="1"/>
          </p:nvPr>
        </p:nvSpPr>
        <p:spPr>
          <a:xfrm>
            <a:off x="3887391" y="1086928"/>
            <a:ext cx="4629150" cy="4774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687128"/>
            <a:ext cx="2949178" cy="31818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28583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112808"/>
            <a:ext cx="2949178" cy="1600200"/>
          </a:xfrm>
        </p:spPr>
        <p:txBody>
          <a:bodyPr anchor="b"/>
          <a:lstStyle>
            <a:lvl1pPr>
              <a:defRPr sz="3200"/>
            </a:lvl1pPr>
          </a:lstStyle>
          <a:p>
            <a:r>
              <a:rPr lang="cs-CZ" smtClean="0"/>
              <a:t>Klepnutím lze upravit styl předlohy nadpisů.</a:t>
            </a:r>
            <a:endParaRPr lang="en-US" dirty="0"/>
          </a:p>
        </p:txBody>
      </p:sp>
      <p:sp>
        <p:nvSpPr>
          <p:cNvPr id="3" name="Picture Placeholder 2"/>
          <p:cNvSpPr>
            <a:spLocks noGrp="1" noChangeAspect="1"/>
          </p:cNvSpPr>
          <p:nvPr>
            <p:ph type="pic" idx="1"/>
          </p:nvPr>
        </p:nvSpPr>
        <p:spPr>
          <a:xfrm>
            <a:off x="3887391" y="1112808"/>
            <a:ext cx="4629150" cy="47482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en-US" dirty="0"/>
          </a:p>
        </p:txBody>
      </p:sp>
      <p:sp>
        <p:nvSpPr>
          <p:cNvPr id="4" name="Text Placeholder 3"/>
          <p:cNvSpPr>
            <a:spLocks noGrp="1"/>
          </p:cNvSpPr>
          <p:nvPr>
            <p:ph type="body" sz="half" idx="2"/>
          </p:nvPr>
        </p:nvSpPr>
        <p:spPr>
          <a:xfrm>
            <a:off x="629841" y="2713008"/>
            <a:ext cx="2949178" cy="31559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1839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73150"/>
            <a:ext cx="7886700" cy="1325563"/>
          </a:xfrm>
          <a:prstGeom prst="rect">
            <a:avLst/>
          </a:prstGeom>
        </p:spPr>
        <p:txBody>
          <a:bodyPr vert="horz" lIns="91440" tIns="45720" rIns="91440" bIns="45720" rtlCol="0" anchor="ctr">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628650" y="2467155"/>
            <a:ext cx="7886700" cy="3709808"/>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284672" y="6356351"/>
            <a:ext cx="2401378" cy="365125"/>
          </a:xfrm>
          <a:prstGeom prst="rect">
            <a:avLst/>
          </a:prstGeom>
        </p:spPr>
        <p:txBody>
          <a:bodyPr vert="horz" lIns="91440" tIns="45720" rIns="91440" bIns="45720" rtlCol="0" anchor="ctr"/>
          <a:lstStyle>
            <a:lvl1pPr algn="ctr">
              <a:defRPr sz="1200" b="1">
                <a:solidFill>
                  <a:schemeClr val="bg1"/>
                </a:solidFill>
                <a:latin typeface="Arial" panose="020B0604020202020204" pitchFamily="34" charset="0"/>
                <a:cs typeface="Arial" panose="020B0604020202020204" pitchFamily="34" charset="0"/>
              </a:defRPr>
            </a:lvl1pPr>
          </a:lstStyle>
          <a:p>
            <a:r>
              <a:rPr lang="cs-CZ" smtClean="0"/>
              <a:t>Volitelná poznámka uživatele</a:t>
            </a:r>
            <a:endParaRPr lang="cs-C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Arial" panose="020B0604020202020204" pitchFamily="34" charset="0"/>
                <a:cs typeface="Arial" panose="020B0604020202020204" pitchFamily="34" charset="0"/>
              </a:defRPr>
            </a:lvl1p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289FD-4727-4E4E-AD61-2589FB78683E}" type="slidenum">
              <a:rPr lang="cs-CZ" smtClean="0"/>
              <a:pPr/>
              <a:t>‹#›</a:t>
            </a:fld>
            <a:endParaRPr lang="cs-CZ"/>
          </a:p>
        </p:txBody>
      </p:sp>
    </p:spTree>
    <p:extLst>
      <p:ext uri="{BB962C8B-B14F-4D97-AF65-F5344CB8AC3E}">
        <p14:creationId xmlns:p14="http://schemas.microsoft.com/office/powerpoint/2010/main" val="9273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7" name="Rectangle 2"/>
          <p:cNvSpPr>
            <a:spLocks noGrp="1" noChangeArrowheads="1"/>
          </p:cNvSpPr>
          <p:nvPr>
            <p:ph type="ctrTitle"/>
          </p:nvPr>
        </p:nvSpPr>
        <p:spPr>
          <a:xfrm>
            <a:off x="1" y="1848377"/>
            <a:ext cx="9144000" cy="1237130"/>
          </a:xfrm>
        </p:spPr>
        <p:txBody>
          <a:bodyPr anchor="ctr">
            <a:normAutofit/>
          </a:bodyPr>
          <a:lstStyle/>
          <a:p>
            <a:pPr>
              <a:lnSpc>
                <a:spcPct val="100000"/>
              </a:lnSpc>
              <a:spcBef>
                <a:spcPts val="0"/>
              </a:spcBef>
              <a:spcAft>
                <a:spcPts val="1800"/>
              </a:spcAft>
            </a:pPr>
            <a:r>
              <a:rPr lang="cs-CZ" altLang="cs-CZ" sz="3600" b="1" dirty="0" smtClean="0">
                <a:solidFill>
                  <a:srgbClr val="FF0000"/>
                </a:solidFill>
              </a:rPr>
              <a:t>MILITARY</a:t>
            </a:r>
            <a:br>
              <a:rPr lang="cs-CZ" altLang="cs-CZ" sz="3600" b="1" dirty="0" smtClean="0">
                <a:solidFill>
                  <a:srgbClr val="FF0000"/>
                </a:solidFill>
              </a:rPr>
            </a:br>
            <a:r>
              <a:rPr lang="cs-CZ" altLang="cs-CZ" sz="3600" b="1" dirty="0" smtClean="0">
                <a:solidFill>
                  <a:srgbClr val="FF0000"/>
                </a:solidFill>
              </a:rPr>
              <a:t>ENGINEERING</a:t>
            </a:r>
          </a:p>
        </p:txBody>
      </p:sp>
      <p:sp>
        <p:nvSpPr>
          <p:cNvPr id="8" name="Rectangle 3"/>
          <p:cNvSpPr>
            <a:spLocks noChangeArrowheads="1"/>
          </p:cNvSpPr>
          <p:nvPr/>
        </p:nvSpPr>
        <p:spPr bwMode="auto">
          <a:xfrm>
            <a:off x="-29092" y="1390963"/>
            <a:ext cx="9144000" cy="381000"/>
          </a:xfrm>
          <a:prstGeom prst="rect">
            <a:avLst/>
          </a:prstGeom>
          <a:noFill/>
          <a:ln w="9525">
            <a:noFill/>
            <a:miter lim="800000"/>
            <a:headEnd/>
            <a:tailEnd/>
          </a:ln>
        </p:spPr>
        <p:txBody>
          <a:bodyPr/>
          <a:lstStyle/>
          <a:p>
            <a:pPr algn="ctr"/>
            <a:r>
              <a:rPr lang="en-US" sz="2400" b="1" dirty="0">
                <a:solidFill>
                  <a:schemeClr val="accent5"/>
                </a:solidFill>
              </a:rPr>
              <a:t>SECURITY AND DEFENCE PROGRAMM</a:t>
            </a:r>
          </a:p>
        </p:txBody>
      </p:sp>
      <p:sp>
        <p:nvSpPr>
          <p:cNvPr id="2" name="TextovéPole 1"/>
          <p:cNvSpPr txBox="1"/>
          <p:nvPr/>
        </p:nvSpPr>
        <p:spPr>
          <a:xfrm>
            <a:off x="1" y="3028888"/>
            <a:ext cx="9144000" cy="461665"/>
          </a:xfrm>
          <a:prstGeom prst="rect">
            <a:avLst/>
          </a:prstGeom>
          <a:noFill/>
        </p:spPr>
        <p:txBody>
          <a:bodyPr wrap="square" rtlCol="0">
            <a:spAutoFit/>
          </a:bodyPr>
          <a:lstStyle/>
          <a:p>
            <a:pPr algn="ctr"/>
            <a:r>
              <a:rPr lang="en-US" sz="2400" b="1" dirty="0" smtClean="0">
                <a:solidFill>
                  <a:schemeClr val="accent6">
                    <a:lumMod val="75000"/>
                  </a:schemeClr>
                </a:solidFill>
                <a:latin typeface="Arial" panose="020B0604020202020204" pitchFamily="34" charset="0"/>
                <a:cs typeface="Arial" panose="020B0604020202020204" pitchFamily="34" charset="0"/>
              </a:rPr>
              <a:t>Demining Equipment</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8102" y="3966358"/>
            <a:ext cx="2709306" cy="2031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CZK - VO (výbušný odminovač) : Československo / ČR / SR (CZK/CZE/SV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8990" y="3966358"/>
            <a:ext cx="2709307" cy="20319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áborský deník | Armáda trénovala v Bechyni odminování | fotogalerie"/>
          <p:cNvPicPr>
            <a:picLocks noChangeAspect="1" noChangeArrowheads="1"/>
          </p:cNvPicPr>
          <p:nvPr/>
        </p:nvPicPr>
        <p:blipFill rotWithShape="1">
          <a:blip r:embed="rId5">
            <a:extLst>
              <a:ext uri="{28A0092B-C50C-407E-A947-70E740481C1C}">
                <a14:useLocalDpi xmlns:a14="http://schemas.microsoft.com/office/drawing/2010/main" val="0"/>
              </a:ext>
            </a:extLst>
          </a:blip>
          <a:srcRect l="7394"/>
          <a:stretch/>
        </p:blipFill>
        <p:spPr bwMode="auto">
          <a:xfrm>
            <a:off x="106878" y="3966358"/>
            <a:ext cx="3348836" cy="2031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6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63773" y="2422335"/>
            <a:ext cx="8816453" cy="3395008"/>
          </a:xfrm>
        </p:spPr>
        <p:txBody>
          <a:bodyPr>
            <a:noAutofit/>
          </a:bodyPr>
          <a:lstStyle/>
          <a:p>
            <a:pPr marL="354013" indent="-354013">
              <a:buSzPct val="130000"/>
            </a:pPr>
            <a:r>
              <a:rPr lang="en-US" altLang="cs-CZ" sz="2400" b="1" dirty="0" smtClean="0">
                <a:latin typeface="Arial" charset="0"/>
              </a:rPr>
              <a:t>Explanation of demining equipment aim;</a:t>
            </a:r>
          </a:p>
          <a:p>
            <a:pPr marL="354013" indent="-354013">
              <a:buSzPct val="130000"/>
            </a:pPr>
            <a:r>
              <a:rPr lang="en-US" altLang="cs-CZ" sz="2400" b="1" dirty="0" smtClean="0">
                <a:latin typeface="Arial" charset="0"/>
              </a:rPr>
              <a:t>Characteristics of demining equipment</a:t>
            </a:r>
          </a:p>
          <a:p>
            <a:pPr marL="354013" indent="-354013">
              <a:buSzPct val="130000"/>
            </a:pPr>
            <a:r>
              <a:rPr lang="en-US" altLang="cs-CZ" sz="2400" b="1" dirty="0" smtClean="0">
                <a:latin typeface="Arial" charset="0"/>
              </a:rPr>
              <a:t>Questions answering (if any);</a:t>
            </a:r>
          </a:p>
          <a:p>
            <a:pPr marL="354013" indent="-354013">
              <a:buSzPct val="130000"/>
            </a:pPr>
            <a:endParaRPr lang="en-US" altLang="cs-CZ" sz="2400" b="1" i="1" u="sng" dirty="0" smtClean="0">
              <a:latin typeface="Arial" charset="0"/>
            </a:endParaRPr>
          </a:p>
          <a:p>
            <a:pPr marL="354013" indent="-354013">
              <a:buSzPct val="130000"/>
            </a:pPr>
            <a:r>
              <a:rPr lang="en-US" altLang="cs-CZ" sz="2400" b="1" i="1" u="sng" dirty="0" smtClean="0">
                <a:latin typeface="Arial" charset="0"/>
              </a:rPr>
              <a:t>Notice</a:t>
            </a:r>
            <a:r>
              <a:rPr lang="en-US" altLang="cs-CZ" sz="2400" b="1" i="1" dirty="0" smtClean="0">
                <a:latin typeface="Arial" charset="0"/>
              </a:rPr>
              <a:t>:</a:t>
            </a:r>
            <a:r>
              <a:rPr lang="en-US" altLang="cs-CZ" sz="2400" b="1" dirty="0" smtClean="0">
                <a:latin typeface="Arial" charset="0"/>
              </a:rPr>
              <a:t> </a:t>
            </a:r>
          </a:p>
          <a:p>
            <a:pPr marL="540000"/>
            <a:r>
              <a:rPr lang="en-US" altLang="cs-CZ" sz="2400" b="1" dirty="0" smtClean="0">
                <a:solidFill>
                  <a:srgbClr val="00B050"/>
                </a:solidFill>
                <a:latin typeface="Arial" charset="0"/>
              </a:rPr>
              <a:t>  You may have </a:t>
            </a:r>
            <a:r>
              <a:rPr lang="en-US" altLang="cs-CZ" sz="2400" b="1" i="1" dirty="0" smtClean="0">
                <a:solidFill>
                  <a:srgbClr val="00B050"/>
                </a:solidFill>
                <a:latin typeface="Arial" charset="0"/>
              </a:rPr>
              <a:t>questions any time during the lesson</a:t>
            </a:r>
            <a:r>
              <a:rPr lang="en-US" altLang="cs-CZ" sz="2400" b="1" i="1" dirty="0" smtClean="0">
                <a:latin typeface="Arial" charset="0"/>
              </a:rPr>
              <a:t>.</a:t>
            </a:r>
            <a:endParaRPr lang="en-US" altLang="cs-CZ" sz="2400" b="1" i="1" dirty="0" smtClean="0">
              <a:solidFill>
                <a:srgbClr val="0000FF"/>
              </a:solidFill>
              <a:latin typeface="Arial" charset="0"/>
            </a:endParaRPr>
          </a:p>
        </p:txBody>
      </p:sp>
      <p:sp>
        <p:nvSpPr>
          <p:cNvPr id="7171" name="Rectangle 3"/>
          <p:cNvSpPr>
            <a:spLocks noChangeArrowheads="1"/>
          </p:cNvSpPr>
          <p:nvPr/>
        </p:nvSpPr>
        <p:spPr bwMode="auto">
          <a:xfrm>
            <a:off x="0" y="1450419"/>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p"/>
              <a:defRPr sz="2800">
                <a:solidFill>
                  <a:schemeClr val="tx1"/>
                </a:solidFill>
                <a:latin typeface="Times New Roman" pitchFamily="18"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Times New Roman" pitchFamily="18"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Times New Roman" pitchFamily="18" charset="0"/>
              </a:defRPr>
            </a:lvl3pPr>
            <a:lvl4pPr marL="1600200" indent="-228600" eaLnBrk="0" hangingPunct="0">
              <a:spcBef>
                <a:spcPct val="20000"/>
              </a:spcBef>
              <a:buClr>
                <a:schemeClr val="bg2"/>
              </a:buClr>
              <a:buFont typeface="Wingdings" pitchFamily="2" charset="2"/>
              <a:buChar char="§"/>
              <a:defRPr>
                <a:solidFill>
                  <a:schemeClr val="tx1"/>
                </a:solidFill>
                <a:latin typeface="Times New Roman" pitchFamily="18"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Times New Roman" pitchFamily="18"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9pPr>
          </a:lstStyle>
          <a:p>
            <a:pPr algn="ctr" eaLnBrk="1" hangingPunct="1">
              <a:spcBef>
                <a:spcPct val="0"/>
              </a:spcBef>
              <a:buClrTx/>
              <a:buSzTx/>
              <a:buFontTx/>
              <a:buNone/>
            </a:pPr>
            <a:r>
              <a:rPr lang="en-US" altLang="cs-CZ" b="1" dirty="0" smtClean="0">
                <a:latin typeface="Arial" panose="020B0604020202020204" pitchFamily="34" charset="0"/>
                <a:cs typeface="Arial" panose="020B0604020202020204" pitchFamily="34" charset="0"/>
              </a:rPr>
              <a:t>THE LESSON CONTENT</a:t>
            </a:r>
            <a:r>
              <a:rPr lang="cs-CZ" altLang="cs-CZ" b="1" dirty="0" smtClean="0">
                <a:latin typeface="Arial" panose="020B0604020202020204" pitchFamily="34" charset="0"/>
                <a:cs typeface="Arial" panose="020B0604020202020204" pitchFamily="34" charset="0"/>
              </a:rPr>
              <a:t> PLAN</a:t>
            </a:r>
            <a:r>
              <a:rPr lang="en-US" altLang="cs-CZ" b="1" dirty="0" smtClean="0">
                <a:latin typeface="Arial" panose="020B0604020202020204" pitchFamily="34" charset="0"/>
                <a:cs typeface="Arial" panose="020B0604020202020204" pitchFamily="34" charset="0"/>
              </a:rPr>
              <a:t> </a:t>
            </a:r>
            <a:endParaRPr lang="en-US" altLang="cs-CZ" b="1" dirty="0">
              <a:latin typeface="Arial" panose="020B0604020202020204" pitchFamily="34" charset="0"/>
              <a:cs typeface="Arial" panose="020B0604020202020204" pitchFamily="34" charset="0"/>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74188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obsah 2"/>
          <p:cNvSpPr txBox="1">
            <a:spLocks noGrp="1"/>
          </p:cNvSpPr>
          <p:nvPr>
            <p:ph idx="1"/>
          </p:nvPr>
        </p:nvSpPr>
        <p:spPr>
          <a:xfrm>
            <a:off x="285007" y="2063874"/>
            <a:ext cx="8692738" cy="3802537"/>
          </a:xfrm>
        </p:spPr>
        <p:txBody>
          <a:bodyPr/>
          <a:lstStyle/>
          <a:p>
            <a:pPr marL="0" indent="0" algn="just">
              <a:buFont typeface="Arial" charset="0"/>
              <a:buNone/>
            </a:pPr>
            <a:r>
              <a:rPr lang="en-US" altLang="en-US" sz="2800" dirty="0" smtClean="0">
                <a:latin typeface="Arial" charset="0"/>
                <a:cs typeface="Arial" charset="0"/>
              </a:rPr>
              <a:t>Demining </a:t>
            </a:r>
            <a:r>
              <a:rPr lang="en-US" altLang="en-US" sz="2800" dirty="0" smtClean="0">
                <a:latin typeface="Arial" charset="0"/>
                <a:cs typeface="Arial" charset="0"/>
              </a:rPr>
              <a:t>equipment is the sum of facilities, equipment, devices and kits of material intended for exploration explosive roadblocks, creating passages in minefields</a:t>
            </a:r>
            <a:r>
              <a:rPr altLang="en-US" sz="2800" dirty="0" smtClean="0">
                <a:latin typeface="Arial" charset="0"/>
                <a:cs typeface="Arial" charset="0"/>
              </a:rPr>
              <a:t> </a:t>
            </a:r>
            <a:r>
              <a:rPr lang="en-US" altLang="en-US" sz="2800" dirty="0" smtClean="0">
                <a:latin typeface="Arial" charset="0"/>
                <a:cs typeface="Arial" charset="0"/>
              </a:rPr>
              <a:t>and to complete demining field.</a:t>
            </a:r>
          </a:p>
          <a:p>
            <a:pPr marL="0" indent="0" algn="just">
              <a:buFont typeface="Arial" charset="0"/>
              <a:buNone/>
            </a:pPr>
            <a:r>
              <a:rPr lang="en-US" altLang="en-US" sz="2800" dirty="0" smtClean="0">
                <a:latin typeface="Arial" charset="0"/>
                <a:cs typeface="Arial" charset="0"/>
              </a:rPr>
              <a:t>Demining equipment is divided into:</a:t>
            </a:r>
          </a:p>
          <a:p>
            <a:pPr marL="0" indent="0" algn="just">
              <a:buFont typeface="Arial" charset="0"/>
              <a:buNone/>
            </a:pPr>
            <a:r>
              <a:rPr lang="en-US" altLang="en-US" sz="2800" dirty="0" smtClean="0">
                <a:latin typeface="Arial" charset="0"/>
                <a:cs typeface="Arial" charset="0"/>
              </a:rPr>
              <a:t>• Explosive,</a:t>
            </a:r>
          </a:p>
          <a:p>
            <a:pPr marL="0" indent="0" algn="just">
              <a:buFont typeface="Arial" charset="0"/>
              <a:buNone/>
            </a:pPr>
            <a:r>
              <a:rPr lang="en-US" altLang="en-US" sz="2800" dirty="0" smtClean="0">
                <a:latin typeface="Arial" charset="0"/>
                <a:cs typeface="Arial" charset="0"/>
              </a:rPr>
              <a:t>• mechanical,</a:t>
            </a:r>
          </a:p>
          <a:p>
            <a:pPr marL="0" indent="0" algn="just">
              <a:buFont typeface="Arial" charset="0"/>
              <a:buNone/>
            </a:pPr>
            <a:r>
              <a:rPr lang="en-US" altLang="en-US" sz="2800" dirty="0" smtClean="0">
                <a:latin typeface="Arial" charset="0"/>
                <a:cs typeface="Arial" charset="0"/>
              </a:rPr>
              <a:t>• manual demining.</a:t>
            </a:r>
          </a:p>
        </p:txBody>
      </p:sp>
      <p:sp>
        <p:nvSpPr>
          <p:cNvPr id="9220" name="Nadpis 1"/>
          <p:cNvSpPr txBox="1">
            <a:spLocks noGrp="1"/>
          </p:cNvSpPr>
          <p:nvPr>
            <p:ph type="title"/>
          </p:nvPr>
        </p:nvSpPr>
        <p:spPr>
          <a:xfrm>
            <a:off x="0" y="996620"/>
            <a:ext cx="9144000" cy="850900"/>
          </a:xfrm>
        </p:spPr>
        <p:txBody>
          <a:bodyPr/>
          <a:lstStyle/>
          <a:p>
            <a:pPr algn="ctr"/>
            <a:r>
              <a:rPr lang="en-US" altLang="cs-CZ" sz="3200" b="1" cap="all" dirty="0" smtClean="0">
                <a:solidFill>
                  <a:schemeClr val="accent6">
                    <a:lumMod val="75000"/>
                  </a:schemeClr>
                </a:solidFill>
                <a:latin typeface="Arial" charset="0"/>
                <a:cs typeface="Arial" charset="0"/>
              </a:rPr>
              <a:t>Demining </a:t>
            </a:r>
            <a:r>
              <a:rPr lang="en-US" altLang="cs-CZ" sz="3200" b="1" cap="all" dirty="0" smtClean="0">
                <a:solidFill>
                  <a:schemeClr val="accent6">
                    <a:lumMod val="75000"/>
                  </a:schemeClr>
                </a:solidFill>
                <a:latin typeface="Arial" charset="0"/>
                <a:cs typeface="Arial" charset="0"/>
              </a:rPr>
              <a:t>equipment</a:t>
            </a:r>
            <a:endParaRPr altLang="cs-CZ" sz="3200" cap="all" dirty="0" smtClean="0">
              <a:solidFill>
                <a:schemeClr val="accent6">
                  <a:lumMod val="75000"/>
                </a:schemeClr>
              </a:solidFill>
              <a:latin typeface="Arial" charset="0"/>
              <a:cs typeface="Arial" charset="0"/>
            </a:endParaRP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2884116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obsah 2"/>
          <p:cNvSpPr txBox="1">
            <a:spLocks noGrp="1"/>
          </p:cNvSpPr>
          <p:nvPr>
            <p:ph idx="1"/>
          </p:nvPr>
        </p:nvSpPr>
        <p:spPr>
          <a:xfrm>
            <a:off x="213756" y="1739138"/>
            <a:ext cx="8763989" cy="4392612"/>
          </a:xfrm>
        </p:spPr>
        <p:txBody>
          <a:bodyPr>
            <a:normAutofit fontScale="92500" lnSpcReduction="10000"/>
          </a:bodyPr>
          <a:lstStyle/>
          <a:p>
            <a:pPr marL="0" indent="0" algn="just">
              <a:buFont typeface="Arial" charset="0"/>
              <a:buNone/>
            </a:pPr>
            <a:r>
              <a:rPr lang="en-US" altLang="en-US" sz="2000" dirty="0" smtClean="0">
                <a:latin typeface="Arial" charset="0"/>
                <a:cs typeface="Arial" charset="0"/>
              </a:rPr>
              <a:t>Explosive </a:t>
            </a:r>
            <a:r>
              <a:rPr lang="en-US" altLang="en-US" sz="2000" dirty="0" smtClean="0">
                <a:latin typeface="Arial" charset="0"/>
                <a:cs typeface="Arial" charset="0"/>
              </a:rPr>
              <a:t>mine equipment used to activate or destruction min pressure wave caused by an explosion or detonation transmission and thus create a passage in a minefield.</a:t>
            </a:r>
          </a:p>
          <a:p>
            <a:pPr marL="0" indent="0" algn="just">
              <a:buFont typeface="Arial" charset="0"/>
              <a:buNone/>
            </a:pPr>
            <a:r>
              <a:rPr lang="en-US" altLang="en-US" sz="2000" b="1" dirty="0" smtClean="0">
                <a:latin typeface="Arial" charset="0"/>
                <a:cs typeface="Arial" charset="0"/>
              </a:rPr>
              <a:t>Explosive mine clearance are:</a:t>
            </a:r>
          </a:p>
          <a:p>
            <a:pPr marL="0" indent="0" algn="just">
              <a:buFont typeface="Arial" charset="0"/>
              <a:buNone/>
            </a:pPr>
            <a:r>
              <a:rPr lang="en-US" altLang="en-US" sz="2000" dirty="0" smtClean="0">
                <a:latin typeface="Arial" charset="0"/>
                <a:cs typeface="Arial" charset="0"/>
              </a:rPr>
              <a:t>• explosive demining,</a:t>
            </a:r>
          </a:p>
          <a:p>
            <a:pPr marL="0" indent="0" algn="just">
              <a:buFont typeface="Arial" charset="0"/>
              <a:buNone/>
            </a:pPr>
            <a:r>
              <a:rPr lang="en-US" altLang="en-US" sz="2000" dirty="0" smtClean="0">
                <a:latin typeface="Arial" charset="0"/>
                <a:cs typeface="Arial" charset="0"/>
              </a:rPr>
              <a:t>• line charge.</a:t>
            </a:r>
            <a:endParaRPr altLang="en-US" sz="2000" dirty="0" smtClean="0">
              <a:latin typeface="Arial" charset="0"/>
              <a:cs typeface="Arial" charset="0"/>
            </a:endParaRPr>
          </a:p>
          <a:p>
            <a:pPr marL="0" indent="0" algn="just">
              <a:buFont typeface="Arial" charset="0"/>
              <a:buNone/>
            </a:pPr>
            <a:r>
              <a:rPr lang="en-US" altLang="en-US" sz="2000" dirty="0" smtClean="0">
                <a:latin typeface="Arial" charset="0"/>
                <a:cs typeface="Arial" charset="0"/>
              </a:rPr>
              <a:t>Explosive demining VO is used to expand rail passes in the minefields for the tanks established mechanical demining.</a:t>
            </a:r>
          </a:p>
          <a:p>
            <a:pPr marL="0" indent="0" algn="just">
              <a:buFont typeface="Arial" charset="0"/>
              <a:buNone/>
            </a:pPr>
            <a:r>
              <a:rPr lang="en-US" altLang="en-US" sz="2000" dirty="0" smtClean="0">
                <a:latin typeface="Arial" charset="0"/>
                <a:cs typeface="Arial" charset="0"/>
              </a:rPr>
              <a:t>Explosive demining VO:</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determination</a:t>
            </a:r>
            <a:r>
              <a:rPr lang="en-US" altLang="en-US" sz="2000" dirty="0" smtClean="0">
                <a:latin typeface="Arial" charset="0"/>
                <a:cs typeface="Arial" charset="0"/>
              </a:rPr>
              <a:t>, </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specification </a:t>
            </a:r>
            <a:r>
              <a:rPr lang="en-US" altLang="en-US" sz="2000" dirty="0" smtClean="0">
                <a:latin typeface="Arial" charset="0"/>
                <a:cs typeface="Arial" charset="0"/>
              </a:rPr>
              <a:t>(main TTD), </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main </a:t>
            </a:r>
            <a:r>
              <a:rPr lang="en-US" altLang="en-US" sz="2000" dirty="0" smtClean="0">
                <a:latin typeface="Arial" charset="0"/>
                <a:cs typeface="Arial" charset="0"/>
              </a:rPr>
              <a:t>parts and their functions</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methods </a:t>
            </a:r>
            <a:r>
              <a:rPr lang="en-US" altLang="en-US" sz="2000" dirty="0" smtClean="0">
                <a:latin typeface="Arial" charset="0"/>
                <a:cs typeface="Arial" charset="0"/>
              </a:rPr>
              <a:t>of demining.</a:t>
            </a:r>
          </a:p>
          <a:p>
            <a:pPr marL="0" indent="0" algn="just">
              <a:buFont typeface="Arial" charset="0"/>
              <a:buNone/>
            </a:pPr>
            <a:endParaRPr lang="en-US" altLang="en-US" sz="2400" dirty="0" smtClean="0">
              <a:latin typeface="Arial" charset="0"/>
              <a:cs typeface="Arial" charset="0"/>
            </a:endParaRPr>
          </a:p>
          <a:p>
            <a:pPr marL="0" indent="0" algn="just"/>
            <a:endParaRPr altLang="en-US" sz="2400" dirty="0" smtClean="0">
              <a:latin typeface="Arial" charset="0"/>
              <a:cs typeface="Arial" charset="0"/>
            </a:endParaRPr>
          </a:p>
        </p:txBody>
      </p:sp>
      <p:sp>
        <p:nvSpPr>
          <p:cNvPr id="8" name="Nadpis 1"/>
          <p:cNvSpPr txBox="1">
            <a:spLocks noGrp="1"/>
          </p:cNvSpPr>
          <p:nvPr>
            <p:ph type="title"/>
          </p:nvPr>
        </p:nvSpPr>
        <p:spPr>
          <a:xfrm>
            <a:off x="0" y="996620"/>
            <a:ext cx="9144000" cy="850900"/>
          </a:xfrm>
        </p:spPr>
        <p:txBody>
          <a:bodyPr/>
          <a:lstStyle/>
          <a:p>
            <a:pPr algn="ctr"/>
            <a:r>
              <a:rPr lang="en-US" altLang="cs-CZ" sz="3200" b="1" cap="all" dirty="0" smtClean="0">
                <a:solidFill>
                  <a:schemeClr val="accent6">
                    <a:lumMod val="75000"/>
                  </a:schemeClr>
                </a:solidFill>
                <a:latin typeface="Arial" charset="0"/>
                <a:cs typeface="Arial" charset="0"/>
              </a:rPr>
              <a:t>Demining </a:t>
            </a:r>
            <a:r>
              <a:rPr lang="en-US" altLang="cs-CZ" sz="3200" b="1" cap="all" dirty="0" smtClean="0">
                <a:solidFill>
                  <a:schemeClr val="accent6">
                    <a:lumMod val="75000"/>
                  </a:schemeClr>
                </a:solidFill>
                <a:latin typeface="Arial" charset="0"/>
                <a:cs typeface="Arial" charset="0"/>
              </a:rPr>
              <a:t>equipment</a:t>
            </a:r>
            <a:endParaRPr altLang="cs-CZ" sz="3200"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068859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p:cNvSpPr txBox="1">
            <a:spLocks noGrp="1"/>
          </p:cNvSpPr>
          <p:nvPr>
            <p:ph idx="1"/>
          </p:nvPr>
        </p:nvSpPr>
        <p:spPr>
          <a:xfrm>
            <a:off x="408935" y="1729221"/>
            <a:ext cx="8229600" cy="4540951"/>
          </a:xfrm>
        </p:spPr>
        <p:txBody>
          <a:bodyPr/>
          <a:lstStyle/>
          <a:p>
            <a:pPr marL="0" indent="0" algn="just">
              <a:buFont typeface="Arial" charset="0"/>
              <a:buNone/>
            </a:pPr>
            <a:r>
              <a:rPr lang="en-US" altLang="en-US" sz="2000" b="1" dirty="0" smtClean="0">
                <a:latin typeface="Arial" charset="0"/>
                <a:cs typeface="Arial" charset="0"/>
              </a:rPr>
              <a:t>Mechanical demining KMT-6 </a:t>
            </a:r>
            <a:r>
              <a:rPr lang="en-US" altLang="en-US" sz="2000" dirty="0" smtClean="0">
                <a:latin typeface="Arial" charset="0"/>
                <a:cs typeface="Arial" charset="0"/>
              </a:rPr>
              <a:t>is designed to establish rail passes in the minefields. Mines before the tank straps dig the ground and cleans the outside of the belt skew a shin. In setting up the passages in the minefields laid in the snow and frozen ground in the working system strengthens winter demining equipment.</a:t>
            </a:r>
          </a:p>
          <a:p>
            <a:pPr marL="0" indent="0" algn="just">
              <a:buFont typeface="Arial" charset="0"/>
              <a:buNone/>
            </a:pPr>
            <a:r>
              <a:rPr lang="en-US" altLang="en-US" sz="2000" dirty="0" smtClean="0">
                <a:latin typeface="Arial" charset="0"/>
                <a:cs typeface="Arial" charset="0"/>
              </a:rPr>
              <a:t>Mechanical mine clearance forms a passage track width 620 mm, with an internal space </a:t>
            </a:r>
            <a:r>
              <a:rPr altLang="en-US" sz="2000" dirty="0" smtClean="0">
                <a:latin typeface="Arial" charset="0"/>
                <a:cs typeface="Arial" charset="0"/>
              </a:rPr>
              <a:t>demining </a:t>
            </a:r>
            <a:r>
              <a:rPr lang="en-US" altLang="en-US" sz="2000" dirty="0" smtClean="0">
                <a:latin typeface="Arial" charset="0"/>
                <a:cs typeface="Arial" charset="0"/>
              </a:rPr>
              <a:t>2070 mm. Mines with a stir inflator is fed to an explosion in the entire width of the tank.</a:t>
            </a:r>
          </a:p>
          <a:p>
            <a:pPr marL="0" indent="0" algn="just">
              <a:buFont typeface="Arial" charset="0"/>
              <a:buNone/>
            </a:pPr>
            <a:r>
              <a:rPr lang="en-US" altLang="en-US" sz="2000" dirty="0" smtClean="0">
                <a:latin typeface="Arial" charset="0"/>
                <a:cs typeface="Arial" charset="0"/>
              </a:rPr>
              <a:t>Mechanical demining KMT-6:</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determination</a:t>
            </a:r>
            <a:r>
              <a:rPr lang="en-US" altLang="en-US" sz="2000" dirty="0" smtClean="0">
                <a:latin typeface="Arial" charset="0"/>
                <a:cs typeface="Arial" charset="0"/>
              </a:rPr>
              <a:t>, </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specification </a:t>
            </a:r>
            <a:r>
              <a:rPr lang="en-US" altLang="en-US" sz="2000" dirty="0" smtClean="0">
                <a:latin typeface="Arial" charset="0"/>
                <a:cs typeface="Arial" charset="0"/>
              </a:rPr>
              <a:t>(main TTD), </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main </a:t>
            </a:r>
            <a:r>
              <a:rPr lang="en-US" altLang="en-US" sz="2000" dirty="0" smtClean="0">
                <a:latin typeface="Arial" charset="0"/>
                <a:cs typeface="Arial" charset="0"/>
              </a:rPr>
              <a:t>parts and their functions</a:t>
            </a:r>
          </a:p>
          <a:p>
            <a:pPr marL="0" indent="0" algn="just">
              <a:buFont typeface="Arial" charset="0"/>
              <a:buNone/>
            </a:pPr>
            <a:r>
              <a:rPr lang="en-US" altLang="en-US" sz="2000" dirty="0" smtClean="0">
                <a:latin typeface="Arial" charset="0"/>
                <a:cs typeface="Arial" charset="0"/>
              </a:rPr>
              <a:t>•</a:t>
            </a:r>
            <a:r>
              <a:rPr lang="cs-CZ" altLang="en-US" sz="2000" dirty="0" smtClean="0">
                <a:latin typeface="Arial" charset="0"/>
                <a:cs typeface="Arial" charset="0"/>
              </a:rPr>
              <a:t> </a:t>
            </a:r>
            <a:r>
              <a:rPr lang="en-US" altLang="en-US" sz="2000" dirty="0" smtClean="0">
                <a:latin typeface="Arial" charset="0"/>
                <a:cs typeface="Arial" charset="0"/>
              </a:rPr>
              <a:t>methods </a:t>
            </a:r>
            <a:r>
              <a:rPr lang="en-US" altLang="en-US" sz="2000" dirty="0" smtClean="0">
                <a:latin typeface="Arial" charset="0"/>
                <a:cs typeface="Arial" charset="0"/>
              </a:rPr>
              <a:t>of demining.</a:t>
            </a:r>
          </a:p>
          <a:p>
            <a:pPr marL="0" indent="0" algn="just">
              <a:buFont typeface="Arial" charset="0"/>
              <a:buNone/>
            </a:pPr>
            <a:endParaRPr altLang="en-US" sz="2800" dirty="0" smtClean="0">
              <a:latin typeface="Arial" charset="0"/>
              <a:cs typeface="Arial" charset="0"/>
            </a:endParaRPr>
          </a:p>
        </p:txBody>
      </p:sp>
      <p:sp>
        <p:nvSpPr>
          <p:cNvPr id="8" name="Nadpis 1"/>
          <p:cNvSpPr txBox="1">
            <a:spLocks noGrp="1"/>
          </p:cNvSpPr>
          <p:nvPr>
            <p:ph type="title"/>
          </p:nvPr>
        </p:nvSpPr>
        <p:spPr>
          <a:xfrm>
            <a:off x="0" y="996620"/>
            <a:ext cx="9144000" cy="850900"/>
          </a:xfrm>
        </p:spPr>
        <p:txBody>
          <a:bodyPr/>
          <a:lstStyle/>
          <a:p>
            <a:pPr algn="ctr"/>
            <a:r>
              <a:rPr lang="en-US" altLang="cs-CZ" sz="3200" b="1" cap="all" dirty="0" smtClean="0">
                <a:solidFill>
                  <a:schemeClr val="accent6">
                    <a:lumMod val="75000"/>
                  </a:schemeClr>
                </a:solidFill>
                <a:latin typeface="Arial" charset="0"/>
                <a:cs typeface="Arial" charset="0"/>
              </a:rPr>
              <a:t>Demining </a:t>
            </a:r>
            <a:r>
              <a:rPr lang="en-US" altLang="cs-CZ" sz="3200" b="1" cap="all" dirty="0" smtClean="0">
                <a:solidFill>
                  <a:schemeClr val="accent6">
                    <a:lumMod val="75000"/>
                  </a:schemeClr>
                </a:solidFill>
                <a:latin typeface="Arial" charset="0"/>
                <a:cs typeface="Arial" charset="0"/>
              </a:rPr>
              <a:t>equipment</a:t>
            </a:r>
            <a:endParaRPr altLang="cs-CZ" sz="3200"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9154197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sah 2"/>
          <p:cNvSpPr txBox="1">
            <a:spLocks noGrp="1"/>
          </p:cNvSpPr>
          <p:nvPr>
            <p:ph idx="1"/>
          </p:nvPr>
        </p:nvSpPr>
        <p:spPr>
          <a:xfrm>
            <a:off x="311974" y="2012270"/>
            <a:ext cx="8496300" cy="4105275"/>
          </a:xfrm>
        </p:spPr>
        <p:txBody>
          <a:bodyPr/>
          <a:lstStyle/>
          <a:p>
            <a:pPr marL="0" indent="0" algn="just">
              <a:buFont typeface="Arial" charset="0"/>
              <a:buNone/>
            </a:pPr>
            <a:r>
              <a:rPr lang="en-US" altLang="cs-CZ" sz="1800" dirty="0" smtClean="0">
                <a:latin typeface="Arial" charset="0"/>
                <a:cs typeface="Arial" charset="0"/>
              </a:rPr>
              <a:t>Mine clearing system/complete BOŽENA 5 is remotely controlled self-propelled armored demining machine that is equipped with a rotary flail demining equipment.</a:t>
            </a:r>
          </a:p>
          <a:p>
            <a:pPr marL="0" indent="0" algn="just">
              <a:buFont typeface="Arial" charset="0"/>
              <a:buNone/>
            </a:pPr>
            <a:r>
              <a:rPr lang="en-US" altLang="cs-CZ" sz="1800" dirty="0" smtClean="0">
                <a:latin typeface="Arial" charset="0"/>
                <a:cs typeface="Arial" charset="0"/>
              </a:rPr>
              <a:t>In light terrain is working an average speed of 4900 m², in the medium </a:t>
            </a:r>
            <a:r>
              <a:rPr lang="en-US" altLang="cs-CZ" sz="1800" dirty="0" smtClean="0">
                <a:latin typeface="Arial" charset="0"/>
                <a:cs typeface="Arial" charset="0"/>
              </a:rPr>
              <a:t>terrain</a:t>
            </a:r>
            <a:r>
              <a:rPr lang="cs-CZ" altLang="cs-CZ" sz="1800" dirty="0" smtClean="0">
                <a:latin typeface="Arial" charset="0"/>
                <a:cs typeface="Arial" charset="0"/>
              </a:rPr>
              <a:t> </a:t>
            </a:r>
            <a:r>
              <a:rPr lang="en-US" altLang="cs-CZ" sz="1800" dirty="0" smtClean="0">
                <a:latin typeface="Arial" charset="0"/>
                <a:cs typeface="Arial" charset="0"/>
              </a:rPr>
              <a:t>2400 </a:t>
            </a:r>
            <a:r>
              <a:rPr lang="en-US" altLang="cs-CZ" sz="1800" dirty="0" smtClean="0">
                <a:latin typeface="Arial" charset="0"/>
                <a:cs typeface="Arial" charset="0"/>
              </a:rPr>
              <a:t>m² and the difficult terrain of 1 050 m² per hour.</a:t>
            </a:r>
          </a:p>
          <a:p>
            <a:pPr marL="0" indent="0" algn="just">
              <a:buFont typeface="Arial" charset="0"/>
              <a:buNone/>
            </a:pPr>
            <a:r>
              <a:rPr lang="en-US" altLang="cs-CZ" sz="1800" dirty="0" smtClean="0">
                <a:latin typeface="Arial" charset="0"/>
                <a:cs typeface="Arial" charset="0"/>
              </a:rPr>
              <a:t>Mechanical demining BOŽENA 1 BOŽENA 5 is designed for surface mine clearance. Mines are activated before demining or disrupted by striking mechanism.</a:t>
            </a:r>
          </a:p>
          <a:p>
            <a:pPr marL="0" indent="0" algn="just">
              <a:buFont typeface="Arial" charset="0"/>
              <a:buNone/>
            </a:pPr>
            <a:r>
              <a:rPr lang="en-US" altLang="cs-CZ" sz="1800" dirty="0" smtClean="0">
                <a:latin typeface="Arial" charset="0"/>
                <a:cs typeface="Arial" charset="0"/>
              </a:rPr>
              <a:t>Mine set BOŽENA is suitable for large-scale demining mined areas. In addition to demining machine can be used to dispose of shrubs and low vegetation, after replacing the working tool then also for the transport and handling of hazardous materials or as a remotely controlled earth-moving machine. Its working speed depends on the terrain.</a:t>
            </a:r>
          </a:p>
        </p:txBody>
      </p:sp>
      <p:sp>
        <p:nvSpPr>
          <p:cNvPr id="8" name="Nadpis 1"/>
          <p:cNvSpPr txBox="1">
            <a:spLocks noGrp="1"/>
          </p:cNvSpPr>
          <p:nvPr>
            <p:ph type="title"/>
          </p:nvPr>
        </p:nvSpPr>
        <p:spPr>
          <a:xfrm>
            <a:off x="0" y="996620"/>
            <a:ext cx="9144000" cy="850900"/>
          </a:xfrm>
        </p:spPr>
        <p:txBody>
          <a:bodyPr/>
          <a:lstStyle/>
          <a:p>
            <a:pPr algn="ctr"/>
            <a:r>
              <a:rPr lang="en-US" altLang="cs-CZ" sz="3200" b="1" cap="all" dirty="0" smtClean="0">
                <a:solidFill>
                  <a:schemeClr val="accent6">
                    <a:lumMod val="75000"/>
                  </a:schemeClr>
                </a:solidFill>
                <a:latin typeface="Arial" charset="0"/>
                <a:cs typeface="Arial" charset="0"/>
              </a:rPr>
              <a:t>Demining </a:t>
            </a:r>
            <a:r>
              <a:rPr lang="en-US" altLang="cs-CZ" sz="3200" b="1" cap="all" dirty="0" smtClean="0">
                <a:solidFill>
                  <a:schemeClr val="accent6">
                    <a:lumMod val="75000"/>
                  </a:schemeClr>
                </a:solidFill>
                <a:latin typeface="Arial" charset="0"/>
                <a:cs typeface="Arial" charset="0"/>
              </a:rPr>
              <a:t>equipment</a:t>
            </a:r>
            <a:endParaRPr altLang="cs-CZ" sz="3200"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42552474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sah 2"/>
          <p:cNvSpPr txBox="1">
            <a:spLocks noGrp="1"/>
          </p:cNvSpPr>
          <p:nvPr>
            <p:ph idx="1"/>
          </p:nvPr>
        </p:nvSpPr>
        <p:spPr>
          <a:xfrm>
            <a:off x="540513" y="2121292"/>
            <a:ext cx="8229600" cy="3982625"/>
          </a:xfrm>
        </p:spPr>
        <p:txBody>
          <a:bodyPr/>
          <a:lstStyle/>
          <a:p>
            <a:pPr marL="0" indent="0">
              <a:buFont typeface="Arial" charset="0"/>
              <a:buNone/>
            </a:pPr>
            <a:r>
              <a:rPr lang="en-US" altLang="en-US" sz="2400" b="1" dirty="0" smtClean="0">
                <a:latin typeface="Arial" charset="0"/>
                <a:cs typeface="Arial" charset="0"/>
              </a:rPr>
              <a:t>Mine set BOŽENA 1 </a:t>
            </a:r>
            <a:r>
              <a:rPr lang="en-US" altLang="en-US" sz="2400" dirty="0" smtClean="0">
                <a:latin typeface="Arial" charset="0"/>
                <a:cs typeface="Arial" charset="0"/>
              </a:rPr>
              <a:t>Universal Remote Control armored loader fitted with demining equipment. The ACR is used as a special engineer demining means.</a:t>
            </a:r>
          </a:p>
          <a:p>
            <a:pPr marL="0" indent="0">
              <a:buFont typeface="Arial" charset="0"/>
              <a:buNone/>
            </a:pPr>
            <a:r>
              <a:rPr lang="en-US" altLang="en-US" sz="2400" b="1" dirty="0" smtClean="0">
                <a:latin typeface="Arial" charset="0"/>
                <a:cs typeface="Arial" charset="0"/>
              </a:rPr>
              <a:t>Specifications BOŽENA 1</a:t>
            </a:r>
          </a:p>
          <a:p>
            <a:pPr marL="0" indent="0">
              <a:buFont typeface="Arial" charset="0"/>
              <a:buNone/>
            </a:pPr>
            <a:r>
              <a:rPr lang="en-US" altLang="en-US" sz="2400" dirty="0" smtClean="0">
                <a:latin typeface="Arial" charset="0"/>
                <a:cs typeface="Arial" charset="0"/>
              </a:rPr>
              <a:t>Parameters</a:t>
            </a:r>
          </a:p>
          <a:p>
            <a:pPr marL="0" indent="0">
              <a:buFont typeface="Arial" charset="0"/>
              <a:buNone/>
            </a:pPr>
            <a:r>
              <a:rPr lang="en-US" altLang="en-US" sz="2400" dirty="0" smtClean="0">
                <a:latin typeface="Arial" charset="0"/>
                <a:cs typeface="Arial" charset="0"/>
              </a:rPr>
              <a:t>length	5282 mm	cleared path width	2000 mm</a:t>
            </a:r>
          </a:p>
          <a:p>
            <a:pPr marL="0" indent="0">
              <a:buFont typeface="Arial" charset="0"/>
              <a:buNone/>
            </a:pPr>
            <a:r>
              <a:rPr lang="en-US" altLang="en-US" sz="2400" dirty="0" smtClean="0">
                <a:latin typeface="Arial" charset="0"/>
                <a:cs typeface="Arial" charset="0"/>
              </a:rPr>
              <a:t>width	2716 mm	clearance depth	do 250 mm</a:t>
            </a:r>
          </a:p>
          <a:p>
            <a:pPr marL="0" indent="0">
              <a:buFont typeface="Arial" charset="0"/>
              <a:buNone/>
            </a:pPr>
            <a:r>
              <a:rPr lang="en-US" altLang="en-US" sz="2400" dirty="0" smtClean="0">
                <a:latin typeface="Arial" charset="0"/>
                <a:cs typeface="Arial" charset="0"/>
              </a:rPr>
              <a:t>high	2100 mm	clearance area coverage	1800 m2/h</a:t>
            </a:r>
          </a:p>
          <a:p>
            <a:pPr marL="0" indent="0">
              <a:buFont typeface="Arial" charset="0"/>
              <a:buNone/>
            </a:pPr>
            <a:r>
              <a:rPr lang="en-US" altLang="en-US" sz="2400" dirty="0" smtClean="0">
                <a:latin typeface="Arial" charset="0"/>
                <a:cs typeface="Arial" charset="0"/>
              </a:rPr>
              <a:t>weight	11 720 kg	range	do 5 km</a:t>
            </a:r>
          </a:p>
          <a:p>
            <a:pPr marL="0" indent="0">
              <a:buFont typeface="Arial" charset="0"/>
              <a:buNone/>
            </a:pPr>
            <a:endParaRPr lang="en-US" altLang="en-US" sz="2400" dirty="0" smtClean="0">
              <a:latin typeface="Arial" charset="0"/>
              <a:cs typeface="Arial" charset="0"/>
            </a:endParaRPr>
          </a:p>
          <a:p>
            <a:pPr marL="0" indent="0">
              <a:buFont typeface="Arial" charset="0"/>
              <a:buNone/>
            </a:pPr>
            <a:endParaRPr altLang="en-US" sz="2800" dirty="0" smtClean="0">
              <a:latin typeface="Arial" charset="0"/>
              <a:cs typeface="Arial" charset="0"/>
            </a:endParaRPr>
          </a:p>
        </p:txBody>
      </p:sp>
      <p:sp>
        <p:nvSpPr>
          <p:cNvPr id="8" name="Nadpis 1"/>
          <p:cNvSpPr txBox="1">
            <a:spLocks noGrp="1"/>
          </p:cNvSpPr>
          <p:nvPr>
            <p:ph type="title"/>
          </p:nvPr>
        </p:nvSpPr>
        <p:spPr>
          <a:xfrm>
            <a:off x="0" y="996620"/>
            <a:ext cx="9144000" cy="850900"/>
          </a:xfrm>
        </p:spPr>
        <p:txBody>
          <a:bodyPr/>
          <a:lstStyle/>
          <a:p>
            <a:pPr algn="ctr"/>
            <a:r>
              <a:rPr lang="en-US" altLang="cs-CZ" sz="3200" b="1" cap="all" dirty="0" smtClean="0">
                <a:solidFill>
                  <a:schemeClr val="accent6">
                    <a:lumMod val="75000"/>
                  </a:schemeClr>
                </a:solidFill>
                <a:latin typeface="Arial" charset="0"/>
                <a:cs typeface="Arial" charset="0"/>
              </a:rPr>
              <a:t>Demining </a:t>
            </a:r>
            <a:r>
              <a:rPr lang="en-US" altLang="cs-CZ" sz="3200" b="1" cap="all" dirty="0" smtClean="0">
                <a:solidFill>
                  <a:schemeClr val="accent6">
                    <a:lumMod val="75000"/>
                  </a:schemeClr>
                </a:solidFill>
                <a:latin typeface="Arial" charset="0"/>
                <a:cs typeface="Arial" charset="0"/>
              </a:rPr>
              <a:t>equipment</a:t>
            </a:r>
            <a:endParaRPr altLang="cs-CZ" sz="3200"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40472675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Zástupný symbol pro obsah 2"/>
          <p:cNvSpPr txBox="1">
            <a:spLocks noGrp="1"/>
          </p:cNvSpPr>
          <p:nvPr>
            <p:ph idx="1"/>
          </p:nvPr>
        </p:nvSpPr>
        <p:spPr>
          <a:xfrm>
            <a:off x="300099" y="1858075"/>
            <a:ext cx="8665771" cy="4471472"/>
          </a:xfrm>
        </p:spPr>
        <p:txBody>
          <a:bodyPr>
            <a:normAutofit lnSpcReduction="10000"/>
          </a:bodyPr>
          <a:lstStyle/>
          <a:p>
            <a:pPr marL="0" indent="0" algn="just">
              <a:buFont typeface="Arial" charset="0"/>
              <a:buNone/>
            </a:pPr>
            <a:r>
              <a:rPr lang="en-US" altLang="en-US" sz="2400" b="1" dirty="0" smtClean="0">
                <a:latin typeface="Arial" charset="0"/>
                <a:cs typeface="Arial" charset="0"/>
              </a:rPr>
              <a:t>Mine clearing system/complete BOŽENA 5 </a:t>
            </a:r>
            <a:r>
              <a:rPr lang="en-US" altLang="en-US" sz="2400" dirty="0" smtClean="0">
                <a:latin typeface="Arial" charset="0"/>
                <a:cs typeface="Arial" charset="0"/>
              </a:rPr>
              <a:t>is remotely controlled self-propelled armored demining machine that is equipped with a rotary flail demining equipment.</a:t>
            </a:r>
          </a:p>
          <a:p>
            <a:pPr marL="0" indent="0" algn="just">
              <a:buFont typeface="Arial" charset="0"/>
              <a:buNone/>
            </a:pPr>
            <a:r>
              <a:rPr lang="en-US" altLang="en-US" sz="2400" dirty="0" smtClean="0">
                <a:latin typeface="Arial" charset="0"/>
                <a:cs typeface="Arial" charset="0"/>
              </a:rPr>
              <a:t>In light terrain is working an average speed of 4900 m², in the medium terrain</a:t>
            </a:r>
            <a:r>
              <a:rPr altLang="en-US" sz="2400" dirty="0" smtClean="0">
                <a:latin typeface="Arial" charset="0"/>
                <a:cs typeface="Arial" charset="0"/>
              </a:rPr>
              <a:t> </a:t>
            </a:r>
            <a:r>
              <a:rPr lang="en-US" altLang="en-US" sz="2400" dirty="0" smtClean="0">
                <a:latin typeface="Arial" charset="0"/>
                <a:cs typeface="Arial" charset="0"/>
              </a:rPr>
              <a:t>2400 m² and the difficult terrain of 1 050 m² per hour.</a:t>
            </a:r>
          </a:p>
          <a:p>
            <a:pPr marL="0" indent="0" algn="just">
              <a:buFont typeface="Arial" charset="0"/>
              <a:buNone/>
            </a:pPr>
            <a:r>
              <a:rPr lang="en-US" altLang="en-US" sz="2400" b="1" dirty="0" smtClean="0">
                <a:latin typeface="Arial" charset="0"/>
                <a:cs typeface="Arial" charset="0"/>
              </a:rPr>
              <a:t>Specifications BOŽENA 5</a:t>
            </a:r>
          </a:p>
          <a:p>
            <a:pPr marL="0" indent="0" algn="just">
              <a:buFont typeface="Arial" charset="0"/>
              <a:buNone/>
            </a:pPr>
            <a:r>
              <a:rPr lang="en-US" altLang="en-US" sz="2400" dirty="0" smtClean="0">
                <a:latin typeface="Arial" charset="0"/>
                <a:cs typeface="Arial" charset="0"/>
              </a:rPr>
              <a:t>length	7320 mm</a:t>
            </a:r>
            <a:r>
              <a:rPr altLang="en-US" sz="2400" dirty="0" smtClean="0">
                <a:latin typeface="Arial" charset="0"/>
                <a:cs typeface="Arial" charset="0"/>
              </a:rPr>
              <a:t>	w</a:t>
            </a:r>
            <a:r>
              <a:rPr lang="en-US" altLang="en-US" sz="2400" dirty="0" smtClean="0">
                <a:latin typeface="Arial" charset="0"/>
                <a:cs typeface="Arial" charset="0"/>
              </a:rPr>
              <a:t>eight with attachment	11 720 kg</a:t>
            </a:r>
          </a:p>
          <a:p>
            <a:pPr marL="0" indent="0" algn="just">
              <a:buFont typeface="Arial" charset="0"/>
              <a:buNone/>
            </a:pPr>
            <a:r>
              <a:rPr lang="en-US" altLang="en-US" sz="2400" dirty="0" smtClean="0">
                <a:latin typeface="Arial" charset="0"/>
                <a:cs typeface="Arial" charset="0"/>
              </a:rPr>
              <a:t>width	3350 mm</a:t>
            </a:r>
            <a:r>
              <a:rPr altLang="en-US" sz="2400" dirty="0" smtClean="0">
                <a:latin typeface="Arial" charset="0"/>
                <a:cs typeface="Arial" charset="0"/>
              </a:rPr>
              <a:t>	c</a:t>
            </a:r>
            <a:r>
              <a:rPr lang="en-US" altLang="en-US" sz="2400" dirty="0" smtClean="0">
                <a:latin typeface="Arial" charset="0"/>
                <a:cs typeface="Arial" charset="0"/>
              </a:rPr>
              <a:t>learing width	2655 mm</a:t>
            </a:r>
          </a:p>
          <a:p>
            <a:pPr marL="0" indent="0" algn="just">
              <a:buFont typeface="Arial" charset="0"/>
              <a:buNone/>
            </a:pPr>
            <a:r>
              <a:rPr lang="en-US" altLang="en-US" sz="2400" dirty="0" smtClean="0">
                <a:latin typeface="Arial" charset="0"/>
                <a:cs typeface="Arial" charset="0"/>
              </a:rPr>
              <a:t>height	2225 mm</a:t>
            </a:r>
            <a:r>
              <a:rPr altLang="en-US" sz="2400" dirty="0" smtClean="0">
                <a:latin typeface="Arial" charset="0"/>
                <a:cs typeface="Arial" charset="0"/>
              </a:rPr>
              <a:t>	</a:t>
            </a:r>
            <a:r>
              <a:rPr lang="en-US" altLang="en-US" sz="2400" dirty="0" smtClean="0">
                <a:latin typeface="Arial" charset="0"/>
                <a:cs typeface="Arial" charset="0"/>
              </a:rPr>
              <a:t>range	</a:t>
            </a:r>
            <a:r>
              <a:rPr altLang="en-US" sz="2400" dirty="0" smtClean="0">
                <a:latin typeface="Arial" charset="0"/>
                <a:cs typeface="Arial" charset="0"/>
              </a:rPr>
              <a:t>to</a:t>
            </a:r>
            <a:r>
              <a:rPr lang="en-US" altLang="en-US" sz="2400" dirty="0" smtClean="0">
                <a:latin typeface="Arial" charset="0"/>
                <a:cs typeface="Arial" charset="0"/>
              </a:rPr>
              <a:t> 2000 </a:t>
            </a:r>
            <a:r>
              <a:rPr lang="en-US" altLang="en-US" sz="2400" dirty="0" smtClean="0">
                <a:latin typeface="Arial" charset="0"/>
                <a:cs typeface="Arial" charset="0"/>
              </a:rPr>
              <a:t>m</a:t>
            </a:r>
          </a:p>
          <a:p>
            <a:pPr marL="0" indent="0" algn="just">
              <a:buFont typeface="Arial" charset="0"/>
              <a:buNone/>
            </a:pPr>
            <a:r>
              <a:rPr lang="en-US" altLang="en-US" sz="2400" dirty="0" smtClean="0">
                <a:latin typeface="Arial" charset="0"/>
                <a:cs typeface="Arial" charset="0"/>
              </a:rPr>
              <a:t>speed	4-9 km/h</a:t>
            </a:r>
            <a:endParaRPr altLang="en-US" sz="2400" dirty="0" smtClean="0">
              <a:latin typeface="Arial" charset="0"/>
              <a:cs typeface="Arial" charset="0"/>
            </a:endParaRPr>
          </a:p>
        </p:txBody>
      </p:sp>
      <p:sp>
        <p:nvSpPr>
          <p:cNvPr id="8" name="Nadpis 1"/>
          <p:cNvSpPr txBox="1">
            <a:spLocks noGrp="1"/>
          </p:cNvSpPr>
          <p:nvPr>
            <p:ph type="title"/>
          </p:nvPr>
        </p:nvSpPr>
        <p:spPr>
          <a:xfrm>
            <a:off x="0" y="996620"/>
            <a:ext cx="9144000" cy="850900"/>
          </a:xfrm>
        </p:spPr>
        <p:txBody>
          <a:bodyPr/>
          <a:lstStyle/>
          <a:p>
            <a:pPr algn="ctr"/>
            <a:r>
              <a:rPr lang="en-US" altLang="cs-CZ" sz="3200" b="1" cap="all" dirty="0" smtClean="0">
                <a:solidFill>
                  <a:schemeClr val="accent6">
                    <a:lumMod val="75000"/>
                  </a:schemeClr>
                </a:solidFill>
                <a:latin typeface="Arial" charset="0"/>
                <a:cs typeface="Arial" charset="0"/>
              </a:rPr>
              <a:t>Demining </a:t>
            </a:r>
            <a:r>
              <a:rPr lang="en-US" altLang="cs-CZ" sz="3200" b="1" cap="all" dirty="0" smtClean="0">
                <a:solidFill>
                  <a:schemeClr val="accent6">
                    <a:lumMod val="75000"/>
                  </a:schemeClr>
                </a:solidFill>
                <a:latin typeface="Arial" charset="0"/>
                <a:cs typeface="Arial" charset="0"/>
              </a:rPr>
              <a:t>equipment</a:t>
            </a:r>
            <a:endParaRPr altLang="cs-CZ" sz="3200" cap="all" dirty="0" smtClean="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1950219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Zástupný symbol pro obsah 2"/>
          <p:cNvSpPr>
            <a:spLocks noGrp="1"/>
          </p:cNvSpPr>
          <p:nvPr>
            <p:ph idx="1"/>
          </p:nvPr>
        </p:nvSpPr>
        <p:spPr>
          <a:xfrm>
            <a:off x="201881" y="1365665"/>
            <a:ext cx="8775865" cy="1579413"/>
          </a:xfrm>
        </p:spPr>
        <p:txBody>
          <a:bodyPr>
            <a:noAutofit/>
          </a:bodyPr>
          <a:lstStyle/>
          <a:p>
            <a:pPr marL="0" indent="0" algn="ctr">
              <a:lnSpc>
                <a:spcPct val="70000"/>
              </a:lnSpc>
              <a:buNone/>
            </a:pPr>
            <a:r>
              <a:rPr lang="en-US" altLang="cs-CZ" b="1" dirty="0">
                <a:solidFill>
                  <a:srgbClr val="FF3300"/>
                </a:solidFill>
              </a:rPr>
              <a:t>ANY QUESTIONS</a:t>
            </a:r>
            <a:r>
              <a:rPr lang="en-US" altLang="cs-CZ" b="1" dirty="0" smtClean="0">
                <a:solidFill>
                  <a:srgbClr val="FF3300"/>
                </a:solidFill>
              </a:rPr>
              <a:t>?</a:t>
            </a:r>
            <a:endParaRPr lang="en-US" altLang="cs-CZ" b="1" dirty="0">
              <a:solidFill>
                <a:srgbClr val="FF3300"/>
              </a:solidFill>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pic>
        <p:nvPicPr>
          <p:cNvPr id="1026" name="Picture 2" descr="Vektorové otazník ikona webové klipart zdarma ke stažen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643" y="2066307"/>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919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VL_EN-pozn">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VL_EN-pozn.potx" id="{31B037E0-CD72-4D3B-A2E4-D8CF437E6D11}" vid="{29724EEC-3848-4D34-9D74-BCD782F6132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c776772-38f0-49f0-aa86-460d0737ec12">
      <Value>74</Value>
      <Value>281</Value>
      <Value>204</Value>
    </TaxCatchAll>
    <a4b1d69e970e4081a00b6ea954e45439 xmlns="4c776772-38f0-49f0-aa86-460d0737ec12">
      <Terms xmlns="http://schemas.microsoft.com/office/infopath/2007/PartnerControls">
        <TermInfo xmlns="http://schemas.microsoft.com/office/infopath/2007/PartnerControls">
          <TermName xmlns="http://schemas.microsoft.com/office/infopath/2007/PartnerControls">Bez klasifikace</TermName>
          <TermId xmlns="http://schemas.microsoft.com/office/infopath/2007/PartnerControls">7df1a0eb-04ec-4b97-9af9-94f2a6947eb8</TermId>
        </TermInfo>
      </Terms>
    </a4b1d69e970e4081a00b6ea954e45439>
    <Jazyk_x0020_formulářeTaxHTField0 xmlns="4c776772-38f0-49f0-aa86-460d0737ec12">
      <Terms xmlns="http://schemas.microsoft.com/office/infopath/2007/PartnerControls">
        <TermInfo xmlns="http://schemas.microsoft.com/office/infopath/2007/PartnerControls">
          <TermName xmlns="http://schemas.microsoft.com/office/infopath/2007/PartnerControls">CZ</TermName>
          <TermId xmlns="http://schemas.microsoft.com/office/infopath/2007/PartnerControls">4cf588e9-28d1-4332-9271-f5c1eec57f3c</TermId>
        </TermInfo>
      </Terms>
    </Jazyk_x0020_formulářeTaxHTField0>
    <Druh_x0020_formulářeTaxHTField0 xmlns="4c776772-38f0-49f0-aa86-460d0737ec12">
      <Terms xmlns="http://schemas.microsoft.com/office/infopath/2007/PartnerControls">
        <TermInfo xmlns="http://schemas.microsoft.com/office/infopath/2007/PartnerControls">
          <TermName xmlns="http://schemas.microsoft.com/office/infopath/2007/PartnerControls">formulář, tiskopis</TermName>
          <TermId xmlns="http://schemas.microsoft.com/office/infopath/2007/PartnerControls">b7bc9acc-f246-4e63-8602-34c2e87c6787</TermId>
        </TermInfo>
      </Terms>
    </Druh_x0020_formulářeTaxHTField0>
    <TemplateUrl xmlns="http://schemas.microsoft.com/sharepoint/v3" xsi:nil="true"/>
    <Platnost_x0020_formuláře_x0020_od xmlns="4c776772-38f0-49f0-aa86-460d0737ec12">2015-01-21T06:45:00+00:00</Platnost_x0020_formuláře_x0020_od>
    <ShowRepairView xmlns="http://schemas.microsoft.com/sharepoint/v3" xsi:nil="true"/>
    <Nadpis xmlns="4c776772-38f0-49f0-aa86-460d0737ec12">FVL_EN-pozn</Nadpis>
    <ShowCombineView xmlns="http://schemas.microsoft.com/sharepoint/v3" xsi:nil="true"/>
    <xd_ProgID xmlns="http://schemas.microsoft.com/sharepoint/v3" xsi:nil="true"/>
    <Platnost_x0020_formuláře_x0020_do xmlns="4c776772-38f0-49f0-aa86-460d0737ec12" xsi:nil="true"/>
    <Oblast_x0020_formulářeTaxHTField0 xmlns="4c776772-38f0-49f0-aa86-460d0737ec12">
      <Terms xmlns="http://schemas.microsoft.com/office/infopath/2007/PartnerControls"/>
    </Oblast_x0020_formulářeTaxHTField0>
  </documentManagement>
</p:properties>
</file>

<file path=customXml/item2.xml><?xml version="1.0" encoding="utf-8"?>
<ct:contentTypeSchema xmlns:ct="http://schemas.microsoft.com/office/2006/metadata/contentType" xmlns:ma="http://schemas.microsoft.com/office/2006/metadata/properties/metaAttributes" ct:_="" ma:_="" ma:contentTypeName="Formuláře UO" ma:contentTypeID="0x01010100241CD0748BB4B444A2D2D477ED8CB4770096706DC8BFCFB047A7EB265F6EAEB7E7" ma:contentTypeVersion="73" ma:contentTypeDescription="" ma:contentTypeScope="" ma:versionID="7e301028b24506f3b426cca8c44b1657">
  <xsd:schema xmlns:xsd="http://www.w3.org/2001/XMLSchema" xmlns:xs="http://www.w3.org/2001/XMLSchema" xmlns:p="http://schemas.microsoft.com/office/2006/metadata/properties" xmlns:ns1="http://schemas.microsoft.com/sharepoint/v3" xmlns:ns2="4c776772-38f0-49f0-aa86-460d0737ec12" targetNamespace="http://schemas.microsoft.com/office/2006/metadata/properties" ma:root="true" ma:fieldsID="ea2add189b7bf88089e797221951b0aa" ns1:_="" ns2:_="">
    <xsd:import namespace="http://schemas.microsoft.com/sharepoint/v3"/>
    <xsd:import namespace="4c776772-38f0-49f0-aa86-460d0737ec12"/>
    <xsd:element name="properties">
      <xsd:complexType>
        <xsd:sequence>
          <xsd:element name="documentManagement">
            <xsd:complexType>
              <xsd:all>
                <xsd:element ref="ns2:Nadpis"/>
                <xsd:element ref="ns2:Platnost_x0020_formuláře_x0020_od"/>
                <xsd:element ref="ns2:Platnost_x0020_formuláře_x0020_do" minOccurs="0"/>
                <xsd:element ref="ns1:ShowCombineView" minOccurs="0"/>
                <xsd:element ref="ns1:ShowRepairView" minOccurs="0"/>
                <xsd:element ref="ns1:TemplateUrl" minOccurs="0"/>
                <xsd:element ref="ns1:xd_ProgID" minOccurs="0"/>
                <xsd:element ref="ns2:Oblast_x0020_formulářeTaxHTField0" minOccurs="0"/>
                <xsd:element ref="ns2:TaxCatchAll" minOccurs="0"/>
                <xsd:element ref="ns2:TaxCatchAllLabel" minOccurs="0"/>
                <xsd:element ref="ns2:Druh_x0020_formulářeTaxHTField0" minOccurs="0"/>
                <xsd:element ref="ns2:Jazyk_x0020_formulářeTaxHTField0" minOccurs="0"/>
                <xsd:element ref="ns2:_dlc_DocId" minOccurs="0"/>
                <xsd:element ref="ns2:_dlc_DocIdUrl" minOccurs="0"/>
                <xsd:element ref="ns2:_dlc_DocIdPersistId" minOccurs="0"/>
                <xsd:element ref="ns2:a4b1d69e970e4081a00b6ea954e4543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Kombinované zobrazení" ma:hidden="true" ma:internalName="ShowCombineView">
      <xsd:simpleType>
        <xsd:restriction base="dms:Text"/>
      </xsd:simpleType>
    </xsd:element>
    <xsd:element name="ShowRepairView" ma:index="10" nillable="true" ma:displayName="Zobrazení oprav" ma:hidden="true" ma:internalName="ShowRepairView">
      <xsd:simpleType>
        <xsd:restriction base="dms:Text"/>
      </xsd:simpleType>
    </xsd:element>
    <xsd:element name="TemplateUrl" ma:index="11" nillable="true" ma:displayName="Připojení šablony" ma:hidden="true" ma:internalName="TemplateUrl">
      <xsd:simpleType>
        <xsd:restriction base="dms:Text"/>
      </xsd:simpleType>
    </xsd:element>
    <xsd:element name="xd_ProgID" ma:index="12" nillable="true" ma:displayName="Odkaz na soubor HTML" ma:hidden="true" ma:internalName="xd_Prog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776772-38f0-49f0-aa86-460d0737ec12" elementFormDefault="qualified">
    <xsd:import namespace="http://schemas.microsoft.com/office/2006/documentManagement/types"/>
    <xsd:import namespace="http://schemas.microsoft.com/office/infopath/2007/PartnerControls"/>
    <xsd:element name="Nadpis" ma:index="1" ma:displayName="Nadpis formuláře" ma:internalName="Nadpis" ma:readOnly="false">
      <xsd:simpleType>
        <xsd:restriction base="dms:Text">
          <xsd:maxLength value="255"/>
        </xsd:restriction>
      </xsd:simpleType>
    </xsd:element>
    <xsd:element name="Platnost_x0020_formuláře_x0020_od" ma:index="5" ma:displayName="Platnost formuláře od" ma:default="[today]" ma:format="DateTime" ma:internalName="Platnost_x0020_formul_x00e1__x0159_e_x0020_od" ma:readOnly="false">
      <xsd:simpleType>
        <xsd:restriction base="dms:DateTime"/>
      </xsd:simpleType>
    </xsd:element>
    <xsd:element name="Platnost_x0020_formuláře_x0020_do" ma:index="6" nillable="true" ma:displayName="Platnost formuláře do" ma:format="DateTime" ma:internalName="Platnost_x0020_formul_x00e1__x0159_e_x0020_do">
      <xsd:simpleType>
        <xsd:restriction base="dms:DateTime"/>
      </xsd:simpleType>
    </xsd:element>
    <xsd:element name="Oblast_x0020_formulářeTaxHTField0" ma:index="13" nillable="true" ma:taxonomy="true" ma:internalName="Oblast_x0020_formul_x00e1__x0159_eTaxHTField0" ma:taxonomyFieldName="Oblast_x0020_formul_x00e1__x0159_e" ma:displayName="Oblast formuláře" ma:default="" ma:fieldId="{ffc6ded3-059e-4b3d-bd97-0fd27312c704}" ma:taxonomyMulti="true" ma:sspId="5b80e54c-f650-4555-b073-c28f0a639d38" ma:termSetId="6a9d0ff3-a489-49cc-88ec-9976515a7734"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d3891d63-cfdd-475e-9522-ac7b0de6519e}" ma:internalName="TaxCatchAll" ma:showField="CatchAllData"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d3891d63-cfdd-475e-9522-ac7b0de6519e}" ma:internalName="TaxCatchAllLabel" ma:readOnly="true" ma:showField="CatchAllDataLabel"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Druh_x0020_formulářeTaxHTField0" ma:index="17" nillable="true" ma:taxonomy="true" ma:internalName="Druh_x0020_formul_x00e1__x0159_eTaxHTField0" ma:taxonomyFieldName="Druh_x0020_formul_x00e1__x0159_e" ma:displayName="Druh formuláře" ma:default="204;#formulář, tiskopis|b7bc9acc-f246-4e63-8602-34c2e87c6787" ma:fieldId="{55e4dfc0-ab45-48ed-9747-c47850e70720}" ma:sspId="5b80e54c-f650-4555-b073-c28f0a639d38" ma:termSetId="53b8f1a5-4290-4087-a45d-2c5a1a2e7f50" ma:anchorId="00000000-0000-0000-0000-000000000000" ma:open="false" ma:isKeyword="false">
      <xsd:complexType>
        <xsd:sequence>
          <xsd:element ref="pc:Terms" minOccurs="0" maxOccurs="1"/>
        </xsd:sequence>
      </xsd:complexType>
    </xsd:element>
    <xsd:element name="Jazyk_x0020_formulářeTaxHTField0" ma:index="19" nillable="true" ma:taxonomy="true" ma:internalName="Jazyk_x0020_formul_x00e1__x0159_eTaxHTField0" ma:taxonomyFieldName="Jazyk_x0020_formul_x00e1__x0159_e" ma:displayName="Jazyk formuláře" ma:default="74;#CZ|4cf588e9-28d1-4332-9271-f5c1eec57f3c" ma:fieldId="{d28d8064-d9fe-4d6f-9687-948539bb6b05}" ma:sspId="5b80e54c-f650-4555-b073-c28f0a639d38" ma:termSetId="a20d960f-e44a-4835-9870-5de0b9a2efc5" ma:anchorId="00000000-0000-0000-0000-000000000000" ma:open="false" ma:isKeyword="false">
      <xsd:complexType>
        <xsd:sequence>
          <xsd:element ref="pc:Terms" minOccurs="0" maxOccurs="1"/>
        </xsd:sequence>
      </xsd:complexType>
    </xsd:element>
    <xsd:element name="_dlc_DocId" ma:index="24" nillable="true" ma:displayName="Hodnota ID dokumentu" ma:description="Hodnota ID dokumentu přiřazená této položce" ma:internalName="_dlc_DocId" ma:readOnly="true">
      <xsd:simpleType>
        <xsd:restriction base="dms:Text"/>
      </xsd:simpleType>
    </xsd:element>
    <xsd:element name="_dlc_DocIdUrl" ma:index="25"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Zachovat ID" ma:description="Ponechat ID po přidání" ma:hidden="true" ma:internalName="_dlc_DocIdPersistId" ma:readOnly="true">
      <xsd:simpleType>
        <xsd:restriction base="dms:Boolean"/>
      </xsd:simpleType>
    </xsd:element>
    <xsd:element name="a4b1d69e970e4081a00b6ea954e45439" ma:index="27" nillable="true" ma:taxonomy="true" ma:internalName="a4b1d69e970e4081a00b6ea954e45439" ma:taxonomyFieldName="Klasifikace" ma:displayName="Klasifikace" ma:default="281;#Bez klasifikace|7df1a0eb-04ec-4b97-9af9-94f2a6947eb8" ma:fieldId="{a4b1d69e-970e-4081-a00b-6ea954e45439}" ma:sspId="5b80e54c-f650-4555-b073-c28f0a639d38" ma:termSetId="0007993f-ee91-43fa-b383-afd26046a43a"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 obsahu"/>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mso-contentType ?>
<SharedContentType xmlns="Microsoft.SharePoint.Taxonomy.ContentTypeSync" SourceId="5b80e54c-f650-4555-b073-c28f0a639d38" ContentTypeId="0x01010100241CD0748BB4B444A2D2D477ED8CB477"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3C94C6-B922-410B-B78E-19D32C273DB4}">
  <ds:schemaRefs>
    <ds:schemaRef ds:uri="http://schemas.openxmlformats.org/package/2006/metadata/core-properties"/>
    <ds:schemaRef ds:uri="http://purl.org/dc/terms/"/>
    <ds:schemaRef ds:uri="http://schemas.microsoft.com/sharepoint/v3"/>
    <ds:schemaRef ds:uri="http://schemas.microsoft.com/office/infopath/2007/PartnerControls"/>
    <ds:schemaRef ds:uri="http://schemas.microsoft.com/office/2006/documentManagement/types"/>
    <ds:schemaRef ds:uri="http://purl.org/dc/dcmitype/"/>
    <ds:schemaRef ds:uri="http://schemas.microsoft.com/office/2006/metadata/properties"/>
    <ds:schemaRef ds:uri="http://purl.org/dc/elements/1.1/"/>
    <ds:schemaRef ds:uri="4c776772-38f0-49f0-aa86-460d0737ec12"/>
    <ds:schemaRef ds:uri="http://www.w3.org/XML/1998/namespace"/>
  </ds:schemaRefs>
</ds:datastoreItem>
</file>

<file path=customXml/itemProps2.xml><?xml version="1.0" encoding="utf-8"?>
<ds:datastoreItem xmlns:ds="http://schemas.openxmlformats.org/officeDocument/2006/customXml" ds:itemID="{12894F0A-9A69-44CB-BE78-1B25A2B03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776772-38f0-49f0-aa86-460d0737e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39B334-0204-4F53-A890-6E50E08EFF2B}">
  <ds:schemaRefs>
    <ds:schemaRef ds:uri="http://schemas.microsoft.com/sharepoint/events"/>
  </ds:schemaRefs>
</ds:datastoreItem>
</file>

<file path=customXml/itemProps4.xml><?xml version="1.0" encoding="utf-8"?>
<ds:datastoreItem xmlns:ds="http://schemas.openxmlformats.org/officeDocument/2006/customXml" ds:itemID="{8D181FA5-4683-433A-987E-48FBB63C9662}">
  <ds:schemaRefs>
    <ds:schemaRef ds:uri="Microsoft.SharePoint.Taxonomy.ContentTypeSync"/>
  </ds:schemaRefs>
</ds:datastoreItem>
</file>

<file path=customXml/itemProps5.xml><?xml version="1.0" encoding="utf-8"?>
<ds:datastoreItem xmlns:ds="http://schemas.openxmlformats.org/officeDocument/2006/customXml" ds:itemID="{08660C2C-B82F-4044-883B-AA083E124F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FVL_EN-pozn</Template>
  <TotalTime>3091</TotalTime>
  <Words>649</Words>
  <Application>Microsoft Office PowerPoint</Application>
  <PresentationFormat>Předvádění na obrazovce (4:3)</PresentationFormat>
  <Paragraphs>78</Paragraphs>
  <Slides>9</Slides>
  <Notes>3</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FVL_EN-pozn</vt:lpstr>
      <vt:lpstr>MILITARY ENGINEERING</vt:lpstr>
      <vt:lpstr>Prezentace aplikace PowerPoint</vt:lpstr>
      <vt:lpstr>Demining equipment</vt:lpstr>
      <vt:lpstr>Demining equipment</vt:lpstr>
      <vt:lpstr>Demining equipment</vt:lpstr>
      <vt:lpstr>Demining equipment</vt:lpstr>
      <vt:lpstr>Demining equipment</vt:lpstr>
      <vt:lpstr>Demining equipment</vt:lpstr>
      <vt:lpstr>Prezentace aplikace PowerPoint</vt:lpstr>
    </vt:vector>
  </TitlesOfParts>
  <Company>max@world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Záleský Jaroslav</cp:lastModifiedBy>
  <cp:revision>225</cp:revision>
  <cp:lastPrinted>2019-03-14T01:05:00Z</cp:lastPrinted>
  <dcterms:created xsi:type="dcterms:W3CDTF">2016-03-11T08:20:56Z</dcterms:created>
  <dcterms:modified xsi:type="dcterms:W3CDTF">2020-08-03T21:49:30Z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ruh formuláře">
    <vt:lpwstr>204;#formulář, tiskopis|b7bc9acc-f246-4e63-8602-34c2e87c6787</vt:lpwstr>
  </property>
  <property fmtid="{D5CDD505-2E9C-101B-9397-08002B2CF9AE}" pid="3" name="Jazyk formuláře">
    <vt:lpwstr>74;#CZ|4cf588e9-28d1-4332-9271-f5c1eec57f3c</vt:lpwstr>
  </property>
  <property fmtid="{D5CDD505-2E9C-101B-9397-08002B2CF9AE}" pid="4" name="ContentTypeId">
    <vt:lpwstr>0x01010100241CD0748BB4B444A2D2D477ED8CB4770096706DC8BFCFB047A7EB265F6EAEB7E7</vt:lpwstr>
  </property>
  <property fmtid="{D5CDD505-2E9C-101B-9397-08002B2CF9AE}" pid="5" name="Klasifikace">
    <vt:lpwstr>281;#Bez klasifikace|7df1a0eb-04ec-4b97-9af9-94f2a6947eb8</vt:lpwstr>
  </property>
  <property fmtid="{D5CDD505-2E9C-101B-9397-08002B2CF9AE}" pid="6" name="Oblast formuláře">
    <vt:lpwstr/>
  </property>
</Properties>
</file>