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5"/>
  </p:sldMasterIdLst>
  <p:sldIdLst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8206"/>
    <a:srgbClr val="6188CD"/>
    <a:srgbClr val="276082"/>
    <a:srgbClr val="EA0937"/>
    <a:srgbClr val="F6F6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0" autoAdjust="0"/>
    <p:restoredTop sz="83406" autoAdjust="0"/>
  </p:normalViewPr>
  <p:slideViewPr>
    <p:cSldViewPr snapToGrid="0">
      <p:cViewPr varScale="1">
        <p:scale>
          <a:sx n="99" d="100"/>
          <a:sy n="99" d="100"/>
        </p:scale>
        <p:origin x="178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presProps" Target="presProps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7"/>
            <a:ext cx="6858000" cy="2556429"/>
          </a:xfrm>
        </p:spPr>
        <p:txBody>
          <a:bodyPr/>
          <a:lstStyle>
            <a:lvl1pPr marL="0" indent="0" algn="ctr">
              <a:buNone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graphicFrame>
        <p:nvGraphicFramePr>
          <p:cNvPr id="16" name="Tabulka 15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844859198"/>
              </p:ext>
            </p:extLst>
          </p:nvPr>
        </p:nvGraphicFramePr>
        <p:xfrm>
          <a:off x="0" y="7239"/>
          <a:ext cx="9144000" cy="9608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7600">
                  <a:extLst>
                    <a:ext uri="{9D8B030D-6E8A-4147-A177-3AD203B41FA5}">
                      <a16:colId xmlns:a16="http://schemas.microsoft.com/office/drawing/2014/main" xmlns="" val="2910290663"/>
                    </a:ext>
                  </a:extLst>
                </a:gridCol>
                <a:gridCol w="2556476">
                  <a:extLst>
                    <a:ext uri="{9D8B030D-6E8A-4147-A177-3AD203B41FA5}">
                      <a16:colId xmlns:a16="http://schemas.microsoft.com/office/drawing/2014/main" xmlns="" val="2345665926"/>
                    </a:ext>
                  </a:extLst>
                </a:gridCol>
                <a:gridCol w="5469924">
                  <a:extLst>
                    <a:ext uri="{9D8B030D-6E8A-4147-A177-3AD203B41FA5}">
                      <a16:colId xmlns:a16="http://schemas.microsoft.com/office/drawing/2014/main" xmlns="" val="2605011476"/>
                    </a:ext>
                  </a:extLst>
                </a:gridCol>
              </a:tblGrid>
              <a:tr h="960807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8206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20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855137376"/>
                  </a:ext>
                </a:extLst>
              </a:tr>
            </a:tbl>
          </a:graphicData>
        </a:graphic>
      </p:graphicFrame>
      <p:pic>
        <p:nvPicPr>
          <p:cNvPr id="17" name="Obrázek 1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2417" y="129204"/>
            <a:ext cx="2404566" cy="716876"/>
          </a:xfrm>
          <a:prstGeom prst="rect">
            <a:avLst/>
          </a:prstGeom>
        </p:spPr>
      </p:pic>
      <p:sp>
        <p:nvSpPr>
          <p:cNvPr id="18" name="TextovéPole 17"/>
          <p:cNvSpPr txBox="1"/>
          <p:nvPr userDrawn="1"/>
        </p:nvSpPr>
        <p:spPr>
          <a:xfrm>
            <a:off x="5379308" y="302975"/>
            <a:ext cx="19770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fvl.unob.cz</a:t>
            </a:r>
            <a:endParaRPr lang="cs-CZ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18574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B6A58-7A36-4533-8DE5-521D633956D1}" type="datetimeFigureOut">
              <a:rPr lang="cs-CZ" smtClean="0"/>
              <a:t>7.8.2018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C25C1-CB4C-4E40-A1BB-B6068D32E2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90066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B6A58-7A36-4533-8DE5-521D633956D1}" type="datetimeFigureOut">
              <a:rPr lang="cs-CZ" smtClean="0"/>
              <a:t>7.8.2018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C25C1-CB4C-4E40-A1BB-B6068D32E2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73366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45438"/>
            <a:ext cx="7886700" cy="1325563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531059"/>
            <a:ext cx="7886700" cy="3645904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graphicFrame>
        <p:nvGraphicFramePr>
          <p:cNvPr id="18" name="Tabulka 17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765700949"/>
              </p:ext>
            </p:extLst>
          </p:nvPr>
        </p:nvGraphicFramePr>
        <p:xfrm>
          <a:off x="0" y="7239"/>
          <a:ext cx="9144000" cy="9608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7600">
                  <a:extLst>
                    <a:ext uri="{9D8B030D-6E8A-4147-A177-3AD203B41FA5}">
                      <a16:colId xmlns:a16="http://schemas.microsoft.com/office/drawing/2014/main" xmlns="" val="2910290663"/>
                    </a:ext>
                  </a:extLst>
                </a:gridCol>
                <a:gridCol w="2556476">
                  <a:extLst>
                    <a:ext uri="{9D8B030D-6E8A-4147-A177-3AD203B41FA5}">
                      <a16:colId xmlns:a16="http://schemas.microsoft.com/office/drawing/2014/main" xmlns="" val="2345665926"/>
                    </a:ext>
                  </a:extLst>
                </a:gridCol>
                <a:gridCol w="5469924">
                  <a:extLst>
                    <a:ext uri="{9D8B030D-6E8A-4147-A177-3AD203B41FA5}">
                      <a16:colId xmlns:a16="http://schemas.microsoft.com/office/drawing/2014/main" xmlns="" val="2605011476"/>
                    </a:ext>
                  </a:extLst>
                </a:gridCol>
              </a:tblGrid>
              <a:tr h="960807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8206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20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855137376"/>
                  </a:ext>
                </a:extLst>
              </a:tr>
            </a:tbl>
          </a:graphicData>
        </a:graphic>
      </p:graphicFrame>
      <p:pic>
        <p:nvPicPr>
          <p:cNvPr id="19" name="Obrázek 1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2417" y="129204"/>
            <a:ext cx="2404566" cy="716876"/>
          </a:xfrm>
          <a:prstGeom prst="rect">
            <a:avLst/>
          </a:prstGeom>
        </p:spPr>
      </p:pic>
      <p:sp>
        <p:nvSpPr>
          <p:cNvPr id="20" name="TextovéPole 19"/>
          <p:cNvSpPr txBox="1"/>
          <p:nvPr userDrawn="1"/>
        </p:nvSpPr>
        <p:spPr>
          <a:xfrm>
            <a:off x="5379308" y="302975"/>
            <a:ext cx="19770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fvl.unob.cz</a:t>
            </a:r>
            <a:endParaRPr lang="cs-CZ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70382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B6A58-7A36-4533-8DE5-521D633956D1}" type="datetimeFigureOut">
              <a:rPr lang="cs-CZ" smtClean="0"/>
              <a:t>7.8.2018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C25C1-CB4C-4E40-A1BB-B6068D32E2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47230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B6A58-7A36-4533-8DE5-521D633956D1}" type="datetimeFigureOut">
              <a:rPr lang="cs-CZ" smtClean="0"/>
              <a:t>7.8.2018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C25C1-CB4C-4E40-A1BB-B6068D32E2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74611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B6A58-7A36-4533-8DE5-521D633956D1}" type="datetimeFigureOut">
              <a:rPr lang="cs-CZ" smtClean="0"/>
              <a:t>7.8.2018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C25C1-CB4C-4E40-A1BB-B6068D32E2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51943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B6A58-7A36-4533-8DE5-521D633956D1}" type="datetimeFigureOut">
              <a:rPr lang="cs-CZ" smtClean="0"/>
              <a:t>7.8.2018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C25C1-CB4C-4E40-A1BB-B6068D32E2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482421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B6A58-7A36-4533-8DE5-521D633956D1}" type="datetimeFigureOut">
              <a:rPr lang="cs-CZ" smtClean="0"/>
              <a:t>7.8.2018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C25C1-CB4C-4E40-A1BB-B6068D32E2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534549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B6A58-7A36-4533-8DE5-521D633956D1}" type="datetimeFigureOut">
              <a:rPr lang="cs-CZ" smtClean="0"/>
              <a:t>7.8.2018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C25C1-CB4C-4E40-A1BB-B6068D32E2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93105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B6A58-7A36-4533-8DE5-521D633956D1}" type="datetimeFigureOut">
              <a:rPr lang="cs-CZ" smtClean="0"/>
              <a:t>7.8.2018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C25C1-CB4C-4E40-A1BB-B6068D32E2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067838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6F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 smtClean="0"/>
              <a:t>Upravte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5B6A58-7A36-4533-8DE5-521D633956D1}" type="datetimeFigureOut">
              <a:rPr lang="cs-CZ" smtClean="0"/>
              <a:t>7.8.2018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1C25C1-CB4C-4E40-A1BB-B6068D32E281}" type="slidenum">
              <a:rPr lang="cs-CZ" smtClean="0"/>
              <a:t>‹#›</a:t>
            </a:fld>
            <a:endParaRPr lang="cs-CZ"/>
          </a:p>
        </p:txBody>
      </p:sp>
      <p:graphicFrame>
        <p:nvGraphicFramePr>
          <p:cNvPr id="7" name="Tabulka 6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09869163"/>
              </p:ext>
            </p:extLst>
          </p:nvPr>
        </p:nvGraphicFramePr>
        <p:xfrm>
          <a:off x="0" y="7239"/>
          <a:ext cx="9144000" cy="9608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7600">
                  <a:extLst>
                    <a:ext uri="{9D8B030D-6E8A-4147-A177-3AD203B41FA5}">
                      <a16:colId xmlns:a16="http://schemas.microsoft.com/office/drawing/2014/main" xmlns="" val="2910290663"/>
                    </a:ext>
                  </a:extLst>
                </a:gridCol>
                <a:gridCol w="2556476">
                  <a:extLst>
                    <a:ext uri="{9D8B030D-6E8A-4147-A177-3AD203B41FA5}">
                      <a16:colId xmlns:a16="http://schemas.microsoft.com/office/drawing/2014/main" xmlns="" val="2345665926"/>
                    </a:ext>
                  </a:extLst>
                </a:gridCol>
                <a:gridCol w="5469924">
                  <a:extLst>
                    <a:ext uri="{9D8B030D-6E8A-4147-A177-3AD203B41FA5}">
                      <a16:colId xmlns:a16="http://schemas.microsoft.com/office/drawing/2014/main" xmlns="" val="2605011476"/>
                    </a:ext>
                  </a:extLst>
                </a:gridCol>
              </a:tblGrid>
              <a:tr h="960807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8206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20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855137376"/>
                  </a:ext>
                </a:extLst>
              </a:tr>
            </a:tbl>
          </a:graphicData>
        </a:graphic>
      </p:graphicFrame>
      <p:pic>
        <p:nvPicPr>
          <p:cNvPr id="8" name="Obrázek 7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2417" y="129204"/>
            <a:ext cx="2404566" cy="716876"/>
          </a:xfrm>
          <a:prstGeom prst="rect">
            <a:avLst/>
          </a:prstGeom>
        </p:spPr>
      </p:pic>
      <p:sp>
        <p:nvSpPr>
          <p:cNvPr id="9" name="TextovéPole 8"/>
          <p:cNvSpPr txBox="1"/>
          <p:nvPr userDrawn="1"/>
        </p:nvSpPr>
        <p:spPr>
          <a:xfrm>
            <a:off x="5379308" y="302975"/>
            <a:ext cx="19770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fvl.unob.cz</a:t>
            </a:r>
            <a:endParaRPr lang="cs-CZ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0" name="Tabulka 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4031063319"/>
              </p:ext>
            </p:extLst>
          </p:nvPr>
        </p:nvGraphicFramePr>
        <p:xfrm>
          <a:off x="0" y="6306457"/>
          <a:ext cx="9152238" cy="5524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78743">
                  <a:extLst>
                    <a:ext uri="{9D8B030D-6E8A-4147-A177-3AD203B41FA5}">
                      <a16:colId xmlns:a16="http://schemas.microsoft.com/office/drawing/2014/main" xmlns="" val="2910290663"/>
                    </a:ext>
                  </a:extLst>
                </a:gridCol>
                <a:gridCol w="5118835">
                  <a:extLst>
                    <a:ext uri="{9D8B030D-6E8A-4147-A177-3AD203B41FA5}">
                      <a16:colId xmlns:a16="http://schemas.microsoft.com/office/drawing/2014/main" xmlns="" val="2345665926"/>
                    </a:ext>
                  </a:extLst>
                </a:gridCol>
                <a:gridCol w="1754660">
                  <a:extLst>
                    <a:ext uri="{9D8B030D-6E8A-4147-A177-3AD203B41FA5}">
                      <a16:colId xmlns:a16="http://schemas.microsoft.com/office/drawing/2014/main" xmlns="" val="1178739229"/>
                    </a:ext>
                  </a:extLst>
                </a:gridCol>
              </a:tblGrid>
              <a:tr h="552484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20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20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855137376"/>
                  </a:ext>
                </a:extLst>
              </a:tr>
            </a:tbl>
          </a:graphicData>
        </a:graphic>
      </p:graphicFrame>
      <p:pic>
        <p:nvPicPr>
          <p:cNvPr id="11" name="Obrázek 10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2170" y="6364814"/>
            <a:ext cx="1060535" cy="433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19645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smlouvy.gov.cz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ZADÁVÁNÍ VEŘEJNÝCH ZAKÁZEK – základní pojmy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Přednáška 1</a:t>
            </a:r>
          </a:p>
          <a:p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2952318" y="6372301"/>
            <a:ext cx="36024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Blok </a:t>
            </a:r>
            <a:r>
              <a:rPr lang="cs-CZ" dirty="0" smtClean="0"/>
              <a:t>2: Hospodaření s majetkem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906562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4</a:t>
            </a:r>
            <a:r>
              <a:rPr lang="cs-CZ" dirty="0" smtClean="0"/>
              <a:t>. zadávací řízení (</a:t>
            </a:r>
            <a:r>
              <a:rPr lang="cs-CZ" dirty="0" err="1" smtClean="0"/>
              <a:t>zř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cs-CZ" dirty="0" smtClean="0"/>
          </a:p>
          <a:p>
            <a:r>
              <a:rPr lang="cs-CZ" dirty="0" smtClean="0"/>
              <a:t>závazný procesní </a:t>
            </a:r>
            <a:r>
              <a:rPr lang="cs-CZ" b="1" dirty="0" smtClean="0"/>
              <a:t>postup zadavatele při zadávání VZ</a:t>
            </a:r>
          </a:p>
          <a:p>
            <a:endParaRPr lang="cs-CZ" dirty="0" smtClean="0"/>
          </a:p>
          <a:p>
            <a:r>
              <a:rPr lang="cs-CZ" dirty="0" smtClean="0"/>
              <a:t>Co předchází rozhodnutí o výběru  druhu ZŘ?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2952318" y="6372301"/>
            <a:ext cx="36024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Blok </a:t>
            </a:r>
            <a:r>
              <a:rPr lang="cs-CZ" dirty="0" smtClean="0"/>
              <a:t>2: Hospodaření s majetkem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722467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4</a:t>
            </a:r>
            <a:r>
              <a:rPr lang="cs-CZ" dirty="0" smtClean="0"/>
              <a:t>. zadávací řízení (</a:t>
            </a:r>
            <a:r>
              <a:rPr lang="cs-CZ" dirty="0" err="1" smtClean="0"/>
              <a:t>zř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cs-CZ" dirty="0" smtClean="0"/>
              <a:t>Druhy:</a:t>
            </a:r>
          </a:p>
          <a:p>
            <a:pPr>
              <a:buNone/>
            </a:pPr>
            <a:endParaRPr lang="cs-CZ" dirty="0" smtClean="0"/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ZPŘ (zjednodušené podlimitní řízení)</a:t>
            </a:r>
          </a:p>
          <a:p>
            <a:pPr marL="514350" indent="-514350">
              <a:buFont typeface="+mj-lt"/>
              <a:buAutoNum type="arabicPeriod"/>
            </a:pPr>
            <a:r>
              <a:rPr lang="cs-CZ" b="1" dirty="0" smtClean="0"/>
              <a:t>Otevřené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Užší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err="1" smtClean="0"/>
              <a:t>JŘSU</a:t>
            </a:r>
            <a:r>
              <a:rPr lang="cs-CZ" dirty="0" smtClean="0"/>
              <a:t> (jednací řízení s uveřejněním)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err="1" smtClean="0"/>
              <a:t>JŘBU</a:t>
            </a:r>
            <a:r>
              <a:rPr lang="cs-CZ" dirty="0" smtClean="0"/>
              <a:t>(jednací řízení bez uveřejnění)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Řízení se soutěžním dialogem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Řízení o inovačním partnerství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Koncesní řízení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Řízení pro </a:t>
            </a:r>
            <a:r>
              <a:rPr lang="cs-CZ" dirty="0" err="1" smtClean="0"/>
              <a:t>ZVZ</a:t>
            </a:r>
            <a:r>
              <a:rPr lang="cs-CZ" dirty="0" smtClean="0"/>
              <a:t> ve zjednodušeném režimu</a:t>
            </a:r>
          </a:p>
          <a:p>
            <a:pPr marL="514350" indent="-514350">
              <a:buFont typeface="+mj-lt"/>
              <a:buAutoNum type="arabicPeriod"/>
            </a:pPr>
            <a:endParaRPr lang="cs-CZ" b="1" dirty="0" smtClean="0"/>
          </a:p>
          <a:p>
            <a:pPr algn="ctr"/>
            <a:r>
              <a:rPr lang="cs-CZ" b="1" dirty="0" smtClean="0"/>
              <a:t>Samostatná přednáška</a:t>
            </a:r>
          </a:p>
          <a:p>
            <a:pPr>
              <a:buNone/>
            </a:pPr>
            <a:endParaRPr lang="cs-CZ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2952318" y="6372301"/>
            <a:ext cx="36024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Blok </a:t>
            </a:r>
            <a:r>
              <a:rPr lang="cs-CZ" dirty="0" smtClean="0"/>
              <a:t>2: Hospodaření s majetkem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47096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5</a:t>
            </a:r>
            <a:r>
              <a:rPr lang="cs-CZ" dirty="0" smtClean="0"/>
              <a:t>. Zadání </a:t>
            </a:r>
            <a:r>
              <a:rPr lang="cs-CZ" dirty="0" err="1" smtClean="0"/>
              <a:t>vz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Uzavření úplatné smlouvy mezi?</a:t>
            </a:r>
          </a:p>
          <a:p>
            <a:r>
              <a:rPr lang="cs-CZ" dirty="0" smtClean="0"/>
              <a:t>Povinnost dodavatele poskytnout dodávky/služby/stavební práce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2952318" y="6372301"/>
            <a:ext cx="36024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Blok </a:t>
            </a:r>
            <a:r>
              <a:rPr lang="cs-CZ" dirty="0" smtClean="0"/>
              <a:t>2: Hospodaření s majetkem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197543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</a:t>
            </a:r>
            <a:r>
              <a:rPr lang="cs-CZ" dirty="0" smtClean="0"/>
              <a:t>ávěr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cs-CZ" dirty="0" smtClean="0"/>
              <a:t>Znalost základních pojmů v oblasti ZVZ nutná pro: 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pochopení souvislostí v dalším studiu </a:t>
            </a:r>
          </a:p>
          <a:p>
            <a:r>
              <a:rPr lang="cs-CZ" dirty="0"/>
              <a:t>p</a:t>
            </a:r>
            <a:r>
              <a:rPr lang="cs-CZ" dirty="0" smtClean="0"/>
              <a:t>orozumění aktuálnímu dění v oblasti ZVZ</a:t>
            </a:r>
          </a:p>
          <a:p>
            <a:pPr>
              <a:buNone/>
            </a:pPr>
            <a:endParaRPr lang="cs-CZ" dirty="0" smtClean="0"/>
          </a:p>
          <a:p>
            <a:pPr algn="ctr">
              <a:buNone/>
            </a:pPr>
            <a:r>
              <a:rPr lang="cs-CZ" b="1" dirty="0" smtClean="0">
                <a:solidFill>
                  <a:srgbClr val="FF0000"/>
                </a:solidFill>
              </a:rPr>
              <a:t>Systémem ZVZ ročně projde kolem 600 miliard korun!</a:t>
            </a:r>
          </a:p>
          <a:p>
            <a:pPr algn="ctr">
              <a:buNone/>
            </a:pPr>
            <a:endParaRPr lang="cs-CZ" b="1" dirty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cs-CZ" b="1" dirty="0" smtClean="0"/>
              <a:t>DOTAZY?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2952318" y="6372301"/>
            <a:ext cx="36024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Blok </a:t>
            </a:r>
            <a:r>
              <a:rPr lang="cs-CZ" dirty="0" smtClean="0"/>
              <a:t>2: Hospodaření s majetkem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9490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</a:t>
            </a:r>
            <a:r>
              <a:rPr lang="cs-CZ" dirty="0" smtClean="0"/>
              <a:t>truktura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cs-CZ" dirty="0" smtClean="0"/>
              <a:t>Účel a struktura zákona 134/2016 Sb., o zadávání veřejných zakázek (VZ)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VZ – pojem a druhy, zadavatel-pojem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Zásady zadávání VZ (ZVZ)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Zadávací řízení (ZŘ) a jeho druhy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Zadání VZ - pojem</a:t>
            </a:r>
          </a:p>
          <a:p>
            <a:pPr marL="514350" indent="-514350">
              <a:buFont typeface="+mj-lt"/>
              <a:buAutoNum type="arabicPeriod"/>
            </a:pP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2952318" y="6372301"/>
            <a:ext cx="36024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Blok </a:t>
            </a:r>
            <a:r>
              <a:rPr lang="cs-CZ" dirty="0" smtClean="0"/>
              <a:t>2: Hospodaření s majetkem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521549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</a:t>
            </a:r>
            <a:r>
              <a:rPr lang="cs-CZ" dirty="0" smtClean="0"/>
              <a:t>iteratura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 smtClean="0"/>
              <a:t>Metodika zadávání veřejných zakázek(právní stav k 7/2017)</a:t>
            </a:r>
          </a:p>
          <a:p>
            <a:pPr lvl="0"/>
            <a:r>
              <a:rPr lang="cs-CZ" dirty="0" smtClean="0"/>
              <a:t>Zákon 134/2016 Sb., o zadávání veřejných zakázek</a:t>
            </a:r>
          </a:p>
          <a:p>
            <a:r>
              <a:rPr lang="cs-CZ" sz="2800" dirty="0" smtClean="0"/>
              <a:t>Ochrana: Zadávání, hodnocení a kontrola VZ.</a:t>
            </a:r>
          </a:p>
          <a:p>
            <a:r>
              <a:rPr lang="cs-CZ" dirty="0" smtClean="0"/>
              <a:t>Zákon o registru smluv č.340/2015 </a:t>
            </a:r>
            <a:r>
              <a:rPr lang="cs-CZ" dirty="0" err="1" smtClean="0"/>
              <a:t>Sb:</a:t>
            </a:r>
            <a:r>
              <a:rPr lang="cs-CZ" dirty="0" err="1" smtClean="0">
                <a:hlinkClick r:id="rId2"/>
              </a:rPr>
              <a:t>https</a:t>
            </a:r>
            <a:r>
              <a:rPr lang="cs-CZ" dirty="0">
                <a:hlinkClick r:id="rId2"/>
              </a:rPr>
              <a:t>://smlouvy.gov.cz/</a:t>
            </a:r>
            <a:endParaRPr lang="cs-CZ" dirty="0"/>
          </a:p>
          <a:p>
            <a:pPr lvl="0"/>
            <a:endParaRPr lang="cs-CZ" dirty="0" smtClean="0"/>
          </a:p>
          <a:p>
            <a:pPr>
              <a:buNone/>
            </a:pP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2952318" y="6372301"/>
            <a:ext cx="36024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Blok </a:t>
            </a:r>
            <a:r>
              <a:rPr lang="cs-CZ" dirty="0" smtClean="0"/>
              <a:t>2: Hospodaření s majetkem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18310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1.Co především řeší zákon 134?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postupy při zadávání veřejných zakázek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výjimky </a:t>
            </a:r>
          </a:p>
          <a:p>
            <a:r>
              <a:rPr lang="cs-CZ" dirty="0"/>
              <a:t>p</a:t>
            </a:r>
            <a:r>
              <a:rPr lang="cs-CZ" dirty="0" smtClean="0"/>
              <a:t>ovinnosti zadavatelů a dodavatelů</a:t>
            </a:r>
          </a:p>
          <a:p>
            <a:r>
              <a:rPr lang="cs-CZ" dirty="0" smtClean="0"/>
              <a:t>dohled nad dodržováním zákona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2952318" y="6372301"/>
            <a:ext cx="36024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Blok </a:t>
            </a:r>
            <a:r>
              <a:rPr lang="cs-CZ" dirty="0" smtClean="0"/>
              <a:t>2: Hospodaření s majetkem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373343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100" dirty="0" smtClean="0"/>
              <a:t>2. VZ – pojem a druhy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80674"/>
            <a:ext cx="7239000" cy="4675062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cs-CZ" b="1" u="sng" dirty="0" smtClean="0"/>
              <a:t>Veřejná zakázka (VZ)</a:t>
            </a:r>
          </a:p>
          <a:p>
            <a:r>
              <a:rPr lang="cs-CZ" dirty="0" smtClean="0"/>
              <a:t>zakázka realizovaná na základě smlouvy mezi </a:t>
            </a:r>
            <a:r>
              <a:rPr lang="cs-CZ" b="1" dirty="0" smtClean="0"/>
              <a:t>zadavatelem</a:t>
            </a:r>
            <a:r>
              <a:rPr lang="cs-CZ" dirty="0" smtClean="0"/>
              <a:t> a jedním či více </a:t>
            </a:r>
            <a:r>
              <a:rPr lang="cs-CZ" b="1" dirty="0" smtClean="0"/>
              <a:t>dodavateli</a:t>
            </a:r>
            <a:r>
              <a:rPr lang="cs-CZ" dirty="0" smtClean="0"/>
              <a:t>, jejímž předmětem je </a:t>
            </a:r>
            <a:r>
              <a:rPr lang="cs-CZ" b="1" dirty="0" smtClean="0"/>
              <a:t>úplatné poskytnutí dodávek či služeb</a:t>
            </a:r>
            <a:r>
              <a:rPr lang="cs-CZ" dirty="0" smtClean="0"/>
              <a:t> nebo </a:t>
            </a:r>
            <a:r>
              <a:rPr lang="cs-CZ" b="1" dirty="0" smtClean="0"/>
              <a:t>úplatné provedení stavebních prací</a:t>
            </a:r>
            <a:r>
              <a:rPr lang="cs-CZ" dirty="0" smtClean="0"/>
              <a:t>. </a:t>
            </a:r>
          </a:p>
          <a:p>
            <a:endParaRPr lang="cs-CZ" dirty="0" smtClean="0"/>
          </a:p>
          <a:p>
            <a:r>
              <a:rPr lang="cs-CZ" dirty="0" smtClean="0"/>
              <a:t>Veřejná zakázka, kterou je zadavatel povinen zadat po</a:t>
            </a:r>
            <a:r>
              <a:rPr lang="cs-CZ" b="1" dirty="0" smtClean="0"/>
              <a:t>dle</a:t>
            </a:r>
            <a:r>
              <a:rPr lang="cs-CZ" dirty="0" smtClean="0"/>
              <a:t> tohoto </a:t>
            </a:r>
            <a:r>
              <a:rPr lang="cs-CZ" b="1" dirty="0" smtClean="0"/>
              <a:t>zákona</a:t>
            </a:r>
            <a:r>
              <a:rPr lang="cs-CZ" dirty="0" smtClean="0"/>
              <a:t>, musí být realizována na základě </a:t>
            </a:r>
            <a:r>
              <a:rPr lang="cs-CZ" b="1" dirty="0" smtClean="0"/>
              <a:t>písemné smlouvy</a:t>
            </a:r>
            <a:r>
              <a:rPr lang="cs-CZ" dirty="0" smtClean="0"/>
              <a:t>.</a:t>
            </a:r>
          </a:p>
          <a:p>
            <a:pPr>
              <a:buNone/>
            </a:pPr>
            <a:endParaRPr lang="cs-CZ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cs-CZ" u="sng" dirty="0" smtClean="0"/>
          </a:p>
          <a:p>
            <a:pPr>
              <a:buNone/>
            </a:pPr>
            <a:endParaRPr lang="cs-CZ" dirty="0" smtClean="0">
              <a:solidFill>
                <a:srgbClr val="FF0000"/>
              </a:solidFill>
            </a:endParaRPr>
          </a:p>
          <a:p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2952318" y="6372301"/>
            <a:ext cx="36024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Blok </a:t>
            </a:r>
            <a:r>
              <a:rPr lang="cs-CZ" dirty="0" smtClean="0"/>
              <a:t>2: Hospodaření s majetkem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38696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2. Znaky VZ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Zadána </a:t>
            </a:r>
            <a:r>
              <a:rPr lang="cs-CZ" b="1" dirty="0" smtClean="0"/>
              <a:t>zadavatel</a:t>
            </a:r>
            <a:r>
              <a:rPr lang="cs-CZ" dirty="0" smtClean="0"/>
              <a:t>em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Prvek </a:t>
            </a:r>
            <a:r>
              <a:rPr lang="cs-CZ" b="1" dirty="0" smtClean="0"/>
              <a:t>úplaty</a:t>
            </a:r>
          </a:p>
          <a:p>
            <a:endParaRPr lang="cs-CZ" dirty="0" smtClean="0"/>
          </a:p>
          <a:p>
            <a:r>
              <a:rPr lang="cs-CZ" dirty="0" smtClean="0"/>
              <a:t>Dělení VZ dle předmětu: VZ na </a:t>
            </a:r>
            <a:r>
              <a:rPr lang="cs-CZ" b="1" dirty="0" smtClean="0"/>
              <a:t>dodávky/služby/stavební práce</a:t>
            </a:r>
          </a:p>
          <a:p>
            <a:pPr>
              <a:buNone/>
            </a:pP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2952318" y="6372301"/>
            <a:ext cx="36024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Blok </a:t>
            </a:r>
            <a:r>
              <a:rPr lang="cs-CZ" dirty="0" smtClean="0"/>
              <a:t>2: Hospodaření s majetkem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661280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2. VZ – pojem a druhy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cs-CZ" b="1" dirty="0" smtClean="0"/>
              <a:t>VZ dle </a:t>
            </a:r>
            <a:r>
              <a:rPr lang="cs-CZ" b="1" u="sng" dirty="0" smtClean="0"/>
              <a:t>výše předpokládané hodnoty</a:t>
            </a:r>
            <a:r>
              <a:rPr lang="cs-CZ" b="1" dirty="0" smtClean="0"/>
              <a:t>:</a:t>
            </a:r>
          </a:p>
          <a:p>
            <a:pPr>
              <a:buNone/>
            </a:pPr>
            <a:endParaRPr lang="cs-CZ" b="1" dirty="0" smtClean="0"/>
          </a:p>
          <a:p>
            <a:r>
              <a:rPr lang="cs-CZ" b="1" dirty="0" smtClean="0"/>
              <a:t>nadlimitní </a:t>
            </a:r>
          </a:p>
          <a:p>
            <a:r>
              <a:rPr lang="cs-CZ" b="1" dirty="0" smtClean="0"/>
              <a:t>podlimitní</a:t>
            </a:r>
          </a:p>
          <a:p>
            <a:r>
              <a:rPr lang="cs-CZ" b="1" dirty="0" smtClean="0"/>
              <a:t>VZMR</a:t>
            </a:r>
          </a:p>
          <a:p>
            <a:pPr>
              <a:buNone/>
            </a:pPr>
            <a:endParaRPr lang="cs-CZ" sz="2000" dirty="0" smtClean="0"/>
          </a:p>
          <a:p>
            <a:r>
              <a:rPr lang="cs-CZ" dirty="0" smtClean="0"/>
              <a:t>Pojem </a:t>
            </a:r>
            <a:r>
              <a:rPr lang="cs-CZ" b="1" dirty="0" smtClean="0"/>
              <a:t>předpokládaná hodnota(</a:t>
            </a:r>
            <a:r>
              <a:rPr lang="cs-CZ" b="1" dirty="0" err="1" smtClean="0"/>
              <a:t>PH</a:t>
            </a:r>
            <a:r>
              <a:rPr lang="cs-CZ" b="1" dirty="0" smtClean="0"/>
              <a:t>) </a:t>
            </a:r>
            <a:r>
              <a:rPr lang="cs-CZ" b="1" dirty="0" err="1" smtClean="0"/>
              <a:t>VZ</a:t>
            </a:r>
            <a:endParaRPr lang="cs-CZ" dirty="0" smtClean="0"/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Limity jednotně v EU</a:t>
            </a:r>
          </a:p>
          <a:p>
            <a:pPr>
              <a:buNone/>
            </a:pPr>
            <a:endParaRPr lang="cs-CZ" dirty="0" smtClean="0"/>
          </a:p>
        </p:txBody>
      </p:sp>
      <p:sp>
        <p:nvSpPr>
          <p:cNvPr id="4" name="TextovéPole 3"/>
          <p:cNvSpPr txBox="1"/>
          <p:nvPr/>
        </p:nvSpPr>
        <p:spPr>
          <a:xfrm>
            <a:off x="2952318" y="6372301"/>
            <a:ext cx="36024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Blok </a:t>
            </a:r>
            <a:r>
              <a:rPr lang="cs-CZ" dirty="0" smtClean="0"/>
              <a:t>2: Hospodaření s majetkem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72585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2. VZ – pojem a druhy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cs-CZ" b="1" dirty="0" smtClean="0"/>
          </a:p>
          <a:p>
            <a:pPr>
              <a:buNone/>
            </a:pPr>
            <a:endParaRPr lang="cs-CZ" b="1" dirty="0" smtClean="0"/>
          </a:p>
          <a:p>
            <a:pPr>
              <a:buNone/>
            </a:pPr>
            <a:r>
              <a:rPr lang="cs-CZ" b="1" dirty="0" smtClean="0"/>
              <a:t>Pojem VZ – ekonomické hledisko: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 algn="ctr">
              <a:buNone/>
            </a:pPr>
            <a:r>
              <a:rPr lang="cs-CZ" u="sng" dirty="0" smtClean="0"/>
              <a:t>účelná</a:t>
            </a:r>
            <a:r>
              <a:rPr lang="cs-CZ" dirty="0" smtClean="0"/>
              <a:t> alokace zdrojů realizovaná na základě veřejné soutěže (Ochrana)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2952318" y="6372301"/>
            <a:ext cx="36024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Blok </a:t>
            </a:r>
            <a:r>
              <a:rPr lang="cs-CZ" dirty="0" smtClean="0"/>
              <a:t>2: Hospodaření s majetkem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101797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3</a:t>
            </a:r>
            <a:r>
              <a:rPr lang="cs-CZ" dirty="0" smtClean="0"/>
              <a:t>. Zásady </a:t>
            </a:r>
            <a:r>
              <a:rPr lang="cs-CZ" dirty="0" err="1" smtClean="0"/>
              <a:t>zvz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endParaRPr lang="cs-CZ" dirty="0" smtClean="0"/>
          </a:p>
          <a:p>
            <a:pPr marL="514350" indent="-514350">
              <a:buFont typeface="+mj-lt"/>
              <a:buAutoNum type="arabicPeriod"/>
            </a:pPr>
            <a:r>
              <a:rPr lang="cs-CZ" sz="2800" dirty="0" smtClean="0"/>
              <a:t>Transparentnost, přiměřenost</a:t>
            </a:r>
            <a:endParaRPr lang="cs-CZ" sz="2800" dirty="0" smtClean="0">
              <a:solidFill>
                <a:srgbClr val="FF0000"/>
              </a:solidFill>
            </a:endParaRPr>
          </a:p>
          <a:p>
            <a:pPr marL="514350" indent="-514350">
              <a:buFont typeface="+mj-lt"/>
              <a:buAutoNum type="arabicPeriod"/>
            </a:pPr>
            <a:endParaRPr lang="cs-CZ" sz="2800" dirty="0" smtClean="0">
              <a:solidFill>
                <a:srgbClr val="FF000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cs-CZ" sz="2800" dirty="0" smtClean="0"/>
              <a:t>Rovné zacházení a zákaz diskriminace</a:t>
            </a:r>
          </a:p>
          <a:p>
            <a:pPr marL="514350" indent="-514350">
              <a:buFont typeface="+mj-lt"/>
              <a:buAutoNum type="arabicPeriod"/>
            </a:pPr>
            <a:endParaRPr lang="cs-CZ" sz="2800" dirty="0" smtClean="0"/>
          </a:p>
          <a:p>
            <a:pPr marL="514350" indent="-514350">
              <a:buFont typeface="+mj-lt"/>
              <a:buAutoNum type="arabicPeriod"/>
            </a:pPr>
            <a:r>
              <a:rPr lang="cs-CZ" sz="2800" dirty="0" smtClean="0"/>
              <a:t>ČR a EU, resp. mezinárodní smlouvy</a:t>
            </a:r>
          </a:p>
          <a:p>
            <a:pPr>
              <a:buNone/>
            </a:pPr>
            <a:endParaRPr lang="cs-CZ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cs-CZ" sz="1800" i="1" dirty="0" smtClean="0"/>
          </a:p>
        </p:txBody>
      </p:sp>
      <p:sp>
        <p:nvSpPr>
          <p:cNvPr id="4" name="TextovéPole 3"/>
          <p:cNvSpPr txBox="1"/>
          <p:nvPr/>
        </p:nvSpPr>
        <p:spPr>
          <a:xfrm>
            <a:off x="2952318" y="6372301"/>
            <a:ext cx="36024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Blok </a:t>
            </a:r>
            <a:r>
              <a:rPr lang="cs-CZ" dirty="0" smtClean="0"/>
              <a:t>2: Hospodaření s majetkem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8728074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VL-CJ.potx [jen pro čtení]" id="{7A353DE0-7B06-4628-B469-85256371F51E}" vid="{5219372D-2BD7-4DCF-B91F-222681E0160F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88C81A9692E2304F805F9C0C709FE0CA" ma:contentTypeVersion="7" ma:contentTypeDescription="Vytvoří nový dokument" ma:contentTypeScope="" ma:versionID="aae8caf2d686d761e0f07e57c7f02979">
  <xsd:schema xmlns:xsd="http://www.w3.org/2001/XMLSchema" xmlns:xs="http://www.w3.org/2001/XMLSchema" xmlns:p="http://schemas.microsoft.com/office/2006/metadata/properties" xmlns:ns2="f242274d-c577-47b4-9953-4e44103112f8" xmlns:ns3="e934d7ba-d00a-4f08-ad66-67ce6f4199d0" targetNamespace="http://schemas.microsoft.com/office/2006/metadata/properties" ma:root="true" ma:fieldsID="932d2f79fd0e5d1a6384e323239cad28" ns2:_="" ns3:_="">
    <xsd:import namespace="f242274d-c577-47b4-9953-4e44103112f8"/>
    <xsd:import namespace="e934d7ba-d00a-4f08-ad66-67ce6f4199d0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Druh_x0020_formul_x00e1__x0159_e"/>
                <xsd:element ref="ns3:Jazyk_x0020_formul_x00e1__x0159_e"/>
                <xsd:element ref="ns3:Oblast_x0020_formul_x00e1__x0159_e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242274d-c577-47b4-9953-4e44103112f8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Hodnota ID dokumentu" ma:description="Hodnota ID dokumentu přiřazená této položce" ma:internalName="_dlc_DocId" ma:readOnly="true">
      <xsd:simpleType>
        <xsd:restriction base="dms:Text"/>
      </xsd:simpleType>
    </xsd:element>
    <xsd:element name="_dlc_DocIdUrl" ma:index="9" nillable="true" ma:displayName="ID dokumentu" ma:description="Trvalý odkaz na tento dokument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SharedWithUsers" ma:index="14" nillable="true" ma:displayName="Sdílí se s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934d7ba-d00a-4f08-ad66-67ce6f4199d0" elementFormDefault="qualified">
    <xsd:import namespace="http://schemas.microsoft.com/office/2006/documentManagement/types"/>
    <xsd:import namespace="http://schemas.microsoft.com/office/infopath/2007/PartnerControls"/>
    <xsd:element name="Druh_x0020_formul_x00e1__x0159_e" ma:index="11" ma:displayName="Druh formuláře" ma:format="Dropdown" ma:internalName="Druh_x0020_formul_x00e1__x0159_e">
      <xsd:simpleType>
        <xsd:restriction base="dms:Choice">
          <xsd:enumeration value="formulář, tiskopis"/>
          <xsd:enumeration value="pokyny k vyplnění"/>
          <xsd:enumeration value="vzor dokumentu, zápisu"/>
          <xsd:enumeration value="vzor vyplnění formuláře"/>
        </xsd:restriction>
      </xsd:simpleType>
    </xsd:element>
    <xsd:element name="Jazyk_x0020_formul_x00e1__x0159_e" ma:index="12" ma:displayName="Jazyk formuláře" ma:format="Dropdown" ma:internalName="Jazyk_x0020_formul_x00e1__x0159_e">
      <xsd:simpleType>
        <xsd:restriction base="dms:Choice">
          <xsd:enumeration value="CZ"/>
          <xsd:enumeration value="EN"/>
        </xsd:restriction>
      </xsd:simpleType>
    </xsd:element>
    <xsd:element name="Oblast_x0020_formul_x00e1__x0159_e" ma:index="13" ma:displayName="Oblast formuláře" ma:format="Dropdown" ma:internalName="Oblast_x0020_formul_x00e1__x0159_e">
      <xsd:simpleType>
        <xsd:restriction base="dms:Choice">
          <xsd:enumeration value="bezpečnost informací"/>
          <xsd:enumeration value="BOZP a PO"/>
          <xsd:enumeration value="finanční zabezpečení"/>
          <xsd:enumeration value="jiné"/>
          <xsd:enumeration value="Knihovna UO"/>
          <xsd:enumeration value="kultura, spolky apod."/>
          <xsd:enumeration value="logistika"/>
          <xsd:enumeration value="odbory"/>
          <xsd:enumeration value="organizační"/>
          <xsd:enumeration value="organizační, správní"/>
          <xsd:enumeration value="personalistika"/>
          <xsd:enumeration value="podpora práce uživatelů s IS"/>
          <xsd:enumeration value="studium a výuka"/>
          <xsd:enumeration value="tělovýchova, sport"/>
          <xsd:enumeration value="výzkum a vývoj"/>
          <xsd:enumeration value="zahraniční styky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ruh_x0020_formul_x00e1__x0159_e xmlns="e934d7ba-d00a-4f08-ad66-67ce6f4199d0">formulář, tiskopis</Druh_x0020_formul_x00e1__x0159_e>
    <Jazyk_x0020_formul_x00e1__x0159_e xmlns="e934d7ba-d00a-4f08-ad66-67ce6f4199d0">CZ</Jazyk_x0020_formul_x00e1__x0159_e>
    <Oblast_x0020_formul_x00e1__x0159_e xmlns="e934d7ba-d00a-4f08-ad66-67ce6f4199d0">organizační</Oblast_x0020_formul_x00e1__x0159_e>
    <_dlc_DocId xmlns="f242274d-c577-47b4-9953-4e44103112f8">TH64JJ3HEHY5-1029827492-549</_dlc_DocId>
    <_dlc_DocIdUrl xmlns="f242274d-c577-47b4-9953-4e44103112f8">
      <Url>https://intranet.unob.cz/dokum/_layouts/15/DocIdRedir.aspx?ID=TH64JJ3HEHY5-1029827492-549</Url>
      <Description>TH64JJ3HEHY5-1029827492-549</Description>
    </_dlc_DocIdUrl>
  </documentManagement>
</p:properties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D1292C6C-C82C-4382-A16F-07256B6566F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8BD02DC-7AE1-4A8F-9FEE-B71443179D9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242274d-c577-47b4-9953-4e44103112f8"/>
    <ds:schemaRef ds:uri="e934d7ba-d00a-4f08-ad66-67ce6f4199d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4643AA17-3549-406E-B158-F01765B5ABBC}">
  <ds:schemaRefs>
    <ds:schemaRef ds:uri="http://purl.org/dc/dcmitype/"/>
    <ds:schemaRef ds:uri="http://purl.org/dc/elements/1.1/"/>
    <ds:schemaRef ds:uri="http://schemas.microsoft.com/office/2006/documentManagement/types"/>
    <ds:schemaRef ds:uri="http://schemas.microsoft.com/office/2006/metadata/properties"/>
    <ds:schemaRef ds:uri="http://schemas.openxmlformats.org/package/2006/metadata/core-properties"/>
    <ds:schemaRef ds:uri="http://purl.org/dc/terms/"/>
    <ds:schemaRef ds:uri="e934d7ba-d00a-4f08-ad66-67ce6f4199d0"/>
    <ds:schemaRef ds:uri="http://schemas.microsoft.com/office/infopath/2007/PartnerControls"/>
    <ds:schemaRef ds:uri="f242274d-c577-47b4-9953-4e44103112f8"/>
    <ds:schemaRef ds:uri="http://www.w3.org/XML/1998/namespace"/>
  </ds:schemaRefs>
</ds:datastoreItem>
</file>

<file path=customXml/itemProps4.xml><?xml version="1.0" encoding="utf-8"?>
<ds:datastoreItem xmlns:ds="http://schemas.openxmlformats.org/officeDocument/2006/customXml" ds:itemID="{0F2C1907-7DA0-439A-AA85-4AF741157715}">
  <ds:schemaRefs>
    <ds:schemaRef ds:uri="http://schemas.microsoft.com/sharepoint/event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00a Šablona</Template>
  <TotalTime>2</TotalTime>
  <Words>402</Words>
  <Application>Microsoft Office PowerPoint</Application>
  <PresentationFormat>Předvádění na obrazovce (4:3)</PresentationFormat>
  <Paragraphs>104</Paragraphs>
  <Slides>13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Motiv Office</vt:lpstr>
      <vt:lpstr>ZADÁVÁNÍ VEŘEJNÝCH ZAKÁZEK – základní pojmy</vt:lpstr>
      <vt:lpstr>Struktura</vt:lpstr>
      <vt:lpstr>Literatura</vt:lpstr>
      <vt:lpstr>1.Co především řeší zákon 134?</vt:lpstr>
      <vt:lpstr>2. VZ – pojem a druhy </vt:lpstr>
      <vt:lpstr>2. Znaky VZ </vt:lpstr>
      <vt:lpstr>2. VZ – pojem a druhy</vt:lpstr>
      <vt:lpstr>2. VZ – pojem a druhy</vt:lpstr>
      <vt:lpstr>3. Zásady zvz</vt:lpstr>
      <vt:lpstr>4. zadávací řízení (zř)</vt:lpstr>
      <vt:lpstr>4. zadávací řízení (zř)</vt:lpstr>
      <vt:lpstr>5. Zadání vz</vt:lpstr>
      <vt:lpstr>Závěr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ZADÁVÁNÍ VEŘEJNÝCH ZAKÁZEK – základní pojmy</dc:title>
  <dc:creator>Foltin Pavel</dc:creator>
  <cp:lastModifiedBy>Foltin Pavel</cp:lastModifiedBy>
  <cp:revision>2</cp:revision>
  <dcterms:created xsi:type="dcterms:W3CDTF">2018-08-07T08:47:41Z</dcterms:created>
  <dcterms:modified xsi:type="dcterms:W3CDTF">2018-08-07T08:50:16Z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ItemGuid">
    <vt:lpwstr>2d24cf9b-45d5-4abe-90c6-13b95167f52a</vt:lpwstr>
  </property>
  <property fmtid="{D5CDD505-2E9C-101B-9397-08002B2CF9AE}" pid="3" name="ContentTypeId">
    <vt:lpwstr>0x01010088C81A9692E2304F805F9C0C709FE0CA</vt:lpwstr>
  </property>
</Properties>
</file>