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0" r:id="rId4"/>
    <p:sldId id="261" r:id="rId5"/>
    <p:sldId id="263" r:id="rId6"/>
    <p:sldId id="264" r:id="rId7"/>
    <p:sldId id="304" r:id="rId8"/>
    <p:sldId id="300" r:id="rId9"/>
    <p:sldId id="301" r:id="rId10"/>
    <p:sldId id="302" r:id="rId11"/>
    <p:sldId id="307" r:id="rId12"/>
    <p:sldId id="303" r:id="rId13"/>
    <p:sldId id="305" r:id="rId14"/>
    <p:sldId id="306" r:id="rId15"/>
    <p:sldId id="309" r:id="rId16"/>
    <p:sldId id="308" r:id="rId17"/>
    <p:sldId id="310" r:id="rId18"/>
    <p:sldId id="311" r:id="rId19"/>
    <p:sldId id="312" r:id="rId20"/>
    <p:sldId id="259"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DE4B8-CB52-4DE7-87C3-CCE4C0F5C4DE}" type="datetimeFigureOut">
              <a:rPr lang="cs-CZ" smtClean="0"/>
              <a:t>19.08.2020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FC220-34A0-4FB9-9C2D-7386D9000999}" type="slidenum">
              <a:rPr lang="cs-CZ" smtClean="0"/>
              <a:t>‹#›</a:t>
            </a:fld>
            <a:endParaRPr lang="cs-CZ"/>
          </a:p>
        </p:txBody>
      </p:sp>
    </p:spTree>
    <p:extLst>
      <p:ext uri="{BB962C8B-B14F-4D97-AF65-F5344CB8AC3E}">
        <p14:creationId xmlns:p14="http://schemas.microsoft.com/office/powerpoint/2010/main" val="23501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BDFC220-34A0-4FB9-9C2D-7386D9000999}" type="slidenum">
              <a:rPr lang="cs-CZ" smtClean="0"/>
              <a:t>7</a:t>
            </a:fld>
            <a:endParaRPr lang="cs-CZ"/>
          </a:p>
        </p:txBody>
      </p:sp>
    </p:spTree>
    <p:extLst>
      <p:ext uri="{BB962C8B-B14F-4D97-AF65-F5344CB8AC3E}">
        <p14:creationId xmlns:p14="http://schemas.microsoft.com/office/powerpoint/2010/main" val="1579801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style>
          <a:lnRef idx="2">
            <a:schemeClr val="accent3"/>
          </a:lnRef>
          <a:fillRef idx="1">
            <a:schemeClr val="lt1"/>
          </a:fillRef>
          <a:effectRef idx="0">
            <a:schemeClr val="accent3"/>
          </a:effectRef>
          <a:fontRef idx="none"/>
        </p:style>
        <p:txBody>
          <a:bodyPr/>
          <a:lstStyle>
            <a:lvl1pPr algn="ctr">
              <a:defRPr/>
            </a:lvl1pPr>
          </a:lstStyle>
          <a:p>
            <a:r>
              <a:rPr lang="cs-CZ" smtClean="0"/>
              <a:t>Kliknutím lze upravit styl.</a:t>
            </a:r>
            <a:endParaRPr lang="cs-CZ" dirty="0"/>
          </a:p>
        </p:txBody>
      </p:sp>
      <p:sp>
        <p:nvSpPr>
          <p:cNvPr id="3" name="Podnadpis 2"/>
          <p:cNvSpPr>
            <a:spLocks noGrp="1"/>
          </p:cNvSpPr>
          <p:nvPr>
            <p:ph type="subTitle" idx="1"/>
          </p:nvPr>
        </p:nvSpPr>
        <p:spPr>
          <a:xfrm>
            <a:off x="1371600" y="3886200"/>
            <a:ext cx="6400800" cy="1054968"/>
          </a:xfrm>
        </p:spPr>
        <p:style>
          <a:lnRef idx="2">
            <a:schemeClr val="accent3"/>
          </a:lnRef>
          <a:fillRef idx="1">
            <a:schemeClr val="lt1"/>
          </a:fillRef>
          <a:effectRef idx="0">
            <a:schemeClr val="accent3"/>
          </a:effectRef>
          <a:fontRef idx="none"/>
        </p:style>
        <p:txBody>
          <a:bodyPr anchor="ct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4" name="Zástupný symbol pro datum 3"/>
          <p:cNvSpPr>
            <a:spLocks noGrp="1"/>
          </p:cNvSpPr>
          <p:nvPr>
            <p:ph type="dt" sz="half" idx="10"/>
          </p:nvPr>
        </p:nvSpPr>
        <p:spPr/>
        <p:txBody>
          <a:bodyPr/>
          <a:lstStyle/>
          <a:p>
            <a:fld id="{2EBBE628-ECD7-4F4C-9592-91853EE7DE20}"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dirty="0"/>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316408"/>
            <a:ext cx="3544831" cy="1106426"/>
          </a:xfrm>
          <a:prstGeom prst="rect">
            <a:avLst/>
          </a:prstGeom>
        </p:spPr>
      </p:pic>
    </p:spTree>
    <p:extLst>
      <p:ext uri="{BB962C8B-B14F-4D97-AF65-F5344CB8AC3E}">
        <p14:creationId xmlns:p14="http://schemas.microsoft.com/office/powerpoint/2010/main" val="2369489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57D786A-5C8D-4B78-B104-0D65F91EAB91}"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90167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lvl1pPr>
              <a:defRPr sz="4000"/>
            </a:lvl1pPr>
          </a:lstStyle>
          <a:p>
            <a:r>
              <a:rPr lang="cs-CZ" dirty="0" smtClean="0"/>
              <a:t>Kliknutím lze upravit styl.</a:t>
            </a:r>
            <a:endParaRPr lang="cs-CZ" dirty="0"/>
          </a:p>
        </p:txBody>
      </p:sp>
      <p:sp>
        <p:nvSpPr>
          <p:cNvPr id="3" name="Zástupný symbol pro obsah 2"/>
          <p:cNvSpPr>
            <a:spLocks noGrp="1"/>
          </p:cNvSpPr>
          <p:nvPr>
            <p:ph idx="1"/>
          </p:nvPr>
        </p:nvSpPr>
        <p:spPr>
          <a:xfrm>
            <a:off x="457200" y="1340768"/>
            <a:ext cx="8229600" cy="4968552"/>
          </a:xfrm>
        </p:spPr>
        <p:txBody>
          <a:bodyPr/>
          <a:lstStyle>
            <a:lvl1pPr algn="just">
              <a:spcBef>
                <a:spcPts val="600"/>
              </a:spcBef>
              <a:defRPr/>
            </a:lvl1pPr>
            <a:lvl2pPr algn="just">
              <a:spcBef>
                <a:spcPts val="600"/>
              </a:spcBef>
              <a:defRPr/>
            </a:lvl2pPr>
            <a:lvl3pPr algn="just">
              <a:spcBef>
                <a:spcPts val="600"/>
              </a:spcBef>
              <a:defRPr/>
            </a:lvl3pPr>
            <a:lvl4pPr algn="just">
              <a:spcBef>
                <a:spcPts val="600"/>
              </a:spcBef>
              <a:defRPr/>
            </a:lvl4pPr>
            <a:lvl5pPr algn="just">
              <a:spcBef>
                <a:spcPts val="600"/>
              </a:spcBef>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p>
            <a:fld id="{347F55F9-E9C9-4432-96D6-2B3EBCF15614}"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41642670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0E4A7D0-6212-4516-84C4-BD833581EC18}"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08600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632623C-C292-4B14-9A75-E5C9BF7861AD}"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166623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E93A1A-7D14-4A5B-8C67-D0EFBE7E780E}" type="datetime1">
              <a:rPr lang="cs-CZ" smtClean="0"/>
              <a:t>19.08.2020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73364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8CA7A49-FD2C-432C-923A-415CC4F47A91}" type="datetime1">
              <a:rPr lang="cs-CZ" smtClean="0"/>
              <a:t>19.08.2020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2426880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93B0DE0-275E-403E-BCBC-3103A1AF663E}" type="datetime1">
              <a:rPr lang="cs-CZ" smtClean="0"/>
              <a:t>19.08.2020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201629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78ACC91-D961-42E4-9D2F-3F6FE742D6CB}" type="datetime1">
              <a:rPr lang="cs-CZ" smtClean="0"/>
              <a:t>19.08.2020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a:t>
            </a:fld>
            <a:endParaRPr lang="cs-CZ"/>
          </a:p>
        </p:txBody>
      </p:sp>
      <p:sp>
        <p:nvSpPr>
          <p:cNvPr id="5" name="TextovéPole 4"/>
          <p:cNvSpPr txBox="1"/>
          <p:nvPr userDrawn="1"/>
        </p:nvSpPr>
        <p:spPr>
          <a:xfrm>
            <a:off x="1065633" y="2492896"/>
            <a:ext cx="6912768" cy="1446550"/>
          </a:xfrm>
          <a:prstGeom prst="rect">
            <a:avLst/>
          </a:prstGeom>
          <a:noFill/>
        </p:spPr>
        <p:txBody>
          <a:bodyPr wrap="square" rtlCol="0">
            <a:spAutoFit/>
          </a:bodyPr>
          <a:lstStyle/>
          <a:p>
            <a:pPr algn="ctr"/>
            <a:r>
              <a:rPr lang="cs-CZ" sz="4400" dirty="0" err="1" smtClean="0"/>
              <a:t>Thank</a:t>
            </a:r>
            <a:r>
              <a:rPr lang="cs-CZ" sz="4400" dirty="0" smtClean="0"/>
              <a:t> </a:t>
            </a:r>
            <a:r>
              <a:rPr lang="cs-CZ" sz="4400" dirty="0" err="1" smtClean="0"/>
              <a:t>you</a:t>
            </a:r>
            <a:r>
              <a:rPr lang="cs-CZ" sz="4400" dirty="0" smtClean="0"/>
              <a:t> </a:t>
            </a:r>
            <a:r>
              <a:rPr lang="cs-CZ" sz="4400" dirty="0" err="1" smtClean="0"/>
              <a:t>for</a:t>
            </a:r>
            <a:r>
              <a:rPr lang="cs-CZ" sz="4400" dirty="0" smtClean="0"/>
              <a:t> </a:t>
            </a:r>
            <a:r>
              <a:rPr lang="cs-CZ" sz="4400" dirty="0" err="1" smtClean="0"/>
              <a:t>your</a:t>
            </a:r>
            <a:r>
              <a:rPr lang="cs-CZ" sz="4400" dirty="0" smtClean="0"/>
              <a:t> </a:t>
            </a:r>
            <a:r>
              <a:rPr lang="cs-CZ" sz="4400" dirty="0" err="1" smtClean="0"/>
              <a:t>attention</a:t>
            </a:r>
            <a:r>
              <a:rPr lang="cs-CZ" sz="4400" dirty="0" smtClean="0"/>
              <a:t>.</a:t>
            </a:r>
            <a:br>
              <a:rPr lang="cs-CZ" sz="4400" dirty="0" smtClean="0"/>
            </a:br>
            <a:r>
              <a:rPr lang="cs-CZ" sz="4400" dirty="0" err="1" smtClean="0"/>
              <a:t>Questions</a:t>
            </a:r>
            <a:r>
              <a:rPr lang="cs-CZ" sz="4400" dirty="0" smtClean="0"/>
              <a:t>?</a:t>
            </a:r>
            <a:endParaRPr lang="cs-CZ" sz="4400" dirty="0"/>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332656"/>
            <a:ext cx="3544831" cy="1106426"/>
          </a:xfrm>
          <a:prstGeom prst="rect">
            <a:avLst/>
          </a:prstGeom>
        </p:spPr>
      </p:pic>
    </p:spTree>
    <p:extLst>
      <p:ext uri="{BB962C8B-B14F-4D97-AF65-F5344CB8AC3E}">
        <p14:creationId xmlns:p14="http://schemas.microsoft.com/office/powerpoint/2010/main" val="174870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5FB5405-0477-42ED-AD89-4327E8ADB254}"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58692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0C3FC-0D24-4F41-8A3D-23D7FBB28C1A}" type="datetime1">
              <a:rPr lang="cs-CZ" smtClean="0"/>
              <a:t>19.08.2020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9989-28FE-46A4-91F4-F46B2CD45915}" type="slidenum">
              <a:rPr lang="cs-CZ" smtClean="0"/>
              <a:t>‹#›</a:t>
            </a:fld>
            <a:endParaRPr lang="cs-CZ" dirty="0"/>
          </a:p>
        </p:txBody>
      </p:sp>
      <p:cxnSp>
        <p:nvCxnSpPr>
          <p:cNvPr id="8" name="Přímá spojnice 7"/>
          <p:cNvCxnSpPr/>
          <p:nvPr/>
        </p:nvCxnSpPr>
        <p:spPr>
          <a:xfrm>
            <a:off x="107504" y="116632"/>
            <a:ext cx="8784976" cy="0"/>
          </a:xfrm>
          <a:prstGeom prst="line">
            <a:avLst/>
          </a:prstGeom>
          <a:ln>
            <a:solidFill>
              <a:schemeClr val="accent3"/>
            </a:solidFill>
          </a:ln>
        </p:spPr>
        <p:style>
          <a:lnRef idx="1">
            <a:schemeClr val="accent3"/>
          </a:lnRef>
          <a:fillRef idx="0">
            <a:schemeClr val="accent3"/>
          </a:fillRef>
          <a:effectRef idx="0">
            <a:schemeClr val="accent3"/>
          </a:effectRef>
          <a:fontRef idx="minor">
            <a:schemeClr val="tx1"/>
          </a:fontRef>
        </p:style>
      </p:cxnSp>
      <p:cxnSp>
        <p:nvCxnSpPr>
          <p:cNvPr id="9" name="Přímá spojnice 8"/>
          <p:cNvCxnSpPr/>
          <p:nvPr/>
        </p:nvCxnSpPr>
        <p:spPr>
          <a:xfrm>
            <a:off x="126939" y="6771811"/>
            <a:ext cx="8784976" cy="0"/>
          </a:xfrm>
          <a:prstGeom prst="line">
            <a:avLst/>
          </a:prstGeom>
          <a:ln>
            <a:solidFill>
              <a:schemeClr val="accent3"/>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194974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 id="2147483656" r:id="rId9"/>
    <p:sldLayoutId id="2147483657" r:id="rId10"/>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Terrorism</a:t>
            </a:r>
            <a:r>
              <a:rPr lang="cs-CZ" dirty="0" smtClean="0"/>
              <a:t> </a:t>
            </a:r>
            <a:r>
              <a:rPr lang="cs-CZ" dirty="0" err="1"/>
              <a:t>with</a:t>
            </a:r>
            <a:r>
              <a:rPr lang="cs-CZ" dirty="0"/>
              <a:t> </a:t>
            </a:r>
            <a:r>
              <a:rPr lang="cs-CZ" dirty="0" err="1" smtClean="0"/>
              <a:t>Environmental</a:t>
            </a:r>
            <a:r>
              <a:rPr lang="cs-CZ" dirty="0" smtClean="0"/>
              <a:t> </a:t>
            </a:r>
            <a:r>
              <a:rPr lang="cs-CZ" dirty="0" err="1" smtClean="0"/>
              <a:t>Impacts</a:t>
            </a:r>
            <a:endParaRPr lang="cs-CZ" dirty="0"/>
          </a:p>
        </p:txBody>
      </p:sp>
      <p:sp>
        <p:nvSpPr>
          <p:cNvPr id="3" name="Podnadpis 2"/>
          <p:cNvSpPr>
            <a:spLocks noGrp="1"/>
          </p:cNvSpPr>
          <p:nvPr>
            <p:ph type="subTitle" idx="1"/>
          </p:nvPr>
        </p:nvSpPr>
        <p:spPr/>
        <p:txBody>
          <a:bodyPr>
            <a:normAutofit/>
          </a:bodyPr>
          <a:lstStyle/>
          <a:p>
            <a:r>
              <a:rPr lang="cs-CZ" dirty="0" err="1" smtClean="0"/>
              <a:t>Environmental</a:t>
            </a:r>
            <a:r>
              <a:rPr lang="cs-CZ" dirty="0" smtClean="0"/>
              <a:t> </a:t>
            </a:r>
            <a:r>
              <a:rPr lang="cs-CZ" dirty="0" err="1" smtClean="0"/>
              <a:t>Security</a:t>
            </a:r>
            <a:endParaRPr lang="cs-CZ" dirty="0"/>
          </a:p>
        </p:txBody>
      </p:sp>
    </p:spTree>
    <p:extLst>
      <p:ext uri="{BB962C8B-B14F-4D97-AF65-F5344CB8AC3E}">
        <p14:creationId xmlns:p14="http://schemas.microsoft.com/office/powerpoint/2010/main" val="134856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Methods</a:t>
            </a:r>
            <a:r>
              <a:rPr lang="cs-CZ" dirty="0" smtClean="0"/>
              <a:t> </a:t>
            </a:r>
            <a:r>
              <a:rPr lang="cs-CZ" sz="2000" dirty="0" smtClean="0"/>
              <a:t>(2/2</a:t>
            </a:r>
            <a:r>
              <a:rPr lang="cs-CZ" sz="2000" dirty="0"/>
              <a:t>)</a:t>
            </a:r>
            <a:endParaRPr lang="cs-CZ" dirty="0"/>
          </a:p>
        </p:txBody>
      </p:sp>
      <p:sp>
        <p:nvSpPr>
          <p:cNvPr id="3" name="Zástupný symbol pro obsah 2"/>
          <p:cNvSpPr>
            <a:spLocks noGrp="1"/>
          </p:cNvSpPr>
          <p:nvPr>
            <p:ph idx="1"/>
          </p:nvPr>
        </p:nvSpPr>
        <p:spPr/>
        <p:txBody>
          <a:bodyPr>
            <a:normAutofit/>
          </a:bodyPr>
          <a:lstStyle/>
          <a:p>
            <a:r>
              <a:rPr lang="en-US" sz="2400" dirty="0" smtClean="0"/>
              <a:t>it </a:t>
            </a:r>
            <a:r>
              <a:rPr lang="en-US" sz="2400" dirty="0"/>
              <a:t>is necessary to distinguish non-violent methods of promoting interests </a:t>
            </a:r>
            <a:r>
              <a:rPr lang="cs-CZ" sz="2400" dirty="0">
                <a:sym typeface="Wingdings" panose="05000000000000000000" pitchFamily="2" charset="2"/>
              </a:rPr>
              <a:t></a:t>
            </a:r>
            <a:r>
              <a:rPr lang="en-US" sz="2400" dirty="0" smtClean="0"/>
              <a:t> </a:t>
            </a:r>
            <a:r>
              <a:rPr lang="en-US" sz="2400" dirty="0"/>
              <a:t>exceeding legislation without violence against people and living creatures and damage to other people's property</a:t>
            </a:r>
          </a:p>
          <a:p>
            <a:r>
              <a:rPr lang="en-US" sz="2400" dirty="0"/>
              <a:t>blockades </a:t>
            </a:r>
            <a:r>
              <a:rPr lang="en-US" sz="2400" dirty="0" smtClean="0"/>
              <a:t>(e.g. </a:t>
            </a:r>
            <a:r>
              <a:rPr lang="en-US" sz="2400" dirty="0"/>
              <a:t>nuclear power plants), occupation of industrial enterprises damaging the environment, street protests, attachment to endangered buildings, etc.</a:t>
            </a:r>
          </a:p>
          <a:p>
            <a:r>
              <a:rPr lang="cs-CZ" sz="2400" dirty="0" smtClean="0"/>
              <a:t>n</a:t>
            </a:r>
            <a:r>
              <a:rPr lang="en-US" sz="2400" dirty="0" smtClean="0"/>
              <a:t>on-violent </a:t>
            </a:r>
            <a:r>
              <a:rPr lang="en-US" sz="2400" dirty="0"/>
              <a:t>direct actions are implemented by a number of large and well-known environmental NGOs, including Greenpeace and the Green </a:t>
            </a:r>
            <a:r>
              <a:rPr lang="en-US" sz="2400" dirty="0" smtClean="0"/>
              <a:t>Part</a:t>
            </a:r>
            <a:r>
              <a:rPr lang="cs-CZ" sz="2400" dirty="0" err="1" smtClean="0"/>
              <a:t>ies</a:t>
            </a:r>
            <a:endParaRPr lang="cs-CZ" sz="24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10</a:t>
            </a:fld>
            <a:endParaRPr lang="cs-CZ"/>
          </a:p>
        </p:txBody>
      </p:sp>
    </p:spTree>
    <p:extLst>
      <p:ext uri="{BB962C8B-B14F-4D97-AF65-F5344CB8AC3E}">
        <p14:creationId xmlns:p14="http://schemas.microsoft.com/office/powerpoint/2010/main" val="821879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Is</a:t>
            </a:r>
            <a:r>
              <a:rPr lang="cs-CZ" dirty="0"/>
              <a:t> </a:t>
            </a:r>
            <a:r>
              <a:rPr lang="cs-CZ" dirty="0" err="1"/>
              <a:t>eco-terrorism</a:t>
            </a:r>
            <a:r>
              <a:rPr lang="cs-CZ" dirty="0"/>
              <a:t> </a:t>
            </a:r>
            <a:r>
              <a:rPr lang="cs-CZ" dirty="0" err="1"/>
              <a:t>terrorism</a:t>
            </a:r>
            <a:r>
              <a:rPr lang="cs-CZ" dirty="0"/>
              <a:t>?</a:t>
            </a:r>
          </a:p>
        </p:txBody>
      </p:sp>
      <p:sp>
        <p:nvSpPr>
          <p:cNvPr id="3" name="Zástupný symbol pro obsah 2"/>
          <p:cNvSpPr>
            <a:spLocks noGrp="1"/>
          </p:cNvSpPr>
          <p:nvPr>
            <p:ph idx="1"/>
          </p:nvPr>
        </p:nvSpPr>
        <p:spPr>
          <a:xfrm>
            <a:off x="457200" y="1124744"/>
            <a:ext cx="8363272" cy="5616625"/>
          </a:xfrm>
        </p:spPr>
        <p:txBody>
          <a:bodyPr>
            <a:normAutofit fontScale="92500"/>
          </a:bodyPr>
          <a:lstStyle/>
          <a:p>
            <a:r>
              <a:rPr lang="en-US" sz="2100" dirty="0" smtClean="0"/>
              <a:t>participants and experts alike are of the opinion that environmental activists should not be called eco-terrorists</a:t>
            </a:r>
          </a:p>
          <a:p>
            <a:r>
              <a:rPr lang="en-US" sz="2100" dirty="0" smtClean="0"/>
              <a:t>The main transgression of terrorism is the disregard for the distinction between members of the armed forces and civilians, so-called eco-terrorists seek to achieve their goals by committing crimes against property, respecting the rule that there are no legitimate human goals and instead used by these people to harm the environment</a:t>
            </a:r>
          </a:p>
          <a:p>
            <a:r>
              <a:rPr lang="en-US" sz="2100" dirty="0" smtClean="0"/>
              <a:t>The FBI's definition of „…violence against persons or property…" was designed to allow groups such as the ELF to be classified as a major terrorist threat and to direct their direct actions to more severe penalties in the United States</a:t>
            </a:r>
          </a:p>
          <a:p>
            <a:r>
              <a:rPr lang="en-US" sz="2100" dirty="0" smtClean="0"/>
              <a:t>the use of the term "terrorism" for offenses or acts of vandalism without personal injury or death </a:t>
            </a:r>
            <a:r>
              <a:rPr lang="en-US" sz="2400" dirty="0" smtClean="0">
                <a:sym typeface="Wingdings" panose="05000000000000000000" pitchFamily="2" charset="2"/>
              </a:rPr>
              <a:t></a:t>
            </a:r>
            <a:r>
              <a:rPr lang="en-US" sz="2100" dirty="0" smtClean="0"/>
              <a:t> can be seen as reducing the meaning of the word</a:t>
            </a:r>
          </a:p>
          <a:p>
            <a:r>
              <a:rPr lang="en-US" sz="2100" dirty="0" smtClean="0"/>
              <a:t>the goals of terrorism are chosen randomly, the victims are innocent but the ecotage targets only the property of specific perpetrators </a:t>
            </a:r>
            <a:r>
              <a:rPr lang="en-US" sz="2400" dirty="0" smtClean="0">
                <a:sym typeface="Wingdings" panose="05000000000000000000" pitchFamily="2" charset="2"/>
              </a:rPr>
              <a:t></a:t>
            </a:r>
            <a:r>
              <a:rPr lang="en-US" sz="2100" dirty="0" smtClean="0"/>
              <a:t> lacks randomness</a:t>
            </a:r>
          </a:p>
          <a:p>
            <a:r>
              <a:rPr lang="en-US" sz="2100" dirty="0" smtClean="0"/>
              <a:t>the target can be governmental and non-governmental entities, or even individuals</a:t>
            </a:r>
            <a:endParaRPr lang="en-US" sz="2100"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11</a:t>
            </a:fld>
            <a:endParaRPr lang="cs-CZ" dirty="0"/>
          </a:p>
        </p:txBody>
      </p:sp>
    </p:spTree>
    <p:extLst>
      <p:ext uri="{BB962C8B-B14F-4D97-AF65-F5344CB8AC3E}">
        <p14:creationId xmlns:p14="http://schemas.microsoft.com/office/powerpoint/2010/main" val="4215657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Goals</a:t>
            </a:r>
            <a:r>
              <a:rPr lang="cs-CZ" dirty="0"/>
              <a:t> </a:t>
            </a:r>
            <a:r>
              <a:rPr lang="cs-CZ" dirty="0" err="1"/>
              <a:t>of</a:t>
            </a:r>
            <a:r>
              <a:rPr lang="cs-CZ" dirty="0"/>
              <a:t> </a:t>
            </a:r>
            <a:r>
              <a:rPr lang="cs-CZ" dirty="0" err="1"/>
              <a:t>eco-terrorists</a:t>
            </a:r>
            <a:endParaRPr lang="cs-CZ" dirty="0"/>
          </a:p>
        </p:txBody>
      </p:sp>
      <p:sp>
        <p:nvSpPr>
          <p:cNvPr id="3" name="Zástupný symbol pro obsah 2"/>
          <p:cNvSpPr>
            <a:spLocks noGrp="1"/>
          </p:cNvSpPr>
          <p:nvPr>
            <p:ph idx="1"/>
          </p:nvPr>
        </p:nvSpPr>
        <p:spPr>
          <a:xfrm>
            <a:off x="457200" y="1256270"/>
            <a:ext cx="8229600" cy="5341081"/>
          </a:xfrm>
        </p:spPr>
        <p:txBody>
          <a:bodyPr>
            <a:noAutofit/>
          </a:bodyPr>
          <a:lstStyle/>
          <a:p>
            <a:r>
              <a:rPr lang="en-US" sz="2000" dirty="0" smtClean="0"/>
              <a:t>a </a:t>
            </a:r>
            <a:r>
              <a:rPr lang="en-US" sz="2000" dirty="0"/>
              <a:t>wide range of potential objectives </a:t>
            </a:r>
            <a:r>
              <a:rPr lang="cs-CZ" sz="2000" dirty="0">
                <a:sym typeface="Wingdings" panose="05000000000000000000" pitchFamily="2" charset="2"/>
              </a:rPr>
              <a:t></a:t>
            </a:r>
            <a:r>
              <a:rPr lang="en-US" sz="2000" dirty="0" smtClean="0"/>
              <a:t> </a:t>
            </a:r>
            <a:r>
              <a:rPr lang="en-US" sz="2000" dirty="0"/>
              <a:t>primary and secondary objectives can be distinguished</a:t>
            </a:r>
          </a:p>
          <a:p>
            <a:r>
              <a:rPr lang="en-US" sz="2000" dirty="0"/>
              <a:t>primary goals:</a:t>
            </a:r>
          </a:p>
          <a:p>
            <a:pPr lvl="1"/>
            <a:r>
              <a:rPr lang="en-US" sz="1600" dirty="0"/>
              <a:t>enterprises and / or individuals involved in housing or urban development</a:t>
            </a:r>
          </a:p>
          <a:p>
            <a:pPr lvl="1"/>
            <a:r>
              <a:rPr lang="en-US" sz="1600" dirty="0"/>
              <a:t>enterprises and / or individuals involved in the mining industry</a:t>
            </a:r>
          </a:p>
          <a:p>
            <a:pPr lvl="1"/>
            <a:r>
              <a:rPr lang="en-US" sz="1600" dirty="0"/>
              <a:t>manufacturers and sellers of SUV cars</a:t>
            </a:r>
          </a:p>
          <a:p>
            <a:pPr lvl="1"/>
            <a:r>
              <a:rPr lang="en-US" sz="1600" dirty="0"/>
              <a:t>enterprises and / or individuals involved in the production, sale or distribution of animal products (manufacturers and sellers of leather and fur products, restaurants, etc.)</a:t>
            </a:r>
          </a:p>
          <a:p>
            <a:pPr lvl="1"/>
            <a:r>
              <a:rPr lang="en-US" sz="1600" dirty="0"/>
              <a:t>animal testing facilities</a:t>
            </a:r>
          </a:p>
          <a:p>
            <a:pPr lvl="1"/>
            <a:r>
              <a:rPr lang="en-US" sz="1600" dirty="0"/>
              <a:t>companies and universities involved in genetic engineering</a:t>
            </a:r>
          </a:p>
          <a:p>
            <a:pPr lvl="1"/>
            <a:r>
              <a:rPr lang="en-US" sz="1600" dirty="0"/>
              <a:t>animal farms</a:t>
            </a:r>
          </a:p>
          <a:p>
            <a:pPr lvl="1"/>
            <a:r>
              <a:rPr lang="en-US" sz="1600" dirty="0"/>
              <a:t>hunting associations</a:t>
            </a:r>
          </a:p>
          <a:p>
            <a:pPr lvl="1"/>
            <a:r>
              <a:rPr lang="en-US" sz="1600" dirty="0"/>
              <a:t>facilities such as shelters and veterinary clinics that perform vivisection on animals</a:t>
            </a:r>
          </a:p>
          <a:p>
            <a:r>
              <a:rPr lang="en-US" sz="2000" dirty="0"/>
              <a:t>secondary objectives include entities that are indirectly involved in harmful activities </a:t>
            </a:r>
            <a:r>
              <a:rPr lang="cs-CZ" sz="2000" dirty="0">
                <a:sym typeface="Wingdings" panose="05000000000000000000" pitchFamily="2" charset="2"/>
              </a:rPr>
              <a:t></a:t>
            </a:r>
            <a:r>
              <a:rPr lang="en-US" sz="2000" dirty="0" smtClean="0"/>
              <a:t> </a:t>
            </a:r>
            <a:r>
              <a:rPr lang="en-US" sz="2000" dirty="0"/>
              <a:t>the blame is derived from cooperation with the primary objectives (enterprises or individuals with business or financial ties to the "main culprits")</a:t>
            </a:r>
            <a:endParaRPr lang="cs-CZ" sz="2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12</a:t>
            </a:fld>
            <a:endParaRPr lang="cs-CZ"/>
          </a:p>
        </p:txBody>
      </p:sp>
    </p:spTree>
    <p:extLst>
      <p:ext uri="{BB962C8B-B14F-4D97-AF65-F5344CB8AC3E}">
        <p14:creationId xmlns:p14="http://schemas.microsoft.com/office/powerpoint/2010/main" val="1564589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Functioning</a:t>
            </a:r>
            <a:r>
              <a:rPr lang="cs-CZ" dirty="0"/>
              <a:t> </a:t>
            </a:r>
            <a:r>
              <a:rPr lang="cs-CZ" dirty="0" err="1"/>
              <a:t>of</a:t>
            </a:r>
            <a:r>
              <a:rPr lang="cs-CZ" dirty="0"/>
              <a:t> </a:t>
            </a:r>
            <a:r>
              <a:rPr lang="cs-CZ" dirty="0" err="1" smtClean="0"/>
              <a:t>eco-terrorist</a:t>
            </a:r>
            <a:r>
              <a:rPr lang="cs-CZ" dirty="0" smtClean="0"/>
              <a:t> </a:t>
            </a:r>
            <a:r>
              <a:rPr lang="cs-CZ" dirty="0" err="1" smtClean="0"/>
              <a:t>groups</a:t>
            </a:r>
            <a:r>
              <a:rPr lang="cs-CZ" dirty="0" smtClean="0"/>
              <a:t> </a:t>
            </a:r>
            <a:r>
              <a:rPr lang="cs-CZ" sz="2000" dirty="0" smtClean="0"/>
              <a:t>(1/2)</a:t>
            </a:r>
            <a:endParaRPr lang="cs-CZ" sz="2000" dirty="0"/>
          </a:p>
        </p:txBody>
      </p:sp>
      <p:sp>
        <p:nvSpPr>
          <p:cNvPr id="3" name="Zástupný symbol pro obsah 2"/>
          <p:cNvSpPr>
            <a:spLocks noGrp="1"/>
          </p:cNvSpPr>
          <p:nvPr>
            <p:ph idx="1"/>
          </p:nvPr>
        </p:nvSpPr>
        <p:spPr>
          <a:xfrm>
            <a:off x="457200" y="1239726"/>
            <a:ext cx="8229600" cy="4968552"/>
          </a:xfrm>
        </p:spPr>
        <p:txBody>
          <a:bodyPr>
            <a:noAutofit/>
          </a:bodyPr>
          <a:lstStyle/>
          <a:p>
            <a:r>
              <a:rPr lang="en-US" sz="2000" dirty="0" smtClean="0"/>
              <a:t>a </a:t>
            </a:r>
            <a:r>
              <a:rPr lang="en-US" sz="2000" dirty="0"/>
              <a:t>sophisticated and highly decentralized network without a central hierarchical structure and complex organizational infrastructure</a:t>
            </a:r>
          </a:p>
          <a:p>
            <a:r>
              <a:rPr lang="en-US" sz="2000" dirty="0"/>
              <a:t>information contained in materials from freely available sources makes it impossible to accurately estimate the number of individuals and groups participating in activities</a:t>
            </a:r>
          </a:p>
          <a:p>
            <a:r>
              <a:rPr lang="en-US" sz="2000" dirty="0"/>
              <a:t>individuals are not required to join a group of eco-militant activities </a:t>
            </a:r>
            <a:r>
              <a:rPr lang="cs-CZ" sz="2000" dirty="0">
                <a:sym typeface="Wingdings" panose="05000000000000000000" pitchFamily="2" charset="2"/>
              </a:rPr>
              <a:t> </a:t>
            </a:r>
            <a:r>
              <a:rPr lang="en-US" sz="2000" dirty="0" smtClean="0"/>
              <a:t> </a:t>
            </a:r>
            <a:r>
              <a:rPr lang="en-US" sz="2000" dirty="0"/>
              <a:t>an obstacle in assessing the composition and strength of the movement</a:t>
            </a:r>
          </a:p>
          <a:p>
            <a:r>
              <a:rPr lang="en-US" sz="2000" dirty="0"/>
              <a:t>organizations such as the ELF and the ALF are not made up of members in the traditional sense </a:t>
            </a:r>
            <a:r>
              <a:rPr lang="cs-CZ" sz="2000" dirty="0">
                <a:sym typeface="Wingdings" panose="05000000000000000000" pitchFamily="2" charset="2"/>
              </a:rPr>
              <a:t></a:t>
            </a:r>
            <a:r>
              <a:rPr lang="en-US" sz="2000" dirty="0" smtClean="0"/>
              <a:t> </a:t>
            </a:r>
            <a:r>
              <a:rPr lang="en-US" sz="2000" dirty="0"/>
              <a:t>individuals who want to engage in illegal activities (including violent activities) to protect animal rights and our planet are considered members of the movement on the basis of these activities</a:t>
            </a:r>
          </a:p>
          <a:p>
            <a:r>
              <a:rPr lang="en-US" sz="2000" dirty="0"/>
              <a:t>Internet </a:t>
            </a:r>
            <a:r>
              <a:rPr lang="cs-CZ" sz="2000" dirty="0">
                <a:sym typeface="Wingdings" panose="05000000000000000000" pitchFamily="2" charset="2"/>
              </a:rPr>
              <a:t></a:t>
            </a:r>
            <a:r>
              <a:rPr lang="en-US" sz="2000" dirty="0" smtClean="0"/>
              <a:t> </a:t>
            </a:r>
            <a:r>
              <a:rPr lang="en-US" sz="2000" dirty="0"/>
              <a:t>large amount of information (from the theoretical basis of eco-terrorist ideology to tactical and operational methods)</a:t>
            </a:r>
          </a:p>
          <a:p>
            <a:r>
              <a:rPr lang="en-US" sz="2000" dirty="0"/>
              <a:t>social networks </a:t>
            </a:r>
            <a:r>
              <a:rPr lang="cs-CZ" sz="2000" dirty="0">
                <a:sym typeface="Wingdings" panose="05000000000000000000" pitchFamily="2" charset="2"/>
              </a:rPr>
              <a:t></a:t>
            </a:r>
            <a:r>
              <a:rPr lang="en-US" sz="2000" dirty="0" smtClean="0"/>
              <a:t> </a:t>
            </a:r>
            <a:r>
              <a:rPr lang="en-US" sz="2000" dirty="0"/>
              <a:t>a platform for disseminating contacts and exchanging information between like-minded individuals</a:t>
            </a:r>
            <a:endParaRPr lang="cs-CZ" sz="2000"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13</a:t>
            </a:fld>
            <a:endParaRPr lang="cs-CZ" dirty="0"/>
          </a:p>
        </p:txBody>
      </p:sp>
    </p:spTree>
    <p:extLst>
      <p:ext uri="{BB962C8B-B14F-4D97-AF65-F5344CB8AC3E}">
        <p14:creationId xmlns:p14="http://schemas.microsoft.com/office/powerpoint/2010/main" val="2904095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Functioning</a:t>
            </a:r>
            <a:r>
              <a:rPr lang="cs-CZ" dirty="0"/>
              <a:t> </a:t>
            </a:r>
            <a:r>
              <a:rPr lang="cs-CZ" dirty="0" err="1"/>
              <a:t>of</a:t>
            </a:r>
            <a:r>
              <a:rPr lang="cs-CZ" dirty="0"/>
              <a:t> </a:t>
            </a:r>
            <a:r>
              <a:rPr lang="cs-CZ" dirty="0" err="1" smtClean="0"/>
              <a:t>eco-terrorist</a:t>
            </a:r>
            <a:r>
              <a:rPr lang="cs-CZ" dirty="0" smtClean="0"/>
              <a:t> </a:t>
            </a:r>
            <a:r>
              <a:rPr lang="cs-CZ" dirty="0" err="1"/>
              <a:t>groups</a:t>
            </a:r>
            <a:r>
              <a:rPr lang="cs-CZ" dirty="0"/>
              <a:t> </a:t>
            </a:r>
            <a:r>
              <a:rPr lang="cs-CZ" sz="2000" dirty="0" smtClean="0"/>
              <a:t>(2/2</a:t>
            </a:r>
            <a:r>
              <a:rPr lang="cs-CZ" sz="2000" dirty="0"/>
              <a:t>)</a:t>
            </a:r>
            <a:endParaRPr lang="cs-CZ" dirty="0"/>
          </a:p>
        </p:txBody>
      </p:sp>
      <p:sp>
        <p:nvSpPr>
          <p:cNvPr id="3" name="Zástupný symbol pro obsah 2"/>
          <p:cNvSpPr>
            <a:spLocks noGrp="1"/>
          </p:cNvSpPr>
          <p:nvPr>
            <p:ph idx="1"/>
          </p:nvPr>
        </p:nvSpPr>
        <p:spPr/>
        <p:txBody>
          <a:bodyPr>
            <a:normAutofit fontScale="62500" lnSpcReduction="20000"/>
          </a:bodyPr>
          <a:lstStyle/>
          <a:p>
            <a:pPr>
              <a:lnSpc>
                <a:spcPct val="120000"/>
              </a:lnSpc>
            </a:pPr>
            <a:r>
              <a:rPr lang="cs-CZ" dirty="0" smtClean="0"/>
              <a:t>big </a:t>
            </a:r>
            <a:r>
              <a:rPr lang="en-US" dirty="0" smtClean="0"/>
              <a:t>amount </a:t>
            </a:r>
            <a:r>
              <a:rPr lang="en-US" dirty="0"/>
              <a:t>of printed materials </a:t>
            </a:r>
            <a:r>
              <a:rPr lang="cs-CZ" dirty="0">
                <a:sym typeface="Wingdings" panose="05000000000000000000" pitchFamily="2" charset="2"/>
              </a:rPr>
              <a:t></a:t>
            </a:r>
            <a:r>
              <a:rPr lang="en-US" dirty="0" smtClean="0"/>
              <a:t> </a:t>
            </a:r>
            <a:r>
              <a:rPr lang="en-US" dirty="0" smtClean="0"/>
              <a:t>e.g. </a:t>
            </a:r>
            <a:r>
              <a:rPr lang="en-US" dirty="0"/>
              <a:t>David Foreman's book </a:t>
            </a:r>
            <a:r>
              <a:rPr lang="en-US" b="1" dirty="0" err="1"/>
              <a:t>Ecodefense</a:t>
            </a:r>
            <a:r>
              <a:rPr lang="en-US" b="1" dirty="0"/>
              <a:t>: A Field Guide to Monkeywrenching </a:t>
            </a:r>
            <a:r>
              <a:rPr lang="en-US" dirty="0"/>
              <a:t>(1985) </a:t>
            </a:r>
            <a:r>
              <a:rPr lang="en-US" dirty="0" smtClean="0"/>
              <a:t>– detailed </a:t>
            </a:r>
            <a:r>
              <a:rPr lang="en-US" dirty="0"/>
              <a:t>instructions for performing sabotage actions, including graphic manuals</a:t>
            </a:r>
          </a:p>
          <a:p>
            <a:pPr>
              <a:lnSpc>
                <a:spcPct val="120000"/>
              </a:lnSpc>
            </a:pPr>
            <a:r>
              <a:rPr lang="en-US" dirty="0"/>
              <a:t>actions are performed by individuals, or in small cells not subject to central management </a:t>
            </a:r>
            <a:r>
              <a:rPr lang="cs-CZ" dirty="0">
                <a:sym typeface="Wingdings" panose="05000000000000000000" pitchFamily="2" charset="2"/>
              </a:rPr>
              <a:t></a:t>
            </a:r>
            <a:r>
              <a:rPr lang="en-US" dirty="0" smtClean="0"/>
              <a:t> </a:t>
            </a:r>
            <a:r>
              <a:rPr lang="en-US" dirty="0"/>
              <a:t>connected only by ideological goals</a:t>
            </a:r>
          </a:p>
          <a:p>
            <a:pPr>
              <a:lnSpc>
                <a:spcPct val="120000"/>
              </a:lnSpc>
            </a:pPr>
            <a:r>
              <a:rPr lang="en-US" dirty="0"/>
              <a:t>autonomous cells and individuals draw on common Internet or printed materials, tend to carry out their activities independently of others and the movement in general </a:t>
            </a:r>
            <a:r>
              <a:rPr lang="cs-CZ" dirty="0">
                <a:sym typeface="Wingdings" panose="05000000000000000000" pitchFamily="2" charset="2"/>
              </a:rPr>
              <a:t> </a:t>
            </a:r>
            <a:r>
              <a:rPr lang="en-US" dirty="0" smtClean="0"/>
              <a:t>in </a:t>
            </a:r>
            <a:r>
              <a:rPr lang="en-US" dirty="0"/>
              <a:t>accordance with the slogan "Think globally, act locally!"</a:t>
            </a:r>
          </a:p>
          <a:p>
            <a:pPr>
              <a:lnSpc>
                <a:spcPct val="120000"/>
              </a:lnSpc>
            </a:pPr>
            <a:r>
              <a:rPr lang="en-US" dirty="0"/>
              <a:t>the most widespread is eco-terrorism in North America and Western Europe, </a:t>
            </a:r>
            <a:r>
              <a:rPr lang="en-US" dirty="0" smtClean="0"/>
              <a:t>i.e. </a:t>
            </a:r>
            <a:r>
              <a:rPr lang="en-US" dirty="0"/>
              <a:t>in the centers of industrialization and globalization</a:t>
            </a:r>
          </a:p>
          <a:p>
            <a:pPr>
              <a:lnSpc>
                <a:spcPct val="120000"/>
              </a:lnSpc>
            </a:pPr>
            <a:r>
              <a:rPr lang="en-US" dirty="0"/>
              <a:t>in Europe, most groups and individuals occur in the United Kingdom, Germany, France, Italy and the Netherlands</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14</a:t>
            </a:fld>
            <a:endParaRPr lang="cs-CZ"/>
          </a:p>
        </p:txBody>
      </p:sp>
    </p:spTree>
    <p:extLst>
      <p:ext uri="{BB962C8B-B14F-4D97-AF65-F5344CB8AC3E}">
        <p14:creationId xmlns:p14="http://schemas.microsoft.com/office/powerpoint/2010/main" val="3383266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Environmental</a:t>
            </a:r>
            <a:r>
              <a:rPr lang="cs-CZ" dirty="0" smtClean="0"/>
              <a:t> </a:t>
            </a:r>
            <a:r>
              <a:rPr lang="cs-CZ" dirty="0" err="1" smtClean="0"/>
              <a:t>terrorism</a:t>
            </a:r>
            <a:endParaRPr lang="cs-CZ" dirty="0"/>
          </a:p>
        </p:txBody>
      </p:sp>
      <p:sp>
        <p:nvSpPr>
          <p:cNvPr id="3" name="Zástupný symbol pro obsah 2"/>
          <p:cNvSpPr>
            <a:spLocks noGrp="1"/>
          </p:cNvSpPr>
          <p:nvPr>
            <p:ph idx="1"/>
          </p:nvPr>
        </p:nvSpPr>
        <p:spPr>
          <a:xfrm>
            <a:off x="457200" y="1124745"/>
            <a:ext cx="8229600" cy="5733256"/>
          </a:xfrm>
        </p:spPr>
        <p:txBody>
          <a:bodyPr>
            <a:noAutofit/>
          </a:bodyPr>
          <a:lstStyle/>
          <a:p>
            <a:pPr>
              <a:spcBef>
                <a:spcPts val="300"/>
              </a:spcBef>
            </a:pPr>
            <a:r>
              <a:rPr lang="en-US" sz="1950" dirty="0" smtClean="0"/>
              <a:t>terrorism seeks the means and targets of its attacks </a:t>
            </a:r>
            <a:r>
              <a:rPr lang="en-US" sz="1950" dirty="0" smtClean="0">
                <a:sym typeface="Wingdings" panose="05000000000000000000" pitchFamily="2" charset="2"/>
              </a:rPr>
              <a:t></a:t>
            </a:r>
            <a:r>
              <a:rPr lang="en-US" sz="1950" dirty="0" smtClean="0"/>
              <a:t> the possibility is attacks against environmental components providing ecosystem services (water resources, soil and ecosystems, including production)</a:t>
            </a:r>
          </a:p>
          <a:p>
            <a:pPr>
              <a:spcBef>
                <a:spcPts val="300"/>
              </a:spcBef>
            </a:pPr>
            <a:r>
              <a:rPr lang="en-US" sz="1950" dirty="0" smtClean="0"/>
              <a:t>the most likely source of the risks of a terrorist attack on the environment is the misuse of chemicals and chemical mixtures</a:t>
            </a:r>
          </a:p>
          <a:p>
            <a:pPr>
              <a:spcBef>
                <a:spcPts val="300"/>
              </a:spcBef>
            </a:pPr>
            <a:r>
              <a:rPr lang="en-US" sz="1950" dirty="0" smtClean="0"/>
              <a:t>the possibility of misuse of radioactive substances and biological agents is also significant</a:t>
            </a:r>
          </a:p>
          <a:p>
            <a:pPr>
              <a:spcBef>
                <a:spcPts val="300"/>
              </a:spcBef>
            </a:pPr>
            <a:r>
              <a:rPr lang="en-US" sz="1950" dirty="0" smtClean="0"/>
              <a:t>two forms of a chemical terrorist attack on components of the environment:</a:t>
            </a:r>
          </a:p>
          <a:p>
            <a:pPr lvl="1">
              <a:spcBef>
                <a:spcPts val="300"/>
              </a:spcBef>
            </a:pPr>
            <a:r>
              <a:rPr lang="en-US" sz="1600" dirty="0" smtClean="0"/>
              <a:t>attack on industrial buildings in which substances dangerous for the environment are present in large quantities, and the immediate vicinity of the affected company or the water flow downstream from it and over a long distance is endangered</a:t>
            </a:r>
          </a:p>
          <a:p>
            <a:pPr lvl="1">
              <a:spcBef>
                <a:spcPts val="300"/>
              </a:spcBef>
            </a:pPr>
            <a:r>
              <a:rPr lang="en-US" sz="1600" dirty="0" smtClean="0"/>
              <a:t>misuse of substances with a very high danger to the environment (obtained legally or criminally) </a:t>
            </a:r>
            <a:r>
              <a:rPr lang="en-US" sz="1600" dirty="0" smtClean="0">
                <a:sym typeface="Wingdings" panose="05000000000000000000" pitchFamily="2" charset="2"/>
              </a:rPr>
              <a:t></a:t>
            </a:r>
            <a:r>
              <a:rPr lang="en-US" sz="1600" dirty="0" smtClean="0"/>
              <a:t> attack on places with vulnerable components of the environment (</a:t>
            </a:r>
            <a:r>
              <a:rPr lang="en-US" sz="1600" dirty="0" err="1" smtClean="0"/>
              <a:t>eg</a:t>
            </a:r>
            <a:r>
              <a:rPr lang="en-US" sz="1600" dirty="0" smtClean="0"/>
              <a:t> water resources, soil, valuable ecosystems), which may be very distant from the place of origin of the substance</a:t>
            </a:r>
          </a:p>
          <a:p>
            <a:pPr>
              <a:spcBef>
                <a:spcPts val="300"/>
              </a:spcBef>
            </a:pPr>
            <a:r>
              <a:rPr lang="en-US" sz="1950" dirty="0" smtClean="0"/>
              <a:t>misuse of biological agents, especially highly virulent pathogens and intentionally introduced invasive species of plants and animals </a:t>
            </a:r>
            <a:r>
              <a:rPr lang="en-US" sz="1950" dirty="0" smtClean="0">
                <a:sym typeface="Wingdings" panose="05000000000000000000" pitchFamily="2" charset="2"/>
              </a:rPr>
              <a:t></a:t>
            </a:r>
            <a:r>
              <a:rPr lang="en-US" sz="1950" dirty="0" smtClean="0"/>
              <a:t> the misuse of not only common pathogens, but also genetically modified highly virulent and purposefully resistant organisms can be expected</a:t>
            </a:r>
            <a:endParaRPr lang="en-US" sz="195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15</a:t>
            </a:fld>
            <a:endParaRPr lang="cs-CZ" dirty="0"/>
          </a:p>
        </p:txBody>
      </p:sp>
    </p:spTree>
    <p:extLst>
      <p:ext uri="{BB962C8B-B14F-4D97-AF65-F5344CB8AC3E}">
        <p14:creationId xmlns:p14="http://schemas.microsoft.com/office/powerpoint/2010/main" val="258666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Agroterrorism</a:t>
            </a:r>
            <a:r>
              <a:rPr lang="cs-CZ" dirty="0" smtClean="0"/>
              <a:t> </a:t>
            </a:r>
            <a:r>
              <a:rPr lang="cs-CZ" sz="2000" dirty="0" smtClean="0"/>
              <a:t>(1/2)</a:t>
            </a:r>
            <a:endParaRPr lang="cs-CZ" sz="2000" dirty="0"/>
          </a:p>
        </p:txBody>
      </p:sp>
      <p:sp>
        <p:nvSpPr>
          <p:cNvPr id="3" name="Zástupný symbol pro obsah 2"/>
          <p:cNvSpPr>
            <a:spLocks noGrp="1"/>
          </p:cNvSpPr>
          <p:nvPr>
            <p:ph idx="1"/>
          </p:nvPr>
        </p:nvSpPr>
        <p:spPr>
          <a:xfrm>
            <a:off x="457200" y="1340768"/>
            <a:ext cx="8229600" cy="5256584"/>
          </a:xfrm>
        </p:spPr>
        <p:txBody>
          <a:bodyPr>
            <a:normAutofit fontScale="92500" lnSpcReduction="10000"/>
          </a:bodyPr>
          <a:lstStyle/>
          <a:p>
            <a:r>
              <a:rPr lang="en-US" sz="2400" dirty="0" err="1" smtClean="0"/>
              <a:t>agroterrorism</a:t>
            </a:r>
            <a:r>
              <a:rPr lang="en-US" sz="2400" dirty="0" smtClean="0"/>
              <a:t> can be defined as an attack against cattle or agricultural crops, but also water resources</a:t>
            </a:r>
          </a:p>
          <a:p>
            <a:r>
              <a:rPr lang="en-US" sz="2400" dirty="0" err="1" smtClean="0"/>
              <a:t>agroterrorist</a:t>
            </a:r>
            <a:r>
              <a:rPr lang="en-US" sz="2400" dirty="0" smtClean="0"/>
              <a:t> attacks can cause multimillion-dollar damage, disrupt the national economy, the political system, cause widespread panic and draw the attention of the general public to those responsible for the attack</a:t>
            </a:r>
          </a:p>
          <a:p>
            <a:r>
              <a:rPr lang="en-US" sz="2400" dirty="0" smtClean="0"/>
              <a:t>based on the foot-and-mouth disease epidemic in the UK in 2001, experts estimate that a terrorist attack on the US meat industry would cause damage of USD 60 billion</a:t>
            </a:r>
          </a:p>
          <a:p>
            <a:r>
              <a:rPr lang="en-US" sz="2400" dirty="0" smtClean="0"/>
              <a:t>measures against </a:t>
            </a:r>
            <a:r>
              <a:rPr lang="en-US" sz="2400" dirty="0" err="1" smtClean="0"/>
              <a:t>agroterrorism</a:t>
            </a:r>
            <a:r>
              <a:rPr lang="en-US" sz="2400" dirty="0" smtClean="0"/>
              <a:t> </a:t>
            </a:r>
            <a:r>
              <a:rPr lang="en-US" sz="2400" dirty="0" smtClean="0">
                <a:sym typeface="Wingdings" panose="05000000000000000000" pitchFamily="2" charset="2"/>
              </a:rPr>
              <a:t></a:t>
            </a:r>
            <a:r>
              <a:rPr lang="en-US" sz="2400" dirty="0" smtClean="0"/>
              <a:t> the USA talks about so-called </a:t>
            </a:r>
            <a:r>
              <a:rPr lang="en-US" sz="2400" dirty="0" err="1" smtClean="0"/>
              <a:t>agrosecurity</a:t>
            </a:r>
            <a:r>
              <a:rPr lang="en-US" sz="2400" dirty="0" smtClean="0"/>
              <a:t>, which deals with animal and plant diseases, economic pests and invasive species with the potential to affect the health and economic benefits of the agricultural community and the general public</a:t>
            </a:r>
          </a:p>
          <a:p>
            <a:r>
              <a:rPr lang="en-US" sz="2400" dirty="0" smtClean="0"/>
              <a:t>in the Czech Republic, this issue falls under the safety (health safety) of food</a:t>
            </a:r>
          </a:p>
          <a:p>
            <a:endParaRPr lang="cs-CZ" sz="24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16</a:t>
            </a:fld>
            <a:endParaRPr lang="cs-CZ"/>
          </a:p>
        </p:txBody>
      </p:sp>
    </p:spTree>
    <p:extLst>
      <p:ext uri="{BB962C8B-B14F-4D97-AF65-F5344CB8AC3E}">
        <p14:creationId xmlns:p14="http://schemas.microsoft.com/office/powerpoint/2010/main" val="3591028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Agroterrorism</a:t>
            </a:r>
            <a:r>
              <a:rPr lang="cs-CZ" dirty="0" smtClean="0"/>
              <a:t> </a:t>
            </a:r>
            <a:r>
              <a:rPr lang="cs-CZ" sz="2000" dirty="0" smtClean="0"/>
              <a:t>(2/2</a:t>
            </a:r>
            <a:r>
              <a:rPr lang="cs-CZ" sz="2000" dirty="0"/>
              <a:t>)</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smtClean="0"/>
              <a:t>water </a:t>
            </a:r>
            <a:r>
              <a:rPr lang="en-US" dirty="0"/>
              <a:t>resources can also become a possible target for </a:t>
            </a:r>
            <a:r>
              <a:rPr lang="en-US" dirty="0" err="1" smtClean="0"/>
              <a:t>agroter</a:t>
            </a:r>
            <a:r>
              <a:rPr lang="cs-CZ" dirty="0" smtClean="0"/>
              <a:t>r</a:t>
            </a:r>
            <a:r>
              <a:rPr lang="en-US" dirty="0" err="1" smtClean="0"/>
              <a:t>orists</a:t>
            </a:r>
            <a:endParaRPr lang="en-US" dirty="0"/>
          </a:p>
          <a:p>
            <a:pPr lvl="1"/>
            <a:r>
              <a:rPr lang="en-US" dirty="0"/>
              <a:t>biological contamination by viruses, cysts (in the sense of stage) or bacteria (Escherichia coli or spores of Bacillus </a:t>
            </a:r>
            <a:r>
              <a:rPr lang="en-US" dirty="0" err="1"/>
              <a:t>anthracis</a:t>
            </a:r>
            <a:r>
              <a:rPr lang="en-US" dirty="0"/>
              <a:t>)</a:t>
            </a:r>
          </a:p>
          <a:p>
            <a:pPr lvl="1"/>
            <a:r>
              <a:rPr lang="en-US" dirty="0"/>
              <a:t>chemical substances (synthetic organic chemicals) or radioactive substances</a:t>
            </a:r>
          </a:p>
          <a:p>
            <a:pPr lvl="1"/>
            <a:r>
              <a:rPr lang="en-US" dirty="0"/>
              <a:t>direct attack on a water company, water treatment plant or reservoirs in order to disrupt the water supply or cause anthropogenic floods</a:t>
            </a:r>
          </a:p>
          <a:p>
            <a:r>
              <a:rPr lang="en-US" dirty="0"/>
              <a:t>conventional methods of water treatment can destroy some substances (sufficiently large bacteria and viruses), but protection against others would often require too high costs</a:t>
            </a:r>
          </a:p>
          <a:p>
            <a:r>
              <a:rPr lang="en-US" dirty="0"/>
              <a:t>in the 1970s, for example, the eco-terrorist group R.I.S.E. sought to obtain biological agents for water contamination. and a left-wing Weatherman</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17</a:t>
            </a:fld>
            <a:endParaRPr lang="cs-CZ"/>
          </a:p>
        </p:txBody>
      </p:sp>
    </p:spTree>
    <p:extLst>
      <p:ext uri="{BB962C8B-B14F-4D97-AF65-F5344CB8AC3E}">
        <p14:creationId xmlns:p14="http://schemas.microsoft.com/office/powerpoint/2010/main" val="3715017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Classical / conventional terrorism with environmental impacts</a:t>
            </a:r>
            <a:endParaRPr lang="cs-CZ" dirty="0"/>
          </a:p>
        </p:txBody>
      </p:sp>
      <p:sp>
        <p:nvSpPr>
          <p:cNvPr id="3" name="Zástupný symbol pro obsah 2"/>
          <p:cNvSpPr>
            <a:spLocks noGrp="1"/>
          </p:cNvSpPr>
          <p:nvPr>
            <p:ph idx="1"/>
          </p:nvPr>
        </p:nvSpPr>
        <p:spPr>
          <a:xfrm>
            <a:off x="313184" y="1556792"/>
            <a:ext cx="8507288" cy="4968552"/>
          </a:xfrm>
        </p:spPr>
        <p:txBody>
          <a:bodyPr>
            <a:noAutofit/>
          </a:bodyPr>
          <a:lstStyle/>
          <a:p>
            <a:pPr>
              <a:spcBef>
                <a:spcPts val="300"/>
              </a:spcBef>
            </a:pPr>
            <a:r>
              <a:rPr lang="en-US" sz="1650" dirty="0" smtClean="0"/>
              <a:t>impacts </a:t>
            </a:r>
            <a:r>
              <a:rPr lang="en-US" sz="1650" dirty="0"/>
              <a:t>can be observed on all components of the environment</a:t>
            </a:r>
          </a:p>
          <a:p>
            <a:pPr>
              <a:spcBef>
                <a:spcPts val="300"/>
              </a:spcBef>
            </a:pPr>
            <a:r>
              <a:rPr lang="en-US" sz="1650" dirty="0"/>
              <a:t>damage can in some cases be so severe that irreversible changes occur, which can result in, for example, the complete devastation of the ecosystem</a:t>
            </a:r>
          </a:p>
          <a:p>
            <a:pPr>
              <a:spcBef>
                <a:spcPts val="300"/>
              </a:spcBef>
            </a:pPr>
            <a:r>
              <a:rPr lang="en-US" sz="1650" dirty="0"/>
              <a:t>compared to the loss of human lives, environmental impacts are secondary </a:t>
            </a:r>
            <a:r>
              <a:rPr lang="cs-CZ" sz="1650" dirty="0">
                <a:sym typeface="Wingdings" panose="05000000000000000000" pitchFamily="2" charset="2"/>
              </a:rPr>
              <a:t></a:t>
            </a:r>
            <a:r>
              <a:rPr lang="en-US" sz="1650" dirty="0" smtClean="0"/>
              <a:t> </a:t>
            </a:r>
            <a:r>
              <a:rPr lang="en-US" sz="1650" dirty="0"/>
              <a:t>it must not be forgotten that the integrity of the environment is the basis for preserving life on this planet</a:t>
            </a:r>
          </a:p>
          <a:p>
            <a:pPr>
              <a:spcBef>
                <a:spcPts val="300"/>
              </a:spcBef>
            </a:pPr>
            <a:r>
              <a:rPr lang="cs-CZ" sz="1650" dirty="0" smtClean="0"/>
              <a:t>t</a:t>
            </a:r>
            <a:r>
              <a:rPr lang="en-US" sz="1650" dirty="0" smtClean="0"/>
              <a:t>he </a:t>
            </a:r>
            <a:r>
              <a:rPr lang="en-US" sz="1650" dirty="0"/>
              <a:t>environmental impacts of terrorism can be divided according to their extent into </a:t>
            </a:r>
            <a:r>
              <a:rPr lang="en-US" sz="1650" b="1" dirty="0"/>
              <a:t>mild, serious </a:t>
            </a:r>
            <a:r>
              <a:rPr lang="en-US" sz="1650" dirty="0"/>
              <a:t>and </a:t>
            </a:r>
            <a:r>
              <a:rPr lang="en-US" sz="1650" b="1" dirty="0"/>
              <a:t>permanent</a:t>
            </a:r>
          </a:p>
          <a:p>
            <a:pPr>
              <a:spcBef>
                <a:spcPts val="300"/>
              </a:spcBef>
            </a:pPr>
            <a:r>
              <a:rPr lang="cs-CZ" sz="1650" dirty="0" smtClean="0"/>
              <a:t>t</a:t>
            </a:r>
            <a:r>
              <a:rPr lang="en-US" sz="1650" dirty="0" smtClean="0"/>
              <a:t>he </a:t>
            </a:r>
            <a:r>
              <a:rPr lang="en-US" sz="1650" dirty="0"/>
              <a:t>extent of damage to individual components of the environment, or entire ecosystems, depends on specific forms of terrorism</a:t>
            </a:r>
          </a:p>
          <a:p>
            <a:pPr>
              <a:spcBef>
                <a:spcPts val="300"/>
              </a:spcBef>
            </a:pPr>
            <a:r>
              <a:rPr lang="en-US" sz="1650" dirty="0"/>
              <a:t>attack with conventional weapons </a:t>
            </a:r>
            <a:r>
              <a:rPr lang="en-US" sz="1650" dirty="0" smtClean="0"/>
              <a:t>– intervention </a:t>
            </a:r>
            <a:r>
              <a:rPr lang="en-US" sz="1650" dirty="0"/>
              <a:t>and subsequent explosion of targets (infrastructure) </a:t>
            </a:r>
            <a:r>
              <a:rPr lang="cs-CZ" sz="1650" dirty="0">
                <a:sym typeface="Wingdings" panose="05000000000000000000" pitchFamily="2" charset="2"/>
              </a:rPr>
              <a:t></a:t>
            </a:r>
            <a:r>
              <a:rPr lang="en-US" sz="1650" dirty="0" smtClean="0"/>
              <a:t> </a:t>
            </a:r>
            <a:r>
              <a:rPr lang="en-US" sz="1650" dirty="0"/>
              <a:t>contamination of the environment with oil substances and the emission of harmful substances into the air</a:t>
            </a:r>
          </a:p>
          <a:p>
            <a:pPr>
              <a:spcBef>
                <a:spcPts val="300"/>
              </a:spcBef>
            </a:pPr>
            <a:r>
              <a:rPr lang="en-US" sz="1650" dirty="0"/>
              <a:t>environmental damage due to large-scale fires, which occur especially when using flammable substances in a dry environment (savannah, semi-desert, etc.), or in a forest stand</a:t>
            </a:r>
          </a:p>
          <a:p>
            <a:pPr>
              <a:spcBef>
                <a:spcPts val="300"/>
              </a:spcBef>
            </a:pPr>
            <a:r>
              <a:rPr lang="en-US" sz="1650" dirty="0"/>
              <a:t>when using weapons of mass destruction, the decontamination process is costly and time consuming</a:t>
            </a:r>
          </a:p>
          <a:p>
            <a:pPr>
              <a:spcBef>
                <a:spcPts val="300"/>
              </a:spcBef>
            </a:pPr>
            <a:r>
              <a:rPr lang="en-US" sz="1650" dirty="0"/>
              <a:t>the infested areas cannot be fully exploited and in some cases their reclamation is not possible</a:t>
            </a:r>
            <a:endParaRPr lang="cs-CZ" sz="1650"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18</a:t>
            </a:fld>
            <a:endParaRPr lang="cs-CZ"/>
          </a:p>
        </p:txBody>
      </p:sp>
    </p:spTree>
    <p:extLst>
      <p:ext uri="{BB962C8B-B14F-4D97-AF65-F5344CB8AC3E}">
        <p14:creationId xmlns:p14="http://schemas.microsoft.com/office/powerpoint/2010/main" val="1597520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Impacts of attacks on the environment</a:t>
            </a:r>
            <a:endParaRPr lang="cs-CZ" dirty="0"/>
          </a:p>
        </p:txBody>
      </p:sp>
      <p:sp>
        <p:nvSpPr>
          <p:cNvPr id="3" name="Zástupný symbol pro obsah 2"/>
          <p:cNvSpPr>
            <a:spLocks noGrp="1"/>
          </p:cNvSpPr>
          <p:nvPr>
            <p:ph idx="1"/>
          </p:nvPr>
        </p:nvSpPr>
        <p:spPr/>
        <p:txBody>
          <a:bodyPr>
            <a:normAutofit/>
          </a:bodyPr>
          <a:lstStyle/>
          <a:p>
            <a:r>
              <a:rPr lang="en-US" sz="2400" dirty="0" smtClean="0"/>
              <a:t>11 September 2001 attacks</a:t>
            </a:r>
          </a:p>
          <a:p>
            <a:r>
              <a:rPr lang="en-US" sz="2400" dirty="0" smtClean="0"/>
              <a:t>bomb attacks on planes</a:t>
            </a:r>
          </a:p>
          <a:p>
            <a:r>
              <a:rPr lang="en-US" sz="2400" dirty="0" smtClean="0"/>
              <a:t>sarin attack on the Tokyo subway</a:t>
            </a:r>
          </a:p>
          <a:p>
            <a:r>
              <a:rPr lang="en-US" sz="2400" dirty="0" smtClean="0"/>
              <a:t>bomb attacks on railways, buses and the metro </a:t>
            </a:r>
            <a:r>
              <a:rPr lang="en-US" sz="2400" dirty="0" smtClean="0">
                <a:sym typeface="Wingdings" panose="05000000000000000000" pitchFamily="2" charset="2"/>
              </a:rPr>
              <a:t></a:t>
            </a:r>
            <a:r>
              <a:rPr lang="en-US" sz="2400" dirty="0" smtClean="0"/>
              <a:t> increase in the use of car traffic</a:t>
            </a:r>
          </a:p>
          <a:p>
            <a:endParaRPr lang="en-US" sz="2400" dirty="0" smtClean="0"/>
          </a:p>
          <a:p>
            <a:r>
              <a:rPr lang="en-US" sz="2400" dirty="0" smtClean="0"/>
              <a:t>financing of terrorism through organized crime (violations of CITES, etc.)</a:t>
            </a:r>
            <a:endParaRPr lang="en-US" sz="24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19</a:t>
            </a:fld>
            <a:endParaRPr lang="cs-CZ"/>
          </a:p>
        </p:txBody>
      </p:sp>
    </p:spTree>
    <p:extLst>
      <p:ext uri="{BB962C8B-B14F-4D97-AF65-F5344CB8AC3E}">
        <p14:creationId xmlns:p14="http://schemas.microsoft.com/office/powerpoint/2010/main" val="2967802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Definition</a:t>
            </a:r>
            <a:r>
              <a:rPr lang="cs-CZ" dirty="0" smtClean="0"/>
              <a:t> </a:t>
            </a:r>
            <a:r>
              <a:rPr lang="cs-CZ" sz="2000" dirty="0" smtClean="0"/>
              <a:t>(1/2)</a:t>
            </a:r>
            <a:endParaRPr lang="cs-CZ" sz="2000" dirty="0"/>
          </a:p>
        </p:txBody>
      </p:sp>
      <p:sp>
        <p:nvSpPr>
          <p:cNvPr id="3" name="Zástupný symbol pro obsah 2"/>
          <p:cNvSpPr>
            <a:spLocks noGrp="1"/>
          </p:cNvSpPr>
          <p:nvPr>
            <p:ph idx="1"/>
          </p:nvPr>
        </p:nvSpPr>
        <p:spPr>
          <a:xfrm>
            <a:off x="323528" y="1340767"/>
            <a:ext cx="8363272" cy="5380707"/>
          </a:xfrm>
        </p:spPr>
        <p:txBody>
          <a:bodyPr>
            <a:normAutofit fontScale="77500" lnSpcReduction="20000"/>
          </a:bodyPr>
          <a:lstStyle/>
          <a:p>
            <a:pPr>
              <a:lnSpc>
                <a:spcPct val="120000"/>
              </a:lnSpc>
            </a:pPr>
            <a:r>
              <a:rPr lang="en-US" dirty="0" smtClean="0"/>
              <a:t>one of the most common is: </a:t>
            </a:r>
            <a:r>
              <a:rPr lang="en-US" i="1" dirty="0" smtClean="0"/>
              <a:t>"Terrorism is a planned, deliberate and politically motivated violence against non-participants in order to achieve its goals."</a:t>
            </a:r>
          </a:p>
          <a:p>
            <a:pPr>
              <a:lnSpc>
                <a:spcPct val="120000"/>
              </a:lnSpc>
            </a:pPr>
            <a:r>
              <a:rPr lang="en-US" dirty="0" smtClean="0"/>
              <a:t>Department of </a:t>
            </a:r>
            <a:r>
              <a:rPr lang="en-US" dirty="0" err="1" smtClean="0"/>
              <a:t>Defence</a:t>
            </a:r>
            <a:r>
              <a:rPr lang="en-US" dirty="0" smtClean="0"/>
              <a:t> (2000): </a:t>
            </a:r>
            <a:r>
              <a:rPr lang="en-US" i="1" dirty="0" smtClean="0"/>
              <a:t>"Terrorism is the calculated use of violence or threat of violence to inculcate fear; intended to coerce or to intimidate governments or societies in the pursuit of goals that are generally political, religious or ideological."</a:t>
            </a:r>
          </a:p>
          <a:p>
            <a:pPr>
              <a:lnSpc>
                <a:spcPct val="120000"/>
              </a:lnSpc>
            </a:pPr>
            <a:r>
              <a:rPr lang="en-US" dirty="0" smtClean="0"/>
              <a:t>The FBI defines terrorism (Code of Federal Regulations) as </a:t>
            </a:r>
            <a:r>
              <a:rPr lang="en-US" i="1" dirty="0" smtClean="0"/>
              <a:t>“the unlawful use of force and violence against persons or property to intimidate or coerce a government, the civilian population, or any segment thereof, in furtherance of political or social objectives“</a:t>
            </a:r>
            <a:endParaRPr lang="en-US" i="1"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a:t>
            </a:fld>
            <a:endParaRPr lang="cs-CZ"/>
          </a:p>
        </p:txBody>
      </p:sp>
    </p:spTree>
    <p:extLst>
      <p:ext uri="{BB962C8B-B14F-4D97-AF65-F5344CB8AC3E}">
        <p14:creationId xmlns:p14="http://schemas.microsoft.com/office/powerpoint/2010/main" val="539812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7195B31C-E193-41A0-9F8C-8B4E434DDE71}" type="slidenum">
              <a:rPr lang="cs-CZ" smtClean="0"/>
              <a:t>20</a:t>
            </a:fld>
            <a:endParaRPr lang="cs-CZ"/>
          </a:p>
        </p:txBody>
      </p:sp>
    </p:spTree>
    <p:extLst>
      <p:ext uri="{BB962C8B-B14F-4D97-AF65-F5344CB8AC3E}">
        <p14:creationId xmlns:p14="http://schemas.microsoft.com/office/powerpoint/2010/main" val="102917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Definition</a:t>
            </a:r>
            <a:r>
              <a:rPr lang="cs-CZ" dirty="0" smtClean="0"/>
              <a:t> </a:t>
            </a:r>
            <a:r>
              <a:rPr lang="cs-CZ" sz="2000" dirty="0" smtClean="0"/>
              <a:t>(2/2</a:t>
            </a:r>
            <a:r>
              <a:rPr lang="cs-CZ" sz="2000" dirty="0"/>
              <a:t>)</a:t>
            </a:r>
            <a:endParaRPr lang="cs-CZ" dirty="0"/>
          </a:p>
        </p:txBody>
      </p:sp>
      <p:sp>
        <p:nvSpPr>
          <p:cNvPr id="5" name="Zástupný symbol pro obsah 4"/>
          <p:cNvSpPr>
            <a:spLocks noGrp="1"/>
          </p:cNvSpPr>
          <p:nvPr>
            <p:ph idx="1"/>
          </p:nvPr>
        </p:nvSpPr>
        <p:spPr>
          <a:xfrm>
            <a:off x="179512" y="1124744"/>
            <a:ext cx="8640960" cy="5733256"/>
          </a:xfrm>
        </p:spPr>
        <p:txBody>
          <a:bodyPr>
            <a:noAutofit/>
          </a:bodyPr>
          <a:lstStyle/>
          <a:p>
            <a:pPr marL="0" indent="0">
              <a:spcBef>
                <a:spcPts val="300"/>
              </a:spcBef>
              <a:buNone/>
            </a:pPr>
            <a:r>
              <a:rPr lang="en-US" sz="1600" dirty="0" smtClean="0"/>
              <a:t>After 11 September 2001 European Council issued (in document „on the application of specific measures to combat terrorism“, 2001/931/SZBP)  its definition:</a:t>
            </a:r>
          </a:p>
          <a:p>
            <a:pPr>
              <a:spcBef>
                <a:spcPts val="300"/>
              </a:spcBef>
            </a:pPr>
            <a:r>
              <a:rPr lang="en-US" sz="1600" dirty="0" smtClean="0"/>
              <a:t>"Persons, groups and entities involved in terrorist acts" means individuals, groups and entities on whom there is accurate information proving that they have committed, are attempting to commit or are facilitating the commission of terrorist acts.</a:t>
            </a:r>
          </a:p>
          <a:p>
            <a:pPr>
              <a:spcBef>
                <a:spcPts val="300"/>
              </a:spcBef>
            </a:pPr>
            <a:r>
              <a:rPr lang="en-US" sz="1600" dirty="0" smtClean="0"/>
              <a:t>"Terrorist acts" are defined as intentional acts that may seriously damage a country or an international organization by intimidating a population, exerting undue compulsion of various types or by destabilizing or destroying its fundamental political, constitutional, economic or social structures. The list of terrorist acts includes:</a:t>
            </a:r>
          </a:p>
          <a:p>
            <a:pPr lvl="1">
              <a:spcBef>
                <a:spcPts val="300"/>
              </a:spcBef>
            </a:pPr>
            <a:r>
              <a:rPr lang="en-US" sz="1200" dirty="0" smtClean="0"/>
              <a:t>attacks on a person’s life or physical integrity;</a:t>
            </a:r>
          </a:p>
          <a:p>
            <a:pPr lvl="1">
              <a:spcBef>
                <a:spcPts val="300"/>
              </a:spcBef>
            </a:pPr>
            <a:r>
              <a:rPr lang="en-US" sz="1200" dirty="0" smtClean="0"/>
              <a:t>kidnapping or hostage-taking;</a:t>
            </a:r>
          </a:p>
          <a:p>
            <a:pPr lvl="1">
              <a:spcBef>
                <a:spcPts val="300"/>
              </a:spcBef>
            </a:pPr>
            <a:r>
              <a:rPr lang="en-US" sz="1200" dirty="0" smtClean="0"/>
              <a:t>causing extensive destruction to a public or private facility, including information systems;</a:t>
            </a:r>
          </a:p>
          <a:p>
            <a:pPr lvl="1">
              <a:spcBef>
                <a:spcPts val="300"/>
              </a:spcBef>
            </a:pPr>
            <a:r>
              <a:rPr lang="en-US" sz="1200" dirty="0" smtClean="0"/>
              <a:t>seizure of means of public transport, such as aircrafts and ships;</a:t>
            </a:r>
          </a:p>
          <a:p>
            <a:pPr lvl="1">
              <a:spcBef>
                <a:spcPts val="300"/>
              </a:spcBef>
            </a:pPr>
            <a:r>
              <a:rPr lang="en-US" sz="1200" dirty="0" smtClean="0"/>
              <a:t>manufacture, possession, acquisition, transport or use of weapons, explosives, or nuclear, biological or chemical weapons;</a:t>
            </a:r>
          </a:p>
          <a:p>
            <a:pPr lvl="1">
              <a:spcBef>
                <a:spcPts val="300"/>
              </a:spcBef>
            </a:pPr>
            <a:r>
              <a:rPr lang="en-US" sz="1200" dirty="0" smtClean="0"/>
              <a:t>release of dangerous substances or causing fires, explosions or floods;</a:t>
            </a:r>
          </a:p>
          <a:p>
            <a:pPr lvl="1">
              <a:spcBef>
                <a:spcPts val="300"/>
              </a:spcBef>
            </a:pPr>
            <a:r>
              <a:rPr lang="en-US" sz="1200" dirty="0" smtClean="0"/>
              <a:t>interfering with or disrupting the supply of water, power or any other fundamental natural resource;</a:t>
            </a:r>
          </a:p>
          <a:p>
            <a:pPr lvl="1">
              <a:spcBef>
                <a:spcPts val="300"/>
              </a:spcBef>
            </a:pPr>
            <a:r>
              <a:rPr lang="en-US" sz="1200" dirty="0" smtClean="0"/>
              <a:t>directing or participating in the activities of a terrorist group, including by funding its activities or supplying material resources.</a:t>
            </a:r>
          </a:p>
          <a:p>
            <a:pPr>
              <a:spcBef>
                <a:spcPts val="300"/>
              </a:spcBef>
            </a:pPr>
            <a:r>
              <a:rPr lang="en-US" sz="1600" dirty="0" smtClean="0"/>
              <a:t>Merely threatening to commit any of these criminal acts is also to be treated as a terrorist offence.</a:t>
            </a:r>
          </a:p>
          <a:p>
            <a:pPr>
              <a:spcBef>
                <a:spcPts val="300"/>
              </a:spcBef>
            </a:pPr>
            <a:r>
              <a:rPr lang="en-US" sz="1600" dirty="0" smtClean="0"/>
              <a:t>The common position also defines "terrorist groups" as structured groups of persons, acting in concert to commit terrorist acts, regardless of their composition or the level of development of their structure.</a:t>
            </a:r>
            <a:endParaRPr lang="en-US" sz="1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a:t>
            </a:fld>
            <a:endParaRPr lang="cs-CZ"/>
          </a:p>
        </p:txBody>
      </p:sp>
    </p:spTree>
    <p:extLst>
      <p:ext uri="{BB962C8B-B14F-4D97-AF65-F5344CB8AC3E}">
        <p14:creationId xmlns:p14="http://schemas.microsoft.com/office/powerpoint/2010/main" val="4277421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Legislation</a:t>
            </a:r>
            <a:r>
              <a:rPr lang="cs-CZ" dirty="0" smtClean="0"/>
              <a:t> and </a:t>
            </a:r>
            <a:r>
              <a:rPr lang="cs-CZ" dirty="0" err="1" smtClean="0"/>
              <a:t>Institutions</a:t>
            </a:r>
            <a:endParaRPr lang="cs-CZ" sz="2000" dirty="0"/>
          </a:p>
        </p:txBody>
      </p:sp>
      <p:sp>
        <p:nvSpPr>
          <p:cNvPr id="3" name="Zástupný symbol pro obsah 2"/>
          <p:cNvSpPr>
            <a:spLocks noGrp="1"/>
          </p:cNvSpPr>
          <p:nvPr>
            <p:ph idx="1"/>
          </p:nvPr>
        </p:nvSpPr>
        <p:spPr/>
        <p:txBody>
          <a:bodyPr>
            <a:noAutofit/>
          </a:bodyPr>
          <a:lstStyle/>
          <a:p>
            <a:r>
              <a:rPr lang="cs-CZ" sz="2400" dirty="0" err="1" smtClean="0"/>
              <a:t>European</a:t>
            </a:r>
            <a:r>
              <a:rPr lang="cs-CZ" sz="2400" dirty="0" smtClean="0"/>
              <a:t> </a:t>
            </a:r>
            <a:r>
              <a:rPr lang="cs-CZ" sz="2400" dirty="0" err="1" smtClean="0"/>
              <a:t>council</a:t>
            </a:r>
            <a:r>
              <a:rPr lang="cs-CZ" sz="2400" dirty="0" smtClean="0"/>
              <a:t> – </a:t>
            </a:r>
            <a:r>
              <a:rPr lang="cs-CZ" sz="2400" b="1" dirty="0" err="1"/>
              <a:t>Council</a:t>
            </a:r>
            <a:r>
              <a:rPr lang="cs-CZ" sz="2400" b="1" dirty="0"/>
              <a:t> Framework </a:t>
            </a:r>
            <a:r>
              <a:rPr lang="cs-CZ" sz="2400" b="1" dirty="0" err="1"/>
              <a:t>Decision</a:t>
            </a:r>
            <a:r>
              <a:rPr lang="cs-CZ" sz="2400" b="1" dirty="0"/>
              <a:t> on </a:t>
            </a:r>
            <a:r>
              <a:rPr lang="cs-CZ" sz="2400" b="1" dirty="0" err="1" smtClean="0"/>
              <a:t>Combating</a:t>
            </a:r>
            <a:r>
              <a:rPr lang="cs-CZ" sz="2400" b="1" dirty="0" smtClean="0"/>
              <a:t> </a:t>
            </a:r>
            <a:r>
              <a:rPr lang="cs-CZ" sz="2400" b="1" dirty="0" err="1" smtClean="0"/>
              <a:t>Terrorism</a:t>
            </a:r>
            <a:r>
              <a:rPr lang="cs-CZ" sz="2400" b="1" dirty="0" smtClean="0"/>
              <a:t> </a:t>
            </a:r>
            <a:r>
              <a:rPr lang="cs-CZ" sz="2400" dirty="0"/>
              <a:t>(</a:t>
            </a:r>
            <a:r>
              <a:rPr lang="cs-CZ" sz="2400" dirty="0" smtClean="0"/>
              <a:t>2002/475/JHA) </a:t>
            </a:r>
          </a:p>
          <a:p>
            <a:endParaRPr lang="cs-CZ" sz="2400" dirty="0"/>
          </a:p>
          <a:p>
            <a:r>
              <a:rPr lang="cs-CZ" sz="2400" dirty="0" err="1" smtClean="0"/>
              <a:t>National</a:t>
            </a:r>
            <a:r>
              <a:rPr lang="cs-CZ" sz="2400" dirty="0" smtClean="0"/>
              <a:t> </a:t>
            </a:r>
            <a:r>
              <a:rPr lang="cs-CZ" sz="2400" dirty="0" err="1" smtClean="0"/>
              <a:t>legislation</a:t>
            </a:r>
            <a:endParaRPr lang="pl-PL" sz="2400" dirty="0"/>
          </a:p>
          <a:p>
            <a:r>
              <a:rPr lang="pl-PL" sz="2400" dirty="0" smtClean="0"/>
              <a:t>National strategic documents</a:t>
            </a:r>
          </a:p>
          <a:p>
            <a:endParaRPr lang="pl-PL" sz="2400" dirty="0"/>
          </a:p>
          <a:p>
            <a:r>
              <a:rPr lang="pl-PL" sz="2400" dirty="0" smtClean="0"/>
              <a:t>Ministry of Interior Affairs</a:t>
            </a:r>
          </a:p>
          <a:p>
            <a:r>
              <a:rPr lang="pl-PL" sz="2400" dirty="0" smtClean="0"/>
              <a:t>Ministry of Environment</a:t>
            </a:r>
          </a:p>
          <a:p>
            <a:r>
              <a:rPr lang="pl-PL" sz="2400" dirty="0" smtClean="0"/>
              <a:t>Ministry of Agriculture</a:t>
            </a:r>
          </a:p>
          <a:p>
            <a:r>
              <a:rPr lang="pl-PL" sz="2400" dirty="0"/>
              <a:t>Ministry of </a:t>
            </a:r>
            <a:r>
              <a:rPr lang="pl-PL" sz="2400" dirty="0" smtClean="0"/>
              <a:t>Health </a:t>
            </a:r>
          </a:p>
          <a:p>
            <a:r>
              <a:rPr lang="pl-PL" sz="2400" dirty="0" smtClean="0"/>
              <a:t>...</a:t>
            </a:r>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4</a:t>
            </a:fld>
            <a:endParaRPr lang="cs-CZ" dirty="0"/>
          </a:p>
        </p:txBody>
      </p:sp>
    </p:spTree>
    <p:extLst>
      <p:ext uri="{BB962C8B-B14F-4D97-AF65-F5344CB8AC3E}">
        <p14:creationId xmlns:p14="http://schemas.microsoft.com/office/powerpoint/2010/main" val="341455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274638"/>
            <a:ext cx="8928992" cy="850106"/>
          </a:xfrm>
        </p:spPr>
        <p:txBody>
          <a:bodyPr>
            <a:noAutofit/>
          </a:bodyPr>
          <a:lstStyle/>
          <a:p>
            <a:r>
              <a:rPr lang="cs-CZ" sz="3600" dirty="0" err="1" smtClean="0"/>
              <a:t>Eco-terrorism</a:t>
            </a:r>
            <a:r>
              <a:rPr lang="cs-CZ" sz="3600" dirty="0" smtClean="0"/>
              <a:t> vs. </a:t>
            </a:r>
            <a:r>
              <a:rPr lang="cs-CZ" sz="3600" dirty="0" err="1" smtClean="0"/>
              <a:t>environmental</a:t>
            </a:r>
            <a:r>
              <a:rPr lang="cs-CZ" sz="3600" dirty="0" smtClean="0"/>
              <a:t> </a:t>
            </a:r>
            <a:r>
              <a:rPr lang="cs-CZ" sz="3600" dirty="0" err="1" smtClean="0"/>
              <a:t>terrorism</a:t>
            </a:r>
            <a:endParaRPr lang="cs-CZ" sz="3600" dirty="0"/>
          </a:p>
        </p:txBody>
      </p:sp>
      <p:sp>
        <p:nvSpPr>
          <p:cNvPr id="5" name="Zástupný symbol pro obsah 4"/>
          <p:cNvSpPr>
            <a:spLocks noGrp="1"/>
          </p:cNvSpPr>
          <p:nvPr>
            <p:ph idx="1"/>
          </p:nvPr>
        </p:nvSpPr>
        <p:spPr/>
        <p:txBody>
          <a:bodyPr>
            <a:normAutofit fontScale="92500" lnSpcReduction="10000"/>
          </a:bodyPr>
          <a:lstStyle/>
          <a:p>
            <a:r>
              <a:rPr lang="en-US" dirty="0" smtClean="0"/>
              <a:t>there </a:t>
            </a:r>
            <a:r>
              <a:rPr lang="en-US" dirty="0"/>
              <a:t>is no general consensus on what acts to include under </a:t>
            </a:r>
            <a:r>
              <a:rPr lang="en-US" dirty="0" smtClean="0"/>
              <a:t>eco-terrorism</a:t>
            </a:r>
            <a:endParaRPr lang="en-US" dirty="0"/>
          </a:p>
          <a:p>
            <a:r>
              <a:rPr lang="en-US" dirty="0"/>
              <a:t>the public identifies as </a:t>
            </a:r>
            <a:r>
              <a:rPr lang="en-US" dirty="0" smtClean="0"/>
              <a:t>eco-terrorists </a:t>
            </a:r>
            <a:r>
              <a:rPr lang="en-US" dirty="0"/>
              <a:t>members of various environmental movements and organizations </a:t>
            </a:r>
            <a:r>
              <a:rPr lang="en-US" dirty="0" smtClean="0"/>
              <a:t>(e.g. </a:t>
            </a:r>
            <a:r>
              <a:rPr lang="en-US" dirty="0"/>
              <a:t>the Green Party or Greenpeace) x attacks on these people</a:t>
            </a:r>
          </a:p>
          <a:p>
            <a:r>
              <a:rPr lang="en-US" dirty="0"/>
              <a:t>eco-terrorism = radical environmental activism </a:t>
            </a:r>
            <a:r>
              <a:rPr lang="en-US" dirty="0" smtClean="0"/>
              <a:t>(i.e. </a:t>
            </a:r>
            <a:r>
              <a:rPr lang="en-US" dirty="0"/>
              <a:t>violence committed in order to protect the environment, animal rights, etc.)</a:t>
            </a:r>
          </a:p>
          <a:p>
            <a:r>
              <a:rPr lang="en-US" dirty="0"/>
              <a:t>environmental terrorism = violent and harmful activities against the environment</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5</a:t>
            </a:fld>
            <a:endParaRPr lang="cs-CZ"/>
          </a:p>
        </p:txBody>
      </p:sp>
    </p:spTree>
    <p:extLst>
      <p:ext uri="{BB962C8B-B14F-4D97-AF65-F5344CB8AC3E}">
        <p14:creationId xmlns:p14="http://schemas.microsoft.com/office/powerpoint/2010/main" val="1070714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Terrorism</a:t>
            </a:r>
            <a:r>
              <a:rPr lang="cs-CZ" dirty="0" smtClean="0"/>
              <a:t> </a:t>
            </a:r>
            <a:r>
              <a:rPr lang="cs-CZ" dirty="0" err="1"/>
              <a:t>with</a:t>
            </a:r>
            <a:r>
              <a:rPr lang="cs-CZ" dirty="0"/>
              <a:t> </a:t>
            </a:r>
            <a:r>
              <a:rPr lang="cs-CZ" dirty="0" err="1"/>
              <a:t>environmental</a:t>
            </a:r>
            <a:r>
              <a:rPr lang="cs-CZ" dirty="0"/>
              <a:t> </a:t>
            </a:r>
            <a:r>
              <a:rPr lang="cs-CZ" dirty="0" err="1"/>
              <a:t>impacts</a:t>
            </a:r>
            <a:endParaRPr lang="cs-CZ" dirty="0"/>
          </a:p>
        </p:txBody>
      </p:sp>
      <p:sp>
        <p:nvSpPr>
          <p:cNvPr id="3" name="Zástupný symbol pro obsah 2"/>
          <p:cNvSpPr>
            <a:spLocks noGrp="1"/>
          </p:cNvSpPr>
          <p:nvPr>
            <p:ph idx="1"/>
          </p:nvPr>
        </p:nvSpPr>
        <p:spPr>
          <a:xfrm>
            <a:off x="457200" y="1340768"/>
            <a:ext cx="8507288" cy="4968552"/>
          </a:xfrm>
        </p:spPr>
        <p:txBody>
          <a:bodyPr>
            <a:normAutofit/>
          </a:bodyPr>
          <a:lstStyle/>
          <a:p>
            <a:r>
              <a:rPr lang="en-US" sz="2800" dirty="0" smtClean="0"/>
              <a:t>eco-terrorism</a:t>
            </a:r>
          </a:p>
          <a:p>
            <a:r>
              <a:rPr lang="en-US" sz="2800" dirty="0" smtClean="0"/>
              <a:t>environmental terrorism</a:t>
            </a:r>
          </a:p>
          <a:p>
            <a:r>
              <a:rPr lang="en-US" sz="2800" dirty="0" smtClean="0"/>
              <a:t>classical / conventional terrorism with environmental impacts</a:t>
            </a:r>
            <a:endParaRPr lang="en-US" sz="28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6</a:t>
            </a:fld>
            <a:endParaRPr lang="cs-CZ"/>
          </a:p>
        </p:txBody>
      </p:sp>
    </p:spTree>
    <p:extLst>
      <p:ext uri="{BB962C8B-B14F-4D97-AF65-F5344CB8AC3E}">
        <p14:creationId xmlns:p14="http://schemas.microsoft.com/office/powerpoint/2010/main" val="1605114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Eco-terrorism</a:t>
            </a:r>
            <a:endParaRPr lang="cs-CZ" dirty="0"/>
          </a:p>
        </p:txBody>
      </p:sp>
      <p:sp>
        <p:nvSpPr>
          <p:cNvPr id="3" name="Zástupný symbol pro obsah 2"/>
          <p:cNvSpPr>
            <a:spLocks noGrp="1"/>
          </p:cNvSpPr>
          <p:nvPr>
            <p:ph idx="1"/>
          </p:nvPr>
        </p:nvSpPr>
        <p:spPr>
          <a:xfrm>
            <a:off x="457200" y="1124745"/>
            <a:ext cx="8507288" cy="5596730"/>
          </a:xfrm>
        </p:spPr>
        <p:txBody>
          <a:bodyPr>
            <a:noAutofit/>
          </a:bodyPr>
          <a:lstStyle/>
          <a:p>
            <a:r>
              <a:rPr lang="en-US" sz="2000" dirty="0" smtClean="0"/>
              <a:t>the ideological basis is environmentalism (not uniform):</a:t>
            </a:r>
          </a:p>
          <a:p>
            <a:pPr lvl="1"/>
            <a:r>
              <a:rPr lang="en-US" sz="1600" dirty="0" smtClean="0"/>
              <a:t>right-wing environmentalism</a:t>
            </a:r>
          </a:p>
          <a:p>
            <a:pPr lvl="1"/>
            <a:r>
              <a:rPr lang="en-US" sz="1600" dirty="0" err="1" smtClean="0"/>
              <a:t>ecosocialism</a:t>
            </a:r>
            <a:endParaRPr lang="en-US" sz="1600" dirty="0" smtClean="0"/>
          </a:p>
          <a:p>
            <a:pPr lvl="1"/>
            <a:r>
              <a:rPr lang="en-US" sz="1600" dirty="0" err="1" smtClean="0"/>
              <a:t>ecoanarchism</a:t>
            </a:r>
            <a:r>
              <a:rPr lang="en-US" sz="1600" dirty="0" smtClean="0"/>
              <a:t> (most often associated with eco-terrorism)</a:t>
            </a:r>
          </a:p>
          <a:p>
            <a:pPr lvl="1"/>
            <a:r>
              <a:rPr lang="en-US" sz="1600" dirty="0" smtClean="0"/>
              <a:t>ecofeminism</a:t>
            </a:r>
          </a:p>
          <a:p>
            <a:pPr lvl="1"/>
            <a:r>
              <a:rPr lang="en-US" sz="1600" dirty="0" smtClean="0"/>
              <a:t>currents differ quite fundamentally in their ideological basis</a:t>
            </a:r>
          </a:p>
          <a:p>
            <a:pPr lvl="1"/>
            <a:r>
              <a:rPr lang="en-US" sz="1600" dirty="0" smtClean="0"/>
              <a:t>differences also in the forms of organizations (in the form of political parties, non-governmental organizations or informal global networks)</a:t>
            </a:r>
          </a:p>
          <a:p>
            <a:r>
              <a:rPr lang="en-US" sz="2000" dirty="0" smtClean="0"/>
              <a:t>the roots of eco-terrorism are in the early 1970s in the USA </a:t>
            </a:r>
            <a:r>
              <a:rPr lang="en-US" sz="2000" dirty="0" smtClean="0">
                <a:sym typeface="Wingdings" panose="05000000000000000000" pitchFamily="2" charset="2"/>
              </a:rPr>
              <a:t> </a:t>
            </a:r>
            <a:r>
              <a:rPr lang="en-US" sz="2000" dirty="0" smtClean="0"/>
              <a:t>actions of individuals or very small groups in the form of sabotage against alleged environmental destructors</a:t>
            </a:r>
          </a:p>
          <a:p>
            <a:r>
              <a:rPr lang="en-US" sz="2000" dirty="0" smtClean="0"/>
              <a:t>at the turn of the 70's and 80's, the first major organizations performing ecotage (monkeywrenching) were created – Earth First!</a:t>
            </a:r>
          </a:p>
          <a:p>
            <a:r>
              <a:rPr lang="en-US" sz="2000" dirty="0" smtClean="0"/>
              <a:t>Animal Liberation Front (ALF) are organized especially in Britain</a:t>
            </a:r>
          </a:p>
          <a:p>
            <a:r>
              <a:rPr lang="en-US" sz="2000" dirty="0" smtClean="0"/>
              <a:t>EF! and the ALF gradually began to expand to Western countries, and in the 1990s generally focused Earth Liberation Front (ELF) emerged from their factions</a:t>
            </a:r>
            <a:endParaRPr lang="en-US" sz="2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7</a:t>
            </a:fld>
            <a:endParaRPr lang="cs-CZ"/>
          </a:p>
        </p:txBody>
      </p:sp>
    </p:spTree>
    <p:extLst>
      <p:ext uri="{BB962C8B-B14F-4D97-AF65-F5344CB8AC3E}">
        <p14:creationId xmlns:p14="http://schemas.microsoft.com/office/powerpoint/2010/main" val="1895932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Internal</a:t>
            </a:r>
            <a:r>
              <a:rPr lang="cs-CZ" dirty="0"/>
              <a:t> </a:t>
            </a:r>
            <a:r>
              <a:rPr lang="cs-CZ" dirty="0" err="1" smtClean="0"/>
              <a:t>group</a:t>
            </a:r>
            <a:r>
              <a:rPr lang="cs-CZ" dirty="0" smtClean="0"/>
              <a:t> </a:t>
            </a:r>
            <a:r>
              <a:rPr lang="cs-CZ" dirty="0" err="1" smtClean="0"/>
              <a:t>structure</a:t>
            </a:r>
            <a:endParaRPr lang="cs-CZ" dirty="0"/>
          </a:p>
        </p:txBody>
      </p:sp>
      <p:sp>
        <p:nvSpPr>
          <p:cNvPr id="3" name="Zástupný symbol pro obsah 2"/>
          <p:cNvSpPr>
            <a:spLocks noGrp="1"/>
          </p:cNvSpPr>
          <p:nvPr>
            <p:ph idx="1"/>
          </p:nvPr>
        </p:nvSpPr>
        <p:spPr>
          <a:xfrm>
            <a:off x="457200" y="1340768"/>
            <a:ext cx="8229600" cy="5256584"/>
          </a:xfrm>
        </p:spPr>
        <p:txBody>
          <a:bodyPr>
            <a:normAutofit fontScale="77500" lnSpcReduction="20000"/>
          </a:bodyPr>
          <a:lstStyle/>
          <a:p>
            <a:pPr>
              <a:lnSpc>
                <a:spcPct val="120000"/>
              </a:lnSpc>
            </a:pPr>
            <a:r>
              <a:rPr lang="en-US" dirty="0" smtClean="0"/>
              <a:t>environmental </a:t>
            </a:r>
            <a:r>
              <a:rPr lang="en-US" dirty="0"/>
              <a:t>organizations and activists have created their own distinct identities</a:t>
            </a:r>
          </a:p>
          <a:p>
            <a:pPr>
              <a:lnSpc>
                <a:spcPct val="120000"/>
              </a:lnSpc>
            </a:pPr>
            <a:r>
              <a:rPr lang="en-US" dirty="0"/>
              <a:t>some organizations (Sierra Club) </a:t>
            </a:r>
            <a:r>
              <a:rPr lang="en-US" dirty="0" smtClean="0"/>
              <a:t>– large </a:t>
            </a:r>
            <a:r>
              <a:rPr lang="en-US" dirty="0"/>
              <a:t>corporations with headquarters, local offices, legal teams and lobbying efforts</a:t>
            </a:r>
          </a:p>
          <a:p>
            <a:pPr>
              <a:lnSpc>
                <a:spcPct val="120000"/>
              </a:lnSpc>
            </a:pPr>
            <a:r>
              <a:rPr lang="en-US" dirty="0"/>
              <a:t>other organizations (Environmental Protection Information Center) </a:t>
            </a:r>
            <a:r>
              <a:rPr lang="en-US" dirty="0" smtClean="0"/>
              <a:t>– grassroots groups</a:t>
            </a:r>
            <a:r>
              <a:rPr lang="cs-CZ" dirty="0" smtClean="0"/>
              <a:t> (</a:t>
            </a:r>
            <a:r>
              <a:rPr lang="cs-CZ" dirty="0" err="1" smtClean="0"/>
              <a:t>lowest</a:t>
            </a:r>
            <a:r>
              <a:rPr lang="cs-CZ" dirty="0" smtClean="0"/>
              <a:t> </a:t>
            </a:r>
            <a:r>
              <a:rPr lang="cs-CZ" dirty="0" err="1" smtClean="0"/>
              <a:t>level</a:t>
            </a:r>
            <a:r>
              <a:rPr lang="cs-CZ" dirty="0" smtClean="0"/>
              <a:t> </a:t>
            </a:r>
            <a:r>
              <a:rPr lang="cs-CZ" dirty="0" err="1" smtClean="0"/>
              <a:t>groups</a:t>
            </a:r>
            <a:r>
              <a:rPr lang="cs-CZ" dirty="0" smtClean="0"/>
              <a:t>)</a:t>
            </a:r>
            <a:r>
              <a:rPr lang="en-US" dirty="0" smtClean="0"/>
              <a:t> – deal </a:t>
            </a:r>
            <a:r>
              <a:rPr lang="en-US" dirty="0"/>
              <a:t>with local issues (the main tools are community organization and strategic litigation)</a:t>
            </a:r>
          </a:p>
          <a:p>
            <a:pPr>
              <a:lnSpc>
                <a:spcPct val="120000"/>
              </a:lnSpc>
            </a:pPr>
            <a:r>
              <a:rPr lang="en-US" dirty="0"/>
              <a:t>other environmental activists </a:t>
            </a:r>
            <a:r>
              <a:rPr lang="en-US" dirty="0" smtClean="0"/>
              <a:t>– do </a:t>
            </a:r>
            <a:r>
              <a:rPr lang="en-US" dirty="0"/>
              <a:t>not believe that change is happening fast enough through mainstream channels and identify with radical movements such as EF! or ELF</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8</a:t>
            </a:fld>
            <a:endParaRPr lang="cs-CZ"/>
          </a:p>
        </p:txBody>
      </p:sp>
    </p:spTree>
    <p:extLst>
      <p:ext uri="{BB962C8B-B14F-4D97-AF65-F5344CB8AC3E}">
        <p14:creationId xmlns:p14="http://schemas.microsoft.com/office/powerpoint/2010/main" val="461109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Methods</a:t>
            </a:r>
            <a:r>
              <a:rPr lang="cs-CZ" dirty="0" smtClean="0"/>
              <a:t> </a:t>
            </a:r>
            <a:r>
              <a:rPr lang="cs-CZ" sz="2000" dirty="0" smtClean="0"/>
              <a:t>(1/2)</a:t>
            </a:r>
            <a:endParaRPr lang="cs-CZ" sz="2000" dirty="0"/>
          </a:p>
        </p:txBody>
      </p:sp>
      <p:sp>
        <p:nvSpPr>
          <p:cNvPr id="3" name="Zástupný symbol pro obsah 2"/>
          <p:cNvSpPr>
            <a:spLocks noGrp="1"/>
          </p:cNvSpPr>
          <p:nvPr>
            <p:ph idx="1"/>
          </p:nvPr>
        </p:nvSpPr>
        <p:spPr>
          <a:xfrm>
            <a:off x="457200" y="1340767"/>
            <a:ext cx="8229600" cy="5380707"/>
          </a:xfrm>
        </p:spPr>
        <p:txBody>
          <a:bodyPr>
            <a:noAutofit/>
          </a:bodyPr>
          <a:lstStyle/>
          <a:p>
            <a:pPr>
              <a:spcBef>
                <a:spcPts val="300"/>
              </a:spcBef>
            </a:pPr>
            <a:r>
              <a:rPr lang="en-US" sz="2300" dirty="0" smtClean="0"/>
              <a:t>to achieve the goals they use so-called </a:t>
            </a:r>
            <a:r>
              <a:rPr lang="en-US" sz="2300" b="1" dirty="0" smtClean="0"/>
              <a:t>direct actions </a:t>
            </a:r>
            <a:r>
              <a:rPr lang="en-US" sz="2300" dirty="0" smtClean="0"/>
              <a:t>- organized campaigns of illegal and violent activities planned to cause financial damage to entities and individuals involved in practices that are considered harmful to the environment and animals</a:t>
            </a:r>
          </a:p>
          <a:p>
            <a:pPr>
              <a:spcBef>
                <a:spcPts val="300"/>
              </a:spcBef>
            </a:pPr>
            <a:r>
              <a:rPr lang="en-US" sz="2300" dirty="0" smtClean="0"/>
              <a:t>although violence is used, larger organizations (ELF and ALF) declare that they are taking extraordinary measures to prevent any physical harm to people, and rely on their activists to act appropriately</a:t>
            </a:r>
          </a:p>
          <a:p>
            <a:pPr>
              <a:spcBef>
                <a:spcPts val="300"/>
              </a:spcBef>
            </a:pPr>
            <a:r>
              <a:rPr lang="en-US" sz="2300" dirty="0" smtClean="0"/>
              <a:t>the damage caused by these events is really large – in the USA, eco-terrorism is ranked among the most serious threats of domestic terrorism (11/9/2001 x ecotage)</a:t>
            </a:r>
          </a:p>
          <a:p>
            <a:pPr>
              <a:spcBef>
                <a:spcPts val="300"/>
              </a:spcBef>
            </a:pPr>
            <a:r>
              <a:rPr lang="en-US" sz="2300" dirty="0" smtClean="0"/>
              <a:t>sabotage, vandalism, burglary or infiltration for the purpose of freeing animals, extortion, spreading false news, arson and incendiary bombings and cyberattacks</a:t>
            </a:r>
            <a:endParaRPr lang="en-US" sz="23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9</a:t>
            </a:fld>
            <a:endParaRPr lang="cs-CZ"/>
          </a:p>
        </p:txBody>
      </p:sp>
    </p:spTree>
    <p:extLst>
      <p:ext uri="{BB962C8B-B14F-4D97-AF65-F5344CB8AC3E}">
        <p14:creationId xmlns:p14="http://schemas.microsoft.com/office/powerpoint/2010/main" val="1893512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2">
  <a:themeElements>
    <a:clrScheme name="Vlastní 2">
      <a:dk1>
        <a:sysClr val="windowText" lastClr="000000"/>
      </a:dk1>
      <a:lt1>
        <a:sysClr val="window" lastClr="FFFFFF"/>
      </a:lt1>
      <a:dk2>
        <a:srgbClr val="44546A"/>
      </a:dk2>
      <a:lt2>
        <a:srgbClr val="E7E6E6"/>
      </a:lt2>
      <a:accent1>
        <a:srgbClr val="982D26"/>
      </a:accent1>
      <a:accent2>
        <a:srgbClr val="314D2D"/>
      </a:accent2>
      <a:accent3>
        <a:srgbClr val="808206"/>
      </a:accent3>
      <a:accent4>
        <a:srgbClr val="6188CD"/>
      </a:accent4>
      <a:accent5>
        <a:srgbClr val="EA0937"/>
      </a:accent5>
      <a:accent6>
        <a:srgbClr val="FDC60E"/>
      </a:accent6>
      <a:hlink>
        <a:srgbClr val="982D26"/>
      </a:hlink>
      <a:folHlink>
        <a:srgbClr val="982D26"/>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Prezentace2</Template>
  <TotalTime>1501</TotalTime>
  <Words>2366</Words>
  <Application>Microsoft Office PowerPoint</Application>
  <PresentationFormat>Předvádění na obrazovce (4:3)</PresentationFormat>
  <Paragraphs>157</Paragraphs>
  <Slides>20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Wingdings</vt:lpstr>
      <vt:lpstr>Prezentace2</vt:lpstr>
      <vt:lpstr>Terrorism with Environmental Impacts</vt:lpstr>
      <vt:lpstr>Definition (1/2)</vt:lpstr>
      <vt:lpstr>Definition (2/2)</vt:lpstr>
      <vt:lpstr>Legislation and Institutions</vt:lpstr>
      <vt:lpstr>Eco-terrorism vs. environmental terrorism</vt:lpstr>
      <vt:lpstr>Terrorism with environmental impacts</vt:lpstr>
      <vt:lpstr>Eco-terrorism</vt:lpstr>
      <vt:lpstr>Internal group structure</vt:lpstr>
      <vt:lpstr>Methods (1/2)</vt:lpstr>
      <vt:lpstr>Methods (2/2)</vt:lpstr>
      <vt:lpstr>Is eco-terrorism terrorism?</vt:lpstr>
      <vt:lpstr>Goals of eco-terrorists</vt:lpstr>
      <vt:lpstr>Functioning of eco-terrorist groups (1/2)</vt:lpstr>
      <vt:lpstr>Functioning of eco-terrorist groups (2/2)</vt:lpstr>
      <vt:lpstr>Environmental terrorism</vt:lpstr>
      <vt:lpstr>Agroterrorism (1/2)</vt:lpstr>
      <vt:lpstr>Agroterrorism (2/2)</vt:lpstr>
      <vt:lpstr>Classical / conventional terrorism with environmental impacts</vt:lpstr>
      <vt:lpstr>Impacts of attacks on the environment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Kriminalita s dopady  do životního prostředí</dc:title>
  <dc:creator>Vlachová Hana</dc:creator>
  <cp:lastModifiedBy>Vlachová Hana</cp:lastModifiedBy>
  <cp:revision>124</cp:revision>
  <dcterms:created xsi:type="dcterms:W3CDTF">2020-07-27T09:50:03Z</dcterms:created>
  <dcterms:modified xsi:type="dcterms:W3CDTF">2020-08-19T08:29:48Z</dcterms:modified>
</cp:coreProperties>
</file>