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588"/>
  </p:normalViewPr>
  <p:slideViewPr>
    <p:cSldViewPr snapToGrid="0" snapToObjects="1">
      <p:cViewPr varScale="1">
        <p:scale>
          <a:sx n="105" d="100"/>
          <a:sy n="105" d="100"/>
        </p:scale>
        <p:origin x="3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8/13/20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8/13/20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8/13/20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8/13/20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8/13/20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8/13/20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8/13/20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8/13/20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8/13/20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8/13/20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8/13/20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8/13/20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8/13/20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8/13/20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8/13/20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8/13/20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/>
              <a:pPr/>
              <a:t>8/13/20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8EB6D-EB18-9D45-91C3-A1C4A9D17B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4711700"/>
            <a:ext cx="8915399" cy="1018181"/>
          </a:xfrm>
        </p:spPr>
        <p:txBody>
          <a:bodyPr/>
          <a:lstStyle/>
          <a:p>
            <a:pPr algn="ctr"/>
            <a:r>
              <a:rPr lang="en-GB" dirty="0"/>
              <a:t>Military Leadership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E7AF4C-0063-984A-92FA-BDFA3D50FA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5907679"/>
            <a:ext cx="8915399" cy="632821"/>
          </a:xfrm>
        </p:spPr>
        <p:txBody>
          <a:bodyPr/>
          <a:lstStyle/>
          <a:p>
            <a:pPr algn="ctr"/>
            <a:r>
              <a:rPr lang="cs-CZ" dirty="0" err="1"/>
              <a:t>Authority</a:t>
            </a:r>
            <a:r>
              <a:rPr lang="cs-CZ" dirty="0"/>
              <a:t>, </a:t>
            </a:r>
            <a:r>
              <a:rPr lang="cs-CZ" dirty="0" err="1"/>
              <a:t>Leadership</a:t>
            </a:r>
            <a:r>
              <a:rPr lang="cs-CZ" dirty="0"/>
              <a:t> and </a:t>
            </a:r>
            <a:r>
              <a:rPr lang="cs-CZ" dirty="0" err="1"/>
              <a:t>Power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8366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18149-3A17-9A43-8AE2-AF5814FC9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Stanford</a:t>
            </a:r>
            <a:r>
              <a:rPr lang="cs-CZ" dirty="0"/>
              <a:t> </a:t>
            </a:r>
            <a:r>
              <a:rPr lang="cs-CZ" dirty="0" err="1"/>
              <a:t>prison</a:t>
            </a:r>
            <a:r>
              <a:rPr lang="cs-CZ" dirty="0"/>
              <a:t> experiment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0448E-88E9-F44A-B36D-4C4371809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24 subjects, randomly assigned to be</a:t>
            </a:r>
          </a:p>
          <a:p>
            <a:pPr lvl="1"/>
            <a:r>
              <a:rPr lang="en-GB" sz="2000" dirty="0"/>
              <a:t>Prisoners </a:t>
            </a:r>
          </a:p>
          <a:p>
            <a:pPr lvl="1"/>
            <a:r>
              <a:rPr lang="en-GB" sz="2000" dirty="0"/>
              <a:t>Prison guards</a:t>
            </a:r>
          </a:p>
          <a:p>
            <a:pPr marL="457200" lvl="1" indent="0">
              <a:buNone/>
            </a:pPr>
            <a:endParaRPr lang="en-GB" sz="2000" dirty="0"/>
          </a:p>
          <a:p>
            <a:r>
              <a:rPr lang="en-GB" sz="2000" dirty="0"/>
              <a:t>The experiment was terminated after only 6 days because the guards gradually moved from light harassment to severe maltreatment of prisoners and, what can only be described as, psychological torture.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171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83D4F-5017-224D-9975-0DF812BD7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Today’s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0D90-DB4A-894B-9123-AAEE79EF8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is authority?</a:t>
            </a:r>
          </a:p>
          <a:p>
            <a:r>
              <a:rPr lang="en-GB" dirty="0"/>
              <a:t>How does authority differ from power? </a:t>
            </a:r>
          </a:p>
          <a:p>
            <a:r>
              <a:rPr lang="en-GB" dirty="0"/>
              <a:t>in-group/out-group dynamics</a:t>
            </a:r>
          </a:p>
          <a:p>
            <a:pPr lvl="1"/>
            <a:r>
              <a:rPr lang="en-GB" dirty="0"/>
              <a:t>The Milgram Experiment</a:t>
            </a:r>
          </a:p>
          <a:p>
            <a:pPr lvl="1"/>
            <a:r>
              <a:rPr lang="en-GB" dirty="0"/>
              <a:t>The Stanford Prison Experiment</a:t>
            </a:r>
          </a:p>
          <a:p>
            <a:pPr lvl="1"/>
            <a:r>
              <a:rPr lang="en-GB" dirty="0"/>
              <a:t>The Asch Paradigm of social influence</a:t>
            </a:r>
          </a:p>
          <a:p>
            <a:pPr lvl="1"/>
            <a:r>
              <a:rPr lang="en-GB" dirty="0"/>
              <a:t>Self-identification</a:t>
            </a:r>
          </a:p>
          <a:p>
            <a:r>
              <a:rPr lang="en-GB" dirty="0"/>
              <a:t>Authority as a means to direct in-group dynamics</a:t>
            </a:r>
          </a:p>
        </p:txBody>
      </p:sp>
    </p:spTree>
    <p:extLst>
      <p:ext uri="{BB962C8B-B14F-4D97-AF65-F5344CB8AC3E}">
        <p14:creationId xmlns:p14="http://schemas.microsoft.com/office/powerpoint/2010/main" val="1292679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6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7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8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9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0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65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6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7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0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2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3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4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5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6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65781D42-087D-484C-840B-CFDCDDEB2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5">
            <a:extLst>
              <a:ext uri="{FF2B5EF4-FFF2-40B4-BE49-F238E27FC236}">
                <a16:creationId xmlns:a16="http://schemas.microsoft.com/office/drawing/2014/main" id="{2F2D0089-EE06-49C0-9C5F-56B94DF2D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4298416"/>
            <a:ext cx="10602096" cy="2170389"/>
          </a:xfrm>
          <a:custGeom>
            <a:avLst/>
            <a:gdLst>
              <a:gd name="T0" fmla="*/ 2253 w 2259"/>
              <a:gd name="T1" fmla="*/ 195 h 413"/>
              <a:gd name="T2" fmla="*/ 2064 w 2259"/>
              <a:gd name="T3" fmla="*/ 7 h 413"/>
              <a:gd name="T4" fmla="*/ 2062 w 2259"/>
              <a:gd name="T5" fmla="*/ 5 h 413"/>
              <a:gd name="T6" fmla="*/ 2048 w 2259"/>
              <a:gd name="T7" fmla="*/ 0 h 413"/>
              <a:gd name="T8" fmla="*/ 891 w 2259"/>
              <a:gd name="T9" fmla="*/ 0 h 413"/>
              <a:gd name="T10" fmla="*/ 851 w 2259"/>
              <a:gd name="T11" fmla="*/ 0 h 413"/>
              <a:gd name="T12" fmla="*/ 541 w 2259"/>
              <a:gd name="T13" fmla="*/ 0 h 413"/>
              <a:gd name="T14" fmla="*/ 54 w 2259"/>
              <a:gd name="T15" fmla="*/ 0 h 413"/>
              <a:gd name="T16" fmla="*/ 0 w 2259"/>
              <a:gd name="T17" fmla="*/ 0 h 413"/>
              <a:gd name="T18" fmla="*/ 0 w 2259"/>
              <a:gd name="T19" fmla="*/ 413 h 413"/>
              <a:gd name="T20" fmla="*/ 54 w 2259"/>
              <a:gd name="T21" fmla="*/ 413 h 413"/>
              <a:gd name="T22" fmla="*/ 541 w 2259"/>
              <a:gd name="T23" fmla="*/ 413 h 413"/>
              <a:gd name="T24" fmla="*/ 851 w 2259"/>
              <a:gd name="T25" fmla="*/ 413 h 413"/>
              <a:gd name="T26" fmla="*/ 891 w 2259"/>
              <a:gd name="T27" fmla="*/ 413 h 413"/>
              <a:gd name="T28" fmla="*/ 2048 w 2259"/>
              <a:gd name="T29" fmla="*/ 413 h 413"/>
              <a:gd name="T30" fmla="*/ 2062 w 2259"/>
              <a:gd name="T31" fmla="*/ 408 h 413"/>
              <a:gd name="T32" fmla="*/ 2064 w 2259"/>
              <a:gd name="T33" fmla="*/ 406 h 413"/>
              <a:gd name="T34" fmla="*/ 2253 w 2259"/>
              <a:gd name="T35" fmla="*/ 217 h 413"/>
              <a:gd name="T36" fmla="*/ 2253 w 2259"/>
              <a:gd name="T37" fmla="*/ 195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259" h="413">
                <a:moveTo>
                  <a:pt x="2253" y="195"/>
                </a:moveTo>
                <a:cubicBezTo>
                  <a:pt x="2064" y="7"/>
                  <a:pt x="2064" y="7"/>
                  <a:pt x="2064" y="7"/>
                </a:cubicBezTo>
                <a:cubicBezTo>
                  <a:pt x="2064" y="6"/>
                  <a:pt x="2063" y="5"/>
                  <a:pt x="2062" y="5"/>
                </a:cubicBezTo>
                <a:cubicBezTo>
                  <a:pt x="2058" y="2"/>
                  <a:pt x="2053" y="0"/>
                  <a:pt x="2048" y="0"/>
                </a:cubicBezTo>
                <a:cubicBezTo>
                  <a:pt x="891" y="0"/>
                  <a:pt x="891" y="0"/>
                  <a:pt x="891" y="0"/>
                </a:cubicBezTo>
                <a:cubicBezTo>
                  <a:pt x="851" y="0"/>
                  <a:pt x="851" y="0"/>
                  <a:pt x="851" y="0"/>
                </a:cubicBezTo>
                <a:cubicBezTo>
                  <a:pt x="541" y="0"/>
                  <a:pt x="541" y="0"/>
                  <a:pt x="541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13"/>
                  <a:pt x="0" y="413"/>
                  <a:pt x="0" y="413"/>
                </a:cubicBezTo>
                <a:cubicBezTo>
                  <a:pt x="54" y="413"/>
                  <a:pt x="54" y="413"/>
                  <a:pt x="54" y="413"/>
                </a:cubicBezTo>
                <a:cubicBezTo>
                  <a:pt x="541" y="413"/>
                  <a:pt x="541" y="413"/>
                  <a:pt x="541" y="413"/>
                </a:cubicBezTo>
                <a:cubicBezTo>
                  <a:pt x="851" y="413"/>
                  <a:pt x="851" y="413"/>
                  <a:pt x="851" y="413"/>
                </a:cubicBezTo>
                <a:cubicBezTo>
                  <a:pt x="891" y="413"/>
                  <a:pt x="891" y="413"/>
                  <a:pt x="891" y="413"/>
                </a:cubicBezTo>
                <a:cubicBezTo>
                  <a:pt x="2048" y="413"/>
                  <a:pt x="2048" y="413"/>
                  <a:pt x="2048" y="413"/>
                </a:cubicBezTo>
                <a:cubicBezTo>
                  <a:pt x="2053" y="413"/>
                  <a:pt x="2058" y="411"/>
                  <a:pt x="2062" y="408"/>
                </a:cubicBezTo>
                <a:cubicBezTo>
                  <a:pt x="2063" y="407"/>
                  <a:pt x="2064" y="406"/>
                  <a:pt x="2064" y="406"/>
                </a:cubicBezTo>
                <a:cubicBezTo>
                  <a:pt x="2253" y="217"/>
                  <a:pt x="2253" y="217"/>
                  <a:pt x="2253" y="217"/>
                </a:cubicBezTo>
                <a:cubicBezTo>
                  <a:pt x="2259" y="211"/>
                  <a:pt x="2259" y="201"/>
                  <a:pt x="2253" y="195"/>
                </a:cubicBezTo>
                <a:close/>
              </a:path>
            </a:pathLst>
          </a:custGeom>
          <a:solidFill>
            <a:srgbClr val="000000">
              <a:alpha val="9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FC090-0A97-6048-AC4E-CCA732825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733" y="4628519"/>
            <a:ext cx="8458200" cy="95891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200" dirty="0">
                <a:solidFill>
                  <a:schemeClr val="bg1"/>
                </a:solidFill>
              </a:rPr>
              <a:t>in-group/out-group dynamics</a:t>
            </a:r>
            <a:endParaRPr lang="en-US" sz="31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5FE9F3-2650-5C41-B705-12EC05DE9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434" y="643467"/>
            <a:ext cx="5952171" cy="333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727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AEA1F-68F8-F742-991C-2BAF95B80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2700" dirty="0"/>
              <a:t>The big question for social animals: </a:t>
            </a:r>
            <a:br>
              <a:rPr lang="en-GB" sz="2700" dirty="0"/>
            </a:br>
            <a:r>
              <a:rPr lang="en-GB" sz="2700" dirty="0"/>
              <a:t>how do you differentiate between in- and out-group members?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D3FF6-5707-F749-A215-D48BC41CA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2000" dirty="0"/>
          </a:p>
          <a:p>
            <a:endParaRPr lang="cs-CZ" sz="2000" dirty="0"/>
          </a:p>
          <a:p>
            <a:r>
              <a:rPr lang="en-GB" sz="2000" dirty="0"/>
              <a:t>We define ourselves (at least in part) by defining who we are not</a:t>
            </a:r>
          </a:p>
          <a:p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Security in the in-group, whereas the out-group is dangerous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2977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1FF9CEF5-A50D-4B8B-9852-D76F70378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11A9BC-6C02-974C-95E4-14CC376848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133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7FC090-0A97-6048-AC4E-CCA732825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3" y="2514600"/>
            <a:ext cx="8915399" cy="226278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 dirty="0">
                <a:solidFill>
                  <a:schemeClr val="tx1"/>
                </a:solidFill>
              </a:rPr>
              <a:t>The Milgram experiment: Authority</a:t>
            </a:r>
            <a:br>
              <a:rPr lang="en-US" sz="5000" dirty="0">
                <a:solidFill>
                  <a:schemeClr val="tx1"/>
                </a:solidFill>
              </a:rPr>
            </a:br>
            <a:endParaRPr lang="en-US" sz="5000" dirty="0">
              <a:solidFill>
                <a:schemeClr val="tx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0684D86-C9D1-40C3-A9B6-EC935C731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2" name="Freeform 33">
            <a:extLst>
              <a:ext uri="{FF2B5EF4-FFF2-40B4-BE49-F238E27FC236}">
                <a16:creationId xmlns:a16="http://schemas.microsoft.com/office/drawing/2014/main" id="{1EDF7896-F56A-49DA-90F3-F5CE8B98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35073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A692209D-B607-46C3-8560-07AF72291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4874638-CF15-4908-BC4B-4908744D0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7F0F41-CF7B-C24D-B506-FE2AA1FD1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967417"/>
            <a:ext cx="3778870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EFFFF"/>
                </a:solidFill>
              </a:rPr>
              <a:t>The Milgram experiment: Authority</a:t>
            </a:r>
            <a:br>
              <a:rPr lang="en-US" sz="4000">
                <a:solidFill>
                  <a:srgbClr val="FEFFFF"/>
                </a:solidFill>
              </a:rPr>
            </a:br>
            <a:endParaRPr lang="en-US" sz="4000">
              <a:solidFill>
                <a:srgbClr val="FEFFFF"/>
              </a:solidFill>
            </a:endParaRPr>
          </a:p>
        </p:txBody>
      </p:sp>
      <p:sp>
        <p:nvSpPr>
          <p:cNvPr id="45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E17B35-0879-864E-8E9A-0792A60D5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994" y="1310413"/>
            <a:ext cx="5640502" cy="424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59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082F9-E72B-3445-8581-02FD6BA0F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Milgram</a:t>
            </a:r>
            <a:r>
              <a:rPr lang="cs-CZ" dirty="0"/>
              <a:t> experiment: </a:t>
            </a:r>
            <a:r>
              <a:rPr lang="cs-CZ" dirty="0" err="1"/>
              <a:t>Authority</a:t>
            </a:r>
            <a:br>
              <a:rPr lang="cs-CZ" dirty="0"/>
            </a:b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24573-F062-C346-90E4-65C44FC51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err="1"/>
              <a:t>Expectation</a:t>
            </a:r>
            <a:r>
              <a:rPr lang="cs-CZ" sz="2000" dirty="0"/>
              <a:t>: </a:t>
            </a:r>
            <a:r>
              <a:rPr lang="cs-CZ" sz="2000" dirty="0" err="1"/>
              <a:t>only</a:t>
            </a:r>
            <a:r>
              <a:rPr lang="cs-CZ" sz="2000" dirty="0"/>
              <a:t> 0-3 %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participants</a:t>
            </a:r>
            <a:r>
              <a:rPr lang="cs-CZ" sz="2000" dirty="0"/>
              <a:t> </a:t>
            </a:r>
            <a:r>
              <a:rPr lang="cs-CZ" sz="2000" dirty="0" err="1"/>
              <a:t>will</a:t>
            </a:r>
            <a:r>
              <a:rPr lang="cs-CZ" sz="2000" dirty="0"/>
              <a:t> </a:t>
            </a:r>
            <a:r>
              <a:rPr lang="cs-CZ" sz="2000" dirty="0" err="1"/>
              <a:t>inflict</a:t>
            </a:r>
            <a:r>
              <a:rPr lang="cs-CZ" sz="2000" dirty="0"/>
              <a:t> </a:t>
            </a:r>
            <a:r>
              <a:rPr lang="cs-CZ" sz="2000" dirty="0" err="1"/>
              <a:t>lethal</a:t>
            </a:r>
            <a:r>
              <a:rPr lang="cs-CZ" sz="2000" dirty="0"/>
              <a:t> </a:t>
            </a:r>
            <a:r>
              <a:rPr lang="cs-CZ" sz="2000" dirty="0" err="1"/>
              <a:t>shocks</a:t>
            </a:r>
            <a:r>
              <a:rPr lang="cs-CZ" sz="2000" dirty="0"/>
              <a:t> on </a:t>
            </a:r>
            <a:r>
              <a:rPr lang="cs-CZ" sz="2000" dirty="0" err="1"/>
              <a:t>the</a:t>
            </a:r>
            <a:r>
              <a:rPr lang="cs-CZ" sz="2000" dirty="0"/>
              <a:t> “</a:t>
            </a:r>
            <a:r>
              <a:rPr lang="cs-CZ" sz="2000" dirty="0" err="1"/>
              <a:t>learner</a:t>
            </a:r>
            <a:r>
              <a:rPr lang="cs-CZ" sz="2000" dirty="0"/>
              <a:t>”</a:t>
            </a:r>
          </a:p>
          <a:p>
            <a:endParaRPr lang="cs-CZ" sz="2000" dirty="0"/>
          </a:p>
          <a:p>
            <a:r>
              <a:rPr lang="cs-CZ" sz="2000" dirty="0"/>
              <a:t>Reality: 65%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participants</a:t>
            </a:r>
            <a:r>
              <a:rPr lang="cs-CZ" sz="2000" dirty="0"/>
              <a:t> </a:t>
            </a:r>
            <a:r>
              <a:rPr lang="cs-CZ" sz="2000" dirty="0" err="1"/>
              <a:t>were</a:t>
            </a:r>
            <a:r>
              <a:rPr lang="cs-CZ" sz="2000" dirty="0"/>
              <a:t> </a:t>
            </a:r>
            <a:r>
              <a:rPr lang="cs-CZ" sz="2000" dirty="0" err="1"/>
              <a:t>willing</a:t>
            </a:r>
            <a:r>
              <a:rPr lang="cs-CZ" sz="2000" dirty="0"/>
              <a:t> to </a:t>
            </a:r>
            <a:r>
              <a:rPr lang="cs-CZ" sz="2000" dirty="0" err="1"/>
              <a:t>continue</a:t>
            </a:r>
            <a:r>
              <a:rPr lang="cs-CZ" sz="2000" dirty="0"/>
              <a:t> to a </a:t>
            </a:r>
            <a:r>
              <a:rPr lang="cs-CZ" sz="2000" dirty="0" err="1"/>
              <a:t>lethal</a:t>
            </a:r>
            <a:r>
              <a:rPr lang="cs-CZ" sz="2000" dirty="0"/>
              <a:t> 450 </a:t>
            </a:r>
            <a:r>
              <a:rPr lang="cs-CZ" sz="2000" dirty="0" err="1"/>
              <a:t>volts</a:t>
            </a:r>
            <a:r>
              <a:rPr lang="cs-CZ" sz="2000" dirty="0"/>
              <a:t> </a:t>
            </a:r>
            <a:r>
              <a:rPr lang="cs-CZ" sz="2000" dirty="0" err="1"/>
              <a:t>if</a:t>
            </a:r>
            <a:r>
              <a:rPr lang="cs-CZ" sz="2000" dirty="0"/>
              <a:t> </a:t>
            </a:r>
            <a:r>
              <a:rPr lang="cs-CZ" sz="2000" dirty="0" err="1"/>
              <a:t>told</a:t>
            </a:r>
            <a:r>
              <a:rPr lang="cs-CZ" sz="2000" dirty="0"/>
              <a:t> to do so by a man in a </a:t>
            </a:r>
            <a:r>
              <a:rPr lang="cs-CZ" sz="2000" dirty="0" err="1"/>
              <a:t>white</a:t>
            </a:r>
            <a:r>
              <a:rPr lang="cs-CZ" sz="2000" dirty="0"/>
              <a:t> </a:t>
            </a:r>
            <a:r>
              <a:rPr lang="cs-CZ" sz="2000" dirty="0" err="1"/>
              <a:t>lab</a:t>
            </a:r>
            <a:r>
              <a:rPr lang="cs-CZ" sz="2000" dirty="0"/>
              <a:t> </a:t>
            </a:r>
            <a:r>
              <a:rPr lang="cs-CZ" sz="2000" dirty="0" err="1"/>
              <a:t>coat</a:t>
            </a:r>
            <a:r>
              <a:rPr lang="cs-CZ" sz="2000" dirty="0"/>
              <a:t>.</a:t>
            </a:r>
          </a:p>
          <a:p>
            <a:pPr marL="0" indent="0">
              <a:buNone/>
            </a:pPr>
            <a:r>
              <a:rPr lang="cs-CZ" sz="2000" dirty="0"/>
              <a:t> </a:t>
            </a:r>
          </a:p>
          <a:p>
            <a:r>
              <a:rPr lang="cs-CZ" sz="2000" dirty="0"/>
              <a:t>These </a:t>
            </a:r>
            <a:r>
              <a:rPr lang="cs-CZ" sz="2000" dirty="0" err="1"/>
              <a:t>results</a:t>
            </a:r>
            <a:r>
              <a:rPr lang="cs-CZ" sz="2000" dirty="0"/>
              <a:t> </a:t>
            </a:r>
            <a:r>
              <a:rPr lang="cs-CZ" sz="2000" dirty="0" err="1"/>
              <a:t>have</a:t>
            </a:r>
            <a:r>
              <a:rPr lang="cs-CZ" sz="2000" dirty="0"/>
              <a:t> </a:t>
            </a:r>
            <a:r>
              <a:rPr lang="cs-CZ" sz="2000" dirty="0" err="1"/>
              <a:t>been</a:t>
            </a:r>
            <a:r>
              <a:rPr lang="cs-CZ" sz="2000" dirty="0"/>
              <a:t> </a:t>
            </a:r>
            <a:r>
              <a:rPr lang="cs-CZ" sz="2000" dirty="0" err="1"/>
              <a:t>replicated</a:t>
            </a:r>
            <a:r>
              <a:rPr lang="cs-CZ" sz="2000" dirty="0"/>
              <a:t> many </a:t>
            </a:r>
            <a:r>
              <a:rPr lang="cs-CZ" sz="2000" dirty="0" err="1"/>
              <a:t>times</a:t>
            </a:r>
            <a:r>
              <a:rPr lang="cs-CZ" sz="2000" dirty="0"/>
              <a:t> and </a:t>
            </a:r>
            <a:r>
              <a:rPr lang="cs-CZ" sz="2000" dirty="0" err="1"/>
              <a:t>each</a:t>
            </a:r>
            <a:r>
              <a:rPr lang="cs-CZ" sz="2000" dirty="0"/>
              <a:t> run led to </a:t>
            </a:r>
            <a:r>
              <a:rPr lang="cs-CZ" sz="2000" dirty="0" err="1"/>
              <a:t>similar</a:t>
            </a:r>
            <a:r>
              <a:rPr lang="cs-CZ" sz="2000" dirty="0"/>
              <a:t> </a:t>
            </a:r>
            <a:r>
              <a:rPr lang="cs-CZ" sz="2000" dirty="0" err="1"/>
              <a:t>results</a:t>
            </a:r>
            <a:r>
              <a:rPr lang="cs-CZ" sz="2000" dirty="0"/>
              <a:t>. 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5689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DD436-AF2B-6F47-9DCC-EEC0940AA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3C310-A097-1E4E-BFF6-F421D09B3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Authority, can under the right circumstances modulate our critical faculties and behaviour against our better nature.  </a:t>
            </a:r>
          </a:p>
          <a:p>
            <a:endParaRPr lang="en-GB" dirty="0"/>
          </a:p>
          <a:p>
            <a:r>
              <a:rPr lang="en-GB" dirty="0"/>
              <a:t>However, the reverse is equally true, and there are many examples in which authority has kept people from acting out their resentment and frustration in morally reprehensible ways. </a:t>
            </a:r>
          </a:p>
        </p:txBody>
      </p:sp>
    </p:spTree>
    <p:extLst>
      <p:ext uri="{BB962C8B-B14F-4D97-AF65-F5344CB8AC3E}">
        <p14:creationId xmlns:p14="http://schemas.microsoft.com/office/powerpoint/2010/main" val="3377714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1FF9CEF5-A50D-4B8B-9852-D76F70378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216A8A-3FED-BF42-9E32-2AE9C19634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b="70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9FAB20-917F-FE4F-B9B7-EFF12B539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3" y="2514600"/>
            <a:ext cx="8915399" cy="22627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>
                <a:solidFill>
                  <a:schemeClr val="tx1"/>
                </a:solidFill>
              </a:rPr>
              <a:t>Stanford prison experiment</a:t>
            </a:r>
            <a:br>
              <a:rPr lang="en-US" sz="5000">
                <a:solidFill>
                  <a:schemeClr val="tx1"/>
                </a:solidFill>
              </a:rPr>
            </a:br>
            <a:endParaRPr lang="en-US" sz="5000">
              <a:solidFill>
                <a:schemeClr val="tx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0684D86-C9D1-40C3-A9B6-EC935C731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Freeform 33">
            <a:extLst>
              <a:ext uri="{FF2B5EF4-FFF2-40B4-BE49-F238E27FC236}">
                <a16:creationId xmlns:a16="http://schemas.microsoft.com/office/drawing/2014/main" id="{1EDF7896-F56A-49DA-90F3-F5CE8B98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603062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274</Words>
  <Application>Microsoft Macintosh PowerPoint</Application>
  <PresentationFormat>Widescreen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Wisp</vt:lpstr>
      <vt:lpstr>Military Leadership</vt:lpstr>
      <vt:lpstr>Today’s program</vt:lpstr>
      <vt:lpstr>in-group/out-group dynamics</vt:lpstr>
      <vt:lpstr>The big question for social animals:  how do you differentiate between in- and out-group members? </vt:lpstr>
      <vt:lpstr>The Milgram experiment: Authority </vt:lpstr>
      <vt:lpstr>The Milgram experiment: Authority </vt:lpstr>
      <vt:lpstr>The Milgram experiment: Authority </vt:lpstr>
      <vt:lpstr>Implications</vt:lpstr>
      <vt:lpstr>Stanford prison experiment </vt:lpstr>
      <vt:lpstr>Stanford prison experiment II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Military Leadership</dc:title>
  <dc:creator>macgillz@gmail.com</dc:creator>
  <cp:lastModifiedBy>macgillz@gmail.com</cp:lastModifiedBy>
  <cp:revision>2</cp:revision>
  <dcterms:created xsi:type="dcterms:W3CDTF">2020-08-13T21:10:25Z</dcterms:created>
  <dcterms:modified xsi:type="dcterms:W3CDTF">2020-08-13T21:11:35Z</dcterms:modified>
</cp:coreProperties>
</file>