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6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58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74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9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18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19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06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44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37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04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9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E910-64D0-475E-A87A-1A150431E820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18E73-6EA8-4A4F-8CB1-E27E49A4C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9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 11</a:t>
            </a:r>
            <a:b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Ústavní základy zajišťování bezpečnosti </a:t>
            </a:r>
            <a:b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České republiky</a:t>
            </a:r>
            <a:endParaRPr lang="cs-CZ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Mgr. Tomáš Zbořil</a:t>
            </a:r>
            <a:endParaRPr lang="cs-CZ" dirty="0"/>
          </a:p>
        </p:txBody>
      </p:sp>
      <p:pic>
        <p:nvPicPr>
          <p:cNvPr id="5" name="Obrázek 4" descr="Loga ESF bar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64087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Operační program Vzdělávání pro konkurenceschopnost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400" dirty="0">
                <a:solidFill>
                  <a:schemeClr val="bg1"/>
                </a:solidFill>
              </a:rPr>
              <a:t>Název projektu:  Inovace magisterského studijního programu Fakulty ekonomiky a managementu</a:t>
            </a:r>
          </a:p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Registrační číslo projektu: CZ.1.07/2.2.00/28.0326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rada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Bezpečnostní rada státu je stálým pracovním orgánem vlády pro koordinaci problematiky bezpečnosti České republiky a přípravu návrhů opatření k jejímu zajišťování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tvořena předsedou vlády a dalšími členy vlády podle rozhodnutí vlády, </a:t>
            </a:r>
          </a:p>
          <a:p>
            <a:r>
              <a:rPr lang="cs-CZ" dirty="0" smtClean="0"/>
              <a:t>prezident má právo se jednání BRS účastnit a vyžadovat zprávy,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1980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rada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gesci různých ministerstev působí pracovní výbory,</a:t>
            </a:r>
          </a:p>
          <a:p>
            <a:r>
              <a:rPr lang="cs-CZ" dirty="0" smtClean="0"/>
              <a:t>výbor pro koordinaci zahraniční bezpečnostní politiky (MZV),</a:t>
            </a:r>
          </a:p>
          <a:p>
            <a:r>
              <a:rPr lang="cs-CZ" dirty="0" smtClean="0"/>
              <a:t>výbor pro obranné plánování (MO),</a:t>
            </a:r>
          </a:p>
          <a:p>
            <a:r>
              <a:rPr lang="cs-CZ" dirty="0" smtClean="0"/>
              <a:t>výbor pro civilní nouzové plánování (MV),</a:t>
            </a:r>
          </a:p>
          <a:p>
            <a:r>
              <a:rPr lang="cs-CZ" dirty="0" smtClean="0"/>
              <a:t>výbor pro zpravodajskou činnost (premiér),</a:t>
            </a:r>
          </a:p>
          <a:p>
            <a:r>
              <a:rPr lang="cs-CZ" dirty="0" smtClean="0"/>
              <a:t>zřizuje se Ústřední krizový štáb. 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0399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pořádek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tvořen Ústavou ČR, Listinou základních práv a svobod a dalšími ústavními zákony,</a:t>
            </a:r>
          </a:p>
          <a:p>
            <a:r>
              <a:rPr lang="cs-CZ" dirty="0" smtClean="0"/>
              <a:t>Ústavní zákon č. 110/1998 Sb., o bezpečnosti České republiky,</a:t>
            </a:r>
          </a:p>
          <a:p>
            <a:r>
              <a:rPr lang="cs-CZ" dirty="0" smtClean="0"/>
              <a:t>Tento ÚZ stanoví brannou povinnost občanů, definuje základní krizové stavy a zřizuje Bezpečnostní radu státu.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635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43 upravuje vyhlášení válečného stavu, zapojení do mezinárodních obranných struktur, vyslovení souhlasu s vysláním ozbrojených sil do zahraničí – Parlament,</a:t>
            </a:r>
          </a:p>
          <a:p>
            <a:r>
              <a:rPr lang="cs-CZ" dirty="0" smtClean="0"/>
              <a:t>Vláda rozhoduje o vyslání vojáků do zahraničí na kratší dobu, povoluje průjezd </a:t>
            </a:r>
            <a:r>
              <a:rPr lang="cs-CZ" dirty="0" err="1" smtClean="0"/>
              <a:t>ozbr</a:t>
            </a:r>
            <a:r>
              <a:rPr lang="cs-CZ" dirty="0" smtClean="0"/>
              <a:t>. sil cizích zemí a o těchto rozhodnutích informuje obě komory Parlamentu,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15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o bezpečnosti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228850"/>
          </a:xfrm>
        </p:spPr>
        <p:txBody>
          <a:bodyPr wrap="square">
            <a:spAutoFit/>
          </a:bodyPr>
          <a:lstStyle/>
          <a:p>
            <a:r>
              <a:rPr lang="cs-CZ" dirty="0" smtClean="0"/>
              <a:t>Základní povinností státu je zajištění svrchovanosti a územní celistvosti ČR, ochrana životů, zdraví a majetku občanů,</a:t>
            </a:r>
          </a:p>
          <a:p>
            <a:r>
              <a:rPr lang="cs-CZ" dirty="0" smtClean="0"/>
              <a:t>Bezpečnost ČR zajišťují ozbrojené síly, </a:t>
            </a:r>
            <a:r>
              <a:rPr lang="cs-CZ" dirty="0" err="1" smtClean="0"/>
              <a:t>bezp</a:t>
            </a:r>
            <a:r>
              <a:rPr lang="cs-CZ" dirty="0" smtClean="0"/>
              <a:t>. sbory, záchranné sbory a havarijní služby,</a:t>
            </a:r>
          </a:p>
          <a:p>
            <a:r>
              <a:rPr lang="cs-CZ" dirty="0" smtClean="0"/>
              <a:t>Státní orgány, orgány obcí a krajů, fyzické a právnické osoby mají povinnost se podílet na zajišťování bezpečnosti.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06536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režimy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Vyhlašují se v situaci, kdy je bezprostředně ohrožena svrchovanost, územní celistvost, demokratické základy ČR nebo ve větším rozsahu vnitřní pořádek a bezpečnost, životy a zdraví, majetkové hodnoty nebo životní prostředí a také v případě nutnosti plnění mezinárodních závazků ČR,</a:t>
            </a:r>
          </a:p>
          <a:p>
            <a:r>
              <a:rPr lang="cs-CZ" dirty="0" smtClean="0"/>
              <a:t>Nouzový stav, stav ohrožení státu nebo válečný stav.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732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Nouzový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být vyhlášen pro omezené nebo celé území státu,</a:t>
            </a:r>
          </a:p>
          <a:p>
            <a:r>
              <a:rPr lang="cs-CZ" dirty="0" smtClean="0"/>
              <a:t>Vyhlašuje ho vláda v případě živelných pohrom, ekologických nebo průmyslových havárií nebo jiných nebezpečí, které ve značném rozsahu ohrožují životy, zdraví, majetek nebo vnitřní pořádek či bezpečnost.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855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Nouzový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Nelze jej vyhlásit jako reakci na stávku,</a:t>
            </a:r>
          </a:p>
          <a:p>
            <a:r>
              <a:rPr lang="cs-CZ" dirty="0" smtClean="0"/>
              <a:t>V případě nebezpečí z prodlení jej může vyhlásit předseda vlády, </a:t>
            </a:r>
            <a:r>
              <a:rPr lang="cs-CZ" dirty="0" err="1" smtClean="0"/>
              <a:t>ratihabice</a:t>
            </a:r>
            <a:r>
              <a:rPr lang="cs-CZ" dirty="0" smtClean="0"/>
              <a:t> vládou do 24 hodin, o vyhlášení musí být informována Poslanecká sněmovna,</a:t>
            </a:r>
          </a:p>
          <a:p>
            <a:r>
              <a:rPr lang="cs-CZ" dirty="0" smtClean="0"/>
              <a:t>Vyhlašuje se na dobu určitou a pro určité území, musí být zdůvodněn, vychází ve Sbírce zákonů, např. 140/2013 Sb.</a:t>
            </a:r>
          </a:p>
          <a:p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616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Autofit/>
          </a:bodyPr>
          <a:lstStyle/>
          <a:p>
            <a:pPr algn="ctr"/>
            <a:r>
              <a:rPr lang="cs-CZ" sz="1000" dirty="0" smtClean="0"/>
              <a:t>140/2013 Sb.</a:t>
            </a:r>
          </a:p>
          <a:p>
            <a:pPr algn="ctr"/>
            <a:endParaRPr lang="cs-CZ" sz="1000" dirty="0" smtClean="0"/>
          </a:p>
          <a:p>
            <a:pPr marL="0" indent="0" algn="ctr">
              <a:buNone/>
            </a:pPr>
            <a:r>
              <a:rPr lang="cs-CZ" sz="1000" dirty="0" smtClean="0"/>
              <a:t>ROZHODNUTÍ  VLÁDY ČESKÉ REPUBLIKY</a:t>
            </a:r>
          </a:p>
          <a:p>
            <a:pPr marL="0" indent="0" algn="ctr">
              <a:buNone/>
            </a:pPr>
            <a:r>
              <a:rPr lang="cs-CZ" sz="1000" dirty="0" smtClean="0"/>
              <a:t>ze dne 2. června 2013</a:t>
            </a:r>
          </a:p>
          <a:p>
            <a:pPr algn="ctr"/>
            <a:endParaRPr lang="cs-CZ" sz="1000" dirty="0" smtClean="0"/>
          </a:p>
          <a:p>
            <a:pPr marL="0" indent="0" algn="just">
              <a:buNone/>
            </a:pPr>
            <a:r>
              <a:rPr lang="cs-CZ" sz="1000" dirty="0" smtClean="0"/>
              <a:t>	V souladu s čl. 5 a 6 ústavního zákona č. 110/1998 Sb., o bezpečnosti České republiky,</a:t>
            </a:r>
          </a:p>
          <a:p>
            <a:pPr marL="0" indent="0" algn="just">
              <a:buNone/>
            </a:pPr>
            <a:r>
              <a:rPr lang="cs-CZ" sz="1000" dirty="0" smtClean="0"/>
              <a:t>	se vyhlašuje</a:t>
            </a:r>
            <a:r>
              <a:rPr lang="cs-CZ" sz="1000" dirty="0"/>
              <a:t> </a:t>
            </a:r>
            <a:r>
              <a:rPr lang="cs-CZ" sz="1000" dirty="0" smtClean="0"/>
              <a:t>pro území Jihočeského kraje, Plzeňského kraje, Středočeského kraje, Libereckého kraje, Královéhradeckého kraje, Ústeckého kraje a hlavního města Prahy z důvodu vzniklé krizové situace spočívající v ohrožení životů, zdraví a značného rozsahu ohrožení majetku v důsledku rozsáhlé živelní pohromy</a:t>
            </a:r>
          </a:p>
          <a:p>
            <a:pPr marL="0" indent="0" algn="just">
              <a:buNone/>
            </a:pPr>
            <a:r>
              <a:rPr lang="cs-CZ" sz="1000" dirty="0" smtClean="0"/>
              <a:t>	NOUZOVÝ STAV na dobu od 21.00 hodin dne 2. června 2013 do odvolání.</a:t>
            </a:r>
          </a:p>
          <a:p>
            <a:pPr marL="0" indent="0">
              <a:buNone/>
            </a:pPr>
            <a:r>
              <a:rPr lang="cs-CZ" sz="1000" dirty="0" smtClean="0"/>
              <a:t> </a:t>
            </a:r>
          </a:p>
          <a:p>
            <a:pPr marL="0" indent="0">
              <a:buNone/>
            </a:pPr>
            <a:r>
              <a:rPr lang="cs-CZ" sz="1000" dirty="0" smtClean="0"/>
              <a:t>I. Pro řešení vzniklé krizové situace vláda České republiky nařizuje tato krizová opatření</a:t>
            </a:r>
          </a:p>
          <a:p>
            <a:pPr marL="0" indent="0">
              <a:buNone/>
            </a:pPr>
            <a:r>
              <a:rPr lang="cs-CZ" sz="1000" dirty="0" smtClean="0"/>
              <a:t> </a:t>
            </a:r>
          </a:p>
          <a:p>
            <a:pPr marL="0" indent="0">
              <a:buNone/>
            </a:pPr>
            <a:r>
              <a:rPr lang="cs-CZ" sz="1000" dirty="0" smtClean="0"/>
              <a:t>a) evakuaci osob a majetku z vymezeného území, </a:t>
            </a:r>
          </a:p>
          <a:p>
            <a:pPr marL="0" indent="0">
              <a:buNone/>
            </a:pPr>
            <a:r>
              <a:rPr lang="cs-CZ" sz="1000" dirty="0" smtClean="0"/>
              <a:t>b) zákaz vstupu, pobytu a pohybu osob na vymezených místech nebo území,</a:t>
            </a:r>
          </a:p>
          <a:p>
            <a:pPr marL="0" indent="0">
              <a:buNone/>
            </a:pPr>
            <a:r>
              <a:rPr lang="cs-CZ" sz="1000" dirty="0" smtClean="0"/>
              <a:t>c) ukládání pracovní povinnosti, pracovní výpomoci nebo povinnosti poskytnout věcné prostředky, </a:t>
            </a:r>
          </a:p>
          <a:p>
            <a:pPr marL="0" indent="0">
              <a:buNone/>
            </a:pPr>
            <a:r>
              <a:rPr lang="cs-CZ" sz="1000" dirty="0" smtClean="0"/>
              <a:t>d) bezodkladné provádění staveb, stavebních prací, terénních úprav nebo odstraňování staveb anebo porostů za účelem zmírnění nebo odvrácení ohrožení vyplývajícího z krizové situace, </a:t>
            </a:r>
          </a:p>
          <a:p>
            <a:pPr marL="0" indent="0">
              <a:buNone/>
            </a:pPr>
            <a:r>
              <a:rPr lang="cs-CZ" sz="1000" dirty="0" smtClean="0"/>
              <a:t>e) nařídit nasazení vojáků v činné službě a jednotek požární ochrany k provádění krizových opatření,</a:t>
            </a:r>
          </a:p>
          <a:p>
            <a:pPr marL="0" indent="0">
              <a:buNone/>
            </a:pPr>
            <a:r>
              <a:rPr lang="cs-CZ" sz="1000" dirty="0" smtClean="0"/>
              <a:t>i) nařídit přednostní zásobování   1. dětských, zdravotnických nebo sociálních zařízení,</a:t>
            </a:r>
          </a:p>
          <a:p>
            <a:pPr marL="0" indent="0">
              <a:buNone/>
            </a:pPr>
            <a:r>
              <a:rPr lang="cs-CZ" sz="1000" dirty="0" smtClean="0"/>
              <a:t>                                                             2. ozbrojených sil, bezpečnostních sborů a složek integrovaného záchranného systému, pokud se podílejí na plnění                      krizových opatření,</a:t>
            </a:r>
          </a:p>
          <a:p>
            <a:pPr marL="0" indent="0">
              <a:buNone/>
            </a:pPr>
            <a:r>
              <a:rPr lang="cs-CZ" sz="1000" dirty="0" smtClean="0"/>
              <a:t>                                                             3. prvku kritické infrastruktury, a to v nezbytném rozsahu,</a:t>
            </a:r>
          </a:p>
          <a:p>
            <a:pPr marL="0" indent="0">
              <a:buNone/>
            </a:pPr>
            <a:r>
              <a:rPr lang="cs-CZ" sz="1000" dirty="0" smtClean="0"/>
              <a:t> </a:t>
            </a:r>
          </a:p>
          <a:p>
            <a:pPr marL="0" indent="0">
              <a:buNone/>
            </a:pPr>
            <a:r>
              <a:rPr lang="cs-CZ" sz="1000" dirty="0" smtClean="0"/>
              <a:t>j) zabezpečit náhradní způsob rozhodování o dávkách sociálního zabezpečení (péče), kterými se rozumí dávky nemocenského pojištění, důchodového pojištění, důchodového zabezpečení, státní sociální podpory, dávky pomoci v hmotné nouzi a dávky sociální péče, a o jejich výplatě.</a:t>
            </a:r>
          </a:p>
          <a:p>
            <a:pPr marL="0" indent="0">
              <a:buNone/>
            </a:pPr>
            <a:r>
              <a:rPr lang="cs-CZ" sz="1000" dirty="0" smtClean="0"/>
              <a:t> </a:t>
            </a:r>
          </a:p>
          <a:p>
            <a:pPr marL="0" indent="0">
              <a:buNone/>
            </a:pPr>
            <a:r>
              <a:rPr lang="cs-CZ" sz="1000" dirty="0" smtClean="0"/>
              <a:t>	Povinnosti uvedené v písmeni c) lze uložit pouze tehdy, pokud nelze tyto činnosti a věci zajistit smluvně, subjekt plnění klade zjevně finančně a časově nevýhodné podmínky nebo plnění odmítne a přitom hrozí nebezpečí z prodlení.</a:t>
            </a:r>
          </a:p>
          <a:p>
            <a:pPr marL="0" indent="0">
              <a:buNone/>
            </a:pPr>
            <a:r>
              <a:rPr lang="cs-CZ" sz="1000" dirty="0" smtClean="0"/>
              <a:t> </a:t>
            </a:r>
          </a:p>
          <a:p>
            <a:pPr marL="0" indent="0">
              <a:buNone/>
            </a:pPr>
            <a:r>
              <a:rPr lang="cs-CZ" sz="1000" dirty="0" smtClean="0"/>
              <a:t>Předseda vlády:</a:t>
            </a:r>
          </a:p>
          <a:p>
            <a:pPr marL="0" indent="0">
              <a:buNone/>
            </a:pPr>
            <a:r>
              <a:rPr lang="cs-CZ" sz="1000" dirty="0" smtClean="0"/>
              <a:t>RNDr. Nečas v. r.</a:t>
            </a:r>
            <a:endParaRPr lang="cs-CZ" sz="1000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6049342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5131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ohrožení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Je-li bezprostředně ohrožena svrchovanost státu nebo jeho územní celistvost nebo jeho demokratické zásady, může Parlament na návrh vlády vyhlásit stav ohrožení státu.</a:t>
            </a:r>
          </a:p>
          <a:p>
            <a:r>
              <a:rPr lang="cs-CZ" dirty="0" smtClean="0"/>
              <a:t>po tuto dobu mohou být projednávány zákony ve zkráceném jednání (do </a:t>
            </a:r>
            <a:r>
              <a:rPr lang="cs-CZ" dirty="0" smtClean="0"/>
              <a:t>4 dnů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prezident nesmí vetovat takový zákon,  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077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487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T 11 Ústavní základy zajišťování bezpečnosti  České republiky</vt:lpstr>
      <vt:lpstr>Ústavní pořádek ČR</vt:lpstr>
      <vt:lpstr>Ústava ČR </vt:lpstr>
      <vt:lpstr>Zákon o bezpečnosti ČR</vt:lpstr>
      <vt:lpstr>Krizové režimy</vt:lpstr>
      <vt:lpstr>Nouzový stav</vt:lpstr>
      <vt:lpstr>Nouzový stav</vt:lpstr>
      <vt:lpstr>Prezentace aplikace PowerPoint</vt:lpstr>
      <vt:lpstr>Stav ohrožení státu</vt:lpstr>
      <vt:lpstr>Bezpečnostní rada státu</vt:lpstr>
      <vt:lpstr>Bezpečnostní rada státu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11 Ústavní základy zajišťování bezpečnosti České republiky</dc:title>
  <dc:creator>Zbořil Tomáš</dc:creator>
  <cp:lastModifiedBy>Zbořil Tomáš</cp:lastModifiedBy>
  <cp:revision>15</cp:revision>
  <dcterms:created xsi:type="dcterms:W3CDTF">2014-01-23T09:58:30Z</dcterms:created>
  <dcterms:modified xsi:type="dcterms:W3CDTF">2014-02-05T15:02:03Z</dcterms:modified>
</cp:coreProperties>
</file>