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4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31.07.2020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31.07.2020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31.07.2020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31.07.2020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31.07.2020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31.07.2020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31.07.2020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31.07.2020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31.07.2020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31.07.2020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7189" y="3511012"/>
            <a:ext cx="7772400" cy="2387600"/>
          </a:xfrm>
        </p:spPr>
        <p:txBody>
          <a:bodyPr>
            <a:normAutofit/>
          </a:bodyPr>
          <a:lstStyle/>
          <a:p>
            <a:r>
              <a:rPr lang="cs-CZ" sz="3100" b="1" dirty="0" smtClean="0"/>
              <a:t>Bezpečnostní </a:t>
            </a:r>
            <a:r>
              <a:rPr lang="cs-CZ" sz="3100" b="1" dirty="0"/>
              <a:t>realita vybraných regionů</a:t>
            </a:r>
            <a:r>
              <a:rPr lang="cs-CZ" sz="3100" b="1" dirty="0" smtClean="0">
                <a:solidFill>
                  <a:srgbClr val="6188CD"/>
                </a:solidFill>
              </a:rPr>
              <a:t/>
            </a:r>
            <a:br>
              <a:rPr lang="cs-CZ" sz="3100" b="1" dirty="0" smtClean="0">
                <a:solidFill>
                  <a:srgbClr val="6188CD"/>
                </a:solidFill>
              </a:rPr>
            </a:br>
            <a:r>
              <a:rPr lang="cs-CZ" sz="3200" b="1" dirty="0" smtClean="0">
                <a:solidFill>
                  <a:srgbClr val="6188CD"/>
                </a:solidFill>
              </a:rPr>
              <a:t>Téma 1 </a:t>
            </a:r>
            <a:br>
              <a:rPr lang="cs-CZ" sz="3200" b="1" dirty="0" smtClean="0">
                <a:solidFill>
                  <a:srgbClr val="6188CD"/>
                </a:solidFill>
              </a:rPr>
            </a:br>
            <a:r>
              <a:rPr lang="cs-CZ" sz="3200" b="1" i="1" dirty="0" smtClean="0">
                <a:solidFill>
                  <a:srgbClr val="FF0000"/>
                </a:solidFill>
              </a:rPr>
              <a:t>Politicko-vojenská situace </a:t>
            </a:r>
            <a:br>
              <a:rPr lang="cs-CZ" sz="3200" b="1" i="1" dirty="0" smtClean="0">
                <a:solidFill>
                  <a:srgbClr val="FF0000"/>
                </a:solidFill>
              </a:rPr>
            </a:br>
            <a:r>
              <a:rPr lang="cs-CZ" sz="3200" b="1" i="1" dirty="0" smtClean="0">
                <a:solidFill>
                  <a:srgbClr val="FF0000"/>
                </a:solidFill>
              </a:rPr>
              <a:t>v Ruské federaci</a:t>
            </a:r>
            <a:endParaRPr lang="cs-CZ" sz="3200" b="1" i="1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0119" y="6318421"/>
            <a:ext cx="5099222" cy="539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700" b="1" dirty="0">
                <a:solidFill>
                  <a:schemeClr val="tx2"/>
                </a:solidFill>
              </a:rPr>
              <a:t>p</a:t>
            </a:r>
            <a:r>
              <a:rPr lang="cs-CZ" sz="1700" b="1" dirty="0" smtClean="0">
                <a:solidFill>
                  <a:schemeClr val="tx2"/>
                </a:solidFill>
              </a:rPr>
              <a:t>lk. </a:t>
            </a:r>
            <a:r>
              <a:rPr lang="cs-CZ" sz="1700" b="1" dirty="0" err="1">
                <a:solidFill>
                  <a:schemeClr val="tx2"/>
                </a:solidFill>
              </a:rPr>
              <a:t>g</a:t>
            </a:r>
            <a:r>
              <a:rPr lang="cs-CZ" sz="1700" b="1" dirty="0" err="1" smtClean="0">
                <a:solidFill>
                  <a:schemeClr val="tx2"/>
                </a:solidFill>
              </a:rPr>
              <a:t>št</a:t>
            </a:r>
            <a:r>
              <a:rPr lang="cs-CZ" sz="1700" b="1" dirty="0" smtClean="0">
                <a:solidFill>
                  <a:schemeClr val="tx2"/>
                </a:solidFill>
              </a:rPr>
              <a:t>. Mgr. Ing. Libor Kutěj, Ph.D</a:t>
            </a:r>
            <a:r>
              <a:rPr lang="cs-CZ" sz="1800" b="1" dirty="0" smtClean="0">
                <a:solidFill>
                  <a:schemeClr val="tx2"/>
                </a:solidFill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>
                <a:solidFill>
                  <a:schemeClr val="tx2"/>
                </a:solidFill>
              </a:rPr>
              <a:t>v</a:t>
            </a:r>
            <a:r>
              <a:rPr lang="cs-CZ" sz="1100" b="1" dirty="0" smtClean="0">
                <a:solidFill>
                  <a:schemeClr val="tx2"/>
                </a:solidFill>
              </a:rPr>
              <a:t>edoucí Katedry zpravodajského zabezpečení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591" y="1225053"/>
            <a:ext cx="1543597" cy="186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47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6400" b="1" dirty="0">
                <a:solidFill>
                  <a:schemeClr val="tx2"/>
                </a:solidFill>
              </a:rPr>
              <a:t>plk. </a:t>
            </a:r>
            <a:r>
              <a:rPr lang="cs-CZ" sz="6400" b="1" dirty="0" err="1">
                <a:solidFill>
                  <a:schemeClr val="tx2"/>
                </a:solidFill>
              </a:rPr>
              <a:t>gšt</a:t>
            </a:r>
            <a:r>
              <a:rPr lang="cs-CZ" sz="6400" b="1" dirty="0">
                <a:solidFill>
                  <a:schemeClr val="tx2"/>
                </a:solidFill>
              </a:rPr>
              <a:t>. Mgr. Ing. Libor Kutěj, Ph.D.</a:t>
            </a:r>
          </a:p>
          <a:p>
            <a:pPr lvl="0">
              <a:defRPr/>
            </a:pPr>
            <a:r>
              <a:rPr lang="cs-CZ" sz="4000" b="1" dirty="0">
                <a:solidFill>
                  <a:schemeClr val="tx2"/>
                </a:solidFill>
              </a:rPr>
              <a:t>vedoucí Katedry zpravodajského zabezpečení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94270" y="4065907"/>
            <a:ext cx="8122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p</a:t>
            </a:r>
            <a:r>
              <a:rPr lang="cs-CZ" sz="2800" b="1" dirty="0" smtClean="0">
                <a:solidFill>
                  <a:srgbClr val="0070C0"/>
                </a:solidFill>
              </a:rPr>
              <a:t>ojetí Ruska jako entity</a:t>
            </a:r>
            <a:r>
              <a:rPr lang="cs-CZ" sz="2800" b="1" dirty="0" smtClean="0"/>
              <a:t>, která není evropská, </a:t>
            </a:r>
            <a:br>
              <a:rPr lang="cs-CZ" sz="2800" b="1" dirty="0" smtClean="0"/>
            </a:br>
            <a:r>
              <a:rPr lang="cs-CZ" sz="2800" b="1" dirty="0" smtClean="0"/>
              <a:t>ani asijská, ale euroasijská 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28368" y="1280516"/>
            <a:ext cx="82543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dirty="0" smtClean="0"/>
              <a:t>Teze:</a:t>
            </a:r>
            <a:r>
              <a:rPr lang="cs-CZ" sz="3200" b="1" dirty="0" smtClean="0"/>
              <a:t> Eurasie představuje </a:t>
            </a:r>
            <a:r>
              <a:rPr lang="cs-CZ" sz="3200" b="1" dirty="0" smtClean="0">
                <a:solidFill>
                  <a:srgbClr val="0070C0"/>
                </a:solidFill>
              </a:rPr>
              <a:t>kontinent</a:t>
            </a:r>
            <a:r>
              <a:rPr lang="cs-CZ" sz="3200" b="1" dirty="0" smtClean="0"/>
              <a:t> mezi Evropou a Asií, od nichž se liší jak geopoliticky, tak i kulturně, resp. </a:t>
            </a:r>
            <a:r>
              <a:rPr lang="cs-CZ" sz="3200" b="1" dirty="0" smtClean="0">
                <a:solidFill>
                  <a:srgbClr val="FF0000"/>
                </a:solidFill>
              </a:rPr>
              <a:t>civilizačně</a:t>
            </a:r>
            <a:r>
              <a:rPr lang="cs-CZ" sz="3200" b="1" dirty="0" smtClean="0"/>
              <a:t>.</a:t>
            </a:r>
            <a:endParaRPr lang="cs-CZ" sz="3200" b="1" dirty="0"/>
          </a:p>
        </p:txBody>
      </p:sp>
      <p:sp>
        <p:nvSpPr>
          <p:cNvPr id="6" name="Šipka dolů 5"/>
          <p:cNvSpPr/>
          <p:nvPr/>
        </p:nvSpPr>
        <p:spPr>
          <a:xfrm>
            <a:off x="4313208" y="3128379"/>
            <a:ext cx="484632" cy="733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8500196">
            <a:off x="4975655" y="4697074"/>
            <a:ext cx="978408" cy="484632"/>
          </a:xfrm>
          <a:prstGeom prst="rightArrow">
            <a:avLst>
              <a:gd name="adj1" fmla="val 56799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66551" y="5245338"/>
            <a:ext cx="32335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err="1" smtClean="0">
                <a:solidFill>
                  <a:srgbClr val="FF0000"/>
                </a:solidFill>
              </a:rPr>
              <a:t>eurasianismus</a:t>
            </a:r>
            <a:endParaRPr lang="cs-C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6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6400" b="1" dirty="0">
                <a:solidFill>
                  <a:schemeClr val="tx2"/>
                </a:solidFill>
              </a:rPr>
              <a:t>plk. </a:t>
            </a:r>
            <a:r>
              <a:rPr lang="cs-CZ" sz="6400" b="1" dirty="0" err="1">
                <a:solidFill>
                  <a:schemeClr val="tx2"/>
                </a:solidFill>
              </a:rPr>
              <a:t>gšt</a:t>
            </a:r>
            <a:r>
              <a:rPr lang="cs-CZ" sz="6400" b="1" dirty="0">
                <a:solidFill>
                  <a:schemeClr val="tx2"/>
                </a:solidFill>
              </a:rPr>
              <a:t>. Mgr. Ing. Libor Kutěj, Ph.D.</a:t>
            </a:r>
          </a:p>
          <a:p>
            <a:pPr lvl="0">
              <a:defRPr/>
            </a:pPr>
            <a:r>
              <a:rPr lang="cs-CZ" sz="4000" b="1" dirty="0">
                <a:solidFill>
                  <a:schemeClr val="tx2"/>
                </a:solidFill>
              </a:rPr>
              <a:t>vedoucí Katedry zpravodajského zabezpečení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36605" y="1783023"/>
            <a:ext cx="82543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i="1" dirty="0" smtClean="0"/>
          </a:p>
          <a:p>
            <a:endParaRPr lang="cs-CZ" sz="3200" b="1" i="1" dirty="0" smtClean="0"/>
          </a:p>
          <a:p>
            <a:pPr marL="457200" indent="-457200">
              <a:buFontTx/>
              <a:buChar char="-"/>
            </a:pPr>
            <a:r>
              <a:rPr lang="cs-CZ" sz="3200" b="1" dirty="0" smtClean="0"/>
              <a:t>Rusko má být jednou z </a:t>
            </a:r>
            <a:r>
              <a:rPr lang="cs-CZ" sz="3200" b="1" dirty="0" smtClean="0">
                <a:solidFill>
                  <a:srgbClr val="0070C0"/>
                </a:solidFill>
              </a:rPr>
              <a:t>velmocí</a:t>
            </a:r>
            <a:r>
              <a:rPr lang="cs-CZ" sz="3200" b="1" dirty="0" smtClean="0"/>
              <a:t> v novém </a:t>
            </a:r>
            <a:r>
              <a:rPr lang="cs-CZ" sz="3200" b="1" dirty="0" smtClean="0">
                <a:solidFill>
                  <a:srgbClr val="0070C0"/>
                </a:solidFill>
              </a:rPr>
              <a:t>multipolárním</a:t>
            </a:r>
            <a:r>
              <a:rPr lang="cs-CZ" sz="3200" b="1" dirty="0" smtClean="0"/>
              <a:t> mezinárodním systému</a:t>
            </a:r>
          </a:p>
          <a:p>
            <a:endParaRPr lang="cs-CZ" sz="3200" b="1" dirty="0" smtClean="0"/>
          </a:p>
          <a:p>
            <a:pPr marL="457200" indent="-457200">
              <a:buFontTx/>
              <a:buChar char="-"/>
            </a:pPr>
            <a:r>
              <a:rPr lang="cs-CZ" sz="3200" b="1" dirty="0"/>
              <a:t>p</a:t>
            </a:r>
            <a:r>
              <a:rPr lang="cs-CZ" sz="3200" b="1" dirty="0" smtClean="0"/>
              <a:t>raktickou politickou doktrínou je tzv. </a:t>
            </a:r>
            <a:r>
              <a:rPr lang="cs-CZ" sz="3200" b="1" dirty="0" err="1" smtClean="0">
                <a:solidFill>
                  <a:srgbClr val="0070C0"/>
                </a:solidFill>
              </a:rPr>
              <a:t>multivektorový</a:t>
            </a:r>
            <a:r>
              <a:rPr lang="cs-CZ" sz="3200" b="1" dirty="0" smtClean="0">
                <a:solidFill>
                  <a:srgbClr val="0070C0"/>
                </a:solidFill>
              </a:rPr>
              <a:t> přístup</a:t>
            </a:r>
            <a:r>
              <a:rPr lang="cs-CZ" sz="3200" b="1" dirty="0" smtClean="0"/>
              <a:t> k zahraniční politice prosazující národní zájmy a obnovení velmocenského statusu země</a:t>
            </a:r>
            <a:endParaRPr lang="cs-CZ" sz="32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436605" y="1889034"/>
            <a:ext cx="1558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err="1" smtClean="0"/>
              <a:t>Eurasianismus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404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6400" b="1" dirty="0">
                <a:solidFill>
                  <a:schemeClr val="tx2"/>
                </a:solidFill>
              </a:rPr>
              <a:t>plk. </a:t>
            </a:r>
            <a:r>
              <a:rPr lang="cs-CZ" sz="6400" b="1" dirty="0" err="1">
                <a:solidFill>
                  <a:schemeClr val="tx2"/>
                </a:solidFill>
              </a:rPr>
              <a:t>gšt</a:t>
            </a:r>
            <a:r>
              <a:rPr lang="cs-CZ" sz="6400" b="1" dirty="0">
                <a:solidFill>
                  <a:schemeClr val="tx2"/>
                </a:solidFill>
              </a:rPr>
              <a:t>. Mgr. Ing. Libor Kutěj, Ph.D.</a:t>
            </a:r>
          </a:p>
          <a:p>
            <a:pPr lvl="0">
              <a:defRPr/>
            </a:pPr>
            <a:r>
              <a:rPr lang="cs-CZ" sz="4000" b="1" dirty="0">
                <a:solidFill>
                  <a:schemeClr val="tx2"/>
                </a:solidFill>
              </a:rPr>
              <a:t>vedoucí Katedry zpravodajského zabezpečení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0086" y="1008251"/>
            <a:ext cx="825431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b="1" i="1" dirty="0" smtClean="0"/>
          </a:p>
          <a:p>
            <a:r>
              <a:rPr lang="cs-CZ" sz="2000" b="1" i="1" dirty="0" err="1" smtClean="0">
                <a:solidFill>
                  <a:srgbClr val="0070C0"/>
                </a:solidFill>
              </a:rPr>
              <a:t>Eurasianismus</a:t>
            </a:r>
            <a:r>
              <a:rPr lang="cs-CZ" sz="2000" b="1" dirty="0" smtClean="0"/>
              <a:t> - systematický soubor teoretických koncepcí podporovaných </a:t>
            </a:r>
            <a:r>
              <a:rPr lang="cs-CZ" sz="2000" b="1" dirty="0" err="1" smtClean="0"/>
              <a:t>zjm</a:t>
            </a:r>
            <a:r>
              <a:rPr lang="cs-CZ" sz="2000" b="1" dirty="0" smtClean="0"/>
              <a:t>. intelektuály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zvláštní kultura, resp. civilizační okruh či sféra, </a:t>
            </a:r>
            <a:br>
              <a:rPr lang="cs-CZ" sz="2000" b="1" dirty="0" smtClean="0"/>
            </a:br>
            <a:r>
              <a:rPr lang="cs-CZ" sz="2000" b="1" dirty="0" smtClean="0"/>
              <a:t>kde se prolínají přírodní a sociální svazky ruského</a:t>
            </a:r>
          </a:p>
          <a:p>
            <a:r>
              <a:rPr lang="cs-CZ" sz="2000" b="1" dirty="0" smtClean="0"/>
              <a:t>národa a národů Ruska, které nejsou ani Evropany,</a:t>
            </a:r>
          </a:p>
          <a:p>
            <a:r>
              <a:rPr lang="cs-CZ" sz="2000" b="1" dirty="0" smtClean="0"/>
              <a:t>ani Asiaty, ale právě </a:t>
            </a:r>
            <a:r>
              <a:rPr lang="cs-CZ" sz="2000" b="1" dirty="0" err="1" smtClean="0"/>
              <a:t>eurasijci</a:t>
            </a:r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</p:txBody>
      </p:sp>
      <p:sp>
        <p:nvSpPr>
          <p:cNvPr id="8" name="TextovéPole 7"/>
          <p:cNvSpPr txBox="1"/>
          <p:nvPr/>
        </p:nvSpPr>
        <p:spPr>
          <a:xfrm>
            <a:off x="5029502" y="4960714"/>
            <a:ext cx="41144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současná ruská geopolitika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(</a:t>
            </a:r>
            <a:r>
              <a:rPr lang="cs-CZ" b="1" dirty="0" err="1"/>
              <a:t>neo-euroasianisté</a:t>
            </a:r>
            <a:r>
              <a:rPr lang="cs-CZ" b="1" dirty="0"/>
              <a:t>)</a:t>
            </a:r>
          </a:p>
          <a:p>
            <a:r>
              <a:rPr lang="cs-CZ" b="1" dirty="0"/>
              <a:t>přijala </a:t>
            </a:r>
            <a:r>
              <a:rPr lang="cs-CZ" b="1" dirty="0" err="1">
                <a:solidFill>
                  <a:srgbClr val="FF0000"/>
                </a:solidFill>
              </a:rPr>
              <a:t>Mackinderovu</a:t>
            </a:r>
            <a:r>
              <a:rPr lang="cs-CZ" b="1" dirty="0">
                <a:solidFill>
                  <a:srgbClr val="FF0000"/>
                </a:solidFill>
              </a:rPr>
              <a:t> teorii </a:t>
            </a:r>
            <a:r>
              <a:rPr lang="cs-CZ" b="1" dirty="0" err="1">
                <a:solidFill>
                  <a:srgbClr val="FF0000"/>
                </a:solidFill>
              </a:rPr>
              <a:t>Heartlandu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75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6400" b="1" dirty="0">
                <a:solidFill>
                  <a:schemeClr val="tx2"/>
                </a:solidFill>
              </a:rPr>
              <a:t>plk. </a:t>
            </a:r>
            <a:r>
              <a:rPr lang="cs-CZ" sz="6400" b="1" dirty="0" err="1">
                <a:solidFill>
                  <a:schemeClr val="tx2"/>
                </a:solidFill>
              </a:rPr>
              <a:t>gšt</a:t>
            </a:r>
            <a:r>
              <a:rPr lang="cs-CZ" sz="6400" b="1" dirty="0">
                <a:solidFill>
                  <a:schemeClr val="tx2"/>
                </a:solidFill>
              </a:rPr>
              <a:t>. Mgr. Ing. Libor Kutěj, Ph.D.</a:t>
            </a:r>
          </a:p>
          <a:p>
            <a:pPr lvl="0">
              <a:defRPr/>
            </a:pPr>
            <a:r>
              <a:rPr lang="cs-CZ" sz="4000" b="1" dirty="0">
                <a:solidFill>
                  <a:schemeClr val="tx2"/>
                </a:solidFill>
              </a:rPr>
              <a:t>vedoucí Katedry zpravodajského zabezpečení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78940" y="1032964"/>
            <a:ext cx="825431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b="1" i="1" dirty="0" smtClean="0"/>
          </a:p>
          <a:p>
            <a:r>
              <a:rPr lang="cs-CZ" sz="2000" b="1" dirty="0" smtClean="0"/>
              <a:t>Podle euroasijského učení je základní myšlenkou </a:t>
            </a:r>
            <a:r>
              <a:rPr lang="cs-CZ" sz="2000" b="1" dirty="0" smtClean="0">
                <a:solidFill>
                  <a:srgbClr val="FF0000"/>
                </a:solidFill>
              </a:rPr>
              <a:t>odmítnutí Evropy</a:t>
            </a:r>
            <a:r>
              <a:rPr lang="cs-CZ" sz="2000" b="1" dirty="0" smtClean="0"/>
              <a:t>, její kultury, liberální ideologie a individualismu.</a:t>
            </a:r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err="1" smtClean="0"/>
              <a:t>Eurasianismus</a:t>
            </a:r>
            <a:r>
              <a:rPr lang="cs-CZ" sz="2000" b="1" dirty="0" smtClean="0"/>
              <a:t> </a:t>
            </a:r>
            <a:r>
              <a:rPr lang="cs-CZ" sz="2000" b="1" dirty="0">
                <a:solidFill>
                  <a:srgbClr val="0070C0"/>
                </a:solidFill>
              </a:rPr>
              <a:t>odmítá </a:t>
            </a:r>
            <a:r>
              <a:rPr lang="cs-CZ" sz="2000" b="1" dirty="0">
                <a:solidFill>
                  <a:srgbClr val="FF0000"/>
                </a:solidFill>
              </a:rPr>
              <a:t>spolupráci</a:t>
            </a:r>
            <a:r>
              <a:rPr lang="cs-CZ" sz="2000" b="1" dirty="0">
                <a:solidFill>
                  <a:srgbClr val="0070C0"/>
                </a:solidFill>
              </a:rPr>
              <a:t> s </a:t>
            </a:r>
            <a:r>
              <a:rPr lang="cs-CZ" sz="2000" b="1" dirty="0" smtClean="0">
                <a:solidFill>
                  <a:srgbClr val="0070C0"/>
                </a:solidFill>
              </a:rPr>
              <a:t>Evropou</a:t>
            </a:r>
            <a:r>
              <a:rPr lang="cs-CZ" sz="2000" b="1" dirty="0" smtClean="0"/>
              <a:t>,</a:t>
            </a:r>
            <a:r>
              <a:rPr lang="cs-CZ" sz="2000" b="1" dirty="0" smtClean="0">
                <a:solidFill>
                  <a:srgbClr val="0070C0"/>
                </a:solidFill>
              </a:rPr>
              <a:t> se Západem</a:t>
            </a:r>
            <a:r>
              <a:rPr lang="cs-CZ" sz="2000" b="1" dirty="0" smtClean="0"/>
              <a:t>.</a:t>
            </a:r>
            <a:endParaRPr lang="cs-CZ" sz="2000" b="1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								   </a:t>
            </a:r>
            <a:r>
              <a:rPr lang="cs-CZ" sz="2000" b="1" dirty="0" smtClean="0">
                <a:solidFill>
                  <a:srgbClr val="FF0000"/>
                </a:solidFill>
              </a:rPr>
              <a:t>Unikátní postavení Ruska</a:t>
            </a:r>
          </a:p>
          <a:p>
            <a:r>
              <a:rPr lang="cs-CZ" sz="2000" b="1" dirty="0"/>
              <a:t>	</a:t>
            </a:r>
            <a:r>
              <a:rPr lang="cs-CZ" sz="2000" b="1" dirty="0" smtClean="0"/>
              <a:t>							   jako </a:t>
            </a:r>
            <a:r>
              <a:rPr lang="cs-CZ" sz="2000" b="1" dirty="0" smtClean="0">
                <a:solidFill>
                  <a:srgbClr val="0070C0"/>
                </a:solidFill>
              </a:rPr>
              <a:t>osobitého sociokulturního světa</a:t>
            </a:r>
          </a:p>
          <a:p>
            <a:r>
              <a:rPr lang="cs-CZ" sz="2000" b="1" dirty="0">
                <a:solidFill>
                  <a:srgbClr val="0070C0"/>
                </a:solidFill>
              </a:rPr>
              <a:t>	</a:t>
            </a:r>
            <a:r>
              <a:rPr lang="cs-CZ" sz="2000" b="1" dirty="0" smtClean="0">
                <a:solidFill>
                  <a:srgbClr val="0070C0"/>
                </a:solidFill>
              </a:rPr>
              <a:t>							   ohraničeného</a:t>
            </a:r>
            <a:r>
              <a:rPr lang="cs-CZ" sz="2000" b="1" dirty="0" smtClean="0"/>
              <a:t> na západě </a:t>
            </a:r>
            <a:r>
              <a:rPr lang="cs-CZ" sz="2000" b="1" dirty="0" smtClean="0">
                <a:solidFill>
                  <a:srgbClr val="0070C0"/>
                </a:solidFill>
              </a:rPr>
              <a:t>Evropou</a:t>
            </a:r>
            <a:r>
              <a:rPr lang="cs-CZ" sz="2000" b="1" dirty="0" smtClean="0"/>
              <a:t> </a:t>
            </a:r>
            <a:r>
              <a:rPr lang="cs-CZ" sz="2000" b="1" dirty="0" smtClean="0">
                <a:solidFill>
                  <a:srgbClr val="0070C0"/>
                </a:solidFill>
              </a:rPr>
              <a:t>a</a:t>
            </a:r>
            <a:r>
              <a:rPr lang="cs-CZ" sz="2000" b="1" dirty="0" smtClean="0"/>
              <a:t> na</a:t>
            </a:r>
          </a:p>
          <a:p>
            <a:r>
              <a:rPr lang="cs-CZ" sz="2000" b="1" dirty="0"/>
              <a:t>	</a:t>
            </a:r>
            <a:r>
              <a:rPr lang="cs-CZ" sz="2000" b="1" dirty="0" smtClean="0"/>
              <a:t>							   jihu a východě </a:t>
            </a:r>
            <a:r>
              <a:rPr lang="cs-CZ" sz="2000" b="1" dirty="0" smtClean="0">
                <a:solidFill>
                  <a:srgbClr val="0070C0"/>
                </a:solidFill>
              </a:rPr>
              <a:t>Asií</a:t>
            </a:r>
            <a:r>
              <a:rPr lang="cs-CZ" sz="2000" b="1" dirty="0" smtClean="0"/>
              <a:t>.</a:t>
            </a:r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</p:txBody>
      </p:sp>
      <p:sp>
        <p:nvSpPr>
          <p:cNvPr id="9" name="Šipka dolů 8"/>
          <p:cNvSpPr/>
          <p:nvPr/>
        </p:nvSpPr>
        <p:spPr>
          <a:xfrm>
            <a:off x="2685536" y="2117125"/>
            <a:ext cx="313037" cy="65713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61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6400" b="1" dirty="0">
                <a:solidFill>
                  <a:schemeClr val="tx2"/>
                </a:solidFill>
              </a:rPr>
              <a:t>plk. </a:t>
            </a:r>
            <a:r>
              <a:rPr lang="cs-CZ" sz="6400" b="1" dirty="0" err="1">
                <a:solidFill>
                  <a:schemeClr val="tx2"/>
                </a:solidFill>
              </a:rPr>
              <a:t>gšt</a:t>
            </a:r>
            <a:r>
              <a:rPr lang="cs-CZ" sz="6400" b="1" dirty="0">
                <a:solidFill>
                  <a:schemeClr val="tx2"/>
                </a:solidFill>
              </a:rPr>
              <a:t>. Mgr. Ing. Libor Kutěj, Ph.D.</a:t>
            </a:r>
          </a:p>
          <a:p>
            <a:pPr lvl="0">
              <a:defRPr/>
            </a:pPr>
            <a:r>
              <a:rPr lang="cs-CZ" sz="4000" b="1" dirty="0">
                <a:solidFill>
                  <a:schemeClr val="tx2"/>
                </a:solidFill>
              </a:rPr>
              <a:t>vedoucí Katedry zpravodajského zabezpečení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69557" y="1309817"/>
            <a:ext cx="81636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„Ruská a sovětská zahraniční politika byly vždy pod kontrolou </a:t>
            </a:r>
            <a:r>
              <a:rPr lang="cs-CZ" sz="2800" b="1" dirty="0" smtClean="0">
                <a:solidFill>
                  <a:srgbClr val="0070C0"/>
                </a:solidFill>
              </a:rPr>
              <a:t>chladných realistů</a:t>
            </a:r>
            <a:r>
              <a:rPr lang="cs-CZ" sz="2800" b="1" dirty="0" smtClean="0"/>
              <a:t>, kteří vidí životy jako statistiky, čas jako dočasné zdržení a hranice jako prozatímní fikci.“</a:t>
            </a:r>
          </a:p>
          <a:p>
            <a:endParaRPr lang="cs-CZ" sz="2800" b="1" dirty="0"/>
          </a:p>
          <a:p>
            <a:r>
              <a:rPr lang="cs-CZ" sz="2800" b="1" dirty="0" smtClean="0"/>
              <a:t>„Proč je Rusko tak úspěšné? </a:t>
            </a:r>
            <a:br>
              <a:rPr lang="cs-CZ" sz="2800" b="1" dirty="0" smtClean="0"/>
            </a:br>
            <a:r>
              <a:rPr lang="cs-CZ" sz="2800" b="1" dirty="0" smtClean="0"/>
              <a:t>Jeho zahraniční politika je založena </a:t>
            </a:r>
            <a:br>
              <a:rPr lang="cs-CZ" sz="2800" b="1" dirty="0" smtClean="0"/>
            </a:br>
            <a:r>
              <a:rPr lang="cs-CZ" sz="2800" b="1" dirty="0" smtClean="0"/>
              <a:t>na </a:t>
            </a:r>
            <a:r>
              <a:rPr lang="cs-CZ" sz="2800" b="1" dirty="0" smtClean="0">
                <a:solidFill>
                  <a:srgbClr val="FF0000"/>
                </a:solidFill>
              </a:rPr>
              <a:t>chladných kalkulacích</a:t>
            </a:r>
            <a:r>
              <a:rPr lang="cs-CZ" sz="2800" b="1" dirty="0" smtClean="0"/>
              <a:t> </a:t>
            </a:r>
            <a:br>
              <a:rPr lang="cs-CZ" sz="2800" b="1" dirty="0" smtClean="0"/>
            </a:br>
            <a:r>
              <a:rPr lang="cs-CZ" sz="2800" b="1" dirty="0" smtClean="0">
                <a:solidFill>
                  <a:srgbClr val="0070C0"/>
                </a:solidFill>
              </a:rPr>
              <a:t>ruských národních zájmů</a:t>
            </a:r>
            <a:r>
              <a:rPr lang="cs-CZ" sz="2800" b="1" dirty="0" smtClean="0"/>
              <a:t>, nic víc.“</a:t>
            </a:r>
          </a:p>
          <a:p>
            <a:r>
              <a:rPr lang="cs-CZ" sz="2000" b="1" dirty="0" smtClean="0"/>
              <a:t>							</a:t>
            </a:r>
          </a:p>
          <a:p>
            <a:r>
              <a:rPr lang="cs-CZ" sz="2000" b="1" dirty="0"/>
              <a:t>	</a:t>
            </a:r>
            <a:r>
              <a:rPr lang="cs-CZ" sz="2000" b="1" dirty="0" smtClean="0"/>
              <a:t>							      </a:t>
            </a:r>
          </a:p>
          <a:p>
            <a:r>
              <a:rPr lang="cs-CZ" sz="2000" b="1" dirty="0"/>
              <a:t> </a:t>
            </a:r>
            <a:r>
              <a:rPr lang="cs-CZ" sz="2000" b="1" dirty="0" smtClean="0"/>
              <a:t>                                                                       </a:t>
            </a:r>
            <a:r>
              <a:rPr lang="cs-CZ" sz="2000" b="1" i="1" dirty="0" smtClean="0"/>
              <a:t>Dr. </a:t>
            </a:r>
            <a:r>
              <a:rPr lang="cs-CZ" sz="2000" b="1" i="1" dirty="0" err="1" smtClean="0"/>
              <a:t>Lamon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Colucci</a:t>
            </a:r>
            <a:endParaRPr lang="cs-CZ" sz="2000" b="1" i="1" dirty="0"/>
          </a:p>
        </p:txBody>
      </p:sp>
    </p:spTree>
    <p:extLst>
      <p:ext uri="{BB962C8B-B14F-4D97-AF65-F5344CB8AC3E}">
        <p14:creationId xmlns:p14="http://schemas.microsoft.com/office/powerpoint/2010/main" val="237840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" id="{2B71A751-2420-4D38-962B-3D67F4B57B26}" vid="{0E15C3EA-AFB3-4F72-A748-EDCBEE14A52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643AA17-3549-406E-B158-F01765B5ABBC}">
  <ds:schemaRefs>
    <ds:schemaRef ds:uri="f242274d-c577-47b4-9953-4e44103112f8"/>
    <ds:schemaRef ds:uri="http://schemas.microsoft.com/office/2006/documentManagement/types"/>
    <ds:schemaRef ds:uri="http://schemas.microsoft.com/office/2006/metadata/properties"/>
    <ds:schemaRef ds:uri="e934d7ba-d00a-4f08-ad66-67ce6f4199d0"/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11</TotalTime>
  <Words>399</Words>
  <Application>Microsoft Office PowerPoint</Application>
  <PresentationFormat>Předvádění na obrazovce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Bezpečnostní realita vybraných regionů Téma 1  Politicko-vojenská situace  v Ruské federaci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Kutěj Libor</dc:creator>
  <cp:lastModifiedBy>Uživatel systému Windows</cp:lastModifiedBy>
  <cp:revision>7</cp:revision>
  <dcterms:created xsi:type="dcterms:W3CDTF">2019-02-15T13:37:21Z</dcterms:created>
  <dcterms:modified xsi:type="dcterms:W3CDTF">2020-07-31T12:33:34Z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