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1"/>
  </p:sldMasterIdLst>
  <p:notesMasterIdLst>
    <p:notesMasterId r:id="rId43"/>
  </p:notesMasterIdLst>
  <p:handoutMasterIdLst>
    <p:handoutMasterId r:id="rId44"/>
  </p:handoutMasterIdLst>
  <p:sldIdLst>
    <p:sldId id="293" r:id="rId2"/>
    <p:sldId id="257" r:id="rId3"/>
    <p:sldId id="288" r:id="rId4"/>
    <p:sldId id="269" r:id="rId5"/>
    <p:sldId id="294" r:id="rId6"/>
    <p:sldId id="289" r:id="rId7"/>
    <p:sldId id="291" r:id="rId8"/>
    <p:sldId id="295" r:id="rId9"/>
    <p:sldId id="297" r:id="rId10"/>
    <p:sldId id="296" r:id="rId11"/>
    <p:sldId id="290" r:id="rId12"/>
    <p:sldId id="259" r:id="rId13"/>
    <p:sldId id="292" r:id="rId14"/>
    <p:sldId id="299" r:id="rId15"/>
    <p:sldId id="300" r:id="rId16"/>
    <p:sldId id="301" r:id="rId17"/>
    <p:sldId id="298" r:id="rId18"/>
    <p:sldId id="307" r:id="rId19"/>
    <p:sldId id="308" r:id="rId20"/>
    <p:sldId id="309" r:id="rId21"/>
    <p:sldId id="310" r:id="rId22"/>
    <p:sldId id="311" r:id="rId23"/>
    <p:sldId id="312" r:id="rId24"/>
    <p:sldId id="313" r:id="rId25"/>
    <p:sldId id="306" r:id="rId26"/>
    <p:sldId id="302" r:id="rId27"/>
    <p:sldId id="303" r:id="rId28"/>
    <p:sldId id="261" r:id="rId29"/>
    <p:sldId id="263" r:id="rId30"/>
    <p:sldId id="265" r:id="rId31"/>
    <p:sldId id="305" r:id="rId32"/>
    <p:sldId id="266" r:id="rId33"/>
    <p:sldId id="267" r:id="rId34"/>
    <p:sldId id="270" r:id="rId35"/>
    <p:sldId id="274" r:id="rId36"/>
    <p:sldId id="284" r:id="rId37"/>
    <p:sldId id="272" r:id="rId38"/>
    <p:sldId id="273" r:id="rId39"/>
    <p:sldId id="283" r:id="rId40"/>
    <p:sldId id="285" r:id="rId41"/>
    <p:sldId id="304" r:id="rId4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CC33"/>
    <a:srgbClr val="FFFF00"/>
    <a:srgbClr val="CC3300"/>
    <a:srgbClr val="FF00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24" autoAdjust="0"/>
    <p:restoredTop sz="94136" autoAdjust="0"/>
  </p:normalViewPr>
  <p:slideViewPr>
    <p:cSldViewPr showGuides="1">
      <p:cViewPr varScale="1">
        <p:scale>
          <a:sx n="84" d="100"/>
          <a:sy n="84" d="100"/>
        </p:scale>
        <p:origin x="1440" y="82"/>
      </p:cViewPr>
      <p:guideLst>
        <p:guide orient="horz" pos="2160"/>
        <p:guide pos="2880"/>
      </p:guideLst>
    </p:cSldViewPr>
  </p:slideViewPr>
  <p:outlineViewPr>
    <p:cViewPr>
      <p:scale>
        <a:sx n="33" d="100"/>
        <a:sy n="33" d="100"/>
      </p:scale>
      <p:origin x="0" y="106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r>
              <a:rPr lang="cs-CZ"/>
              <a:t>Ústav operačních taktických studií</a:t>
            </a:r>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67E45DC3-983D-41A7-8D1B-3493024616AD}" type="slidenum">
              <a:rPr lang="cs-CZ" altLang="cs-CZ"/>
              <a:pPr/>
              <a:t>‹#›</a:t>
            </a:fld>
            <a:endParaRPr lang="cs-CZ" altLang="cs-CZ"/>
          </a:p>
        </p:txBody>
      </p:sp>
    </p:spTree>
    <p:extLst>
      <p:ext uri="{BB962C8B-B14F-4D97-AF65-F5344CB8AC3E}">
        <p14:creationId xmlns:p14="http://schemas.microsoft.com/office/powerpoint/2010/main" val="2926981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r>
              <a:rPr lang="cs-CZ"/>
              <a:t>Ústav operačních taktických studií</a:t>
            </a: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B4BCE4EB-605A-462F-B196-EC987AF4E7AD}" type="slidenum">
              <a:rPr lang="cs-CZ" altLang="cs-CZ"/>
              <a:pPr/>
              <a:t>‹#›</a:t>
            </a:fld>
            <a:endParaRPr lang="cs-CZ" altLang="cs-CZ"/>
          </a:p>
        </p:txBody>
      </p:sp>
    </p:spTree>
    <p:extLst>
      <p:ext uri="{BB962C8B-B14F-4D97-AF65-F5344CB8AC3E}">
        <p14:creationId xmlns:p14="http://schemas.microsoft.com/office/powerpoint/2010/main" val="2893393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altLang="cs-CZ">
              <a:latin typeface="Arial" panose="020B0604020202020204" pitchFamily="34" charset="0"/>
            </a:endParaRPr>
          </a:p>
        </p:txBody>
      </p:sp>
      <p:sp>
        <p:nvSpPr>
          <p:cNvPr id="39940"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675380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6AF58B1-5757-4112-9C3E-058B6C0F73F0}" type="slidenum">
              <a:rPr lang="cs-CZ" altLang="cs-CZ"/>
              <a:pPr eaLnBrk="1" hangingPunct="1">
                <a:spcBef>
                  <a:spcPct val="0"/>
                </a:spcBef>
              </a:pPr>
              <a:t>13</a:t>
            </a:fld>
            <a:endParaRPr lang="cs-CZ" altLang="cs-CZ"/>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48133"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3388110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14</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1379548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15</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1264572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16</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3494576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17</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2313742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18</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1107554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19</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2495578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20</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1008150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21</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1747419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22</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3854827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6998BA0-B625-4410-8846-8738FA915184}" type="slidenum">
              <a:rPr lang="cs-CZ" altLang="cs-CZ"/>
              <a:pPr eaLnBrk="1" hangingPunct="1">
                <a:spcBef>
                  <a:spcPct val="0"/>
                </a:spcBef>
              </a:pPr>
              <a:t>2</a:t>
            </a:fld>
            <a:endParaRPr lang="cs-CZ" altLang="cs-CZ"/>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7308493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23</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38382057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24</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2536468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25</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3487239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26</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4902106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F4CBCC2-6D9D-4FA5-B8B5-005E4544E083}" type="slidenum">
              <a:rPr lang="cs-CZ" altLang="cs-CZ"/>
              <a:pPr eaLnBrk="1" hangingPunct="1">
                <a:spcBef>
                  <a:spcPct val="0"/>
                </a:spcBef>
              </a:pPr>
              <a:t>27</a:t>
            </a:fld>
            <a:endParaRPr lang="cs-CZ" alt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5018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626458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B29CECE-B06C-4281-AE98-FB88AAB71D10}" type="slidenum">
              <a:rPr lang="cs-CZ" altLang="cs-CZ"/>
              <a:pPr eaLnBrk="1" hangingPunct="1">
                <a:spcBef>
                  <a:spcPct val="0"/>
                </a:spcBef>
              </a:pPr>
              <a:t>28</a:t>
            </a:fld>
            <a:endParaRPr lang="cs-CZ" altLang="cs-CZ"/>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latin typeface="Arial" panose="020B0604020202020204" pitchFamily="34" charset="0"/>
            </a:endParaRPr>
          </a:p>
        </p:txBody>
      </p:sp>
    </p:spTree>
    <p:extLst>
      <p:ext uri="{BB962C8B-B14F-4D97-AF65-F5344CB8AC3E}">
        <p14:creationId xmlns:p14="http://schemas.microsoft.com/office/powerpoint/2010/main" val="38113421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A26E86D-B637-42A7-8353-470B3A64FE1F}" type="slidenum">
              <a:rPr lang="cs-CZ" altLang="cs-CZ"/>
              <a:pPr eaLnBrk="1" hangingPunct="1">
                <a:spcBef>
                  <a:spcPct val="0"/>
                </a:spcBef>
              </a:pPr>
              <a:t>29</a:t>
            </a:fld>
            <a:endParaRPr lang="cs-CZ" altLang="cs-CZ"/>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Základní zásady trestního řízení</a:t>
            </a:r>
          </a:p>
          <a:p>
            <a:pPr eaLnBrk="1" hangingPunct="1">
              <a:lnSpc>
                <a:spcPct val="80000"/>
              </a:lnSpc>
            </a:pPr>
            <a:endParaRPr lang="cs-CZ" altLang="cs-CZ" sz="800" b="1">
              <a:latin typeface="Arial" panose="020B0604020202020204" pitchFamily="34" charset="0"/>
            </a:endParaRPr>
          </a:p>
          <a:p>
            <a:pPr eaLnBrk="1" hangingPunct="1">
              <a:lnSpc>
                <a:spcPct val="80000"/>
              </a:lnSpc>
            </a:pPr>
            <a:r>
              <a:rPr lang="cs-CZ" altLang="cs-CZ" sz="800">
                <a:latin typeface="Arial" panose="020B0604020202020204" pitchFamily="34" charset="0"/>
              </a:rPr>
              <a:t>     (1) Nikdo  nemůže být  stíhán jinak  než ze  zákonných důvodů</a:t>
            </a:r>
          </a:p>
          <a:p>
            <a:pPr eaLnBrk="1" hangingPunct="1">
              <a:lnSpc>
                <a:spcPct val="80000"/>
              </a:lnSpc>
            </a:pPr>
            <a:r>
              <a:rPr lang="cs-CZ" altLang="cs-CZ" sz="800">
                <a:latin typeface="Arial" panose="020B0604020202020204" pitchFamily="34" charset="0"/>
              </a:rPr>
              <a:t>a způsobem, který stanoví tento zákon.</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Dokud pravomocným  odsuzujícím rozsudkem soudu  není vina</a:t>
            </a:r>
          </a:p>
          <a:p>
            <a:pPr eaLnBrk="1" hangingPunct="1">
              <a:lnSpc>
                <a:spcPct val="80000"/>
              </a:lnSpc>
            </a:pPr>
            <a:r>
              <a:rPr lang="cs-CZ" altLang="cs-CZ" sz="800">
                <a:latin typeface="Arial" panose="020B0604020202020204" pitchFamily="34" charset="0"/>
              </a:rPr>
              <a:t>vyslovena,  nelze na  toho, proti  němuž se  vede trestní  řízení,</a:t>
            </a:r>
          </a:p>
          <a:p>
            <a:pPr eaLnBrk="1" hangingPunct="1">
              <a:lnSpc>
                <a:spcPct val="80000"/>
              </a:lnSpc>
            </a:pPr>
            <a:r>
              <a:rPr lang="cs-CZ" altLang="cs-CZ" sz="800">
                <a:latin typeface="Arial" panose="020B0604020202020204" pitchFamily="34" charset="0"/>
              </a:rPr>
              <a:t>hledět, jako by byl vinen.</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Státní  zástupce je povinen stíhat  všechny trestné činy,</a:t>
            </a:r>
          </a:p>
          <a:p>
            <a:pPr eaLnBrk="1" hangingPunct="1">
              <a:lnSpc>
                <a:spcPct val="80000"/>
              </a:lnSpc>
            </a:pPr>
            <a:r>
              <a:rPr lang="cs-CZ" altLang="cs-CZ" sz="800">
                <a:latin typeface="Arial" panose="020B0604020202020204" pitchFamily="34" charset="0"/>
              </a:rPr>
              <a:t>o nichž se dozví, pokud  zákon nebo vyhlášená mezinárodní smlouva,</a:t>
            </a:r>
          </a:p>
          <a:p>
            <a:pPr eaLnBrk="1" hangingPunct="1">
              <a:lnSpc>
                <a:spcPct val="80000"/>
              </a:lnSpc>
            </a:pPr>
            <a:r>
              <a:rPr lang="cs-CZ" altLang="cs-CZ" sz="800">
                <a:latin typeface="Arial" panose="020B0604020202020204" pitchFamily="34" charset="0"/>
              </a:rPr>
              <a:t>kterou je Česká republika vázána, nestanoví jinak.</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(4)  Jestliže tento  zákon nestanoví  něco jiného,  postupují</a:t>
            </a:r>
          </a:p>
          <a:p>
            <a:pPr eaLnBrk="1" hangingPunct="1">
              <a:lnSpc>
                <a:spcPct val="80000"/>
              </a:lnSpc>
            </a:pPr>
            <a:r>
              <a:rPr lang="cs-CZ" altLang="cs-CZ" sz="800">
                <a:latin typeface="Arial" panose="020B0604020202020204" pitchFamily="34" charset="0"/>
              </a:rPr>
              <a:t>orgány činné  v trestním řízení z  úřední povinnosti. Trestní věci</a:t>
            </a:r>
          </a:p>
          <a:p>
            <a:pPr eaLnBrk="1" hangingPunct="1">
              <a:lnSpc>
                <a:spcPct val="80000"/>
              </a:lnSpc>
            </a:pPr>
            <a:r>
              <a:rPr lang="cs-CZ" altLang="cs-CZ" sz="800">
                <a:latin typeface="Arial" panose="020B0604020202020204" pitchFamily="34" charset="0"/>
              </a:rPr>
              <a:t>musí projednávat co  nejrychleji a s plným šetřením  práv a svobod</a:t>
            </a:r>
          </a:p>
          <a:p>
            <a:pPr eaLnBrk="1" hangingPunct="1">
              <a:lnSpc>
                <a:spcPct val="80000"/>
              </a:lnSpc>
            </a:pPr>
            <a:r>
              <a:rPr lang="cs-CZ" altLang="cs-CZ" sz="800">
                <a:latin typeface="Arial" panose="020B0604020202020204" pitchFamily="34" charset="0"/>
              </a:rPr>
              <a:t>zaručených  Listinou  základních  práv  a  svobod  a mezinárodními</a:t>
            </a:r>
          </a:p>
          <a:p>
            <a:pPr eaLnBrk="1" hangingPunct="1">
              <a:lnSpc>
                <a:spcPct val="80000"/>
              </a:lnSpc>
            </a:pPr>
            <a:r>
              <a:rPr lang="cs-CZ" altLang="cs-CZ" sz="800">
                <a:latin typeface="Arial" panose="020B0604020202020204" pitchFamily="34" charset="0"/>
              </a:rPr>
              <a:t>smlouvami  o lidských  právech  a  základních svobodách,  jimiž je</a:t>
            </a:r>
          </a:p>
          <a:p>
            <a:pPr eaLnBrk="1" hangingPunct="1">
              <a:lnSpc>
                <a:spcPct val="80000"/>
              </a:lnSpc>
            </a:pPr>
            <a:r>
              <a:rPr lang="cs-CZ" altLang="cs-CZ" sz="800">
                <a:latin typeface="Arial" panose="020B0604020202020204" pitchFamily="34" charset="0"/>
              </a:rPr>
              <a:t>Česká republika  vázána; při provádění úkonů  trestního řízení lze</a:t>
            </a:r>
          </a:p>
          <a:p>
            <a:pPr eaLnBrk="1" hangingPunct="1">
              <a:lnSpc>
                <a:spcPct val="80000"/>
              </a:lnSpc>
            </a:pPr>
            <a:r>
              <a:rPr lang="cs-CZ" altLang="cs-CZ" sz="800">
                <a:latin typeface="Arial" panose="020B0604020202020204" pitchFamily="34" charset="0"/>
              </a:rPr>
              <a:t>do těchto práv osob, jichž se takové úkony dotýkají, zasahovat jen</a:t>
            </a:r>
          </a:p>
          <a:p>
            <a:pPr eaLnBrk="1" hangingPunct="1">
              <a:lnSpc>
                <a:spcPct val="80000"/>
              </a:lnSpc>
            </a:pPr>
            <a:r>
              <a:rPr lang="cs-CZ" altLang="cs-CZ" sz="800">
                <a:latin typeface="Arial" panose="020B0604020202020204" pitchFamily="34" charset="0"/>
              </a:rPr>
              <a:t>v odůvodněných případech  na základě zákona a  v nezbytné míře pro</a:t>
            </a:r>
          </a:p>
          <a:p>
            <a:pPr eaLnBrk="1" hangingPunct="1">
              <a:lnSpc>
                <a:spcPct val="80000"/>
              </a:lnSpc>
            </a:pPr>
            <a:r>
              <a:rPr lang="cs-CZ" altLang="cs-CZ" sz="800">
                <a:latin typeface="Arial" panose="020B0604020202020204" pitchFamily="34" charset="0"/>
              </a:rPr>
              <a:t>zajištění účelu  trestního řízení. K obsahu  petic zasahujících do</a:t>
            </a:r>
          </a:p>
          <a:p>
            <a:pPr eaLnBrk="1" hangingPunct="1">
              <a:lnSpc>
                <a:spcPct val="80000"/>
              </a:lnSpc>
            </a:pPr>
            <a:r>
              <a:rPr lang="cs-CZ" altLang="cs-CZ" sz="800">
                <a:latin typeface="Arial" panose="020B0604020202020204" pitchFamily="34" charset="0"/>
              </a:rPr>
              <a:t>plnění   těchto  povinností   orgány  činné   v  trestním   řízení</a:t>
            </a:r>
          </a:p>
          <a:p>
            <a:pPr eaLnBrk="1" hangingPunct="1">
              <a:lnSpc>
                <a:spcPct val="80000"/>
              </a:lnSpc>
            </a:pPr>
            <a:r>
              <a:rPr lang="cs-CZ" altLang="cs-CZ" sz="800">
                <a:latin typeface="Arial" panose="020B0604020202020204" pitchFamily="34" charset="0"/>
              </a:rPr>
              <a:t>nepřihlížejí.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(5)  Orgány činné  v trestním  řízení postupují  v souladu se</a:t>
            </a:r>
          </a:p>
          <a:p>
            <a:pPr eaLnBrk="1" hangingPunct="1">
              <a:lnSpc>
                <a:spcPct val="80000"/>
              </a:lnSpc>
            </a:pPr>
            <a:r>
              <a:rPr lang="cs-CZ" altLang="cs-CZ" sz="800">
                <a:latin typeface="Arial" panose="020B0604020202020204" pitchFamily="34" charset="0"/>
              </a:rPr>
              <a:t>svými  právy   a  povinnostmi  uvedenými  v   tomto  zákoně  a  za</a:t>
            </a:r>
          </a:p>
          <a:p>
            <a:pPr eaLnBrk="1" hangingPunct="1">
              <a:lnSpc>
                <a:spcPct val="80000"/>
              </a:lnSpc>
            </a:pPr>
            <a:r>
              <a:rPr lang="cs-CZ" altLang="cs-CZ" sz="800">
                <a:latin typeface="Arial" panose="020B0604020202020204" pitchFamily="34" charset="0"/>
              </a:rPr>
              <a:t>součinnosti stran tak, aby byl  zjištěn skutkový stav věci, o němž</a:t>
            </a:r>
          </a:p>
          <a:p>
            <a:pPr eaLnBrk="1" hangingPunct="1">
              <a:lnSpc>
                <a:spcPct val="80000"/>
              </a:lnSpc>
            </a:pPr>
            <a:r>
              <a:rPr lang="cs-CZ" altLang="cs-CZ" sz="800">
                <a:latin typeface="Arial" panose="020B0604020202020204" pitchFamily="34" charset="0"/>
              </a:rPr>
              <a:t>nejsou důvodné pochybnosti, a to  v rozsahu, který je nezbytný pro</a:t>
            </a:r>
          </a:p>
          <a:p>
            <a:pPr eaLnBrk="1" hangingPunct="1">
              <a:lnSpc>
                <a:spcPct val="80000"/>
              </a:lnSpc>
            </a:pPr>
            <a:r>
              <a:rPr lang="cs-CZ" altLang="cs-CZ" sz="800">
                <a:latin typeface="Arial" panose="020B0604020202020204" pitchFamily="34" charset="0"/>
              </a:rPr>
              <a:t>jejich  rozhodnutí.  Doznání  obviněného  nezbavuje  orgány  činné</a:t>
            </a:r>
          </a:p>
          <a:p>
            <a:pPr eaLnBrk="1" hangingPunct="1">
              <a:lnSpc>
                <a:spcPct val="80000"/>
              </a:lnSpc>
            </a:pPr>
            <a:r>
              <a:rPr lang="cs-CZ" altLang="cs-CZ" sz="800">
                <a:latin typeface="Arial" panose="020B0604020202020204" pitchFamily="34" charset="0"/>
              </a:rPr>
              <a:t>v trestním   řízení   povinnosti   přezkoumat   všechny  podstatné</a:t>
            </a:r>
          </a:p>
          <a:p>
            <a:pPr eaLnBrk="1" hangingPunct="1">
              <a:lnSpc>
                <a:spcPct val="80000"/>
              </a:lnSpc>
            </a:pPr>
            <a:r>
              <a:rPr lang="cs-CZ" altLang="cs-CZ" sz="800">
                <a:latin typeface="Arial" panose="020B0604020202020204" pitchFamily="34" charset="0"/>
              </a:rPr>
              <a:t>okolnosti  případu. V  přípravném řízení  orgány činné  v trestním</a:t>
            </a:r>
          </a:p>
          <a:p>
            <a:pPr eaLnBrk="1" hangingPunct="1">
              <a:lnSpc>
                <a:spcPct val="80000"/>
              </a:lnSpc>
            </a:pPr>
            <a:r>
              <a:rPr lang="cs-CZ" altLang="cs-CZ" sz="800">
                <a:latin typeface="Arial" panose="020B0604020202020204" pitchFamily="34" charset="0"/>
              </a:rPr>
              <a:t>řízení  objasňují způsobem  uvedeným v  tomto zákoně  i bez návrhu</a:t>
            </a:r>
          </a:p>
          <a:p>
            <a:pPr eaLnBrk="1" hangingPunct="1">
              <a:lnSpc>
                <a:spcPct val="80000"/>
              </a:lnSpc>
            </a:pPr>
            <a:r>
              <a:rPr lang="cs-CZ" altLang="cs-CZ" sz="800">
                <a:latin typeface="Arial" panose="020B0604020202020204" pitchFamily="34" charset="0"/>
              </a:rPr>
              <a:t>stran stejně pečlivě okolnosti svědčící ve prospěch i v neprospěch</a:t>
            </a:r>
          </a:p>
          <a:p>
            <a:pPr eaLnBrk="1" hangingPunct="1">
              <a:lnSpc>
                <a:spcPct val="80000"/>
              </a:lnSpc>
            </a:pPr>
            <a:r>
              <a:rPr lang="cs-CZ" altLang="cs-CZ" sz="800">
                <a:latin typeface="Arial" panose="020B0604020202020204" pitchFamily="34" charset="0"/>
              </a:rPr>
              <a:t>osoby,  proti níž  se řízení   vede. V  řízení před  soudem státní</a:t>
            </a:r>
          </a:p>
          <a:p>
            <a:pPr eaLnBrk="1" hangingPunct="1">
              <a:lnSpc>
                <a:spcPct val="80000"/>
              </a:lnSpc>
            </a:pPr>
            <a:r>
              <a:rPr lang="cs-CZ" altLang="cs-CZ" sz="800">
                <a:latin typeface="Arial" panose="020B0604020202020204" pitchFamily="34" charset="0"/>
              </a:rPr>
              <a:t>zástupce a  obviněný mohou na  podporu svých stanovisek  navrhovat</a:t>
            </a:r>
          </a:p>
          <a:p>
            <a:pPr eaLnBrk="1" hangingPunct="1">
              <a:lnSpc>
                <a:spcPct val="80000"/>
              </a:lnSpc>
            </a:pPr>
            <a:r>
              <a:rPr lang="cs-CZ" altLang="cs-CZ" sz="800">
                <a:latin typeface="Arial" panose="020B0604020202020204" pitchFamily="34" charset="0"/>
              </a:rPr>
              <a:t>a provádět  důkazy.  Státní  zástupce  je  povinen  dokazovat vinu</a:t>
            </a:r>
          </a:p>
          <a:p>
            <a:pPr eaLnBrk="1" hangingPunct="1">
              <a:lnSpc>
                <a:spcPct val="80000"/>
              </a:lnSpc>
            </a:pPr>
            <a:r>
              <a:rPr lang="cs-CZ" altLang="cs-CZ" sz="800">
                <a:latin typeface="Arial" panose="020B0604020202020204" pitchFamily="34" charset="0"/>
              </a:rPr>
              <a:t>obžalovaného.  To  nezbavuje  soud  povinnosti,  aby  sám  doplnil</a:t>
            </a:r>
          </a:p>
          <a:p>
            <a:pPr eaLnBrk="1" hangingPunct="1">
              <a:lnSpc>
                <a:spcPct val="80000"/>
              </a:lnSpc>
            </a:pPr>
            <a:r>
              <a:rPr lang="cs-CZ" altLang="cs-CZ" sz="800">
                <a:latin typeface="Arial" panose="020B0604020202020204" pitchFamily="34" charset="0"/>
              </a:rPr>
              <a:t>dokazování v rozsahu potřebném pro své rozhodnutí.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(6) Orgány činné v trestním řízení hodnotí důkazy podle svého</a:t>
            </a:r>
          </a:p>
          <a:p>
            <a:pPr eaLnBrk="1" hangingPunct="1">
              <a:lnSpc>
                <a:spcPct val="80000"/>
              </a:lnSpc>
            </a:pPr>
            <a:r>
              <a:rPr lang="cs-CZ" altLang="cs-CZ" sz="800">
                <a:latin typeface="Arial" panose="020B0604020202020204" pitchFamily="34" charset="0"/>
              </a:rPr>
              <a:t>vnitřního  přesvědčení   založeného  na  pečlivém   uvážení  všech</a:t>
            </a:r>
          </a:p>
          <a:p>
            <a:pPr eaLnBrk="1" hangingPunct="1">
              <a:lnSpc>
                <a:spcPct val="80000"/>
              </a:lnSpc>
            </a:pPr>
            <a:r>
              <a:rPr lang="cs-CZ" altLang="cs-CZ" sz="800">
                <a:latin typeface="Arial" panose="020B0604020202020204" pitchFamily="34" charset="0"/>
              </a:rPr>
              <a:t>okolností případu jednotlivě i v jejich souhrnu.</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(7) Všechny  orgány  činné  v  trestním  řízení  spolupracují</a:t>
            </a:r>
          </a:p>
          <a:p>
            <a:pPr eaLnBrk="1" hangingPunct="1">
              <a:lnSpc>
                <a:spcPct val="80000"/>
              </a:lnSpc>
            </a:pPr>
            <a:r>
              <a:rPr lang="cs-CZ" altLang="cs-CZ" sz="800">
                <a:latin typeface="Arial" panose="020B0604020202020204" pitchFamily="34" charset="0"/>
              </a:rPr>
              <a:t>se  zájmovými  sdruženími  občanů  a  využívají  jejich výchovného</a:t>
            </a:r>
          </a:p>
          <a:p>
            <a:pPr eaLnBrk="1" hangingPunct="1">
              <a:lnSpc>
                <a:spcPct val="80000"/>
              </a:lnSpc>
            </a:pPr>
            <a:r>
              <a:rPr lang="cs-CZ" altLang="cs-CZ" sz="800">
                <a:latin typeface="Arial" panose="020B0604020202020204" pitchFamily="34" charset="0"/>
              </a:rPr>
              <a:t>působení.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(8)  Trestní  stíhání  před  soudy  je  možné  jen na základě</a:t>
            </a:r>
          </a:p>
          <a:p>
            <a:pPr eaLnBrk="1" hangingPunct="1">
              <a:lnSpc>
                <a:spcPct val="80000"/>
              </a:lnSpc>
            </a:pPr>
            <a:r>
              <a:rPr lang="cs-CZ" altLang="cs-CZ" sz="800">
                <a:latin typeface="Arial" panose="020B0604020202020204" pitchFamily="34" charset="0"/>
              </a:rPr>
              <a:t>obžaloby nebo návrhu na  potrestání, které podává státní zástupce.</a:t>
            </a:r>
          </a:p>
          <a:p>
            <a:pPr eaLnBrk="1" hangingPunct="1">
              <a:lnSpc>
                <a:spcPct val="80000"/>
              </a:lnSpc>
            </a:pPr>
            <a:r>
              <a:rPr lang="cs-CZ" altLang="cs-CZ" sz="800">
                <a:latin typeface="Arial" panose="020B0604020202020204" pitchFamily="34" charset="0"/>
              </a:rPr>
              <a:t>Veřejnou žalobu v řízení před soudem zastupuje státní zástupce.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(9) V  trestním  řízení  před  soudem  rozhoduje  senát  nebo</a:t>
            </a:r>
          </a:p>
          <a:p>
            <a:pPr eaLnBrk="1" hangingPunct="1">
              <a:lnSpc>
                <a:spcPct val="80000"/>
              </a:lnSpc>
            </a:pPr>
            <a:r>
              <a:rPr lang="cs-CZ" altLang="cs-CZ" sz="800">
                <a:latin typeface="Arial" panose="020B0604020202020204" pitchFamily="34" charset="0"/>
              </a:rPr>
              <a:t>samosoudce;  předseda senátu  nebo samosoudce  rozhodují sami  jen</a:t>
            </a:r>
          </a:p>
          <a:p>
            <a:pPr eaLnBrk="1" hangingPunct="1">
              <a:lnSpc>
                <a:spcPct val="80000"/>
              </a:lnSpc>
            </a:pPr>
            <a:r>
              <a:rPr lang="cs-CZ" altLang="cs-CZ" sz="800">
                <a:latin typeface="Arial" panose="020B0604020202020204" pitchFamily="34" charset="0"/>
              </a:rPr>
              <a:t>tam,  kde to  zákon  výslovně  stanoví. Rozhoduje-li  v přípravném</a:t>
            </a:r>
          </a:p>
          <a:p>
            <a:pPr eaLnBrk="1" hangingPunct="1">
              <a:lnSpc>
                <a:spcPct val="80000"/>
              </a:lnSpc>
            </a:pPr>
            <a:r>
              <a:rPr lang="cs-CZ" altLang="cs-CZ" sz="800">
                <a:latin typeface="Arial" panose="020B0604020202020204" pitchFamily="34" charset="0"/>
              </a:rPr>
              <a:t>řízení soud v prvním stupni, rozhodnutí činí soudce.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(10) Trestní  věci se  před soudem  projednávají veřejně tak,</a:t>
            </a:r>
          </a:p>
          <a:p>
            <a:pPr eaLnBrk="1" hangingPunct="1">
              <a:lnSpc>
                <a:spcPct val="80000"/>
              </a:lnSpc>
            </a:pPr>
            <a:r>
              <a:rPr lang="cs-CZ" altLang="cs-CZ" sz="800">
                <a:latin typeface="Arial" panose="020B0604020202020204" pitchFamily="34" charset="0"/>
              </a:rPr>
              <a:t>aby se občané mohli projednávání zúčastnit a jednání sledovat. Při</a:t>
            </a:r>
          </a:p>
          <a:p>
            <a:pPr eaLnBrk="1" hangingPunct="1">
              <a:lnSpc>
                <a:spcPct val="80000"/>
              </a:lnSpc>
            </a:pPr>
            <a:r>
              <a:rPr lang="cs-CZ" altLang="cs-CZ" sz="800">
                <a:latin typeface="Arial" panose="020B0604020202020204" pitchFamily="34" charset="0"/>
              </a:rPr>
              <a:t>hlavním líčení a veřejném zasedání smí být veřejnost vyloučena jen</a:t>
            </a:r>
          </a:p>
          <a:p>
            <a:pPr eaLnBrk="1" hangingPunct="1">
              <a:lnSpc>
                <a:spcPct val="80000"/>
              </a:lnSpc>
            </a:pPr>
            <a:r>
              <a:rPr lang="cs-CZ" altLang="cs-CZ" sz="800">
                <a:latin typeface="Arial" panose="020B0604020202020204" pitchFamily="34" charset="0"/>
              </a:rPr>
              <a:t>v případech výslovně stanovených v tomto nebo zvláštním zákoně.</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(11)  Jednání před  soudy je  ústní; důkaz  výpověďmi svědků,</a:t>
            </a:r>
          </a:p>
          <a:p>
            <a:pPr eaLnBrk="1" hangingPunct="1">
              <a:lnSpc>
                <a:spcPct val="80000"/>
              </a:lnSpc>
            </a:pPr>
            <a:r>
              <a:rPr lang="cs-CZ" altLang="cs-CZ" sz="800">
                <a:latin typeface="Arial" panose="020B0604020202020204" pitchFamily="34" charset="0"/>
              </a:rPr>
              <a:t>znalců  a obviněného  se provádí  zpravidla tak,  že se tyto osoby</a:t>
            </a:r>
          </a:p>
          <a:p>
            <a:pPr eaLnBrk="1" hangingPunct="1">
              <a:lnSpc>
                <a:spcPct val="80000"/>
              </a:lnSpc>
            </a:pPr>
            <a:r>
              <a:rPr lang="cs-CZ" altLang="cs-CZ" sz="800">
                <a:latin typeface="Arial" panose="020B0604020202020204" pitchFamily="34" charset="0"/>
              </a:rPr>
              <a:t>vyslýchají.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(12) Při rozhodování v hlavním líčení,  jakož i ve veřejném i</a:t>
            </a:r>
          </a:p>
          <a:p>
            <a:pPr eaLnBrk="1" hangingPunct="1">
              <a:lnSpc>
                <a:spcPct val="80000"/>
              </a:lnSpc>
            </a:pPr>
            <a:r>
              <a:rPr lang="cs-CZ" altLang="cs-CZ" sz="800">
                <a:latin typeface="Arial" panose="020B0604020202020204" pitchFamily="34" charset="0"/>
              </a:rPr>
              <a:t>neveřejném zasedání smí soud přihlédnout  jen k těm důkazům, které</a:t>
            </a:r>
          </a:p>
          <a:p>
            <a:pPr eaLnBrk="1" hangingPunct="1">
              <a:lnSpc>
                <a:spcPct val="80000"/>
              </a:lnSpc>
            </a:pPr>
            <a:r>
              <a:rPr lang="cs-CZ" altLang="cs-CZ" sz="800">
                <a:latin typeface="Arial" panose="020B0604020202020204" pitchFamily="34" charset="0"/>
              </a:rPr>
              <a:t>byly při tomto jednání provedeny.</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(13) Ten,  proti němuž  se trestní  řízení vede,  musí být  v</a:t>
            </a:r>
          </a:p>
          <a:p>
            <a:pPr eaLnBrk="1" hangingPunct="1">
              <a:lnSpc>
                <a:spcPct val="80000"/>
              </a:lnSpc>
            </a:pPr>
            <a:r>
              <a:rPr lang="cs-CZ" altLang="cs-CZ" sz="800">
                <a:latin typeface="Arial" panose="020B0604020202020204" pitchFamily="34" charset="0"/>
              </a:rPr>
              <a:t>každém  období  řízení  poučen  o  právech  umožňujících  mu  plné</a:t>
            </a:r>
          </a:p>
          <a:p>
            <a:pPr eaLnBrk="1" hangingPunct="1">
              <a:lnSpc>
                <a:spcPct val="80000"/>
              </a:lnSpc>
            </a:pPr>
            <a:r>
              <a:rPr lang="cs-CZ" altLang="cs-CZ" sz="800">
                <a:latin typeface="Arial" panose="020B0604020202020204" pitchFamily="34" charset="0"/>
              </a:rPr>
              <a:t>uplatnění obhajoby a o tom, že si též může zvolit obhájce; všechny</a:t>
            </a:r>
          </a:p>
          <a:p>
            <a:pPr eaLnBrk="1" hangingPunct="1">
              <a:lnSpc>
                <a:spcPct val="80000"/>
              </a:lnSpc>
            </a:pPr>
            <a:r>
              <a:rPr lang="cs-CZ" altLang="cs-CZ" sz="800">
                <a:latin typeface="Arial" panose="020B0604020202020204" pitchFamily="34" charset="0"/>
              </a:rPr>
              <a:t>orgány činné  v trestním řízení jsou  povinny umožnit mu uplatnění</a:t>
            </a:r>
          </a:p>
          <a:p>
            <a:pPr eaLnBrk="1" hangingPunct="1">
              <a:lnSpc>
                <a:spcPct val="80000"/>
              </a:lnSpc>
            </a:pPr>
            <a:r>
              <a:rPr lang="cs-CZ" altLang="cs-CZ" sz="800">
                <a:latin typeface="Arial" panose="020B0604020202020204" pitchFamily="34" charset="0"/>
              </a:rPr>
              <a:t>jeho práv.</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(14) Orgány činné v trestním řízení vedou řízení a vyhotovují</a:t>
            </a:r>
          </a:p>
          <a:p>
            <a:pPr eaLnBrk="1" hangingPunct="1">
              <a:lnSpc>
                <a:spcPct val="80000"/>
              </a:lnSpc>
            </a:pPr>
            <a:r>
              <a:rPr lang="cs-CZ" altLang="cs-CZ" sz="800">
                <a:latin typeface="Arial" panose="020B0604020202020204" pitchFamily="34" charset="0"/>
              </a:rPr>
              <a:t>svá rozhodnutí  v českém jazyce. Každý,  kdo prohlásí, že neovládá</a:t>
            </a:r>
          </a:p>
          <a:p>
            <a:pPr eaLnBrk="1" hangingPunct="1">
              <a:lnSpc>
                <a:spcPct val="80000"/>
              </a:lnSpc>
            </a:pPr>
            <a:r>
              <a:rPr lang="cs-CZ" altLang="cs-CZ" sz="800">
                <a:latin typeface="Arial" panose="020B0604020202020204" pitchFamily="34" charset="0"/>
              </a:rPr>
              <a:t>český jazyk,  je oprávněn používat před  orgány činnými v trestním</a:t>
            </a:r>
          </a:p>
          <a:p>
            <a:pPr eaLnBrk="1" hangingPunct="1">
              <a:lnSpc>
                <a:spcPct val="80000"/>
              </a:lnSpc>
            </a:pPr>
            <a:r>
              <a:rPr lang="cs-CZ" altLang="cs-CZ" sz="800">
                <a:latin typeface="Arial" panose="020B0604020202020204" pitchFamily="34" charset="0"/>
              </a:rPr>
              <a:t>řízení svého mateřského jazyka nebo  jazyka, o kterém uvede, že ho</a:t>
            </a:r>
          </a:p>
          <a:p>
            <a:pPr eaLnBrk="1" hangingPunct="1">
              <a:lnSpc>
                <a:spcPct val="80000"/>
              </a:lnSpc>
            </a:pPr>
            <a:r>
              <a:rPr lang="cs-CZ" altLang="cs-CZ" sz="800">
                <a:latin typeface="Arial" panose="020B0604020202020204" pitchFamily="34" charset="0"/>
              </a:rPr>
              <a:t>ovládá.</a:t>
            </a:r>
          </a:p>
        </p:txBody>
      </p:sp>
    </p:spTree>
    <p:extLst>
      <p:ext uri="{BB962C8B-B14F-4D97-AF65-F5344CB8AC3E}">
        <p14:creationId xmlns:p14="http://schemas.microsoft.com/office/powerpoint/2010/main" val="5489957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22EC7EC-BD53-4F42-BF4F-ADCB80549346}" type="slidenum">
              <a:rPr lang="cs-CZ" altLang="cs-CZ"/>
              <a:pPr eaLnBrk="1" hangingPunct="1">
                <a:spcBef>
                  <a:spcPct val="0"/>
                </a:spcBef>
              </a:pPr>
              <a:t>30</a:t>
            </a:fld>
            <a:endParaRPr lang="cs-CZ" altLang="cs-CZ"/>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4946578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22EC7EC-BD53-4F42-BF4F-ADCB80549346}" type="slidenum">
              <a:rPr lang="cs-CZ" altLang="cs-CZ"/>
              <a:pPr eaLnBrk="1" hangingPunct="1">
                <a:spcBef>
                  <a:spcPct val="0"/>
                </a:spcBef>
              </a:pPr>
              <a:t>31</a:t>
            </a:fld>
            <a:endParaRPr lang="cs-CZ" altLang="cs-CZ"/>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9481402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F903474-60CE-4225-BD5E-CDE3BAD65DD0}" type="slidenum">
              <a:rPr lang="cs-CZ" altLang="cs-CZ"/>
              <a:pPr eaLnBrk="1" hangingPunct="1">
                <a:spcBef>
                  <a:spcPct val="0"/>
                </a:spcBef>
              </a:pPr>
              <a:t>32</a:t>
            </a:fld>
            <a:endParaRPr lang="cs-CZ" altLang="cs-CZ"/>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652351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2106BA7-7623-4C40-80E6-5D0B196D4A59}" type="slidenum">
              <a:rPr lang="cs-CZ" altLang="cs-CZ"/>
              <a:pPr eaLnBrk="1" hangingPunct="1">
                <a:spcBef>
                  <a:spcPct val="0"/>
                </a:spcBef>
              </a:pPr>
              <a:t>3</a:t>
            </a:fld>
            <a:endParaRPr lang="cs-CZ" altLang="cs-CZ"/>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41989"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218336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4074D9A-8B36-4B78-8835-8ACE5D80FC49}" type="slidenum">
              <a:rPr lang="cs-CZ" altLang="cs-CZ"/>
              <a:pPr eaLnBrk="1" hangingPunct="1">
                <a:spcBef>
                  <a:spcPct val="0"/>
                </a:spcBef>
              </a:pPr>
              <a:t>33</a:t>
            </a:fld>
            <a:endParaRPr lang="cs-CZ" altLang="cs-CZ"/>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646533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17B03A3-772B-4D30-9545-79AF9372F420}" type="slidenum">
              <a:rPr lang="cs-CZ" altLang="cs-CZ"/>
              <a:pPr eaLnBrk="1" hangingPunct="1">
                <a:spcBef>
                  <a:spcPct val="0"/>
                </a:spcBef>
              </a:pPr>
              <a:t>34</a:t>
            </a:fld>
            <a:endParaRPr lang="cs-CZ" altLang="cs-CZ"/>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cs-CZ" altLang="cs-CZ" dirty="0">
                <a:latin typeface="Arial" panose="020B0604020202020204" pitchFamily="34" charset="0"/>
              </a:rPr>
              <a:t> § 16</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(1) Trestnost činu se posuzuje  podle zákona účinného v době, kdy  byl  čin  spáchán;  podle  pozdějšího  zákona se posuzuje jen tehdy, jestliže to je pro pachatele příznivější.</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(2) Pachateli lze uložit vždy pouze takový druh trestu, který dovoluje  uložit  zákon  účinný  v  době,  kdy  se o trestném činu rozhoduje.</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(3) O  ochranném  opatření  se  rozhodne  vždy  podle  zákona účinného v době, kdy se o ochranném opatření rozhoduje. </a:t>
            </a:r>
          </a:p>
          <a:p>
            <a:pPr eaLnBrk="1" hangingPunct="1">
              <a:lnSpc>
                <a:spcPct val="80000"/>
              </a:lnSpc>
            </a:pPr>
            <a:r>
              <a:rPr lang="cs-CZ" altLang="cs-CZ" dirty="0">
                <a:latin typeface="Arial" panose="020B0604020202020204" pitchFamily="34" charset="0"/>
              </a:rPr>
              <a:t>§ 17</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(1) Podle zákona České republiky  se posuzuje trestnost činu, který byl spáchán na území republiky.</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(2) Trestný čin se považuje za spáchaný na území republiky, </a:t>
            </a:r>
          </a:p>
          <a:p>
            <a:pPr eaLnBrk="1" hangingPunct="1">
              <a:lnSpc>
                <a:spcPct val="80000"/>
              </a:lnSpc>
            </a:pPr>
            <a:r>
              <a:rPr lang="cs-CZ" altLang="cs-CZ" dirty="0">
                <a:latin typeface="Arial" panose="020B0604020202020204" pitchFamily="34" charset="0"/>
              </a:rPr>
              <a:t>a) dopustil-li  se tu  pachatel  jednání,  i když  porušení nebo</a:t>
            </a:r>
          </a:p>
          <a:p>
            <a:pPr eaLnBrk="1" hangingPunct="1">
              <a:lnSpc>
                <a:spcPct val="80000"/>
              </a:lnSpc>
            </a:pPr>
            <a:r>
              <a:rPr lang="cs-CZ" altLang="cs-CZ" dirty="0">
                <a:latin typeface="Arial" panose="020B0604020202020204" pitchFamily="34" charset="0"/>
              </a:rPr>
              <a:t>     ohrožení  zájmu chráněného  tímto zákonem  nastalo nebo  mělo  nastat zcela nebo zčásti v cizině, nebo</a:t>
            </a:r>
          </a:p>
          <a:p>
            <a:pPr eaLnBrk="1" hangingPunct="1">
              <a:lnSpc>
                <a:spcPct val="80000"/>
              </a:lnSpc>
            </a:pPr>
            <a:r>
              <a:rPr lang="cs-CZ" altLang="cs-CZ" dirty="0">
                <a:latin typeface="Arial" panose="020B0604020202020204" pitchFamily="34" charset="0"/>
              </a:rPr>
              <a:t>  b) porušil-li nebo  ohrozil-li tu pachatel  zájem chráněný tímto  zákonem nebo měl-li tu alespoň zčásti takový následek nastat, i když se jednání dopustil v cizině.</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(3) Podle  zákona České  republiky se  posuzuje též trestnost činu, který byl  spáchán mimo území republiky na  palubě lodi nebo letadla,   které  jsou   registrovány  v   České  republice,  nebo v Antarktidě.  Místo spáchání  takového činu  se posuzuje  obdobně podle odstavce 2.</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 18</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Podle zákona  České republiky se  posuzuje i trestnost  činu, který v cizině spáchal občan České republiky nebo osoba bez státní příslušnosti, která má na jejím území povolen trvalý pobyt.</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 19</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Podle zákona České republiky se posuzuje trestnost rozvracení republiky (§ 92),  teroru (§ 93 a 93a),  záškodnictví (§ 95 a 96), sabotáže  (§ 97),  vyzvědačství  (§ 105),  padělání  a pozměňování peněz  (§ 140), udávání  padělaných a  pozměněných peněz  (§ 141), výroby  a držení  padělatelského náčiní  (§ 142), útoku  na státní</a:t>
            </a:r>
          </a:p>
          <a:p>
            <a:pPr eaLnBrk="1" hangingPunct="1">
              <a:lnSpc>
                <a:spcPct val="80000"/>
              </a:lnSpc>
            </a:pPr>
            <a:r>
              <a:rPr lang="cs-CZ" altLang="cs-CZ" dirty="0">
                <a:latin typeface="Arial" panose="020B0604020202020204" pitchFamily="34" charset="0"/>
              </a:rPr>
              <a:t>orgán  podle  § 153,  útoku  na  veřejného  činitele  podle § 155, </a:t>
            </a:r>
            <a:r>
              <a:rPr lang="cs-CZ" altLang="cs-CZ" dirty="0" err="1">
                <a:latin typeface="Arial" panose="020B0604020202020204" pitchFamily="34" charset="0"/>
              </a:rPr>
              <a:t>genocidia</a:t>
            </a:r>
            <a:r>
              <a:rPr lang="cs-CZ" altLang="cs-CZ" dirty="0">
                <a:latin typeface="Arial" panose="020B0604020202020204" pitchFamily="34" charset="0"/>
              </a:rPr>
              <a:t>   (§ 259),  používání   zakázaného  bojového  prostředku a nedovoleného  vedení  boje  (§ 262),  válečné  krutosti (§ 263), perzekuce  obyvatelstva  (§ 263a),  plenění  v  prostoru válečných operací  (§ 264),  zneužívání  mezinárodně  uznávaných  a státních znaků  (§ 265)  a  trestného  činu  proti  míru  podle  § 1 zákona</a:t>
            </a:r>
          </a:p>
          <a:p>
            <a:pPr eaLnBrk="1" hangingPunct="1">
              <a:lnSpc>
                <a:spcPct val="80000"/>
              </a:lnSpc>
            </a:pPr>
            <a:r>
              <a:rPr lang="cs-CZ" altLang="cs-CZ" dirty="0">
                <a:latin typeface="Arial" panose="020B0604020202020204" pitchFamily="34" charset="0"/>
              </a:rPr>
              <a:t>č. 165/1950 Sb.,  na  ochranu  míru,  i  tehdy,  spáchal-li takový trestný čin v cizině cizí  státní příslušník nebo osoba bez státní příslušnosti, která  nemá na území České  republiky povolen trvalý</a:t>
            </a:r>
          </a:p>
          <a:p>
            <a:pPr eaLnBrk="1" hangingPunct="1">
              <a:lnSpc>
                <a:spcPct val="80000"/>
              </a:lnSpc>
            </a:pPr>
            <a:r>
              <a:rPr lang="cs-CZ" altLang="cs-CZ" dirty="0">
                <a:latin typeface="Arial" panose="020B0604020202020204" pitchFamily="34" charset="0"/>
              </a:rPr>
              <a:t>pobyt.</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 20</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(1) Podle zákona  České republiky se  posuzuje trestnost činu</a:t>
            </a:r>
          </a:p>
          <a:p>
            <a:pPr eaLnBrk="1" hangingPunct="1">
              <a:lnSpc>
                <a:spcPct val="80000"/>
              </a:lnSpc>
            </a:pPr>
            <a:r>
              <a:rPr lang="cs-CZ" altLang="cs-CZ" dirty="0">
                <a:latin typeface="Arial" panose="020B0604020202020204" pitchFamily="34" charset="0"/>
              </a:rPr>
              <a:t>spáchaného  v cizině  cizím státním  příslušníkem nebo  osobou bez</a:t>
            </a:r>
          </a:p>
          <a:p>
            <a:pPr eaLnBrk="1" hangingPunct="1">
              <a:lnSpc>
                <a:spcPct val="80000"/>
              </a:lnSpc>
            </a:pPr>
            <a:r>
              <a:rPr lang="cs-CZ" altLang="cs-CZ" dirty="0">
                <a:latin typeface="Arial" panose="020B0604020202020204" pitchFamily="34" charset="0"/>
              </a:rPr>
              <a:t>státní příslušnosti,  která nemá na území  České republiky povolen</a:t>
            </a:r>
          </a:p>
          <a:p>
            <a:pPr eaLnBrk="1" hangingPunct="1">
              <a:lnSpc>
                <a:spcPct val="80000"/>
              </a:lnSpc>
            </a:pPr>
            <a:r>
              <a:rPr lang="cs-CZ" altLang="cs-CZ" dirty="0">
                <a:latin typeface="Arial" panose="020B0604020202020204" pitchFamily="34" charset="0"/>
              </a:rPr>
              <a:t>trvalý pobyt, též tehdy,</a:t>
            </a:r>
          </a:p>
          <a:p>
            <a:pPr eaLnBrk="1" hangingPunct="1">
              <a:lnSpc>
                <a:spcPct val="80000"/>
              </a:lnSpc>
            </a:pPr>
            <a:r>
              <a:rPr lang="cs-CZ" altLang="cs-CZ" dirty="0">
                <a:latin typeface="Arial" panose="020B0604020202020204" pitchFamily="34" charset="0"/>
              </a:rPr>
              <a:t>  a) je-li čin trestný  i podle zákona účinného na  území, kde byl spáchán, a</a:t>
            </a:r>
          </a:p>
          <a:p>
            <a:pPr eaLnBrk="1" hangingPunct="1">
              <a:lnSpc>
                <a:spcPct val="80000"/>
              </a:lnSpc>
            </a:pPr>
            <a:r>
              <a:rPr lang="cs-CZ" altLang="cs-CZ" dirty="0">
                <a:latin typeface="Arial" panose="020B0604020202020204" pitchFamily="34" charset="0"/>
              </a:rPr>
              <a:t>  b) jestliže  pachatel byl  dopaden  na  území republiky  a nebyl  vydán k trestnímu stíhání cizímu státu.</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(2) Pachateli  však nelze  uložit trest  přísnější, než  jaký</a:t>
            </a:r>
          </a:p>
          <a:p>
            <a:pPr eaLnBrk="1" hangingPunct="1">
              <a:lnSpc>
                <a:spcPct val="80000"/>
              </a:lnSpc>
            </a:pPr>
            <a:r>
              <a:rPr lang="cs-CZ" altLang="cs-CZ" dirty="0">
                <a:latin typeface="Arial" panose="020B0604020202020204" pitchFamily="34" charset="0"/>
              </a:rPr>
              <a:t>stanoví zákon státu, na jehož území byl trestný čin spáchán. </a:t>
            </a:r>
          </a:p>
          <a:p>
            <a:pPr eaLnBrk="1" hangingPunct="1">
              <a:lnSpc>
                <a:spcPct val="80000"/>
              </a:lnSpc>
            </a:pPr>
            <a:endParaRPr lang="cs-CZ" altLang="cs-CZ" dirty="0">
              <a:latin typeface="Arial" panose="020B0604020202020204" pitchFamily="34" charset="0"/>
            </a:endParaRP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 20a</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(1) Trestnost činu  se posuzuje podle  zákona České republiky také  tehdy, jestliže  to stanoví  vyhlášená mezinárodní  smlouva, kterou je Česká republika vázána.</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dirty="0">
                <a:latin typeface="Arial" panose="020B0604020202020204" pitchFamily="34" charset="0"/>
              </a:rPr>
              <a:t>     (2) Ustanovení   § 17  až   20  se   nepoužije,  jestliže  to</a:t>
            </a:r>
          </a:p>
          <a:p>
            <a:pPr eaLnBrk="1" hangingPunct="1">
              <a:lnSpc>
                <a:spcPct val="80000"/>
              </a:lnSpc>
            </a:pPr>
            <a:r>
              <a:rPr lang="cs-CZ" altLang="cs-CZ" dirty="0">
                <a:latin typeface="Arial" panose="020B0604020202020204" pitchFamily="34" charset="0"/>
              </a:rPr>
              <a:t>stanoví  vyhlášená   mezinárodní  smlouva,  kterou   je  Česká republika vázána nebo zvláštní zákon.</a:t>
            </a:r>
          </a:p>
          <a:p>
            <a:pPr eaLnBrk="1" hangingPunct="1">
              <a:lnSpc>
                <a:spcPct val="80000"/>
              </a:lnSpc>
            </a:pPr>
            <a:endParaRPr lang="cs-CZ" altLang="cs-CZ" dirty="0">
              <a:latin typeface="Arial" panose="020B0604020202020204" pitchFamily="34" charset="0"/>
            </a:endParaRPr>
          </a:p>
          <a:p>
            <a:pPr eaLnBrk="1" hangingPunct="1">
              <a:lnSpc>
                <a:spcPct val="80000"/>
              </a:lnSpc>
            </a:pPr>
            <a:r>
              <a:rPr lang="cs-CZ" altLang="cs-CZ" b="1" dirty="0">
                <a:latin typeface="Arial" panose="020B0604020202020204" pitchFamily="34" charset="0"/>
              </a:rPr>
              <a:t>Ústava ČR</a:t>
            </a:r>
          </a:p>
          <a:p>
            <a:pPr eaLnBrk="1" hangingPunct="1"/>
            <a:r>
              <a:rPr lang="cs-CZ" altLang="cs-CZ" dirty="0">
                <a:latin typeface="Arial" panose="020B0604020202020204" pitchFamily="34" charset="0"/>
              </a:rPr>
              <a:t> Čl.27</a:t>
            </a:r>
          </a:p>
          <a:p>
            <a:pPr eaLnBrk="1" hangingPunct="1"/>
            <a:endParaRPr lang="cs-CZ" altLang="cs-CZ" dirty="0">
              <a:latin typeface="Arial" panose="020B0604020202020204" pitchFamily="34" charset="0"/>
            </a:endParaRPr>
          </a:p>
          <a:p>
            <a:pPr eaLnBrk="1" hangingPunct="1"/>
            <a:r>
              <a:rPr lang="cs-CZ" altLang="cs-CZ" dirty="0">
                <a:latin typeface="Arial" panose="020B0604020202020204" pitchFamily="34" charset="0"/>
              </a:rPr>
              <a:t>     (1) Poslance  ani senátora  nelze postihnout  pro hlasování v</a:t>
            </a:r>
          </a:p>
          <a:p>
            <a:pPr eaLnBrk="1" hangingPunct="1"/>
            <a:r>
              <a:rPr lang="cs-CZ" altLang="cs-CZ" dirty="0">
                <a:latin typeface="Arial" panose="020B0604020202020204" pitchFamily="34" charset="0"/>
              </a:rPr>
              <a:t>Poslanecké sněmovně nebo Senátu nebo jejich orgánech.</a:t>
            </a:r>
          </a:p>
          <a:p>
            <a:pPr eaLnBrk="1" hangingPunct="1"/>
            <a:endParaRPr lang="cs-CZ" altLang="cs-CZ" dirty="0">
              <a:latin typeface="Arial" panose="020B0604020202020204" pitchFamily="34" charset="0"/>
            </a:endParaRPr>
          </a:p>
          <a:p>
            <a:pPr eaLnBrk="1" hangingPunct="1"/>
            <a:r>
              <a:rPr lang="cs-CZ" altLang="cs-CZ" dirty="0">
                <a:latin typeface="Arial" panose="020B0604020202020204" pitchFamily="34" charset="0"/>
              </a:rPr>
              <a:t>     (2) Za projevy učiněné v Poslanecké sněmovně nebo Senátu nebo</a:t>
            </a:r>
          </a:p>
          <a:p>
            <a:pPr eaLnBrk="1" hangingPunct="1"/>
            <a:r>
              <a:rPr lang="cs-CZ" altLang="cs-CZ" dirty="0">
                <a:latin typeface="Arial" panose="020B0604020202020204" pitchFamily="34" charset="0"/>
              </a:rPr>
              <a:t>v jejich  orgánech nelze  poslance nebo  senátora trestně  stíhat.</a:t>
            </a:r>
          </a:p>
          <a:p>
            <a:pPr eaLnBrk="1" hangingPunct="1"/>
            <a:r>
              <a:rPr lang="cs-CZ" altLang="cs-CZ" dirty="0">
                <a:latin typeface="Arial" panose="020B0604020202020204" pitchFamily="34" charset="0"/>
              </a:rPr>
              <a:t>Poslanec nebo senátor podléhá  jen disciplinární pravomoci komory,</a:t>
            </a:r>
          </a:p>
          <a:p>
            <a:pPr eaLnBrk="1" hangingPunct="1"/>
            <a:r>
              <a:rPr lang="cs-CZ" altLang="cs-CZ" dirty="0">
                <a:latin typeface="Arial" panose="020B0604020202020204" pitchFamily="34" charset="0"/>
              </a:rPr>
              <a:t>jejímž je členem.</a:t>
            </a:r>
          </a:p>
          <a:p>
            <a:pPr eaLnBrk="1" hangingPunct="1"/>
            <a:endParaRPr lang="cs-CZ" altLang="cs-CZ" dirty="0">
              <a:latin typeface="Arial" panose="020B0604020202020204" pitchFamily="34" charset="0"/>
            </a:endParaRPr>
          </a:p>
          <a:p>
            <a:pPr eaLnBrk="1" hangingPunct="1"/>
            <a:r>
              <a:rPr lang="cs-CZ" altLang="cs-CZ" dirty="0">
                <a:latin typeface="Arial" panose="020B0604020202020204" pitchFamily="34" charset="0"/>
              </a:rPr>
              <a:t>     (3) Za   přestupky   poslanec   nebo   senátor   podléhá  jen</a:t>
            </a:r>
          </a:p>
          <a:p>
            <a:pPr eaLnBrk="1" hangingPunct="1"/>
            <a:r>
              <a:rPr lang="cs-CZ" altLang="cs-CZ" dirty="0">
                <a:latin typeface="Arial" panose="020B0604020202020204" pitchFamily="34" charset="0"/>
              </a:rPr>
              <a:t>disciplinární  pravomoci  komory,  jejímž  je  členem, pokud zákon</a:t>
            </a:r>
          </a:p>
          <a:p>
            <a:pPr eaLnBrk="1" hangingPunct="1"/>
            <a:r>
              <a:rPr lang="cs-CZ" altLang="cs-CZ" dirty="0">
                <a:latin typeface="Arial" panose="020B0604020202020204" pitchFamily="34" charset="0"/>
              </a:rPr>
              <a:t>nestanoví jinak.</a:t>
            </a:r>
          </a:p>
          <a:p>
            <a:pPr eaLnBrk="1" hangingPunct="1"/>
            <a:endParaRPr lang="cs-CZ" altLang="cs-CZ" dirty="0">
              <a:latin typeface="Arial" panose="020B0604020202020204" pitchFamily="34" charset="0"/>
            </a:endParaRPr>
          </a:p>
          <a:p>
            <a:pPr eaLnBrk="1" hangingPunct="1"/>
            <a:r>
              <a:rPr lang="cs-CZ" altLang="cs-CZ" dirty="0">
                <a:latin typeface="Arial" panose="020B0604020202020204" pitchFamily="34" charset="0"/>
              </a:rPr>
              <a:t>     (4) Poslance ani  senátora nelze trestně  stíhat bez souhlasu</a:t>
            </a:r>
          </a:p>
          <a:p>
            <a:pPr eaLnBrk="1" hangingPunct="1"/>
            <a:r>
              <a:rPr lang="cs-CZ" altLang="cs-CZ" dirty="0">
                <a:latin typeface="Arial" panose="020B0604020202020204" pitchFamily="34" charset="0"/>
              </a:rPr>
              <a:t>komory,  jejímž je  členem. Odepře-li  komora souhlas,  je trestní</a:t>
            </a:r>
          </a:p>
          <a:p>
            <a:pPr eaLnBrk="1" hangingPunct="1"/>
            <a:r>
              <a:rPr lang="cs-CZ" altLang="cs-CZ" dirty="0">
                <a:latin typeface="Arial" panose="020B0604020202020204" pitchFamily="34" charset="0"/>
              </a:rPr>
              <a:t>stíhání navždy vyloučeno.</a:t>
            </a:r>
          </a:p>
          <a:p>
            <a:pPr eaLnBrk="1" hangingPunct="1"/>
            <a:endParaRPr lang="cs-CZ" altLang="cs-CZ" dirty="0">
              <a:latin typeface="Arial" panose="020B0604020202020204" pitchFamily="34" charset="0"/>
            </a:endParaRPr>
          </a:p>
          <a:p>
            <a:pPr eaLnBrk="1" hangingPunct="1"/>
            <a:r>
              <a:rPr lang="cs-CZ" altLang="cs-CZ" dirty="0">
                <a:latin typeface="Arial" panose="020B0604020202020204" pitchFamily="34" charset="0"/>
              </a:rPr>
              <a:t>     (5) Poslance  nebo senátora  lze zadržet,  jen byl-li dopaden</a:t>
            </a:r>
          </a:p>
          <a:p>
            <a:pPr eaLnBrk="1" hangingPunct="1"/>
            <a:r>
              <a:rPr lang="cs-CZ" altLang="cs-CZ" dirty="0">
                <a:latin typeface="Arial" panose="020B0604020202020204" pitchFamily="34" charset="0"/>
              </a:rPr>
              <a:t>při  spáchání trestného  činu nebo  bezprostředně poté.  Příslušný</a:t>
            </a:r>
          </a:p>
          <a:p>
            <a:pPr eaLnBrk="1" hangingPunct="1"/>
            <a:r>
              <a:rPr lang="cs-CZ" altLang="cs-CZ" dirty="0">
                <a:latin typeface="Arial" panose="020B0604020202020204" pitchFamily="34" charset="0"/>
              </a:rPr>
              <a:t>orgán je povinen zadržení  ihned oznámit předsedovi komory, jejímž</a:t>
            </a:r>
          </a:p>
          <a:p>
            <a:pPr eaLnBrk="1" hangingPunct="1"/>
            <a:r>
              <a:rPr lang="cs-CZ" altLang="cs-CZ" dirty="0">
                <a:latin typeface="Arial" panose="020B0604020202020204" pitchFamily="34" charset="0"/>
              </a:rPr>
              <a:t>je  zadržený  členem;  nedá-li  předseda  komory  do  24 hodin  od</a:t>
            </a:r>
          </a:p>
          <a:p>
            <a:pPr eaLnBrk="1" hangingPunct="1"/>
            <a:r>
              <a:rPr lang="cs-CZ" altLang="cs-CZ" dirty="0">
                <a:latin typeface="Arial" panose="020B0604020202020204" pitchFamily="34" charset="0"/>
              </a:rPr>
              <a:t>zadržení souhlas k odevzdání  zadrženého soudu, je příslušný orgán</a:t>
            </a:r>
          </a:p>
          <a:p>
            <a:pPr eaLnBrk="1" hangingPunct="1"/>
            <a:r>
              <a:rPr lang="cs-CZ" altLang="cs-CZ" dirty="0">
                <a:latin typeface="Arial" panose="020B0604020202020204" pitchFamily="34" charset="0"/>
              </a:rPr>
              <a:t>povinen  ho  propustit.  Na  své  první  následující schůzi komora</a:t>
            </a:r>
          </a:p>
          <a:p>
            <a:pPr eaLnBrk="1" hangingPunct="1"/>
            <a:r>
              <a:rPr lang="cs-CZ" altLang="cs-CZ" dirty="0">
                <a:latin typeface="Arial" panose="020B0604020202020204" pitchFamily="34" charset="0"/>
              </a:rPr>
              <a:t>rozhodne o přípustnosti stíhání s konečnou platností. </a:t>
            </a:r>
          </a:p>
          <a:p>
            <a:pPr eaLnBrk="1" hangingPunct="1">
              <a:lnSpc>
                <a:spcPct val="80000"/>
              </a:lnSpc>
            </a:pPr>
            <a:endParaRPr lang="cs-CZ" altLang="cs-CZ" dirty="0">
              <a:latin typeface="Arial" panose="020B0604020202020204" pitchFamily="34" charset="0"/>
            </a:endParaRPr>
          </a:p>
          <a:p>
            <a:pPr eaLnBrk="1" hangingPunct="1">
              <a:lnSpc>
                <a:spcPct val="80000"/>
              </a:lnSpc>
            </a:pPr>
            <a:endParaRPr lang="cs-CZ" altLang="cs-CZ" dirty="0">
              <a:latin typeface="Arial" panose="020B0604020202020204" pitchFamily="34" charset="0"/>
            </a:endParaRPr>
          </a:p>
        </p:txBody>
      </p:sp>
    </p:spTree>
    <p:extLst>
      <p:ext uri="{BB962C8B-B14F-4D97-AF65-F5344CB8AC3E}">
        <p14:creationId xmlns:p14="http://schemas.microsoft.com/office/powerpoint/2010/main" val="33320811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5DD23E6-4593-4AF9-BE5C-F11FFFA30841}" type="slidenum">
              <a:rPr lang="cs-CZ" altLang="cs-CZ"/>
              <a:pPr eaLnBrk="1" hangingPunct="1">
                <a:spcBef>
                  <a:spcPct val="0"/>
                </a:spcBef>
              </a:pPr>
              <a:t>35</a:t>
            </a:fld>
            <a:endParaRPr lang="cs-CZ" altLang="cs-CZ"/>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cs-CZ" altLang="cs-CZ" sz="800">
                <a:latin typeface="Arial" panose="020B0604020202020204" pitchFamily="34" charset="0"/>
              </a:rPr>
              <a:t> HLAVA DVANÁCTÁ –  Trestné činy vojenské</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a:t>
            </a:r>
          </a:p>
          <a:p>
            <a:pPr eaLnBrk="1" hangingPunct="1">
              <a:lnSpc>
                <a:spcPct val="80000"/>
              </a:lnSpc>
            </a:pPr>
            <a:r>
              <a:rPr lang="cs-CZ" altLang="cs-CZ" sz="800">
                <a:latin typeface="Arial" panose="020B0604020202020204" pitchFamily="34" charset="0"/>
              </a:rPr>
              <a:t>                           ODDÍL PRVNÍ</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Trestné činy proti vojenské podřízenosti a vojenské cti</a:t>
            </a:r>
          </a:p>
          <a:p>
            <a:pPr eaLnBrk="1" hangingPunct="1">
              <a:lnSpc>
                <a:spcPct val="80000"/>
              </a:lnSpc>
            </a:pPr>
            <a:endParaRPr lang="cs-CZ" altLang="cs-CZ" sz="800" b="1">
              <a:latin typeface="Arial" panose="020B0604020202020204" pitchFamily="34" charset="0"/>
            </a:endParaRPr>
          </a:p>
          <a:p>
            <a:pPr eaLnBrk="1" hangingPunct="1">
              <a:lnSpc>
                <a:spcPct val="80000"/>
              </a:lnSpc>
            </a:pPr>
            <a:r>
              <a:rPr lang="cs-CZ" altLang="cs-CZ" sz="800">
                <a:latin typeface="Arial" panose="020B0604020202020204" pitchFamily="34" charset="0"/>
              </a:rPr>
              <a:t>                     Neuposlechnutí rozkazu</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273</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odepře provést  nebo úmyslně  neprovede rozkaz, bude potrestán odnětím svobody až na tři léta.</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dvě léta  až sedm  let bude pachatel potrestán,</a:t>
            </a:r>
          </a:p>
          <a:p>
            <a:pPr eaLnBrk="1" hangingPunct="1">
              <a:lnSpc>
                <a:spcPct val="80000"/>
              </a:lnSpc>
            </a:pPr>
            <a:r>
              <a:rPr lang="cs-CZ" altLang="cs-CZ" sz="800">
                <a:latin typeface="Arial" panose="020B0604020202020204" pitchFamily="34" charset="0"/>
              </a:rPr>
              <a:t>  a) spáchá-li čin uvedený v odstavci 1 se skupinou vojáků,</a:t>
            </a:r>
          </a:p>
          <a:p>
            <a:pPr eaLnBrk="1" hangingPunct="1">
              <a:lnSpc>
                <a:spcPct val="80000"/>
              </a:lnSpc>
            </a:pPr>
            <a:r>
              <a:rPr lang="cs-CZ" altLang="cs-CZ" sz="800">
                <a:latin typeface="Arial" panose="020B0604020202020204" pitchFamily="34" charset="0"/>
              </a:rPr>
              <a:t>  b) spáchá-li takový čin se zbraní,</a:t>
            </a:r>
          </a:p>
          <a:p>
            <a:pPr eaLnBrk="1" hangingPunct="1">
              <a:lnSpc>
                <a:spcPct val="80000"/>
              </a:lnSpc>
            </a:pPr>
            <a:r>
              <a:rPr lang="cs-CZ" altLang="cs-CZ" sz="800">
                <a:latin typeface="Arial" panose="020B0604020202020204" pitchFamily="34" charset="0"/>
              </a:rPr>
              <a:t>  c) spáchá-li takový čin za okolností, že by tím mohl zmařit nebo podstatně ztížit splnění důležitého služebního úkolu,</a:t>
            </a:r>
          </a:p>
          <a:p>
            <a:pPr eaLnBrk="1" hangingPunct="1">
              <a:lnSpc>
                <a:spcPct val="80000"/>
              </a:lnSpc>
            </a:pPr>
            <a:r>
              <a:rPr lang="cs-CZ" altLang="cs-CZ" sz="800">
                <a:latin typeface="Arial" panose="020B0604020202020204" pitchFamily="34" charset="0"/>
              </a:rPr>
              <a:t>  d) způsobí-li  takovým činem  těžkou újmu  na zdraví  nebo smrt, nebo</a:t>
            </a:r>
          </a:p>
          <a:p>
            <a:pPr eaLnBrk="1" hangingPunct="1">
              <a:lnSpc>
                <a:spcPct val="80000"/>
              </a:lnSpc>
            </a:pPr>
            <a:r>
              <a:rPr lang="cs-CZ" altLang="cs-CZ" sz="800">
                <a:latin typeface="Arial" panose="020B0604020202020204" pitchFamily="34" charset="0"/>
              </a:rPr>
              <a:t>  e) způsobí-li takovým  činem ohrožení bojové  pohotovosti útvaru nebo jiný zvlášť závažný následek.</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pět až  patnáct let  nebo výjimečným trestem   bude   pachatel   potrestán,   spáchá-li   čin   uvedený v odstavci 1 za stavu ohrožení státu  nebo za válečného stavu nebo za bojové situace.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274</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z  nedbalosti  neprovede  rozkaz, a  tím zmaří nebo podstatně ztíží  splnění důležitého služebního   úkolu, bude potrestán odnětím svobody až na jeden rok.</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šest měsíců až  pět let bude pachatel potrestán,</a:t>
            </a:r>
          </a:p>
          <a:p>
            <a:pPr eaLnBrk="1" hangingPunct="1">
              <a:lnSpc>
                <a:spcPct val="80000"/>
              </a:lnSpc>
            </a:pPr>
            <a:r>
              <a:rPr lang="cs-CZ" altLang="cs-CZ" sz="800">
                <a:latin typeface="Arial" panose="020B0604020202020204" pitchFamily="34" charset="0"/>
              </a:rPr>
              <a:t>  a) způsobí-li činem uvedeným v odstavci  1 těžkou újmu na zdraví nebo smrt, nebo</a:t>
            </a:r>
          </a:p>
          <a:p>
            <a:pPr eaLnBrk="1" hangingPunct="1">
              <a:lnSpc>
                <a:spcPct val="80000"/>
              </a:lnSpc>
            </a:pPr>
            <a:r>
              <a:rPr lang="cs-CZ" altLang="cs-CZ" sz="800">
                <a:latin typeface="Arial" panose="020B0604020202020204" pitchFamily="34" charset="0"/>
              </a:rPr>
              <a:t>  b) způsobí-li  takovým činem  vážné ohrožení  bojové pohotovosti útvaru nebo jiný zvlášť závažný následek.</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tři léta  až deset let  bude pachatel potrestán, spáchá-li  čin uvedený v odstavci 1 za stavu  ohrožení státu nebo za válečného stavu nebo za bojové situace.</a:t>
            </a:r>
          </a:p>
          <a:p>
            <a:pPr eaLnBrk="1" hangingPunct="1">
              <a:lnSpc>
                <a:spcPct val="80000"/>
              </a:lnSpc>
            </a:pPr>
            <a:r>
              <a:rPr lang="cs-CZ" altLang="cs-CZ" sz="800">
                <a:latin typeface="Arial" panose="020B0604020202020204" pitchFamily="34" charset="0"/>
              </a:rPr>
              <a:t>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275</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Zprotivení a donucení k porušení vojenské povinnosti</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klade  odpor vojáku, který  plní vojenské povinnosti, nebo  jej donutí  k  porušení  vojenské povinnosti, bude potrestán odnětím svobody až na tři léta.</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dvě léta  až sedm  let bude pachatel potrestán</a:t>
            </a:r>
          </a:p>
          <a:p>
            <a:pPr eaLnBrk="1" hangingPunct="1">
              <a:lnSpc>
                <a:spcPct val="80000"/>
              </a:lnSpc>
            </a:pPr>
            <a:r>
              <a:rPr lang="cs-CZ" altLang="cs-CZ" sz="800">
                <a:latin typeface="Arial" panose="020B0604020202020204" pitchFamily="34" charset="0"/>
              </a:rPr>
              <a:t>  a) spáchá-li čin uvedený v odstavci 1 se skupinou osob,</a:t>
            </a:r>
          </a:p>
          <a:p>
            <a:pPr eaLnBrk="1" hangingPunct="1">
              <a:lnSpc>
                <a:spcPct val="80000"/>
              </a:lnSpc>
            </a:pPr>
            <a:r>
              <a:rPr lang="cs-CZ" altLang="cs-CZ" sz="800">
                <a:latin typeface="Arial" panose="020B0604020202020204" pitchFamily="34" charset="0"/>
              </a:rPr>
              <a:t>  b) spáchá-li takový čin se zbraní,</a:t>
            </a:r>
          </a:p>
          <a:p>
            <a:pPr eaLnBrk="1" hangingPunct="1">
              <a:lnSpc>
                <a:spcPct val="80000"/>
              </a:lnSpc>
            </a:pPr>
            <a:r>
              <a:rPr lang="cs-CZ" altLang="cs-CZ" sz="800">
                <a:latin typeface="Arial" panose="020B0604020202020204" pitchFamily="34" charset="0"/>
              </a:rPr>
              <a:t>  c) způsobí-li  takovým činem  těžkou  újmu  na zdraví  nebo jiný zvlášť závažný následek, nebo</a:t>
            </a:r>
          </a:p>
          <a:p>
            <a:pPr eaLnBrk="1" hangingPunct="1">
              <a:lnSpc>
                <a:spcPct val="80000"/>
              </a:lnSpc>
            </a:pPr>
            <a:r>
              <a:rPr lang="cs-CZ" altLang="cs-CZ" sz="800">
                <a:latin typeface="Arial" panose="020B0604020202020204" pitchFamily="34" charset="0"/>
              </a:rPr>
              <a:t>  d) spáchá-li takový čin za bojové situace.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pět až  patnáct let  nebo výjimečným trestem bude pachatel potrestán,</a:t>
            </a:r>
          </a:p>
          <a:p>
            <a:pPr eaLnBrk="1" hangingPunct="1">
              <a:lnSpc>
                <a:spcPct val="80000"/>
              </a:lnSpc>
            </a:pPr>
            <a:r>
              <a:rPr lang="cs-CZ" altLang="cs-CZ" sz="800">
                <a:latin typeface="Arial" panose="020B0604020202020204" pitchFamily="34" charset="0"/>
              </a:rPr>
              <a:t>  a) způsobí-li činem uvedeným v odstavci 1 smrt, nebo</a:t>
            </a:r>
          </a:p>
          <a:p>
            <a:pPr eaLnBrk="1" hangingPunct="1">
              <a:lnSpc>
                <a:spcPct val="80000"/>
              </a:lnSpc>
            </a:pPr>
            <a:r>
              <a:rPr lang="cs-CZ" altLang="cs-CZ" sz="800">
                <a:latin typeface="Arial" panose="020B0604020202020204" pitchFamily="34" charset="0"/>
              </a:rPr>
              <a:t>  b) spáchá-li čin uvedený v  odstavci 2 písm. a) nebo c) za stavu ohrožení  státu  nebo  za  válečného stavu  nebo  za  bojové situace.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Urážka mezi vojáky</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276</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Kdo urazí</a:t>
            </a:r>
          </a:p>
          <a:p>
            <a:pPr eaLnBrk="1" hangingPunct="1">
              <a:lnSpc>
                <a:spcPct val="80000"/>
              </a:lnSpc>
            </a:pPr>
            <a:r>
              <a:rPr lang="cs-CZ" altLang="cs-CZ" sz="800">
                <a:latin typeface="Arial" panose="020B0604020202020204" pitchFamily="34" charset="0"/>
              </a:rPr>
              <a:t>  a) nadřízeného nebo vyššího,</a:t>
            </a:r>
          </a:p>
          <a:p>
            <a:pPr eaLnBrk="1" hangingPunct="1">
              <a:lnSpc>
                <a:spcPct val="80000"/>
              </a:lnSpc>
            </a:pPr>
            <a:r>
              <a:rPr lang="cs-CZ" altLang="cs-CZ" sz="800">
                <a:latin typeface="Arial" panose="020B0604020202020204" pitchFamily="34" charset="0"/>
              </a:rPr>
              <a:t>  b) podřízeného nebo nižšího, nebo</a:t>
            </a:r>
          </a:p>
          <a:p>
            <a:pPr eaLnBrk="1" hangingPunct="1">
              <a:lnSpc>
                <a:spcPct val="80000"/>
              </a:lnSpc>
            </a:pPr>
            <a:r>
              <a:rPr lang="cs-CZ" altLang="cs-CZ" sz="800">
                <a:latin typeface="Arial" panose="020B0604020202020204" pitchFamily="34" charset="0"/>
              </a:rPr>
              <a:t>  c) vojáka  stejné hodnosti, a to v době, kdy sám nebo uražený vykonává službu, bude potrestán odnětím svobody až na jeden rok.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277</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násilím nebo pohrůžkou bezprostředního násilí urazí</a:t>
            </a:r>
          </a:p>
          <a:p>
            <a:pPr eaLnBrk="1" hangingPunct="1">
              <a:lnSpc>
                <a:spcPct val="80000"/>
              </a:lnSpc>
            </a:pPr>
            <a:r>
              <a:rPr lang="cs-CZ" altLang="cs-CZ" sz="800">
                <a:latin typeface="Arial" panose="020B0604020202020204" pitchFamily="34" charset="0"/>
              </a:rPr>
              <a:t>  a) nadřízeného nebo vyššího, nebo</a:t>
            </a:r>
          </a:p>
          <a:p>
            <a:pPr eaLnBrk="1" hangingPunct="1">
              <a:lnSpc>
                <a:spcPct val="80000"/>
              </a:lnSpc>
            </a:pPr>
            <a:r>
              <a:rPr lang="cs-CZ" altLang="cs-CZ" sz="800">
                <a:latin typeface="Arial" panose="020B0604020202020204" pitchFamily="34" charset="0"/>
              </a:rPr>
              <a:t>  b) podřízeného nebo nižšího,</a:t>
            </a:r>
          </a:p>
          <a:p>
            <a:pPr eaLnBrk="1" hangingPunct="1">
              <a:lnSpc>
                <a:spcPct val="80000"/>
              </a:lnSpc>
            </a:pPr>
            <a:r>
              <a:rPr lang="cs-CZ" altLang="cs-CZ" sz="800">
                <a:latin typeface="Arial" panose="020B0604020202020204" pitchFamily="34" charset="0"/>
              </a:rPr>
              <a:t>bude potrestán odnětím svobody až na dvě léta.</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šest měsíců až  pět let bude pachatel potrestán,</a:t>
            </a:r>
          </a:p>
          <a:p>
            <a:pPr eaLnBrk="1" hangingPunct="1">
              <a:lnSpc>
                <a:spcPct val="80000"/>
              </a:lnSpc>
            </a:pPr>
            <a:r>
              <a:rPr lang="cs-CZ" altLang="cs-CZ" sz="800">
                <a:latin typeface="Arial" panose="020B0604020202020204" pitchFamily="34" charset="0"/>
              </a:rPr>
              <a:t>  a) spáchá-li  čin  uvedený  v  odstavci 1  v  době, kdy sám nebo uražený vykonává službu,</a:t>
            </a:r>
          </a:p>
          <a:p>
            <a:pPr eaLnBrk="1" hangingPunct="1">
              <a:lnSpc>
                <a:spcPct val="80000"/>
              </a:lnSpc>
            </a:pPr>
            <a:r>
              <a:rPr lang="cs-CZ" altLang="cs-CZ" sz="800">
                <a:latin typeface="Arial" panose="020B0604020202020204" pitchFamily="34" charset="0"/>
              </a:rPr>
              <a:t>  b) spáchá-li takový čin proti vojenské stráži,</a:t>
            </a:r>
          </a:p>
          <a:p>
            <a:pPr eaLnBrk="1" hangingPunct="1">
              <a:lnSpc>
                <a:spcPct val="80000"/>
              </a:lnSpc>
            </a:pPr>
            <a:r>
              <a:rPr lang="cs-CZ" altLang="cs-CZ" sz="800">
                <a:latin typeface="Arial" panose="020B0604020202020204" pitchFamily="34" charset="0"/>
              </a:rPr>
              <a:t>  c) spáchá-li takový čin se zbraní nebo nejméně se dvěma osobami, nebo</a:t>
            </a:r>
          </a:p>
          <a:p>
            <a:pPr eaLnBrk="1" hangingPunct="1">
              <a:lnSpc>
                <a:spcPct val="80000"/>
              </a:lnSpc>
            </a:pPr>
            <a:r>
              <a:rPr lang="cs-CZ" altLang="cs-CZ" sz="800">
                <a:latin typeface="Arial" panose="020B0604020202020204" pitchFamily="34" charset="0"/>
              </a:rPr>
              <a:t>  d) způsobí-li takovým činem ublížení na zdraví.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278</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násilím  nebo pohrůžkou bezprostředního  násilí urazí vojáka  stejné  hodnosti  v  době,  kdy  sám nebo uražený vykonává službu, bude potrestán odnětím svobody až na dvě léta.</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šest měsíců až  pět let bude pachatel potrestán</a:t>
            </a:r>
          </a:p>
          <a:p>
            <a:pPr eaLnBrk="1" hangingPunct="1">
              <a:lnSpc>
                <a:spcPct val="80000"/>
              </a:lnSpc>
            </a:pPr>
            <a:r>
              <a:rPr lang="cs-CZ" altLang="cs-CZ" sz="800">
                <a:latin typeface="Arial" panose="020B0604020202020204" pitchFamily="34" charset="0"/>
              </a:rPr>
              <a:t>  a) spáchá-li čin uvedený v odstavci 1 proti vojenské stráži,</a:t>
            </a:r>
          </a:p>
          <a:p>
            <a:pPr eaLnBrk="1" hangingPunct="1">
              <a:lnSpc>
                <a:spcPct val="80000"/>
              </a:lnSpc>
            </a:pPr>
            <a:r>
              <a:rPr lang="cs-CZ" altLang="cs-CZ" sz="800">
                <a:latin typeface="Arial" panose="020B0604020202020204" pitchFamily="34" charset="0"/>
              </a:rPr>
              <a:t>  b) spáchá-li takový čin se zbraní nebo nejméně se dvěma osobami, nebo</a:t>
            </a:r>
          </a:p>
          <a:p>
            <a:pPr eaLnBrk="1" hangingPunct="1">
              <a:lnSpc>
                <a:spcPct val="80000"/>
              </a:lnSpc>
            </a:pPr>
            <a:r>
              <a:rPr lang="cs-CZ" altLang="cs-CZ" sz="800">
                <a:latin typeface="Arial" panose="020B0604020202020204" pitchFamily="34" charset="0"/>
              </a:rPr>
              <a:t>  c) způsobí-li takovým činem ublížení na zdraví. </a:t>
            </a:r>
          </a:p>
          <a:p>
            <a:pPr eaLnBrk="1" hangingPunct="1">
              <a:lnSpc>
                <a:spcPct val="80000"/>
              </a:lnSpc>
            </a:pPr>
            <a:r>
              <a:rPr lang="cs-CZ" altLang="cs-CZ" sz="800">
                <a:latin typeface="Arial" panose="020B0604020202020204" pitchFamily="34" charset="0"/>
              </a:rPr>
              <a:t>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279</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Násilí vůči nadřízenému</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užije násilí vůči nadřízenému</a:t>
            </a:r>
          </a:p>
          <a:p>
            <a:pPr eaLnBrk="1" hangingPunct="1">
              <a:lnSpc>
                <a:spcPct val="80000"/>
              </a:lnSpc>
            </a:pPr>
            <a:r>
              <a:rPr lang="cs-CZ" altLang="cs-CZ" sz="800">
                <a:latin typeface="Arial" panose="020B0604020202020204" pitchFamily="34" charset="0"/>
              </a:rPr>
              <a:t>  a) v úmyslu působit na výkon jeho vojenských povinností, nebo</a:t>
            </a:r>
          </a:p>
          <a:p>
            <a:pPr eaLnBrk="1" hangingPunct="1">
              <a:lnSpc>
                <a:spcPct val="80000"/>
              </a:lnSpc>
            </a:pPr>
            <a:r>
              <a:rPr lang="cs-CZ" altLang="cs-CZ" sz="800">
                <a:latin typeface="Arial" panose="020B0604020202020204" pitchFamily="34" charset="0"/>
              </a:rPr>
              <a:t>  b) pro výkon jeho vojenských povinností,</a:t>
            </a:r>
          </a:p>
          <a:p>
            <a:pPr eaLnBrk="1" hangingPunct="1">
              <a:lnSpc>
                <a:spcPct val="80000"/>
              </a:lnSpc>
            </a:pPr>
            <a:r>
              <a:rPr lang="cs-CZ" altLang="cs-CZ" sz="800">
                <a:latin typeface="Arial" panose="020B0604020202020204" pitchFamily="34" charset="0"/>
              </a:rPr>
              <a:t>bude potrestán odnětím svobody na šest měsíců až pět let.</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tři léta  až deset let bude pachatel potrestán,</a:t>
            </a:r>
          </a:p>
          <a:p>
            <a:pPr eaLnBrk="1" hangingPunct="1">
              <a:lnSpc>
                <a:spcPct val="80000"/>
              </a:lnSpc>
            </a:pPr>
            <a:r>
              <a:rPr lang="cs-CZ" altLang="cs-CZ" sz="800">
                <a:latin typeface="Arial" panose="020B0604020202020204" pitchFamily="34" charset="0"/>
              </a:rPr>
              <a:t>  a) pokusí-li se činem uvedeným v odstavci 1 způsobit těžkou újmu na zdraví,</a:t>
            </a:r>
          </a:p>
          <a:p>
            <a:pPr eaLnBrk="1" hangingPunct="1">
              <a:lnSpc>
                <a:spcPct val="80000"/>
              </a:lnSpc>
            </a:pPr>
            <a:r>
              <a:rPr lang="cs-CZ" altLang="cs-CZ" sz="800">
                <a:latin typeface="Arial" panose="020B0604020202020204" pitchFamily="34" charset="0"/>
              </a:rPr>
              <a:t>  b) způsobí-li takovým činem těžkou újmu na zdraví, nebo</a:t>
            </a:r>
          </a:p>
          <a:p>
            <a:pPr eaLnBrk="1" hangingPunct="1">
              <a:lnSpc>
                <a:spcPct val="80000"/>
              </a:lnSpc>
            </a:pPr>
            <a:r>
              <a:rPr lang="cs-CZ" altLang="cs-CZ" sz="800">
                <a:latin typeface="Arial" panose="020B0604020202020204" pitchFamily="34" charset="0"/>
              </a:rPr>
              <a:t>  c) spáchá-li takový čin se zbraní nebo nejméně se dvěma osobami.</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deset až patnáct  let nebo výjimečným trestem bude pachatel potrestán,</a:t>
            </a:r>
          </a:p>
          <a:p>
            <a:pPr eaLnBrk="1" hangingPunct="1">
              <a:lnSpc>
                <a:spcPct val="80000"/>
              </a:lnSpc>
            </a:pPr>
            <a:r>
              <a:rPr lang="cs-CZ" altLang="cs-CZ" sz="800">
                <a:latin typeface="Arial" panose="020B0604020202020204" pitchFamily="34" charset="0"/>
              </a:rPr>
              <a:t>  a) způsobí-li činem uvedeným v odstavci 1 smrt, nebo</a:t>
            </a:r>
          </a:p>
          <a:p>
            <a:pPr eaLnBrk="1" hangingPunct="1">
              <a:lnSpc>
                <a:spcPct val="80000"/>
              </a:lnSpc>
            </a:pPr>
            <a:r>
              <a:rPr lang="cs-CZ" altLang="cs-CZ" sz="800">
                <a:latin typeface="Arial" panose="020B0604020202020204" pitchFamily="34" charset="0"/>
              </a:rPr>
              <a:t>  b) spáchá-li  takový  čin  za   stavu  ohrožení  státu  nebo  za válečného stavu nebo za bojové situace.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a:t>
            </a:r>
          </a:p>
          <a:p>
            <a:pPr eaLnBrk="1" hangingPunct="1">
              <a:lnSpc>
                <a:spcPct val="80000"/>
              </a:lnSpc>
            </a:pPr>
            <a:r>
              <a:rPr lang="cs-CZ" altLang="cs-CZ" sz="800">
                <a:latin typeface="Arial" panose="020B0604020202020204" pitchFamily="34" charset="0"/>
              </a:rPr>
              <a:t>            Porušování práv a chráněných zájmů vojáků</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279a</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vojáka stejné hodnosti nutí k osobním úsluhám nebo ho omezuje na právech nebo svévolně ztěžuje  výkon jeho služby, bude potrestán odnětím svobody až na jeden rok.</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šest měsíců  až tři léta bude pachatel potrestán,</a:t>
            </a:r>
          </a:p>
          <a:p>
            <a:pPr eaLnBrk="1" hangingPunct="1">
              <a:lnSpc>
                <a:spcPct val="80000"/>
              </a:lnSpc>
            </a:pPr>
            <a:r>
              <a:rPr lang="cs-CZ" altLang="cs-CZ" sz="800">
                <a:latin typeface="Arial" panose="020B0604020202020204" pitchFamily="34" charset="0"/>
              </a:rPr>
              <a:t>  a) spáchá-li  čin uvedený  v odstavci 1  násilím nebo  pohrůžkou násilí nebo pohrůžkou jiné těžké újmy,</a:t>
            </a:r>
          </a:p>
          <a:p>
            <a:pPr eaLnBrk="1" hangingPunct="1">
              <a:lnSpc>
                <a:spcPct val="80000"/>
              </a:lnSpc>
            </a:pPr>
            <a:r>
              <a:rPr lang="cs-CZ" altLang="cs-CZ" sz="800">
                <a:latin typeface="Arial" panose="020B0604020202020204" pitchFamily="34" charset="0"/>
              </a:rPr>
              <a:t>  b) spáchá-li takový čin nejméně se dvěma osobami, nebo</a:t>
            </a:r>
          </a:p>
          <a:p>
            <a:pPr eaLnBrk="1" hangingPunct="1">
              <a:lnSpc>
                <a:spcPct val="80000"/>
              </a:lnSpc>
            </a:pPr>
            <a:r>
              <a:rPr lang="cs-CZ" altLang="cs-CZ" sz="800">
                <a:latin typeface="Arial" panose="020B0604020202020204" pitchFamily="34" charset="0"/>
              </a:rPr>
              <a:t>  c) způsobí-li takovým činem ublížení na zdraví.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dvě léta  až osm  let bude  pachatel potrestán,</a:t>
            </a:r>
          </a:p>
          <a:p>
            <a:pPr eaLnBrk="1" hangingPunct="1">
              <a:lnSpc>
                <a:spcPct val="80000"/>
              </a:lnSpc>
            </a:pPr>
            <a:r>
              <a:rPr lang="cs-CZ" altLang="cs-CZ" sz="800">
                <a:latin typeface="Arial" panose="020B0604020202020204" pitchFamily="34" charset="0"/>
              </a:rPr>
              <a:t>  a) spáchá-li  čin uvedený  v odstavci 1  zvlášť surovým způsobem nebo se zbraní,</a:t>
            </a:r>
          </a:p>
          <a:p>
            <a:pPr eaLnBrk="1" hangingPunct="1">
              <a:lnSpc>
                <a:spcPct val="80000"/>
              </a:lnSpc>
            </a:pPr>
            <a:r>
              <a:rPr lang="cs-CZ" altLang="cs-CZ" sz="800">
                <a:latin typeface="Arial" panose="020B0604020202020204" pitchFamily="34" charset="0"/>
              </a:rPr>
              <a:t>  b) způsobí-li  takovým činem  těžkou  újmu  na zdraví  nebo jiný zvlášť závažný následek, nebo</a:t>
            </a:r>
          </a:p>
          <a:p>
            <a:pPr eaLnBrk="1" hangingPunct="1">
              <a:lnSpc>
                <a:spcPct val="80000"/>
              </a:lnSpc>
            </a:pPr>
            <a:r>
              <a:rPr lang="cs-CZ" altLang="cs-CZ" sz="800">
                <a:latin typeface="Arial" panose="020B0604020202020204" pitchFamily="34" charset="0"/>
              </a:rPr>
              <a:t>  c) spáchá-li  takový  čin  za   stavu  ohrožení  státu  nebo  za válečného stavu nebo za bojové situace.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(4) Odnětím  svobody  na  osm  až  patnáct  let bude pachatel potrestán, způsobí-li činem uvedeným v odstavci 1 smrt.</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279b</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podřízeného nebo nižšího  nutí k osobním úsluhám nebo ho  omezuje na  právech nebo  svévolně ztěžuje  výkon jeho služby, bude potrestán odnětím svobody na šest měsíců až tři léta.</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jeden rok  až pět  let bude pachatel potrestán,</a:t>
            </a:r>
          </a:p>
          <a:p>
            <a:pPr eaLnBrk="1" hangingPunct="1">
              <a:lnSpc>
                <a:spcPct val="80000"/>
              </a:lnSpc>
            </a:pPr>
            <a:r>
              <a:rPr lang="cs-CZ" altLang="cs-CZ" sz="800">
                <a:latin typeface="Arial" panose="020B0604020202020204" pitchFamily="34" charset="0"/>
              </a:rPr>
              <a:t>  a) spáchá-li  čin uvedený  v odstavci 1  násilím nebo  pohrůžkou násilí nebo pohrůžkou jiné těžké  újmy,</a:t>
            </a:r>
          </a:p>
          <a:p>
            <a:pPr eaLnBrk="1" hangingPunct="1">
              <a:lnSpc>
                <a:spcPct val="80000"/>
              </a:lnSpc>
            </a:pPr>
            <a:r>
              <a:rPr lang="cs-CZ" altLang="cs-CZ" sz="800">
                <a:latin typeface="Arial" panose="020B0604020202020204" pitchFamily="34" charset="0"/>
              </a:rPr>
              <a:t>  b) spáchá-li takový čin nejméně se dvěma osobami, nebo</a:t>
            </a:r>
          </a:p>
          <a:p>
            <a:pPr eaLnBrk="1" hangingPunct="1">
              <a:lnSpc>
                <a:spcPct val="80000"/>
              </a:lnSpc>
            </a:pPr>
            <a:r>
              <a:rPr lang="cs-CZ" altLang="cs-CZ" sz="800">
                <a:latin typeface="Arial" panose="020B0604020202020204" pitchFamily="34" charset="0"/>
              </a:rPr>
              <a:t>  c) způsobí-li takovým činem ublížení na zdraví.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tři léta  až deset let  bude pachatel potrestán,</a:t>
            </a:r>
          </a:p>
          <a:p>
            <a:pPr eaLnBrk="1" hangingPunct="1">
              <a:lnSpc>
                <a:spcPct val="80000"/>
              </a:lnSpc>
            </a:pPr>
            <a:r>
              <a:rPr lang="cs-CZ" altLang="cs-CZ" sz="800">
                <a:latin typeface="Arial" panose="020B0604020202020204" pitchFamily="34" charset="0"/>
              </a:rPr>
              <a:t>  a) spáchá-li  čin uvedený  v odstavci 1  zvlášť surovým způsobem nebo se zbraní,</a:t>
            </a:r>
          </a:p>
          <a:p>
            <a:pPr eaLnBrk="1" hangingPunct="1">
              <a:lnSpc>
                <a:spcPct val="80000"/>
              </a:lnSpc>
            </a:pPr>
            <a:r>
              <a:rPr lang="cs-CZ" altLang="cs-CZ" sz="800">
                <a:latin typeface="Arial" panose="020B0604020202020204" pitchFamily="34" charset="0"/>
              </a:rPr>
              <a:t>  b) způsobí-li  takovým činem  těžkou  újmu  na zdraví  nebo jiný zvlášť závažný následek, nebo</a:t>
            </a:r>
          </a:p>
          <a:p>
            <a:pPr eaLnBrk="1" hangingPunct="1">
              <a:lnSpc>
                <a:spcPct val="80000"/>
              </a:lnSpc>
            </a:pPr>
            <a:r>
              <a:rPr lang="cs-CZ" altLang="cs-CZ" sz="800">
                <a:latin typeface="Arial" panose="020B0604020202020204" pitchFamily="34" charset="0"/>
              </a:rPr>
              <a:t>  c) spáchá-li  takový  čin  za   stavu  ohrožení  státu  nebo  za válečného stavu nebo za bojové situace.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(4) Odnětím  svobody  na  osm  až  patnáct  let bude pachatel potrestán, způsobí-li činem uvedeným v odstavci 1 smrt.</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a:t>
            </a:r>
          </a:p>
          <a:p>
            <a:pPr eaLnBrk="1" hangingPunct="1">
              <a:lnSpc>
                <a:spcPct val="80000"/>
              </a:lnSpc>
            </a:pPr>
            <a:r>
              <a:rPr lang="cs-CZ" altLang="cs-CZ" sz="800">
                <a:latin typeface="Arial" panose="020B0604020202020204" pitchFamily="34" charset="0"/>
              </a:rPr>
              <a:t>                           ODDÍL DRUHÝ</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Trestné činy proti povinnosti konat vojenskou službu</a:t>
            </a:r>
          </a:p>
          <a:p>
            <a:pPr eaLnBrk="1" hangingPunct="1">
              <a:lnSpc>
                <a:spcPct val="80000"/>
              </a:lnSpc>
            </a:pPr>
            <a:endParaRPr lang="cs-CZ" altLang="cs-CZ" sz="800" b="1">
              <a:latin typeface="Arial" panose="020B0604020202020204" pitchFamily="34" charset="0"/>
            </a:endParaRPr>
          </a:p>
          <a:p>
            <a:pPr eaLnBrk="1" hangingPunct="1">
              <a:lnSpc>
                <a:spcPct val="80000"/>
              </a:lnSpc>
            </a:pPr>
            <a:r>
              <a:rPr lang="cs-CZ" altLang="cs-CZ" sz="800">
                <a:latin typeface="Arial" panose="020B0604020202020204" pitchFamily="34" charset="0"/>
              </a:rPr>
              <a:t>  </a:t>
            </a:r>
          </a:p>
          <a:p>
            <a:pPr eaLnBrk="1" hangingPunct="1">
              <a:lnSpc>
                <a:spcPct val="80000"/>
              </a:lnSpc>
            </a:pPr>
            <a:r>
              <a:rPr lang="cs-CZ" altLang="cs-CZ" sz="800">
                <a:latin typeface="Arial" panose="020B0604020202020204" pitchFamily="34" charset="0"/>
              </a:rPr>
              <a:t>      Vyhýbání se služebnímu úkonu a výkonu vojenské služby</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280</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se  v  úmyslu  vyhnout  se  plnění  služebního úkonu poškodí  na  zdraví,  předstírá  nemoc,  padělá  listinu, zneužije návykovou látku nebo použije jiného úskoku, bude potrestán odnětím svobody až na jeden rok.</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Kdo  se v  úmyslu vyhnout se výkonu  vojenské služby nebo plnění vojenských  povinností poškodí na  zdraví, předstírá nemoc, padělá  listinu,  zneužije  návykovou  látku  nebo  použije jiného úskoku, nebo kdo  odpírá  konat  vojenskou  službu  nebo plnění vojenských povinností, bude potrestán odnětím svobody na šest měsíců až pět let.</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pět až  patnáct let  nebo výjimečným trestem   bude  pachatel   potrestán,  spáchá-li čin  uvedený v odstavci 2 za stavu ohrožení státu nebo za válečného stavu nebo za bojové situace.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281</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Kdo  se  za  bojové  situace učiní z  nedbalosti nezpůsobilým vykonávat službu tím, že  zneužije návykovou látku, bude potrestán odnětím svobody na jeden rok až pět let.</a:t>
            </a:r>
          </a:p>
          <a:p>
            <a:pPr eaLnBrk="1" hangingPunct="1">
              <a:lnSpc>
                <a:spcPct val="80000"/>
              </a:lnSpc>
            </a:pPr>
            <a:r>
              <a:rPr lang="cs-CZ" altLang="cs-CZ" sz="800">
                <a:latin typeface="Arial" panose="020B0604020202020204" pitchFamily="34" charset="0"/>
              </a:rPr>
              <a:t>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282</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Zběhnutí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se svémocně  vzdaluje v  úmyslu vyhnout  se vojenské službě, bude potrestán odnětím svobody na šest měsíců až pět let.</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tři léta  až deset let  bude pachatel potrestán, spáchá-li čin uvedený v odstavci 1 se zbraní.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pět až  patnáct let  nebo výjimečným trestem   bude  pachatel   potrestán,  spáchá-li čin  uvedený  v odstavci 1 za stavu ohrožení státu nebo za válečného stavu.</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283</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Zrušen.</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284</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Svémocné odloučení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se svémocně  vzdaluje po  dobu delší  než 24 hodiny, bude potrestán odnětím svobody až na šest měsíců.</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Kdo se svémocně vzdaluje soustavně nebo po dobu delší než šest dnů, nebo kdo  se svémocně  vzdaluje po dobu  delší než  dva dny v době plnění zvlášť důležitých úkolů nebo zvlášť důležitých cvičení, bude potrestán odnětím svobody až na jeden rok.</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Kdo se  svémocně vzdaluje po dobu  delší než čtrnáct dnů, nebo kdo se  svémocně vzdaluje po dobu  delší než šest dnů  v době plnění zvlášť důležitých úkolů nebo zvlášť důležitých cvičení, bude potrestán odnětím svobody na šest měsíců až pět let.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ODDÍL TŘETÍ</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Trestné činy proti povinnostem strážní a dozorčí služby</a:t>
            </a:r>
          </a:p>
          <a:p>
            <a:pPr eaLnBrk="1" hangingPunct="1">
              <a:lnSpc>
                <a:spcPct val="80000"/>
              </a:lnSpc>
            </a:pPr>
            <a:endParaRPr lang="cs-CZ" altLang="cs-CZ" sz="800" b="1">
              <a:latin typeface="Arial" panose="020B0604020202020204" pitchFamily="34" charset="0"/>
            </a:endParaRPr>
          </a:p>
          <a:p>
            <a:pPr eaLnBrk="1" hangingPunct="1">
              <a:lnSpc>
                <a:spcPct val="80000"/>
              </a:lnSpc>
            </a:pPr>
            <a:r>
              <a:rPr lang="cs-CZ" altLang="cs-CZ" sz="800">
                <a:latin typeface="Arial" panose="020B0604020202020204" pitchFamily="34" charset="0"/>
              </a:rPr>
              <a:t>                              § 285</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Porušování povinností strážní služby</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ve strážní  nebo jiné obdobné službě poruší,  byť i z nedbalosti,  předpisy  nebo  pravidla  této  služby  nebo zvláštní nařízení podle nich vydaná, bude  potrestán odnětím svobody  až na jeden rok.</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jeden rok  až pět  let bude pachatel potrestán,</a:t>
            </a:r>
          </a:p>
          <a:p>
            <a:pPr eaLnBrk="1" hangingPunct="1">
              <a:lnSpc>
                <a:spcPct val="80000"/>
              </a:lnSpc>
            </a:pPr>
            <a:r>
              <a:rPr lang="cs-CZ" altLang="cs-CZ" sz="800">
                <a:latin typeface="Arial" panose="020B0604020202020204" pitchFamily="34" charset="0"/>
              </a:rPr>
              <a:t>  a) spáchá-li čin uvedený v odstavci 1 při výkonu strážní služby, která má zvlášť důležitý státní nebo vojenský význam,</a:t>
            </a:r>
          </a:p>
          <a:p>
            <a:pPr eaLnBrk="1" hangingPunct="1">
              <a:lnSpc>
                <a:spcPct val="80000"/>
              </a:lnSpc>
            </a:pPr>
            <a:r>
              <a:rPr lang="cs-CZ" altLang="cs-CZ" sz="800">
                <a:latin typeface="Arial" panose="020B0604020202020204" pitchFamily="34" charset="0"/>
              </a:rPr>
              <a:t>  b) spáchá-li takový čin zvlášť hrubým porušením své povinnosti,</a:t>
            </a:r>
          </a:p>
          <a:p>
            <a:pPr eaLnBrk="1" hangingPunct="1">
              <a:lnSpc>
                <a:spcPct val="80000"/>
              </a:lnSpc>
            </a:pPr>
            <a:r>
              <a:rPr lang="cs-CZ" altLang="cs-CZ" sz="800">
                <a:latin typeface="Arial" panose="020B0604020202020204" pitchFamily="34" charset="0"/>
              </a:rPr>
              <a:t>  c) způsobí-li takovým činem škodlivý následek, k jehož odvrácení výkon strážní nebo jiné obdobné služby měl směřovat, nebo</a:t>
            </a:r>
          </a:p>
          <a:p>
            <a:pPr eaLnBrk="1" hangingPunct="1">
              <a:lnSpc>
                <a:spcPct val="80000"/>
              </a:lnSpc>
            </a:pPr>
            <a:r>
              <a:rPr lang="cs-CZ" altLang="cs-CZ" sz="800">
                <a:latin typeface="Arial" panose="020B0604020202020204" pitchFamily="34" charset="0"/>
              </a:rPr>
              <a:t>  d) spáchá-li  takový  čin  za   stavu  ohrožení  státu  nebo  za válečného stavu.</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deset až patnáct  let nebo výjimečným</a:t>
            </a:r>
          </a:p>
          <a:p>
            <a:pPr eaLnBrk="1" hangingPunct="1">
              <a:lnSpc>
                <a:spcPct val="80000"/>
              </a:lnSpc>
            </a:pPr>
            <a:r>
              <a:rPr lang="cs-CZ" altLang="cs-CZ" sz="800">
                <a:latin typeface="Arial" panose="020B0604020202020204" pitchFamily="34" charset="0"/>
              </a:rPr>
              <a:t>trestem  bude  pachatel  potrestán,  jestliže  úmyslně  spáchá čin uvedený  v  odstavci 1  za bojové  situace a je  zde  některá z okolností uvedených v odstavci 2 písm. a) a c).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286</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Porušování povinností dozorčí služby</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v dozorčí  nebo jiné  službě závažným  způsobem, byť i z nedbalosti,  poruší předpisy nebo  pravidla této služby,  bude potrestán odnětím svobody až na šest měsíců.</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až na dvě léta  bude pachatel potrestán, způsobí-li  činem uvedeným  v odstavci 1  zvlášť závažný následek, jemuž byl povinen zabránit.</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jeden rok  až pět  let bude pachatel potrestán, spáchá-li čin uvedený v odstavci 1 za bojové situace.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287</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Porušování povinností služby při obraně</a:t>
            </a:r>
          </a:p>
          <a:p>
            <a:pPr eaLnBrk="1" hangingPunct="1">
              <a:lnSpc>
                <a:spcPct val="80000"/>
              </a:lnSpc>
            </a:pPr>
            <a:r>
              <a:rPr lang="cs-CZ" altLang="cs-CZ" sz="800">
                <a:latin typeface="Arial" panose="020B0604020202020204" pitchFamily="34" charset="0"/>
              </a:rPr>
              <a:t>                       vzdušného prostoru</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poruší,  byť  i  z  nedbalosti,  pravidla  služby na radiotechnických hláskách,  v hotovostních jednotkách  nebo jiných zařízeních  určených k  zajištění bezpečnosti  vzdušného prostoru, bude potrestán odnětím svobody až na jeden rok.</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jeden rok  až pět  let bude pachatel potrestán, způsobí-li  činem uvedeným v  odstavci 1 zvlášť závažný následek.</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deset až patnáct  let nebo výjimečným trestem bude pachatel potrestán, jestliže čin uvedený v odstavci 1 spáchá za stavu  ohrožení státu nebo za válečného  stavu a způsobí jím zvlášť závažný následek.</a:t>
            </a:r>
          </a:p>
          <a:p>
            <a:pPr eaLnBrk="1" hangingPunct="1">
              <a:lnSpc>
                <a:spcPct val="80000"/>
              </a:lnSpc>
            </a:pPr>
            <a:r>
              <a:rPr lang="cs-CZ" altLang="cs-CZ" sz="800">
                <a:latin typeface="Arial" panose="020B0604020202020204" pitchFamily="34" charset="0"/>
              </a:rPr>
              <a:t>  </a:t>
            </a:r>
          </a:p>
          <a:p>
            <a:pPr eaLnBrk="1" hangingPunct="1">
              <a:lnSpc>
                <a:spcPct val="80000"/>
              </a:lnSpc>
            </a:pPr>
            <a:r>
              <a:rPr lang="cs-CZ" altLang="cs-CZ" sz="800">
                <a:latin typeface="Arial" panose="020B0604020202020204" pitchFamily="34" charset="0"/>
              </a:rPr>
              <a:t>                          ODDÍL ČTVRTÝ</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Trestné činy ohrožující bojeschopnost</a:t>
            </a:r>
          </a:p>
          <a:p>
            <a:pPr eaLnBrk="1" hangingPunct="1">
              <a:lnSpc>
                <a:spcPct val="80000"/>
              </a:lnSpc>
            </a:pPr>
            <a:endParaRPr lang="cs-CZ" altLang="cs-CZ" sz="800" b="1">
              <a:latin typeface="Arial" panose="020B0604020202020204" pitchFamily="34" charset="0"/>
            </a:endParaRPr>
          </a:p>
          <a:p>
            <a:pPr eaLnBrk="1" hangingPunct="1">
              <a:lnSpc>
                <a:spcPct val="80000"/>
              </a:lnSpc>
            </a:pPr>
            <a:r>
              <a:rPr lang="cs-CZ" altLang="cs-CZ" sz="800">
                <a:latin typeface="Arial" panose="020B0604020202020204" pitchFamily="34" charset="0"/>
              </a:rPr>
              <a:t>                              § 288</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Ohrožování morálního stavu jednotky</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popuzuje  vojáky  proti  vojenské  službě nebo proti nadřízenému, kdo šíří malomyslnost, nebo</a:t>
            </a:r>
          </a:p>
          <a:p>
            <a:pPr eaLnBrk="1" hangingPunct="1">
              <a:lnSpc>
                <a:spcPct val="80000"/>
              </a:lnSpc>
            </a:pPr>
            <a:r>
              <a:rPr lang="cs-CZ" altLang="cs-CZ" sz="800">
                <a:latin typeface="Arial" panose="020B0604020202020204" pitchFamily="34" charset="0"/>
              </a:rPr>
              <a:t>     kdo jinak soustavně rozvrací kázeň, bude  potrestán odnětím svobody na šest měsíců až tři léta.</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pět až  patnáct let  nebo výjimečným trestem   bude   pachatel potrestán,   spáchá-li čin   uvedený v odstavci 1 za stavu ohrožení státu  nebo za válečného stavu nebo za bojové situace.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288a</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a:t>
            </a:r>
          </a:p>
          <a:p>
            <a:pPr eaLnBrk="1" hangingPunct="1">
              <a:lnSpc>
                <a:spcPct val="80000"/>
              </a:lnSpc>
            </a:pPr>
            <a:r>
              <a:rPr lang="cs-CZ" altLang="cs-CZ" sz="800">
                <a:latin typeface="Arial" panose="020B0604020202020204" pitchFamily="34" charset="0"/>
              </a:rPr>
              <a:t>                Porušování služebních povinností</a:t>
            </a:r>
          </a:p>
          <a:p>
            <a:pPr eaLnBrk="1" hangingPunct="1">
              <a:lnSpc>
                <a:spcPct val="80000"/>
              </a:lnSpc>
            </a:pPr>
            <a:endParaRPr lang="cs-CZ" altLang="cs-CZ" sz="800">
              <a:latin typeface="Arial" panose="020B0604020202020204" pitchFamily="34" charset="0"/>
            </a:endParaRP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ke škodě součásti ozbrojených sil nebo bezpečnostního sboru    neplněním    uložených    služebních    povinností,   byť i z  nedbalosti, podstatně  sníží použitelnost  výzbroje, výstroje nebo jiných věcných prostředků,  bude potrestán odnětím svobody až na jeden rok nebo peněžitým trestem.</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Kdo bez oprávnění užije  věcného prostředku větší hodnoty uvedeného  v odstavci 1  k účelu,   pro který  není určen,  nebo k takovému užití dá souhlas, nebo kdo zneužije nebo umožní zneužití podřízených k mimoslužebním úkonům, bude  potrestán  odnětím  svobody  až  na  dvě léta nebo peněžitým trestem.</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(3) Odnětím  svobody na  jeden rok  až pět  let bude pachatel potrestán,</a:t>
            </a:r>
          </a:p>
          <a:p>
            <a:pPr eaLnBrk="1" hangingPunct="1">
              <a:lnSpc>
                <a:spcPct val="80000"/>
              </a:lnSpc>
            </a:pPr>
            <a:r>
              <a:rPr lang="cs-CZ" altLang="cs-CZ" sz="800">
                <a:latin typeface="Arial" panose="020B0604020202020204" pitchFamily="34" charset="0"/>
              </a:rPr>
              <a:t>  a) opatří-li činem uvedeným v odstavci 2 sobě nebo jinému značný prospěch, nebo</a:t>
            </a:r>
          </a:p>
          <a:p>
            <a:pPr eaLnBrk="1" hangingPunct="1">
              <a:lnSpc>
                <a:spcPct val="80000"/>
              </a:lnSpc>
            </a:pPr>
            <a:r>
              <a:rPr lang="cs-CZ" altLang="cs-CZ" sz="800">
                <a:latin typeface="Arial" panose="020B0604020202020204" pitchFamily="34" charset="0"/>
              </a:rPr>
              <a:t>  b) způsobí-li  úmyslně  spáchaným  činem  uvedeným  v odstavci 1 nebo 2 snížení bojeschopnosti, značnou škodu nebo jiný zvlášť závažný následek.</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(4) Odnětím  svobody na  pět až  patnáct let  nebo výjimečným trestem bude  pachatel potrestán, spáchá-li úmyslně  čin uvedený v odstavci 1 nebo 2 za stavu ohrožení  státu nebo za válečného stavu nebo za bojové situace.</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289</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Zbabělost před nepřítelem</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Kdo  se za  bojové situace  ze zbabělosti  nebo malomyslnosti vzdá do zajetí, bude potrestán odnětím svobody na deset až patnáct let nebo výjimečným trestem.</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290</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Nesplnění bojového úkolu</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se  bez  dovolení  vzdálí  za  bojové  situace, bude potrestán  odnětím  svobody  na  tři  léta  až  patnáct  let  nebo výjimečným trestem.</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Kdo se za bojové  situace vyhýbá povinnosti splnit bojový úkol nebo odepře použít zbraně,  bude potrestán odnětím svobody na deset let nebo výjimečným trestem.</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291</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Opuštění bojových prostředků</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(1) Kdo   za  bojové   situace  odhodí,   opustí  nebo  učiní neupotřebitelnou zbraň nebo jiný  válečný materiál, bude potrestán odnětím svobody na dvě léta až sedm let.</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(2) Odnětím  svobody na  pět až  patnáct let  nebo výjimečným trestem  bude  pachatel  potrestán,  způsobí-li  činem  uvedeným v odstavci 1 zvlášť závažný následek.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292</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Vydání bojových prostředků nepříteli</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Velitel,  který,  aniž  to  bylo  vyvoláno  bojovou  situací, nepříteli vydá, byť i z nedbalosti, vojenské síly  nebo ponechá mu opevnění,  bojovou  techniku  nebo  jiné  bojové  prostředky, bude potrestán,  nejednal-li  v  úmyslu  podporovat  nepřítele, odnětím svobody na tři léta až patnáct let nebo výjimečným trestem.</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293</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Ublížení parlamentáři</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Kdo urazí parlamentáře nebo člena jeho průvodu, nebo kdo takovou osobu neprávem zadrží, bude potrestán odnětím svobody až na dvě léta.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ODDÍL PÁTÝ</a:t>
            </a:r>
          </a:p>
          <a:p>
            <a:pPr eaLnBrk="1" hangingPunct="1">
              <a:lnSpc>
                <a:spcPct val="80000"/>
              </a:lnSpc>
            </a:pPr>
            <a:r>
              <a:rPr lang="cs-CZ" altLang="cs-CZ" sz="800">
                <a:latin typeface="Arial" panose="020B0604020202020204" pitchFamily="34" charset="0"/>
              </a:rPr>
              <a:t>                       </a:t>
            </a:r>
            <a:r>
              <a:rPr lang="cs-CZ" altLang="cs-CZ" sz="800" b="1">
                <a:latin typeface="Arial" panose="020B0604020202020204" pitchFamily="34" charset="0"/>
              </a:rPr>
              <a:t>Společná ustanovení</a:t>
            </a:r>
          </a:p>
          <a:p>
            <a:pPr eaLnBrk="1" hangingPunct="1">
              <a:lnSpc>
                <a:spcPct val="80000"/>
              </a:lnSpc>
            </a:pPr>
            <a:endParaRPr lang="cs-CZ" altLang="cs-CZ" sz="800" b="1">
              <a:latin typeface="Arial" panose="020B0604020202020204" pitchFamily="34" charset="0"/>
            </a:endParaRPr>
          </a:p>
          <a:p>
            <a:pPr eaLnBrk="1" hangingPunct="1">
              <a:lnSpc>
                <a:spcPct val="80000"/>
              </a:lnSpc>
            </a:pPr>
            <a:r>
              <a:rPr lang="cs-CZ" altLang="cs-CZ" sz="800">
                <a:latin typeface="Arial" panose="020B0604020202020204" pitchFamily="34" charset="0"/>
              </a:rPr>
              <a:t>                              § 294</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Zvláštní ustanovení o trestní odpovědnosti</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Čin, který vykazuje znaky  trestného činu nenastoupení služby v ozbrojených  silách podle  § 270 nebo  znaky některého trestného činu uvedeného  v této hlavě,  na nějž zákon  stanoví trest odnětí svobody, jehož  horní hranice nepřevyšuje tři  léta, není trestným činem, jestliže stupeň jeho nebezpečnosti pro společnost je malý.</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 295</a:t>
            </a:r>
          </a:p>
          <a:p>
            <a:pPr eaLnBrk="1" hangingPunct="1">
              <a:lnSpc>
                <a:spcPct val="80000"/>
              </a:lnSpc>
            </a:pPr>
            <a:r>
              <a:rPr lang="cs-CZ" altLang="cs-CZ" sz="800">
                <a:latin typeface="Arial" panose="020B0604020202020204" pitchFamily="34" charset="0"/>
              </a:rPr>
              <a:t>  </a:t>
            </a:r>
          </a:p>
          <a:p>
            <a:pPr eaLnBrk="1" hangingPunct="1">
              <a:lnSpc>
                <a:spcPct val="80000"/>
              </a:lnSpc>
            </a:pPr>
            <a:r>
              <a:rPr lang="cs-CZ" altLang="cs-CZ" sz="800">
                <a:latin typeface="Arial" panose="020B0604020202020204" pitchFamily="34" charset="0"/>
              </a:rPr>
              <a:t>                        Svémocné vzdálení</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 Svémocně se vzdaluje, kdo</a:t>
            </a:r>
          </a:p>
          <a:p>
            <a:pPr eaLnBrk="1" hangingPunct="1">
              <a:lnSpc>
                <a:spcPct val="80000"/>
              </a:lnSpc>
            </a:pPr>
            <a:r>
              <a:rPr lang="cs-CZ" altLang="cs-CZ" sz="800">
                <a:latin typeface="Arial" panose="020B0604020202020204" pitchFamily="34" charset="0"/>
              </a:rPr>
              <a:t>  a) se  vzdálil  bez  dovolení  od  svého  útvaru  nebo  z  místa služebního přidělení,</a:t>
            </a:r>
          </a:p>
          <a:p>
            <a:pPr eaLnBrk="1" hangingPunct="1">
              <a:lnSpc>
                <a:spcPct val="80000"/>
              </a:lnSpc>
            </a:pPr>
            <a:r>
              <a:rPr lang="cs-CZ" altLang="cs-CZ" sz="800">
                <a:latin typeface="Arial" panose="020B0604020202020204" pitchFamily="34" charset="0"/>
              </a:rPr>
              <a:t>  b) se  nepřihlásil  u  svého  útvaru  nebo  v  místě  služebního přidělení,  ač  tam  byl  odeslán  nebo ač uplynula doba jeho odůvodněné nepřítomnosti, zejména  při ustanovení, přeložení, služební cestě nebo dovolené,</a:t>
            </a:r>
          </a:p>
          <a:p>
            <a:pPr eaLnBrk="1" hangingPunct="1">
              <a:lnSpc>
                <a:spcPct val="80000"/>
              </a:lnSpc>
            </a:pPr>
            <a:r>
              <a:rPr lang="cs-CZ" altLang="cs-CZ" sz="800">
                <a:latin typeface="Arial" panose="020B0604020202020204" pitchFamily="34" charset="0"/>
              </a:rPr>
              <a:t>  c) byl odloučen za bojových akcí od svého útvaru a nepřipojil se po zániku  příčiny odloučení k  svému nebo jinému  vojenskému útvaru, nebo</a:t>
            </a:r>
          </a:p>
          <a:p>
            <a:pPr eaLnBrk="1" hangingPunct="1">
              <a:lnSpc>
                <a:spcPct val="80000"/>
              </a:lnSpc>
            </a:pPr>
            <a:r>
              <a:rPr lang="cs-CZ" altLang="cs-CZ" sz="800">
                <a:latin typeface="Arial" panose="020B0604020202020204" pitchFamily="34" charset="0"/>
              </a:rPr>
              <a:t>  d) se nepřihlásil u některého  vojenského útvaru po návratu nebo po osvobození z nepřátelského zajetí. </a:t>
            </a:r>
          </a:p>
          <a:p>
            <a:pPr eaLnBrk="1" hangingPunct="1">
              <a:lnSpc>
                <a:spcPct val="80000"/>
              </a:lnSpc>
            </a:pPr>
            <a:endParaRPr lang="cs-CZ" altLang="cs-CZ" sz="800">
              <a:latin typeface="Arial" panose="020B0604020202020204" pitchFamily="34" charset="0"/>
            </a:endParaRPr>
          </a:p>
          <a:p>
            <a:pPr eaLnBrk="1" hangingPunct="1">
              <a:lnSpc>
                <a:spcPct val="80000"/>
              </a:lnSpc>
            </a:pPr>
            <a:r>
              <a:rPr lang="cs-CZ" altLang="cs-CZ" sz="800">
                <a:latin typeface="Arial" panose="020B0604020202020204" pitchFamily="34" charset="0"/>
              </a:rPr>
              <a:t>_____________________________________________________________________________________________</a:t>
            </a:r>
          </a:p>
          <a:p>
            <a:pPr eaLnBrk="1" hangingPunct="1">
              <a:lnSpc>
                <a:spcPct val="80000"/>
              </a:lnSpc>
            </a:pPr>
            <a:r>
              <a:rPr lang="cs-CZ" altLang="cs-CZ" sz="800">
                <a:latin typeface="Arial" panose="020B0604020202020204" pitchFamily="34" charset="0"/>
              </a:rPr>
              <a:t> </a:t>
            </a:r>
          </a:p>
          <a:p>
            <a:pPr algn="ctr" eaLnBrk="1" hangingPunct="1"/>
            <a:r>
              <a:rPr lang="cs-CZ" altLang="cs-CZ" b="1" u="sng">
                <a:latin typeface="Arial" panose="020B0604020202020204" pitchFamily="34" charset="0"/>
              </a:rPr>
              <a:t>§ 43</a:t>
            </a:r>
          </a:p>
          <a:p>
            <a:pPr algn="ctr" eaLnBrk="1" hangingPunct="1"/>
            <a:r>
              <a:rPr lang="cs-CZ" altLang="cs-CZ" b="1" u="sng">
                <a:latin typeface="Arial" panose="020B0604020202020204" pitchFamily="34" charset="0"/>
              </a:rPr>
              <a:t>Přestupky na úseku obrany</a:t>
            </a:r>
          </a:p>
          <a:p>
            <a:pPr algn="ctr" eaLnBrk="1" hangingPunct="1"/>
            <a:endParaRPr lang="cs-CZ" altLang="cs-CZ" b="1" u="sng">
              <a:latin typeface="Arial" panose="020B0604020202020204" pitchFamily="34" charset="0"/>
            </a:endParaRPr>
          </a:p>
          <a:p>
            <a:pPr algn="ctr" eaLnBrk="1" hangingPunct="1"/>
            <a:r>
              <a:rPr lang="cs-CZ" altLang="cs-CZ" b="1" u="sng">
                <a:latin typeface="Arial" panose="020B0604020202020204" pitchFamily="34" charset="0"/>
              </a:rPr>
              <a:t>České republiky</a:t>
            </a:r>
          </a:p>
          <a:p>
            <a:pPr eaLnBrk="1" hangingPunct="1"/>
            <a:r>
              <a:rPr lang="cs-CZ" altLang="cs-CZ">
                <a:latin typeface="Arial" panose="020B0604020202020204" pitchFamily="34" charset="0"/>
              </a:rPr>
              <a:t> </a:t>
            </a:r>
          </a:p>
          <a:p>
            <a:pPr eaLnBrk="1" hangingPunct="1"/>
            <a:r>
              <a:rPr lang="cs-CZ" altLang="cs-CZ">
                <a:latin typeface="Arial" panose="020B0604020202020204" pitchFamily="34" charset="0"/>
              </a:rPr>
              <a:t>	(1) Přestupku se dopustí ten, kdo</a:t>
            </a:r>
          </a:p>
          <a:p>
            <a:pPr eaLnBrk="1" hangingPunct="1"/>
            <a:r>
              <a:rPr lang="cs-CZ" altLang="cs-CZ">
                <a:latin typeface="Arial" panose="020B0604020202020204" pitchFamily="34" charset="0"/>
              </a:rPr>
              <a:t> </a:t>
            </a:r>
          </a:p>
          <a:p>
            <a:pPr eaLnBrk="1" hangingPunct="1"/>
            <a:r>
              <a:rPr lang="cs-CZ" altLang="cs-CZ">
                <a:latin typeface="Arial" panose="020B0604020202020204" pitchFamily="34" charset="0"/>
              </a:rPr>
              <a:t>a) poruší povinnost uloženou k zabezpečení úkolů civilní obrany,</a:t>
            </a:r>
          </a:p>
          <a:p>
            <a:pPr eaLnBrk="1" hangingPunct="1"/>
            <a:r>
              <a:rPr lang="cs-CZ" altLang="cs-CZ">
                <a:latin typeface="Arial" panose="020B0604020202020204" pitchFamily="34" charset="0"/>
              </a:rPr>
              <a:t> </a:t>
            </a:r>
          </a:p>
          <a:p>
            <a:pPr eaLnBrk="1" hangingPunct="1"/>
            <a:r>
              <a:rPr lang="cs-CZ" altLang="cs-CZ">
                <a:latin typeface="Arial" panose="020B0604020202020204" pitchFamily="34" charset="0"/>
              </a:rPr>
              <a:t>b) úmyslně naruší režim ochrany a vstupu do vojenského objektu.</a:t>
            </a:r>
          </a:p>
          <a:p>
            <a:pPr eaLnBrk="1" hangingPunct="1"/>
            <a:r>
              <a:rPr lang="cs-CZ" altLang="cs-CZ">
                <a:latin typeface="Arial" panose="020B0604020202020204" pitchFamily="34" charset="0"/>
              </a:rPr>
              <a:t> </a:t>
            </a:r>
          </a:p>
          <a:p>
            <a:pPr eaLnBrk="1" hangingPunct="1"/>
            <a:r>
              <a:rPr lang="cs-CZ" altLang="cs-CZ">
                <a:latin typeface="Arial" panose="020B0604020202020204" pitchFamily="34" charset="0"/>
              </a:rPr>
              <a:t>	(2) Za přestupek podle odstavce 1 lze uložit pokutu do 3000 Kč</a:t>
            </a:r>
          </a:p>
        </p:txBody>
      </p:sp>
    </p:spTree>
    <p:extLst>
      <p:ext uri="{BB962C8B-B14F-4D97-AF65-F5344CB8AC3E}">
        <p14:creationId xmlns:p14="http://schemas.microsoft.com/office/powerpoint/2010/main" val="23184586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285BBD9-4FD6-4271-8E95-AFA55861F062}" type="slidenum">
              <a:rPr lang="cs-CZ" altLang="cs-CZ"/>
              <a:pPr eaLnBrk="1" hangingPunct="1">
                <a:spcBef>
                  <a:spcPct val="0"/>
                </a:spcBef>
              </a:pPr>
              <a:t>36</a:t>
            </a:fld>
            <a:endParaRPr lang="cs-CZ" altLang="cs-CZ"/>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8351828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D9F8EB5-A5FD-4844-A6DF-BCA275714CB9}" type="slidenum">
              <a:rPr lang="cs-CZ" altLang="cs-CZ"/>
              <a:pPr eaLnBrk="1" hangingPunct="1">
                <a:spcBef>
                  <a:spcPct val="0"/>
                </a:spcBef>
              </a:pPr>
              <a:t>37</a:t>
            </a:fld>
            <a:endParaRPr lang="cs-CZ" altLang="cs-CZ"/>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5102532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B131E0A-4856-4C1F-B3AF-DBF374D381DB}" type="slidenum">
              <a:rPr lang="cs-CZ" altLang="cs-CZ"/>
              <a:pPr eaLnBrk="1" hangingPunct="1">
                <a:spcBef>
                  <a:spcPct val="0"/>
                </a:spcBef>
              </a:pPr>
              <a:t>38</a:t>
            </a:fld>
            <a:endParaRPr lang="cs-CZ" altLang="cs-CZ"/>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b="1">
                <a:latin typeface="Arial" panose="020B0604020202020204" pitchFamily="34" charset="0"/>
              </a:rPr>
              <a:t>RESOLUTION 977 (1995)</a:t>
            </a:r>
          </a:p>
          <a:p>
            <a:pPr eaLnBrk="1" hangingPunct="1"/>
            <a:r>
              <a:rPr lang="cs-CZ" altLang="cs-CZ" i="1">
                <a:latin typeface="Arial" panose="020B0604020202020204" pitchFamily="34" charset="0"/>
              </a:rPr>
              <a:t>Adopted by the Security Council at its 3502nd meeting</a:t>
            </a:r>
            <a:r>
              <a:rPr lang="cs-CZ" altLang="cs-CZ">
                <a:latin typeface="Arial" panose="020B0604020202020204" pitchFamily="34" charset="0"/>
              </a:rPr>
              <a:t>, </a:t>
            </a:r>
            <a:br>
              <a:rPr lang="cs-CZ" altLang="cs-CZ">
                <a:latin typeface="Arial" panose="020B0604020202020204" pitchFamily="34" charset="0"/>
              </a:rPr>
            </a:br>
            <a:endParaRPr lang="cs-CZ" altLang="cs-CZ" i="1">
              <a:latin typeface="Arial" panose="020B0604020202020204" pitchFamily="34" charset="0"/>
            </a:endParaRPr>
          </a:p>
          <a:p>
            <a:pPr eaLnBrk="1" hangingPunct="1"/>
            <a:r>
              <a:rPr lang="cs-CZ" altLang="cs-CZ" i="1">
                <a:latin typeface="Arial" panose="020B0604020202020204" pitchFamily="34" charset="0"/>
              </a:rPr>
              <a:t>on 22 February 1995</a:t>
            </a:r>
            <a:r>
              <a:rPr lang="cs-CZ" altLang="cs-CZ">
                <a:latin typeface="Arial" panose="020B0604020202020204" pitchFamily="34" charset="0"/>
              </a:rPr>
              <a:t> </a:t>
            </a:r>
            <a:endParaRPr lang="cs-CZ" altLang="cs-CZ" i="1">
              <a:latin typeface="Arial" panose="020B0604020202020204" pitchFamily="34" charset="0"/>
            </a:endParaRPr>
          </a:p>
          <a:p>
            <a:pPr eaLnBrk="1" hangingPunct="1"/>
            <a:r>
              <a:rPr lang="cs-CZ" altLang="cs-CZ" i="1">
                <a:latin typeface="Arial" panose="020B0604020202020204" pitchFamily="34" charset="0"/>
              </a:rPr>
              <a:t>The Security Council</a:t>
            </a:r>
            <a:r>
              <a:rPr lang="cs-CZ" altLang="cs-CZ">
                <a:latin typeface="Arial" panose="020B0604020202020204" pitchFamily="34" charset="0"/>
              </a:rPr>
              <a:t>, </a:t>
            </a:r>
            <a:endParaRPr lang="cs-CZ" altLang="cs-CZ" i="1">
              <a:latin typeface="Arial" panose="020B0604020202020204" pitchFamily="34" charset="0"/>
            </a:endParaRPr>
          </a:p>
          <a:p>
            <a:pPr eaLnBrk="1" hangingPunct="1"/>
            <a:r>
              <a:rPr lang="cs-CZ" altLang="cs-CZ" i="1">
                <a:latin typeface="Arial" panose="020B0604020202020204" pitchFamily="34" charset="0"/>
              </a:rPr>
              <a:t>Recalling</a:t>
            </a:r>
            <a:r>
              <a:rPr lang="cs-CZ" altLang="cs-CZ">
                <a:latin typeface="Arial" panose="020B0604020202020204" pitchFamily="34" charset="0"/>
              </a:rPr>
              <a:t> its resolution 955 (1994) of 8 November 1994, </a:t>
            </a:r>
            <a:endParaRPr lang="cs-CZ" altLang="cs-CZ" i="1">
              <a:latin typeface="Arial" panose="020B0604020202020204" pitchFamily="34" charset="0"/>
            </a:endParaRPr>
          </a:p>
          <a:p>
            <a:pPr eaLnBrk="1" hangingPunct="1"/>
            <a:r>
              <a:rPr lang="cs-CZ" altLang="cs-CZ" i="1">
                <a:latin typeface="Arial" panose="020B0604020202020204" pitchFamily="34" charset="0"/>
              </a:rPr>
              <a:t>Having regard</a:t>
            </a:r>
            <a:r>
              <a:rPr lang="cs-CZ" altLang="cs-CZ">
                <a:latin typeface="Arial" panose="020B0604020202020204" pitchFamily="34" charset="0"/>
              </a:rPr>
              <a:t> to its decision contained in paragraph 6 of resolution 955 (1994) that the seat of the International Tribunal for Rwanda shall be determined by the Council, </a:t>
            </a:r>
            <a:endParaRPr lang="cs-CZ" altLang="cs-CZ" i="1">
              <a:latin typeface="Arial" panose="020B0604020202020204" pitchFamily="34" charset="0"/>
            </a:endParaRPr>
          </a:p>
          <a:p>
            <a:pPr eaLnBrk="1" hangingPunct="1"/>
            <a:r>
              <a:rPr lang="cs-CZ" altLang="cs-CZ" i="1">
                <a:latin typeface="Arial" panose="020B0604020202020204" pitchFamily="34" charset="0"/>
              </a:rPr>
              <a:t>Having considered</a:t>
            </a:r>
            <a:r>
              <a:rPr lang="cs-CZ" altLang="cs-CZ">
                <a:latin typeface="Arial" panose="020B0604020202020204" pitchFamily="34" charset="0"/>
              </a:rPr>
              <a:t> the report of the Secretary-General dated 13 February 1995 (S/1995/134) and </a:t>
            </a:r>
            <a:r>
              <a:rPr lang="cs-CZ" altLang="cs-CZ" i="1">
                <a:latin typeface="Arial" panose="020B0604020202020204" pitchFamily="34" charset="0"/>
              </a:rPr>
              <a:t>noting</a:t>
            </a:r>
            <a:r>
              <a:rPr lang="cs-CZ" altLang="cs-CZ">
                <a:latin typeface="Arial" panose="020B0604020202020204" pitchFamily="34" charset="0"/>
              </a:rPr>
              <a:t> the recommendation of the Secretary-General that, subject to appropriate arrangements between the United Nations and the Government of the United Republic of Tanzania acceptable to the Council, Arusha be determined as the seat of the International Tribunal for Rwanda, </a:t>
            </a:r>
            <a:endParaRPr lang="cs-CZ" altLang="cs-CZ" i="1">
              <a:latin typeface="Arial" panose="020B0604020202020204" pitchFamily="34" charset="0"/>
            </a:endParaRPr>
          </a:p>
          <a:p>
            <a:pPr eaLnBrk="1" hangingPunct="1"/>
            <a:r>
              <a:rPr lang="cs-CZ" altLang="cs-CZ" i="1">
                <a:latin typeface="Arial" panose="020B0604020202020204" pitchFamily="34" charset="0"/>
              </a:rPr>
              <a:t>Noting</a:t>
            </a:r>
            <a:r>
              <a:rPr lang="cs-CZ" altLang="cs-CZ">
                <a:latin typeface="Arial" panose="020B0604020202020204" pitchFamily="34" charset="0"/>
              </a:rPr>
              <a:t> the willingness of the Government of Rwanda to cooperate with the Tribunal, </a:t>
            </a:r>
            <a:endParaRPr lang="cs-CZ" altLang="cs-CZ" i="1">
              <a:latin typeface="Arial" panose="020B0604020202020204" pitchFamily="34" charset="0"/>
            </a:endParaRPr>
          </a:p>
          <a:p>
            <a:pPr eaLnBrk="1" hangingPunct="1"/>
            <a:r>
              <a:rPr lang="cs-CZ" altLang="cs-CZ" i="1">
                <a:latin typeface="Arial" panose="020B0604020202020204" pitchFamily="34" charset="0"/>
              </a:rPr>
              <a:t>Decides</a:t>
            </a:r>
            <a:r>
              <a:rPr lang="cs-CZ" altLang="cs-CZ">
                <a:latin typeface="Arial" panose="020B0604020202020204" pitchFamily="34" charset="0"/>
              </a:rPr>
              <a:t> that, subject to the conclusion of appropriate arrangements between the United Nations and the Government of the United Republic of Tanzania, the International Tribunal for Rwanda shall have its seat at Arusha. </a:t>
            </a:r>
          </a:p>
          <a:p>
            <a:pPr eaLnBrk="1" hangingPunct="1"/>
            <a:endParaRPr lang="cs-CZ" altLang="cs-CZ">
              <a:latin typeface="Arial" panose="020B0604020202020204" pitchFamily="34" charset="0"/>
            </a:endParaRPr>
          </a:p>
          <a:p>
            <a:pPr eaLnBrk="1" hangingPunct="1"/>
            <a:r>
              <a:rPr lang="cs-CZ" altLang="cs-CZ" b="1">
                <a:latin typeface="Arial" panose="020B0604020202020204" pitchFamily="34" charset="0"/>
              </a:rPr>
              <a:t>Jurisdiction</a:t>
            </a:r>
            <a:endParaRPr lang="cs-CZ" altLang="cs-CZ">
              <a:latin typeface="Arial" panose="020B0604020202020204" pitchFamily="34" charset="0"/>
            </a:endParaRPr>
          </a:p>
          <a:p>
            <a:pPr eaLnBrk="1" hangingPunct="1"/>
            <a:r>
              <a:rPr lang="cs-CZ" altLang="cs-CZ">
                <a:latin typeface="Arial" panose="020B0604020202020204" pitchFamily="34" charset="0"/>
              </a:rPr>
              <a:t>RATIONE MATERIAE: genocide, crimes against humanity, violations of Article 3 common to the Geneva Conventions and of Additional Protocol II shall be punish-able;</a:t>
            </a:r>
          </a:p>
          <a:p>
            <a:pPr eaLnBrk="1" hangingPunct="1"/>
            <a:r>
              <a:rPr lang="cs-CZ" altLang="cs-CZ">
                <a:latin typeface="Arial" panose="020B0604020202020204" pitchFamily="34" charset="0"/>
              </a:rPr>
              <a:t>RATIONE TEMPORIS: crimes committed between 1 January and 31 December 1994; </a:t>
            </a:r>
          </a:p>
          <a:p>
            <a:pPr eaLnBrk="1" hangingPunct="1"/>
            <a:r>
              <a:rPr lang="cs-CZ" altLang="cs-CZ">
                <a:latin typeface="Arial" panose="020B0604020202020204" pitchFamily="34" charset="0"/>
              </a:rPr>
              <a:t>RATIONE PERSONAE ET RATIONE LOCI: crimes committed by Rwandans in the territory of Rwanda and in the territory of neighboring States, as well as non-Rwandan citizens for crimes committed in Rwanda. </a:t>
            </a:r>
          </a:p>
        </p:txBody>
      </p:sp>
    </p:spTree>
    <p:extLst>
      <p:ext uri="{BB962C8B-B14F-4D97-AF65-F5344CB8AC3E}">
        <p14:creationId xmlns:p14="http://schemas.microsoft.com/office/powerpoint/2010/main" val="4994924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7A1E10D-DF91-40C6-9456-71F6CF11A4B8}" type="slidenum">
              <a:rPr lang="cs-CZ" altLang="cs-CZ"/>
              <a:pPr eaLnBrk="1" hangingPunct="1">
                <a:spcBef>
                  <a:spcPct val="0"/>
                </a:spcBef>
              </a:pPr>
              <a:t>39</a:t>
            </a:fld>
            <a:endParaRPr lang="cs-CZ" altLang="cs-CZ"/>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213701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5830575-3EB2-4BE1-962C-611FAA16608A}" type="slidenum">
              <a:rPr lang="cs-CZ" altLang="cs-CZ"/>
              <a:pPr eaLnBrk="1" hangingPunct="1">
                <a:spcBef>
                  <a:spcPct val="0"/>
                </a:spcBef>
              </a:pPr>
              <a:t>40</a:t>
            </a:fld>
            <a:endParaRPr lang="cs-CZ" altLang="cs-CZ"/>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7479491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5830575-3EB2-4BE1-962C-611FAA16608A}" type="slidenum">
              <a:rPr lang="cs-CZ" altLang="cs-CZ"/>
              <a:pPr eaLnBrk="1" hangingPunct="1">
                <a:spcBef>
                  <a:spcPct val="0"/>
                </a:spcBef>
              </a:pPr>
              <a:t>41</a:t>
            </a:fld>
            <a:endParaRPr lang="cs-CZ" altLang="cs-CZ"/>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521511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E074F1E-BECF-4131-8392-5C75500CFAC8}" type="slidenum">
              <a:rPr lang="cs-CZ" altLang="cs-CZ"/>
              <a:pPr eaLnBrk="1" hangingPunct="1">
                <a:spcBef>
                  <a:spcPct val="0"/>
                </a:spcBef>
              </a:pPr>
              <a:t>4</a:t>
            </a:fld>
            <a:endParaRPr lang="cs-CZ" altLang="cs-CZ"/>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228783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1916C1E-7299-4223-AECC-41AEC172C4F2}" type="slidenum">
              <a:rPr lang="cs-CZ" altLang="cs-CZ"/>
              <a:pPr eaLnBrk="1" hangingPunct="1">
                <a:spcBef>
                  <a:spcPct val="0"/>
                </a:spcBef>
              </a:pPr>
              <a:t>6</a:t>
            </a:fld>
            <a:endParaRPr lang="cs-CZ" altLang="cs-CZ"/>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44037"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953223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E541155-3142-42E7-90C3-D6840BD8B3D4}" type="slidenum">
              <a:rPr lang="cs-CZ" altLang="cs-CZ"/>
              <a:pPr eaLnBrk="1" hangingPunct="1">
                <a:spcBef>
                  <a:spcPct val="0"/>
                </a:spcBef>
              </a:pPr>
              <a:t>7</a:t>
            </a:fld>
            <a:endParaRPr lang="cs-CZ" altLang="cs-CZ"/>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45061"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1779216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21C8A3F-22F9-4CB5-B7D2-488A91F37367}" type="slidenum">
              <a:rPr lang="cs-CZ" altLang="cs-CZ"/>
              <a:pPr eaLnBrk="1" hangingPunct="1">
                <a:spcBef>
                  <a:spcPct val="0"/>
                </a:spcBef>
              </a:pPr>
              <a:t>9</a:t>
            </a:fld>
            <a:endParaRPr lang="cs-CZ" altLang="cs-CZ"/>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46085"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279375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92C61E0-8302-4D6A-9344-5CF73C3C2943}" type="slidenum">
              <a:rPr lang="cs-CZ" altLang="cs-CZ"/>
              <a:pPr eaLnBrk="1" hangingPunct="1">
                <a:spcBef>
                  <a:spcPct val="0"/>
                </a:spcBef>
              </a:pPr>
              <a:t>11</a:t>
            </a:fld>
            <a:endParaRPr lang="cs-CZ" altLang="cs-CZ"/>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
        <p:nvSpPr>
          <p:cNvPr id="47109" name="Zástupný symbol pro zápatí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cs-CZ"/>
          </a:p>
        </p:txBody>
      </p:sp>
    </p:spTree>
    <p:extLst>
      <p:ext uri="{BB962C8B-B14F-4D97-AF65-F5344CB8AC3E}">
        <p14:creationId xmlns:p14="http://schemas.microsoft.com/office/powerpoint/2010/main" val="317690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9FEA657-D27E-4568-812E-007C510D44B1}" type="slidenum">
              <a:rPr lang="cs-CZ" altLang="cs-CZ"/>
              <a:pPr eaLnBrk="1" hangingPunct="1">
                <a:spcBef>
                  <a:spcPct val="0"/>
                </a:spcBef>
              </a:pPr>
              <a:t>12</a:t>
            </a:fld>
            <a:endParaRPr lang="cs-CZ" altLang="cs-CZ"/>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854104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en-US" dirty="0"/>
          </a:p>
        </p:txBody>
      </p:sp>
      <p:sp>
        <p:nvSpPr>
          <p:cNvPr id="5" name="Footer Placeholder 4"/>
          <p:cNvSpPr>
            <a:spLocks noGrp="1"/>
          </p:cNvSpPr>
          <p:nvPr>
            <p:ph type="ftr" sz="quarter" idx="11"/>
          </p:nvPr>
        </p:nvSpPr>
        <p:spPr/>
        <p:txBody>
          <a:bodyPr/>
          <a:lstStyle>
            <a:lvl1pPr algn="l">
              <a:defRPr b="1"/>
            </a:lvl1pPr>
          </a:lstStyle>
          <a:p>
            <a:pPr>
              <a:defRPr/>
            </a:pPr>
            <a:r>
              <a:rPr lang="cs-CZ"/>
              <a:t>Leopold  SKORUŠA, Ph.D.</a:t>
            </a:r>
          </a:p>
        </p:txBody>
      </p:sp>
    </p:spTree>
    <p:extLst>
      <p:ext uri="{BB962C8B-B14F-4D97-AF65-F5344CB8AC3E}">
        <p14:creationId xmlns:p14="http://schemas.microsoft.com/office/powerpoint/2010/main" val="3183405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43000"/>
          </a:xfrm>
        </p:spPr>
        <p:txBody>
          <a:bodyPr/>
          <a:lstStyle/>
          <a:p>
            <a:r>
              <a:rPr lang="cs-CZ"/>
              <a:t>Klepnutím lze upravit styl předlohy nadpisů.</a:t>
            </a:r>
            <a:endParaRPr lang="en-GB"/>
          </a:p>
        </p:txBody>
      </p:sp>
      <p:sp>
        <p:nvSpPr>
          <p:cNvPr id="3" name="Zástupný symbol pro text 2"/>
          <p:cNvSpPr>
            <a:spLocks noGrp="1"/>
          </p:cNvSpPr>
          <p:nvPr>
            <p:ph type="body" sz="half" idx="1"/>
          </p:nvPr>
        </p:nvSpPr>
        <p:spPr>
          <a:xfrm>
            <a:off x="457200" y="1600200"/>
            <a:ext cx="4038600" cy="453072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obsah 3"/>
          <p:cNvSpPr>
            <a:spLocks noGrp="1"/>
          </p:cNvSpPr>
          <p:nvPr>
            <p:ph sz="half" idx="2"/>
          </p:nvPr>
        </p:nvSpPr>
        <p:spPr>
          <a:xfrm>
            <a:off x="4648200" y="1600200"/>
            <a:ext cx="4038600" cy="453072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endParaRPr lang="cs-CZ"/>
          </a:p>
        </p:txBody>
      </p:sp>
      <p:sp>
        <p:nvSpPr>
          <p:cNvPr id="6" name="Footer Placeholder 4"/>
          <p:cNvSpPr>
            <a:spLocks noGrp="1"/>
          </p:cNvSpPr>
          <p:nvPr>
            <p:ph type="ftr" sz="quarter" idx="11"/>
          </p:nvPr>
        </p:nvSpPr>
        <p:spPr/>
        <p:txBody>
          <a:bodyPr/>
          <a:lstStyle>
            <a:lvl1pPr>
              <a:defRPr/>
            </a:lvl1pPr>
          </a:lstStyle>
          <a:p>
            <a:pPr>
              <a:defRPr/>
            </a:pPr>
            <a:r>
              <a:rPr lang="cs-CZ"/>
              <a:t>Leopold  SKORUŠA, Ph.D.</a:t>
            </a:r>
          </a:p>
        </p:txBody>
      </p:sp>
      <p:sp>
        <p:nvSpPr>
          <p:cNvPr id="7"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fld id="{EE3C631F-00E6-4F97-87BB-FD5D9728B508}" type="slidenum">
              <a:rPr lang="cs-CZ" altLang="cs-CZ"/>
              <a:pPr/>
              <a:t>‹#›</a:t>
            </a:fld>
            <a:endParaRPr lang="cs-CZ" altLang="cs-CZ"/>
          </a:p>
        </p:txBody>
      </p:sp>
    </p:spTree>
    <p:extLst>
      <p:ext uri="{BB962C8B-B14F-4D97-AF65-F5344CB8AC3E}">
        <p14:creationId xmlns:p14="http://schemas.microsoft.com/office/powerpoint/2010/main" val="3309205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00136"/>
            <a:ext cx="7886700" cy="1325563"/>
          </a:xfrm>
        </p:spPr>
        <p:txBody>
          <a:bodyPr/>
          <a:lstStyle/>
          <a:p>
            <a:r>
              <a:rPr lang="cs-CZ"/>
              <a:t>Kliknutím lze upravit styl.</a:t>
            </a:r>
            <a:endParaRPr lang="en-US" dirty="0"/>
          </a:p>
        </p:txBody>
      </p:sp>
      <p:sp>
        <p:nvSpPr>
          <p:cNvPr id="3" name="Content Placeholder 2"/>
          <p:cNvSpPr>
            <a:spLocks noGrp="1"/>
          </p:cNvSpPr>
          <p:nvPr>
            <p:ph idx="1"/>
          </p:nvPr>
        </p:nvSpPr>
        <p:spPr>
          <a:xfrm>
            <a:off x="628650" y="2622429"/>
            <a:ext cx="7886700" cy="355453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Footer Placeholder 4"/>
          <p:cNvSpPr>
            <a:spLocks noGrp="1"/>
          </p:cNvSpPr>
          <p:nvPr>
            <p:ph type="ftr" sz="quarter" idx="11"/>
          </p:nvPr>
        </p:nvSpPr>
        <p:spPr/>
        <p:txBody>
          <a:bodyPr/>
          <a:lstStyle>
            <a:lvl1pPr algn="l">
              <a:defRPr b="1"/>
            </a:lvl1pPr>
          </a:lstStyle>
          <a:p>
            <a:pPr>
              <a:defRPr/>
            </a:pPr>
            <a:r>
              <a:rPr lang="cs-CZ"/>
              <a:t>Leopold  SKORUŠA, Ph.D.</a:t>
            </a:r>
          </a:p>
        </p:txBody>
      </p:sp>
    </p:spTree>
    <p:extLst>
      <p:ext uri="{BB962C8B-B14F-4D97-AF65-F5344CB8AC3E}">
        <p14:creationId xmlns:p14="http://schemas.microsoft.com/office/powerpoint/2010/main" val="660690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147313"/>
            <a:ext cx="7886700" cy="3415163"/>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5" name="Footer Placeholder 4"/>
          <p:cNvSpPr>
            <a:spLocks noGrp="1"/>
          </p:cNvSpPr>
          <p:nvPr>
            <p:ph type="ftr" sz="quarter" idx="11"/>
          </p:nvPr>
        </p:nvSpPr>
        <p:spPr/>
        <p:txBody>
          <a:bodyPr/>
          <a:lstStyle>
            <a:lvl1pPr algn="l">
              <a:defRPr b="1"/>
            </a:lvl1pPr>
          </a:lstStyle>
          <a:p>
            <a:pPr>
              <a:defRPr/>
            </a:pPr>
            <a:r>
              <a:rPr lang="cs-CZ"/>
              <a:t>Leopold  SKORUŠA, Ph.D.</a:t>
            </a:r>
          </a:p>
        </p:txBody>
      </p:sp>
    </p:spTree>
    <p:extLst>
      <p:ext uri="{BB962C8B-B14F-4D97-AF65-F5344CB8AC3E}">
        <p14:creationId xmlns:p14="http://schemas.microsoft.com/office/powerpoint/2010/main" val="1193745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628650" y="1017392"/>
            <a:ext cx="7886700" cy="1325563"/>
          </a:xfrm>
        </p:spPr>
        <p:txBody>
          <a:bodyPr/>
          <a:lstStyle/>
          <a:p>
            <a:r>
              <a:rPr lang="cs-CZ"/>
              <a:t>Kliknutím lze upravit styl.</a:t>
            </a:r>
            <a:endParaRPr lang="en-US" dirty="0"/>
          </a:p>
        </p:txBody>
      </p:sp>
      <p:sp>
        <p:nvSpPr>
          <p:cNvPr id="3" name="Content Placeholder 2"/>
          <p:cNvSpPr>
            <a:spLocks noGrp="1"/>
          </p:cNvSpPr>
          <p:nvPr>
            <p:ph sz="half" idx="1"/>
          </p:nvPr>
        </p:nvSpPr>
        <p:spPr>
          <a:xfrm>
            <a:off x="628650" y="2432649"/>
            <a:ext cx="3886200" cy="374431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2432649"/>
            <a:ext cx="3886200" cy="374431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Footer Placeholder 5"/>
          <p:cNvSpPr>
            <a:spLocks noGrp="1"/>
          </p:cNvSpPr>
          <p:nvPr>
            <p:ph type="ftr" sz="quarter" idx="11"/>
          </p:nvPr>
        </p:nvSpPr>
        <p:spPr/>
        <p:txBody>
          <a:bodyPr/>
          <a:lstStyle>
            <a:lvl1pPr algn="l">
              <a:defRPr b="1"/>
            </a:lvl1pPr>
          </a:lstStyle>
          <a:p>
            <a:pPr>
              <a:defRPr/>
            </a:pPr>
            <a:r>
              <a:rPr lang="cs-CZ"/>
              <a:t>Leopold  SKORUŠA, Ph.D.</a:t>
            </a:r>
          </a:p>
        </p:txBody>
      </p:sp>
    </p:spTree>
    <p:extLst>
      <p:ext uri="{BB962C8B-B14F-4D97-AF65-F5344CB8AC3E}">
        <p14:creationId xmlns:p14="http://schemas.microsoft.com/office/powerpoint/2010/main" val="1547530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2" y="1052423"/>
            <a:ext cx="7886700" cy="1065404"/>
          </a:xfrm>
        </p:spPr>
        <p:txBody>
          <a:bodyPr/>
          <a:lstStyle/>
          <a:p>
            <a:r>
              <a:rPr lang="cs-CZ"/>
              <a:t>Kliknutím lze upravit styl.</a:t>
            </a:r>
            <a:endParaRPr lang="en-US" dirty="0"/>
          </a:p>
        </p:txBody>
      </p:sp>
      <p:sp>
        <p:nvSpPr>
          <p:cNvPr id="3" name="Text Placeholder 2"/>
          <p:cNvSpPr>
            <a:spLocks noGrp="1"/>
          </p:cNvSpPr>
          <p:nvPr>
            <p:ph type="body" idx="1"/>
          </p:nvPr>
        </p:nvSpPr>
        <p:spPr>
          <a:xfrm>
            <a:off x="629842" y="2201172"/>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29842" y="3191773"/>
            <a:ext cx="3868340" cy="2997889"/>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49" y="2201172"/>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29150" y="3191773"/>
            <a:ext cx="3887391" cy="299789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Footer Placeholder 7"/>
          <p:cNvSpPr>
            <a:spLocks noGrp="1"/>
          </p:cNvSpPr>
          <p:nvPr>
            <p:ph type="ftr" sz="quarter" idx="11"/>
          </p:nvPr>
        </p:nvSpPr>
        <p:spPr/>
        <p:txBody>
          <a:bodyPr/>
          <a:lstStyle>
            <a:lvl1pPr algn="l">
              <a:defRPr b="1"/>
            </a:lvl1pPr>
          </a:lstStyle>
          <a:p>
            <a:pPr>
              <a:defRPr/>
            </a:pPr>
            <a:r>
              <a:rPr lang="cs-CZ"/>
              <a:t>Leopold  SKORUŠA, Ph.D.</a:t>
            </a:r>
          </a:p>
        </p:txBody>
      </p:sp>
    </p:spTree>
    <p:extLst>
      <p:ext uri="{BB962C8B-B14F-4D97-AF65-F5344CB8AC3E}">
        <p14:creationId xmlns:p14="http://schemas.microsoft.com/office/powerpoint/2010/main" val="1094031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998"/>
            <a:ext cx="7886700" cy="1325563"/>
          </a:xfrm>
        </p:spPr>
        <p:txBody>
          <a:bodyPr/>
          <a:lstStyle/>
          <a:p>
            <a:r>
              <a:rPr lang="cs-CZ"/>
              <a:t>Kliknutím lze upravit styl.</a:t>
            </a:r>
            <a:endParaRPr lang="en-US" dirty="0"/>
          </a:p>
        </p:txBody>
      </p:sp>
      <p:sp>
        <p:nvSpPr>
          <p:cNvPr id="4" name="Footer Placeholder 3"/>
          <p:cNvSpPr>
            <a:spLocks noGrp="1"/>
          </p:cNvSpPr>
          <p:nvPr>
            <p:ph type="ftr" sz="quarter" idx="11"/>
          </p:nvPr>
        </p:nvSpPr>
        <p:spPr/>
        <p:txBody>
          <a:bodyPr/>
          <a:lstStyle>
            <a:lvl1pPr algn="l">
              <a:defRPr b="1"/>
            </a:lvl1pPr>
          </a:lstStyle>
          <a:p>
            <a:pPr>
              <a:defRPr/>
            </a:pPr>
            <a:r>
              <a:rPr lang="cs-CZ"/>
              <a:t>Leopold  SKORUŠA, Ph.D.</a:t>
            </a:r>
          </a:p>
        </p:txBody>
      </p:sp>
    </p:spTree>
    <p:extLst>
      <p:ext uri="{BB962C8B-B14F-4D97-AF65-F5344CB8AC3E}">
        <p14:creationId xmlns:p14="http://schemas.microsoft.com/office/powerpoint/2010/main" val="503893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lgn="l">
              <a:defRPr b="1"/>
            </a:lvl1pPr>
          </a:lstStyle>
          <a:p>
            <a:pPr>
              <a:defRPr/>
            </a:pPr>
            <a:r>
              <a:rPr lang="cs-CZ"/>
              <a:t>Leopold  SKORUŠA, Ph.D.</a:t>
            </a:r>
          </a:p>
        </p:txBody>
      </p:sp>
    </p:spTree>
    <p:extLst>
      <p:ext uri="{BB962C8B-B14F-4D97-AF65-F5344CB8AC3E}">
        <p14:creationId xmlns:p14="http://schemas.microsoft.com/office/powerpoint/2010/main" val="1148709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8650" y="1190446"/>
            <a:ext cx="2949178"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3887391" y="1190446"/>
            <a:ext cx="4629150" cy="467060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29841" y="2872596"/>
            <a:ext cx="2949178" cy="299639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lvl1pPr algn="l">
              <a:defRPr b="1"/>
            </a:lvl1pPr>
          </a:lstStyle>
          <a:p>
            <a:pPr>
              <a:defRPr/>
            </a:pPr>
            <a:r>
              <a:rPr lang="cs-CZ"/>
              <a:t>Leopold  SKORUŠA, Ph.D.</a:t>
            </a:r>
          </a:p>
        </p:txBody>
      </p:sp>
    </p:spTree>
    <p:extLst>
      <p:ext uri="{BB962C8B-B14F-4D97-AF65-F5344CB8AC3E}">
        <p14:creationId xmlns:p14="http://schemas.microsoft.com/office/powerpoint/2010/main" val="6819328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8650" y="1138687"/>
            <a:ext cx="2949178" cy="1298276"/>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3887391" y="1138687"/>
            <a:ext cx="4629150" cy="472236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29841" y="2552700"/>
            <a:ext cx="2949178"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lvl1pPr algn="l">
              <a:defRPr b="1"/>
            </a:lvl1pPr>
          </a:lstStyle>
          <a:p>
            <a:pPr>
              <a:defRPr/>
            </a:pPr>
            <a:r>
              <a:rPr lang="cs-CZ"/>
              <a:t>Leopold  SKORUŠA, Ph.D.</a:t>
            </a:r>
          </a:p>
        </p:txBody>
      </p:sp>
    </p:spTree>
    <p:extLst>
      <p:ext uri="{BB962C8B-B14F-4D97-AF65-F5344CB8AC3E}">
        <p14:creationId xmlns:p14="http://schemas.microsoft.com/office/powerpoint/2010/main" val="1557618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1049"/>
            <a:ext cx="7886700" cy="110229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28650" y="2320505"/>
            <a:ext cx="7886700" cy="3878683"/>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cs-CZ"/>
              <a:t>Leopold  SKORUŠA, Ph.D.</a:t>
            </a:r>
          </a:p>
        </p:txBody>
      </p:sp>
    </p:spTree>
    <p:extLst>
      <p:ext uri="{BB962C8B-B14F-4D97-AF65-F5344CB8AC3E}">
        <p14:creationId xmlns:p14="http://schemas.microsoft.com/office/powerpoint/2010/main" val="840268257"/>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8" name="Rectangle 8"/>
          <p:cNvSpPr>
            <a:spLocks noChangeArrowheads="1"/>
          </p:cNvSpPr>
          <p:nvPr/>
        </p:nvSpPr>
        <p:spPr bwMode="auto">
          <a:xfrm>
            <a:off x="467544" y="1798638"/>
            <a:ext cx="8280920" cy="2997744"/>
          </a:xfrm>
          <a:prstGeom prst="rect">
            <a:avLst/>
          </a:prstGeom>
          <a:noFill/>
          <a:ln w="9525">
            <a:noFill/>
            <a:miter lim="800000"/>
            <a:headEnd/>
            <a:tailEnd/>
          </a:ln>
          <a:effectLst/>
        </p:spPr>
        <p:txBody>
          <a:bodyPr wrap="square" lIns="198000" rIns="198000">
            <a:spAutoFit/>
          </a:bodyPr>
          <a:lstStyle/>
          <a:p>
            <a:pPr algn="ctr">
              <a:buClr>
                <a:schemeClr val="tx2"/>
              </a:buClr>
              <a:buSzPct val="75000"/>
              <a:defRPr/>
            </a:pPr>
            <a:r>
              <a:rPr lang="cs-CZ" sz="4000" b="1" dirty="0">
                <a:latin typeface="Arial Narrow" pitchFamily="34" charset="0"/>
              </a:rPr>
              <a:t>Bezpečnost a ochrana společnosti </a:t>
            </a:r>
            <a:r>
              <a:rPr lang="cs-CZ" sz="4000" b="1" dirty="0" smtClean="0">
                <a:latin typeface="Arial Narrow" pitchFamily="34" charset="0"/>
              </a:rPr>
              <a:t/>
            </a:r>
            <a:br>
              <a:rPr lang="cs-CZ" sz="4000" b="1" dirty="0" smtClean="0">
                <a:latin typeface="Arial Narrow" pitchFamily="34" charset="0"/>
              </a:rPr>
            </a:br>
            <a:r>
              <a:rPr lang="cs-CZ" sz="4000" b="1" dirty="0" smtClean="0">
                <a:latin typeface="Arial Narrow" pitchFamily="34" charset="0"/>
              </a:rPr>
              <a:t>v </a:t>
            </a:r>
            <a:r>
              <a:rPr lang="cs-CZ" sz="4000" b="1" dirty="0">
                <a:latin typeface="Arial Narrow" pitchFamily="34" charset="0"/>
              </a:rPr>
              <a:t>trestním právu</a:t>
            </a:r>
            <a:endParaRPr lang="cs-CZ" sz="4000" b="1" dirty="0">
              <a:latin typeface="Arial Narrow" pitchFamily="34" charset="0"/>
            </a:endParaRPr>
          </a:p>
          <a:p>
            <a:pPr algn="ctr">
              <a:buClr>
                <a:schemeClr val="tx2"/>
              </a:buClr>
              <a:buSzPct val="75000"/>
              <a:defRPr/>
            </a:pPr>
            <a:endParaRPr lang="cs-CZ" sz="2400" b="1" dirty="0" smtClean="0">
              <a:latin typeface="Arial Narrow" pitchFamily="34" charset="0"/>
            </a:endParaRPr>
          </a:p>
          <a:p>
            <a:pPr algn="ctr">
              <a:buClr>
                <a:schemeClr val="tx2"/>
              </a:buClr>
              <a:buSzPct val="75000"/>
              <a:defRPr/>
            </a:pPr>
            <a:r>
              <a:rPr lang="cs-CZ" sz="2400" b="1" dirty="0" smtClean="0">
                <a:latin typeface="Arial Narrow" pitchFamily="34" charset="0"/>
              </a:rPr>
              <a:t>Trestní právo</a:t>
            </a:r>
          </a:p>
          <a:p>
            <a:pPr algn="ctr">
              <a:lnSpc>
                <a:spcPct val="80000"/>
              </a:lnSpc>
              <a:buClr>
                <a:schemeClr val="tx2"/>
              </a:buClr>
              <a:buSzPct val="75000"/>
              <a:buFont typeface="Wingdings" pitchFamily="2" charset="2"/>
              <a:buNone/>
              <a:defRPr/>
            </a:pPr>
            <a:r>
              <a:rPr lang="cs-CZ" sz="2000" b="1" dirty="0" smtClean="0">
                <a:latin typeface="Arial Narrow" pitchFamily="34" charset="0"/>
              </a:rPr>
              <a:t>Hmotné</a:t>
            </a:r>
          </a:p>
          <a:p>
            <a:pPr algn="ctr">
              <a:lnSpc>
                <a:spcPct val="80000"/>
              </a:lnSpc>
              <a:buClr>
                <a:schemeClr val="tx2"/>
              </a:buClr>
              <a:buSzPct val="75000"/>
              <a:buFont typeface="Wingdings" pitchFamily="2" charset="2"/>
              <a:buNone/>
              <a:defRPr/>
            </a:pPr>
            <a:r>
              <a:rPr lang="cs-CZ" sz="2000" b="1" dirty="0" smtClean="0">
                <a:latin typeface="Arial Narrow" pitchFamily="34" charset="0"/>
              </a:rPr>
              <a:t>Procesní</a:t>
            </a:r>
            <a:r>
              <a:rPr lang="cs-CZ" sz="3600" b="1" dirty="0">
                <a:latin typeface="Times New Roman" pitchFamily="18" charset="0"/>
              </a:rPr>
              <a:t/>
            </a:r>
            <a:br>
              <a:rPr lang="cs-CZ" sz="3600" b="1" dirty="0">
                <a:latin typeface="Times New Roman" pitchFamily="18" charset="0"/>
              </a:rPr>
            </a:br>
            <a:endParaRPr lang="cs-CZ" sz="3600" dirty="0">
              <a:solidFill>
                <a:srgbClr val="FFFF00"/>
              </a:solidFill>
              <a:effectLst>
                <a:outerShdw blurRad="38100" dist="38100" dir="2700000" algn="tl">
                  <a:srgbClr val="000000"/>
                </a:outerShdw>
              </a:effectLst>
              <a:latin typeface="+mn-lt"/>
            </a:endParaRPr>
          </a:p>
        </p:txBody>
      </p:sp>
      <p:sp>
        <p:nvSpPr>
          <p:cNvPr id="11" name="Obdélník 10"/>
          <p:cNvSpPr/>
          <p:nvPr/>
        </p:nvSpPr>
        <p:spPr>
          <a:xfrm>
            <a:off x="2627784" y="4941168"/>
            <a:ext cx="4032448" cy="1298817"/>
          </a:xfrm>
          <a:prstGeom prst="rect">
            <a:avLst/>
          </a:prstGeom>
        </p:spPr>
        <p:txBody>
          <a:bodyPr wrap="square">
            <a:spAutoFit/>
          </a:bodyPr>
          <a:lstStyle/>
          <a:p>
            <a:pPr algn="ctr" fontAlgn="auto">
              <a:spcBef>
                <a:spcPct val="20000"/>
              </a:spcBef>
              <a:spcAft>
                <a:spcPts val="0"/>
              </a:spcAft>
              <a:buClr>
                <a:schemeClr val="hlink"/>
              </a:buClr>
              <a:buSzPct val="60000"/>
              <a:defRPr/>
            </a:pPr>
            <a:r>
              <a:rPr lang="cs-CZ" sz="1400" dirty="0" smtClean="0">
                <a:latin typeface="Arial Narrow" pitchFamily="34" charset="0"/>
                <a:cs typeface="Times New Roman" pitchFamily="18" charset="0"/>
              </a:rPr>
              <a:t>Katedra řízení zdrojů</a:t>
            </a:r>
            <a:br>
              <a:rPr lang="cs-CZ" sz="1400" dirty="0" smtClean="0">
                <a:latin typeface="Arial Narrow" pitchFamily="34" charset="0"/>
                <a:cs typeface="Times New Roman" pitchFamily="18" charset="0"/>
              </a:rPr>
            </a:br>
            <a:r>
              <a:rPr lang="cs-CZ" sz="1400" dirty="0" smtClean="0">
                <a:latin typeface="Arial Narrow" pitchFamily="34" charset="0"/>
                <a:cs typeface="Times New Roman" pitchFamily="18" charset="0"/>
              </a:rPr>
              <a:t>Skupina práva</a:t>
            </a:r>
            <a:endParaRPr lang="cs-CZ" sz="1400" dirty="0">
              <a:latin typeface="Arial Narrow" pitchFamily="34" charset="0"/>
              <a:cs typeface="Times New Roman" pitchFamily="18" charset="0"/>
            </a:endParaRPr>
          </a:p>
          <a:p>
            <a:pPr algn="ctr" fontAlgn="auto">
              <a:spcBef>
                <a:spcPct val="20000"/>
              </a:spcBef>
              <a:spcAft>
                <a:spcPts val="0"/>
              </a:spcAft>
              <a:buClr>
                <a:schemeClr val="hlink"/>
              </a:buClr>
              <a:buSzPct val="60000"/>
              <a:defRPr/>
            </a:pPr>
            <a:r>
              <a:rPr lang="cs-CZ" altLang="cs-CZ" sz="1400" dirty="0">
                <a:latin typeface="Arial Narrow" panose="020B0606020202030204" pitchFamily="34" charset="0"/>
                <a:cs typeface="Times New Roman" panose="02020603050405020304" pitchFamily="18" charset="0"/>
              </a:rPr>
              <a:t>+420 973 442 571; leopold.skorusa@unob.cz</a:t>
            </a:r>
          </a:p>
          <a:p>
            <a:pPr algn="ctr" fontAlgn="auto">
              <a:spcBef>
                <a:spcPct val="20000"/>
              </a:spcBef>
              <a:spcAft>
                <a:spcPts val="0"/>
              </a:spcAft>
              <a:buClr>
                <a:schemeClr val="hlink"/>
              </a:buClr>
              <a:buSzPct val="60000"/>
              <a:defRPr/>
            </a:pPr>
            <a:endParaRPr lang="cs-CZ" sz="1400" dirty="0">
              <a:latin typeface="Arial Narrow" pitchFamily="34" charset="0"/>
              <a:cs typeface="Times New Roman" pitchFamily="18" charset="0"/>
            </a:endParaRPr>
          </a:p>
          <a:p>
            <a:pPr algn="ctr" fontAlgn="auto">
              <a:spcBef>
                <a:spcPct val="20000"/>
              </a:spcBef>
              <a:spcAft>
                <a:spcPts val="0"/>
              </a:spcAft>
              <a:buClr>
                <a:schemeClr val="hlink"/>
              </a:buClr>
              <a:buSzPct val="60000"/>
              <a:defRPr/>
            </a:pPr>
            <a:endParaRPr lang="cs-CZ" sz="1400" dirty="0">
              <a:effectLst>
                <a:outerShdw blurRad="38100" dist="38100" dir="2700000" algn="tl">
                  <a:srgbClr val="000000"/>
                </a:outerShdw>
              </a:effectLst>
              <a:latin typeface="Arial Narrow" pitchFamily="34" charset="0"/>
            </a:endParaRP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Nadpis 2"/>
          <p:cNvSpPr>
            <a:spLocks noGrp="1"/>
          </p:cNvSpPr>
          <p:nvPr>
            <p:ph type="title"/>
          </p:nvPr>
        </p:nvSpPr>
        <p:spPr>
          <a:xfrm>
            <a:off x="251520" y="952326"/>
            <a:ext cx="8229600" cy="604466"/>
          </a:xfrm>
        </p:spPr>
        <p:txBody>
          <a:bodyPr>
            <a:normAutofit/>
          </a:bodyPr>
          <a:lstStyle/>
          <a:p>
            <a:pPr eaLnBrk="1" hangingPunct="1"/>
            <a:r>
              <a:rPr lang="cs-CZ" altLang="cs-CZ" sz="3200" b="1" dirty="0">
                <a:solidFill>
                  <a:srgbClr val="000000"/>
                </a:solidFill>
                <a:latin typeface="Arial Narrow" panose="020B0606020202030204" pitchFamily="34" charset="0"/>
              </a:rPr>
              <a:t>Znaky skutkové podstaty TČ</a:t>
            </a:r>
          </a:p>
        </p:txBody>
      </p:sp>
      <p:sp>
        <p:nvSpPr>
          <p:cNvPr id="2" name="Zástupný symbol pro obsah 1"/>
          <p:cNvSpPr>
            <a:spLocks noGrp="1"/>
          </p:cNvSpPr>
          <p:nvPr>
            <p:ph idx="1"/>
          </p:nvPr>
        </p:nvSpPr>
        <p:spPr>
          <a:xfrm>
            <a:off x="0" y="1570163"/>
            <a:ext cx="9144000" cy="4786188"/>
          </a:xfrm>
        </p:spPr>
        <p:txBody>
          <a:bodyPr>
            <a:normAutofit fontScale="92500" lnSpcReduction="10000"/>
          </a:bodyPr>
          <a:lstStyle/>
          <a:p>
            <a:pPr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Protiprávnost - § 13/1 TZ</a:t>
            </a:r>
          </a:p>
          <a:p>
            <a:pPr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Objekt TČ</a:t>
            </a:r>
          </a:p>
          <a:p>
            <a:pPr lvl="1"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Zákonem chráněný zájem – předmět TČ (člověk, nebo věc)</a:t>
            </a:r>
          </a:p>
          <a:p>
            <a:pPr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Objektivní stránka TČ</a:t>
            </a:r>
          </a:p>
          <a:p>
            <a:pPr lvl="1"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Jednání (omisivní, </a:t>
            </a:r>
            <a:r>
              <a:rPr lang="cs-CZ" altLang="cs-CZ" sz="2000" dirty="0" err="1">
                <a:solidFill>
                  <a:srgbClr val="000000"/>
                </a:solidFill>
                <a:latin typeface="Arial Narrow" panose="020B0606020202030204" pitchFamily="34" charset="0"/>
              </a:rPr>
              <a:t>komisivní</a:t>
            </a:r>
            <a:r>
              <a:rPr lang="cs-CZ" altLang="cs-CZ" sz="2000" dirty="0">
                <a:solidFill>
                  <a:srgbClr val="000000"/>
                </a:solidFill>
                <a:latin typeface="Arial Narrow" panose="020B0606020202030204" pitchFamily="34" charset="0"/>
              </a:rPr>
              <a:t>)</a:t>
            </a:r>
          </a:p>
          <a:p>
            <a:pPr lvl="1"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Následek (porucha, ohrožení)</a:t>
            </a:r>
          </a:p>
          <a:p>
            <a:pPr lvl="1"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Příčinný vztah mezi jednáním a následkem (kauzální nexus)</a:t>
            </a:r>
          </a:p>
          <a:p>
            <a:pPr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Subjekt TČ (pachatel)</a:t>
            </a:r>
          </a:p>
          <a:p>
            <a:pPr lvl="1"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Věk</a:t>
            </a:r>
          </a:p>
          <a:p>
            <a:pPr lvl="1"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Příčetnost </a:t>
            </a:r>
            <a:r>
              <a:rPr lang="cs-CZ" altLang="cs-CZ" sz="1800" i="1" dirty="0">
                <a:solidFill>
                  <a:srgbClr val="000000"/>
                </a:solidFill>
                <a:latin typeface="Arial Narrow" panose="020B0606020202030204" pitchFamily="34" charset="0"/>
              </a:rPr>
              <a:t>(schopnost </a:t>
            </a:r>
            <a:r>
              <a:rPr lang="cs-CZ" altLang="cs-CZ" sz="1800" b="1" i="1" dirty="0">
                <a:solidFill>
                  <a:srgbClr val="000000"/>
                </a:solidFill>
                <a:latin typeface="Arial Narrow" panose="020B0606020202030204" pitchFamily="34" charset="0"/>
              </a:rPr>
              <a:t>rozpoznat</a:t>
            </a:r>
            <a:r>
              <a:rPr lang="cs-CZ" altLang="cs-CZ" sz="1800" i="1" dirty="0">
                <a:solidFill>
                  <a:srgbClr val="000000"/>
                </a:solidFill>
                <a:latin typeface="Arial Narrow" panose="020B0606020202030204" pitchFamily="34" charset="0"/>
              </a:rPr>
              <a:t> protiprávnost nebo </a:t>
            </a:r>
            <a:r>
              <a:rPr lang="cs-CZ" altLang="cs-CZ" sz="1800" b="1" i="1" dirty="0">
                <a:solidFill>
                  <a:srgbClr val="000000"/>
                </a:solidFill>
                <a:latin typeface="Arial Narrow" panose="020B0606020202030204" pitchFamily="34" charset="0"/>
              </a:rPr>
              <a:t>ovládat</a:t>
            </a:r>
            <a:r>
              <a:rPr lang="cs-CZ" altLang="cs-CZ" sz="1800" i="1" dirty="0">
                <a:solidFill>
                  <a:srgbClr val="000000"/>
                </a:solidFill>
                <a:latin typeface="Arial Narrow" panose="020B0606020202030204" pitchFamily="34" charset="0"/>
              </a:rPr>
              <a:t> své jednání)</a:t>
            </a:r>
            <a:endParaRPr lang="cs-CZ" altLang="cs-CZ" sz="2000" i="1" dirty="0">
              <a:solidFill>
                <a:srgbClr val="000000"/>
              </a:solidFill>
              <a:latin typeface="Arial Narrow" panose="020B0606020202030204" pitchFamily="34" charset="0"/>
            </a:endParaRPr>
          </a:p>
          <a:p>
            <a:pPr lvl="1"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Rozumová a mravní vyspělost</a:t>
            </a:r>
          </a:p>
          <a:p>
            <a:pPr eaLnBrk="1" hangingPunct="1">
              <a:buClrTx/>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Subjektivní</a:t>
            </a:r>
            <a:r>
              <a:rPr lang="cs-CZ" altLang="cs-CZ" dirty="0">
                <a:solidFill>
                  <a:srgbClr val="000000"/>
                </a:solidFill>
                <a:latin typeface="Arial Narrow" panose="020B0606020202030204" pitchFamily="34" charset="0"/>
              </a:rPr>
              <a:t> </a:t>
            </a:r>
            <a:r>
              <a:rPr lang="cs-CZ" altLang="cs-CZ" sz="2000" dirty="0">
                <a:solidFill>
                  <a:srgbClr val="000000"/>
                </a:solidFill>
                <a:latin typeface="Arial Narrow" panose="020B0606020202030204" pitchFamily="34" charset="0"/>
              </a:rPr>
              <a:t>stránka TČ</a:t>
            </a:r>
          </a:p>
          <a:p>
            <a:pPr lvl="1" eaLnBrk="1" hangingPunct="1">
              <a:buClrTx/>
              <a:buSzPct val="60000"/>
              <a:buFont typeface="Wingdings" panose="05000000000000000000" pitchFamily="2" charset="2"/>
              <a:buChar char="q"/>
            </a:pPr>
            <a:r>
              <a:rPr lang="cs-CZ" altLang="cs-CZ" sz="1800" dirty="0">
                <a:solidFill>
                  <a:srgbClr val="000000"/>
                </a:solidFill>
                <a:latin typeface="Arial Narrow" panose="020B0606020202030204" pitchFamily="34" charset="0"/>
              </a:rPr>
              <a:t>Zavinění (obligatorní podmínka)</a:t>
            </a:r>
          </a:p>
          <a:p>
            <a:pPr lvl="2" eaLnBrk="1" hangingPunct="1">
              <a:buClrTx/>
              <a:buSzPct val="60000"/>
              <a:buFont typeface="Wingdings" panose="05000000000000000000" pitchFamily="2" charset="2"/>
              <a:buChar char="q"/>
            </a:pPr>
            <a:r>
              <a:rPr lang="cs-CZ" altLang="cs-CZ" sz="1600" dirty="0">
                <a:solidFill>
                  <a:srgbClr val="000000"/>
                </a:solidFill>
                <a:latin typeface="Arial Narrow" panose="020B0606020202030204" pitchFamily="34" charset="0"/>
              </a:rPr>
              <a:t>Pohnutka</a:t>
            </a:r>
          </a:p>
          <a:p>
            <a:pPr lvl="2" eaLnBrk="1" hangingPunct="1">
              <a:buClrTx/>
              <a:buSzPct val="60000"/>
              <a:buFont typeface="Wingdings" panose="05000000000000000000" pitchFamily="2" charset="2"/>
              <a:buChar char="q"/>
            </a:pPr>
            <a:r>
              <a:rPr lang="cs-CZ" altLang="cs-CZ" sz="1600" dirty="0">
                <a:solidFill>
                  <a:srgbClr val="000000"/>
                </a:solidFill>
                <a:latin typeface="Arial Narrow" panose="020B0606020202030204" pitchFamily="34" charset="0"/>
              </a:rPr>
              <a:t>Cíl (záměr)</a:t>
            </a:r>
          </a:p>
        </p:txBody>
      </p:sp>
      <p:sp>
        <p:nvSpPr>
          <p:cNvPr id="3" name="Zástupný symbol pro zápatí 2"/>
          <p:cNvSpPr>
            <a:spLocks noGrp="1"/>
          </p:cNvSpPr>
          <p:nvPr>
            <p:ph type="ftr" sz="quarter" idx="11"/>
          </p:nvPr>
        </p:nvSpPr>
        <p:spPr>
          <a:xfrm>
            <a:off x="3070076"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Effect transition="in" filter="fade">
                                      <p:cBhvr>
                                        <p:cTn id="27" dur="500"/>
                                        <p:tgtEl>
                                          <p:spTgt spid="2">
                                            <p:txEl>
                                              <p:pRg st="11" end="1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fade">
                                      <p:cBhvr>
                                        <p:cTn id="32" dur="500"/>
                                        <p:tgtEl>
                                          <p:spTgt spid="2">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fade">
                                      <p:cBhvr>
                                        <p:cTn id="37" dur="500"/>
                                        <p:tgtEl>
                                          <p:spTgt spid="2">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500"/>
                                        <p:tgtEl>
                                          <p:spTgt spid="2">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500"/>
                                        <p:tgtEl>
                                          <p:spTgt spid="2">
                                            <p:txEl>
                                              <p:pRg st="6" end="6"/>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fade">
                                      <p:cBhvr>
                                        <p:cTn id="52" dur="500"/>
                                        <p:tgtEl>
                                          <p:spTgt spid="2">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fade">
                                      <p:cBhvr>
                                        <p:cTn id="57" dur="500"/>
                                        <p:tgtEl>
                                          <p:spTgt spid="2">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fade">
                                      <p:cBhvr>
                                        <p:cTn id="62" dur="500"/>
                                        <p:tgtEl>
                                          <p:spTgt spid="2">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fade">
                                      <p:cBhvr>
                                        <p:cTn id="67" dur="500"/>
                                        <p:tgtEl>
                                          <p:spTgt spid="2">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fade">
                                      <p:cBhvr>
                                        <p:cTn id="72" dur="500"/>
                                        <p:tgtEl>
                                          <p:spTgt spid="2">
                                            <p:txEl>
                                              <p:pRg st="13" end="13"/>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Effect transition="in" filter="fade">
                                      <p:cBhvr>
                                        <p:cTn id="77"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251520" y="980728"/>
            <a:ext cx="7772400" cy="576064"/>
          </a:xfrm>
        </p:spPr>
        <p:txBody>
          <a:bodyPr>
            <a:normAutofit/>
          </a:bodyPr>
          <a:lstStyle/>
          <a:p>
            <a:pPr eaLnBrk="1" hangingPunct="1"/>
            <a:r>
              <a:rPr lang="cs-CZ" altLang="cs-CZ" sz="3200" b="1" dirty="0">
                <a:solidFill>
                  <a:schemeClr val="tx1"/>
                </a:solidFill>
                <a:latin typeface="Arial Narrow" panose="020B0606020202030204" pitchFamily="34" charset="0"/>
              </a:rPr>
              <a:t>Trestní právo</a:t>
            </a:r>
          </a:p>
        </p:txBody>
      </p:sp>
      <p:sp>
        <p:nvSpPr>
          <p:cNvPr id="52227" name="Rectangle 3"/>
          <p:cNvSpPr>
            <a:spLocks noGrp="1" noChangeArrowheads="1"/>
          </p:cNvSpPr>
          <p:nvPr>
            <p:ph idx="1"/>
          </p:nvPr>
        </p:nvSpPr>
        <p:spPr>
          <a:xfrm>
            <a:off x="35496" y="1482551"/>
            <a:ext cx="9036050" cy="4682753"/>
          </a:xfrm>
        </p:spPr>
        <p:txBody>
          <a:bodyPr rtlCol="0">
            <a:noAutofit/>
          </a:bodyPr>
          <a:lstStyle/>
          <a:p>
            <a:pPr marL="274320" indent="-274320" eaLnBrk="1" fontAlgn="auto" hangingPunct="1">
              <a:lnSpc>
                <a:spcPct val="100000"/>
              </a:lnSpc>
              <a:spcBef>
                <a:spcPts val="600"/>
              </a:spcBef>
              <a:spcAft>
                <a:spcPts val="600"/>
              </a:spcAft>
              <a:buSzPct val="80000"/>
              <a:buFont typeface="Wingdings" pitchFamily="2" charset="2"/>
              <a:buChar char="q"/>
              <a:defRPr/>
            </a:pPr>
            <a:r>
              <a:rPr lang="cs-CZ" sz="2000" b="1" dirty="0">
                <a:solidFill>
                  <a:schemeClr val="tx1"/>
                </a:solidFill>
                <a:latin typeface="Arial Narrow" pitchFamily="34" charset="0"/>
              </a:rPr>
              <a:t>Zásada zákonnosti a zásada subsidiarity trestní represe</a:t>
            </a:r>
          </a:p>
          <a:p>
            <a:pPr marL="531813" lvl="1" indent="-265113" eaLnBrk="1" fontAlgn="auto" hangingPunct="1">
              <a:lnSpc>
                <a:spcPct val="100000"/>
              </a:lnSpc>
              <a:spcBef>
                <a:spcPts val="0"/>
              </a:spcBef>
              <a:spcAft>
                <a:spcPts val="600"/>
              </a:spcAft>
              <a:buSzPct val="80000"/>
              <a:buFont typeface="Wingdings" pitchFamily="2" charset="2"/>
              <a:buChar char="q"/>
              <a:defRPr/>
            </a:pPr>
            <a:r>
              <a:rPr lang="cs-CZ" sz="1600" dirty="0">
                <a:solidFill>
                  <a:schemeClr val="tx1"/>
                </a:solidFill>
                <a:latin typeface="Arial Narrow" pitchFamily="34" charset="0"/>
              </a:rPr>
              <a:t>jen trestní zákon vymezuje trestné činy a stanoví trestní sankce, které lze za jejich spáchání uložit </a:t>
            </a:r>
          </a:p>
          <a:p>
            <a:pPr marL="274320" indent="-274320" eaLnBrk="1" fontAlgn="auto" hangingPunct="1">
              <a:lnSpc>
                <a:spcPct val="100000"/>
              </a:lnSpc>
              <a:spcAft>
                <a:spcPts val="0"/>
              </a:spcAft>
              <a:buSzPct val="80000"/>
              <a:buFont typeface="Wingdings" pitchFamily="2" charset="2"/>
              <a:buChar char="q"/>
              <a:defRPr/>
            </a:pPr>
            <a:r>
              <a:rPr lang="cs-CZ" sz="1800" b="1" dirty="0">
                <a:solidFill>
                  <a:schemeClr val="tx1"/>
                </a:solidFill>
                <a:latin typeface="Arial Narrow" pitchFamily="34" charset="0"/>
              </a:rPr>
              <a:t>Zavinění</a:t>
            </a:r>
            <a:r>
              <a:rPr lang="cs-CZ" sz="1800" dirty="0">
                <a:solidFill>
                  <a:schemeClr val="tx1"/>
                </a:solidFill>
                <a:latin typeface="Arial Narrow" pitchFamily="34" charset="0"/>
              </a:rPr>
              <a:t> </a:t>
            </a:r>
            <a:r>
              <a:rPr lang="cs-CZ" sz="1800" b="1" dirty="0">
                <a:solidFill>
                  <a:schemeClr val="tx1"/>
                </a:solidFill>
                <a:latin typeface="Arial Narrow" pitchFamily="34" charset="0"/>
              </a:rPr>
              <a:t>úmyslné</a:t>
            </a:r>
            <a:endParaRPr lang="cs-CZ" sz="1800" dirty="0">
              <a:solidFill>
                <a:schemeClr val="tx1"/>
              </a:solidFill>
              <a:latin typeface="Arial Narrow" pitchFamily="34" charset="0"/>
            </a:endParaRPr>
          </a:p>
          <a:p>
            <a:pPr marL="531813" lvl="1" indent="-265113">
              <a:lnSpc>
                <a:spcPct val="100000"/>
              </a:lnSpc>
              <a:spcBef>
                <a:spcPts val="600"/>
              </a:spcBef>
              <a:spcAft>
                <a:spcPts val="600"/>
              </a:spcAft>
              <a:buSzPct val="80000"/>
              <a:buFont typeface="Wingdings" pitchFamily="2" charset="2"/>
              <a:buChar char="q"/>
              <a:defRPr/>
            </a:pPr>
            <a:r>
              <a:rPr lang="cs-CZ" sz="1800" b="1" dirty="0">
                <a:latin typeface="Arial Narrow" pitchFamily="34" charset="0"/>
              </a:rPr>
              <a:t>Přímý úmysl </a:t>
            </a:r>
            <a:r>
              <a:rPr lang="cs-CZ" sz="1800" dirty="0">
                <a:latin typeface="Arial Narrow" pitchFamily="34" charset="0"/>
              </a:rPr>
              <a:t>– pachatel chtěl způsobem v trestním zákoně uvedeným  porušit nebo ohrozit zájem chráněný tímto zákonem</a:t>
            </a:r>
          </a:p>
          <a:p>
            <a:pPr marL="531813" lvl="1" indent="-265113">
              <a:lnSpc>
                <a:spcPct val="100000"/>
              </a:lnSpc>
              <a:spcBef>
                <a:spcPts val="600"/>
              </a:spcBef>
              <a:spcAft>
                <a:spcPts val="600"/>
              </a:spcAft>
              <a:buSzPct val="80000"/>
              <a:buFont typeface="Wingdings" pitchFamily="2" charset="2"/>
              <a:buChar char="q"/>
              <a:defRPr/>
            </a:pPr>
            <a:r>
              <a:rPr lang="cs-CZ" sz="1800" b="1" dirty="0">
                <a:latin typeface="Arial Narrow" pitchFamily="34" charset="0"/>
              </a:rPr>
              <a:t>Nepřímý úmysl </a:t>
            </a:r>
            <a:r>
              <a:rPr lang="cs-CZ" sz="1800" dirty="0">
                <a:latin typeface="Arial Narrow" pitchFamily="34" charset="0"/>
              </a:rPr>
              <a:t>– pachatel věděl, že  svým jednáním může  takové porušení nebo  ohrožení způsobit, a pro případ, že je způsobí, byl s tím srozuměn</a:t>
            </a:r>
          </a:p>
          <a:p>
            <a:pPr marL="274320" indent="-274320" eaLnBrk="1" fontAlgn="auto" hangingPunct="1">
              <a:lnSpc>
                <a:spcPct val="100000"/>
              </a:lnSpc>
              <a:spcAft>
                <a:spcPts val="0"/>
              </a:spcAft>
              <a:buSzPct val="80000"/>
              <a:buFont typeface="Wingdings" pitchFamily="2" charset="2"/>
              <a:buChar char="q"/>
              <a:defRPr/>
            </a:pPr>
            <a:r>
              <a:rPr lang="cs-CZ" sz="1800" b="1" dirty="0">
                <a:solidFill>
                  <a:schemeClr val="tx1"/>
                </a:solidFill>
                <a:latin typeface="Arial Narrow" pitchFamily="34" charset="0"/>
              </a:rPr>
              <a:t>Zavinění</a:t>
            </a:r>
            <a:r>
              <a:rPr lang="cs-CZ" sz="1800" dirty="0">
                <a:solidFill>
                  <a:schemeClr val="tx1"/>
                </a:solidFill>
                <a:latin typeface="Arial Narrow" pitchFamily="34" charset="0"/>
              </a:rPr>
              <a:t> </a:t>
            </a:r>
            <a:r>
              <a:rPr lang="cs-CZ" sz="1800" b="1" dirty="0">
                <a:solidFill>
                  <a:schemeClr val="tx1"/>
                </a:solidFill>
                <a:latin typeface="Arial Narrow" pitchFamily="34" charset="0"/>
              </a:rPr>
              <a:t>nedbalostní</a:t>
            </a:r>
          </a:p>
          <a:p>
            <a:pPr marL="531813" lvl="1" indent="-265113" fontAlgn="auto">
              <a:lnSpc>
                <a:spcPct val="100000"/>
              </a:lnSpc>
              <a:spcBef>
                <a:spcPts val="600"/>
              </a:spcBef>
              <a:spcAft>
                <a:spcPts val="600"/>
              </a:spcAft>
              <a:buSzPct val="80000"/>
              <a:buFont typeface="Wingdings" pitchFamily="2" charset="2"/>
              <a:buChar char="q"/>
              <a:defRPr/>
            </a:pPr>
            <a:r>
              <a:rPr lang="cs-CZ" sz="1800" b="1" dirty="0">
                <a:latin typeface="Arial Narrow" pitchFamily="34" charset="0"/>
              </a:rPr>
              <a:t>Nedbalost vědomá </a:t>
            </a:r>
            <a:r>
              <a:rPr lang="cs-CZ" sz="1800" dirty="0">
                <a:latin typeface="Arial Narrow" pitchFamily="34" charset="0"/>
              </a:rPr>
              <a:t>– pachatel věděl, že může způsobem v  trestním zákoně uvedeným porušit nebo ohrozit  zájem chráněný  tímto zákonem, ale bez přiměřených důvodů spoléhal, že takové  porušení nebo ohrožení nezpůsobí</a:t>
            </a:r>
          </a:p>
          <a:p>
            <a:pPr marL="531813" lvl="1" indent="-265113" fontAlgn="auto">
              <a:lnSpc>
                <a:spcPct val="100000"/>
              </a:lnSpc>
              <a:spcBef>
                <a:spcPts val="600"/>
              </a:spcBef>
              <a:spcAft>
                <a:spcPts val="600"/>
              </a:spcAft>
              <a:buSzPct val="80000"/>
              <a:buFont typeface="Wingdings" pitchFamily="2" charset="2"/>
              <a:buChar char="q"/>
              <a:defRPr/>
            </a:pPr>
            <a:r>
              <a:rPr lang="cs-CZ" sz="1800" b="1" dirty="0">
                <a:latin typeface="Arial Narrow" pitchFamily="34" charset="0"/>
              </a:rPr>
              <a:t>Nedbalost nevědomá </a:t>
            </a:r>
            <a:r>
              <a:rPr lang="cs-CZ" sz="1800" dirty="0">
                <a:latin typeface="Arial Narrow" pitchFamily="34" charset="0"/>
              </a:rPr>
              <a:t>– pachatel nevěděl, že svým jednáním může takové porušení nebo ohrožení způsobit, ač o tom vzhledem k okolnostem a k svým osobním poměrům vědět měl a mohl</a:t>
            </a:r>
          </a:p>
          <a:p>
            <a:pPr marL="674688" lvl="2" indent="-274638" eaLnBrk="1" fontAlgn="auto" hangingPunct="1">
              <a:lnSpc>
                <a:spcPct val="90000"/>
              </a:lnSpc>
              <a:spcBef>
                <a:spcPts val="600"/>
              </a:spcBef>
              <a:spcAft>
                <a:spcPts val="600"/>
              </a:spcAft>
              <a:buClr>
                <a:schemeClr val="tx1"/>
              </a:buClr>
              <a:buSzTx/>
              <a:buFont typeface="Wingdings" pitchFamily="2" charset="2"/>
              <a:buChar char="q"/>
              <a:defRPr/>
            </a:pPr>
            <a:endParaRPr lang="cs-CZ" sz="1200" dirty="0">
              <a:solidFill>
                <a:schemeClr val="tx1"/>
              </a:solidFill>
              <a:latin typeface="Arial Narrow" pitchFamily="34" charset="0"/>
            </a:endParaRPr>
          </a:p>
        </p:txBody>
      </p:sp>
      <p:sp>
        <p:nvSpPr>
          <p:cNvPr id="2" name="Zástupný symbol pro zápatí 1"/>
          <p:cNvSpPr>
            <a:spLocks noGrp="1"/>
          </p:cNvSpPr>
          <p:nvPr>
            <p:ph type="ftr" sz="quarter" idx="11"/>
          </p:nvPr>
        </p:nvSpPr>
        <p:spPr>
          <a:xfrm>
            <a:off x="3070076"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1700808"/>
            <a:ext cx="9144000" cy="4655543"/>
          </a:xfrm>
        </p:spPr>
        <p:txBody>
          <a:bodyPr rtlCol="0">
            <a:normAutofit fontScale="55000" lnSpcReduction="20000"/>
          </a:bodyPr>
          <a:lstStyle/>
          <a:p>
            <a:pPr marL="457200" indent="-269875" eaLnBrk="1" fontAlgn="auto" hangingPunct="1">
              <a:lnSpc>
                <a:spcPct val="80000"/>
              </a:lnSpc>
              <a:spcAft>
                <a:spcPts val="0"/>
              </a:spcAft>
              <a:buClr>
                <a:schemeClr val="tx1"/>
              </a:buClr>
              <a:buSzTx/>
              <a:buFont typeface="Wingdings" pitchFamily="2" charset="2"/>
              <a:buNone/>
              <a:defRPr/>
            </a:pPr>
            <a:r>
              <a:rPr lang="cs-CZ" sz="3200" b="1" dirty="0">
                <a:latin typeface="Arial Narrow" pitchFamily="34" charset="0"/>
              </a:rPr>
              <a:t>Kriminologie</a:t>
            </a:r>
          </a:p>
          <a:p>
            <a:pPr marL="530225" indent="-342900" eaLnBrk="1" fontAlgn="auto" hangingPunct="1">
              <a:lnSpc>
                <a:spcPct val="120000"/>
              </a:lnSpc>
              <a:spcAft>
                <a:spcPts val="0"/>
              </a:spcAft>
              <a:buClrTx/>
              <a:buSzPct val="60000"/>
              <a:buFont typeface="Wingdings" pitchFamily="2" charset="2"/>
              <a:buChar char="q"/>
              <a:defRPr/>
            </a:pPr>
            <a:r>
              <a:rPr lang="cs-CZ" sz="3200" dirty="0">
                <a:solidFill>
                  <a:schemeClr val="tx1"/>
                </a:solidFill>
                <a:latin typeface="Arial Narrow" pitchFamily="34" charset="0"/>
              </a:rPr>
              <a:t>Nauka zabývající se zejména sociálním jevem - proč ve společnosti vzniká a existuje kriminalita, kdo je ten který jí páchá</a:t>
            </a:r>
          </a:p>
          <a:p>
            <a:pPr marL="187325" indent="0">
              <a:lnSpc>
                <a:spcPct val="120000"/>
              </a:lnSpc>
              <a:buSzPct val="60000"/>
              <a:buNone/>
              <a:defRPr/>
            </a:pPr>
            <a:r>
              <a:rPr lang="cs-CZ" sz="3200" b="1" dirty="0">
                <a:latin typeface="Arial Narrow" pitchFamily="34" charset="0"/>
              </a:rPr>
              <a:t>Kriminalistika</a:t>
            </a:r>
          </a:p>
          <a:p>
            <a:pPr marL="530225" indent="-342900">
              <a:lnSpc>
                <a:spcPct val="120000"/>
              </a:lnSpc>
              <a:buSzPct val="60000"/>
              <a:buFont typeface="Wingdings" pitchFamily="2" charset="2"/>
              <a:buChar char="q"/>
              <a:defRPr/>
            </a:pPr>
            <a:r>
              <a:rPr lang="cs-CZ" sz="3200" dirty="0">
                <a:latin typeface="Arial Narrow" pitchFamily="34" charset="0"/>
              </a:rPr>
              <a:t>Disciplína zabývající se zločinem z pohledu kvalifikovaného zjišťování důkazů právně významných skutečností, bez nichž nelze uvažovat o vině pachatele a jeho potrestání.</a:t>
            </a:r>
          </a:p>
          <a:p>
            <a:pPr marL="187325" indent="0" eaLnBrk="1" fontAlgn="auto" hangingPunct="1">
              <a:lnSpc>
                <a:spcPct val="120000"/>
              </a:lnSpc>
              <a:spcAft>
                <a:spcPts val="0"/>
              </a:spcAft>
              <a:buClrTx/>
              <a:buSzPct val="60000"/>
              <a:buNone/>
              <a:defRPr/>
            </a:pPr>
            <a:r>
              <a:rPr lang="cs-CZ" sz="3200" b="1" dirty="0">
                <a:solidFill>
                  <a:schemeClr val="tx1"/>
                </a:solidFill>
                <a:latin typeface="Arial Narrow" pitchFamily="34" charset="0"/>
              </a:rPr>
              <a:t>Penologie</a:t>
            </a:r>
          </a:p>
          <a:p>
            <a:pPr marL="530225" indent="-342900" eaLnBrk="1" fontAlgn="auto" hangingPunct="1">
              <a:lnSpc>
                <a:spcPct val="120000"/>
              </a:lnSpc>
              <a:spcAft>
                <a:spcPts val="0"/>
              </a:spcAft>
              <a:buClrTx/>
              <a:buSzPct val="60000"/>
              <a:buFont typeface="Wingdings" pitchFamily="2" charset="2"/>
              <a:buChar char="q"/>
              <a:defRPr/>
            </a:pPr>
            <a:r>
              <a:rPr lang="cs-CZ" sz="3200" dirty="0">
                <a:solidFill>
                  <a:schemeClr val="tx1"/>
                </a:solidFill>
                <a:latin typeface="Arial Narrow" pitchFamily="34" charset="0"/>
              </a:rPr>
              <a:t>Obor, který se soustřeďuje na reálná výkon a účinky uložených trestů a ochranných opatření, po spáchání trestných činů</a:t>
            </a:r>
          </a:p>
          <a:p>
            <a:pPr marL="187325" indent="0" eaLnBrk="1" fontAlgn="auto" hangingPunct="1">
              <a:lnSpc>
                <a:spcPct val="120000"/>
              </a:lnSpc>
              <a:spcAft>
                <a:spcPts val="0"/>
              </a:spcAft>
              <a:buClrTx/>
              <a:buSzPct val="60000"/>
              <a:buNone/>
              <a:defRPr/>
            </a:pPr>
            <a:r>
              <a:rPr lang="cs-CZ" sz="3200" b="1" dirty="0">
                <a:solidFill>
                  <a:schemeClr val="tx1"/>
                </a:solidFill>
                <a:latin typeface="Arial Narrow" pitchFamily="34" charset="0"/>
              </a:rPr>
              <a:t>Forenzní disciplíny</a:t>
            </a:r>
          </a:p>
          <a:p>
            <a:pPr marL="530225" indent="-342900" eaLnBrk="1" fontAlgn="auto" hangingPunct="1">
              <a:lnSpc>
                <a:spcPct val="120000"/>
              </a:lnSpc>
              <a:spcAft>
                <a:spcPts val="0"/>
              </a:spcAft>
              <a:buClrTx/>
              <a:buSzPct val="60000"/>
              <a:buFont typeface="Wingdings" pitchFamily="2" charset="2"/>
              <a:buChar char="q"/>
              <a:defRPr/>
            </a:pPr>
            <a:r>
              <a:rPr lang="cs-CZ" sz="3200" dirty="0">
                <a:solidFill>
                  <a:schemeClr val="tx1"/>
                </a:solidFill>
                <a:latin typeface="Arial Narrow" pitchFamily="34" charset="0"/>
              </a:rPr>
              <a:t>Soudní lékařství, soudní antropologie, soudní psychologie, soudní psychiatrie – z medicínského hlediska objasňují nejrůznější trestněprávně významné (relevantní) skutečnosti s nimiž zákon počítá, a s kterými pracuji orgány činné v trestním řízení.</a:t>
            </a:r>
          </a:p>
          <a:p>
            <a:pPr marL="457200" indent="-269875" eaLnBrk="1" fontAlgn="auto" hangingPunct="1">
              <a:lnSpc>
                <a:spcPct val="80000"/>
              </a:lnSpc>
              <a:spcAft>
                <a:spcPts val="0"/>
              </a:spcAft>
              <a:buSzTx/>
              <a:buFont typeface="Wingdings" pitchFamily="2" charset="2"/>
              <a:buNone/>
              <a:defRPr/>
            </a:pPr>
            <a:endParaRPr lang="cs-CZ" b="1" dirty="0">
              <a:solidFill>
                <a:schemeClr val="tx1"/>
              </a:solidFill>
              <a:latin typeface="Arial Narrow" pitchFamily="34" charset="0"/>
            </a:endParaRPr>
          </a:p>
          <a:p>
            <a:pPr marL="457200" indent="-269875" eaLnBrk="1" fontAlgn="auto" hangingPunct="1">
              <a:lnSpc>
                <a:spcPct val="80000"/>
              </a:lnSpc>
              <a:spcAft>
                <a:spcPts val="0"/>
              </a:spcAft>
              <a:buSzTx/>
              <a:defRPr/>
            </a:pPr>
            <a:endParaRPr lang="cs-CZ" b="1" dirty="0">
              <a:solidFill>
                <a:schemeClr val="tx1"/>
              </a:solidFill>
              <a:latin typeface="Arial Narrow" pitchFamily="34" charset="0"/>
            </a:endParaRPr>
          </a:p>
        </p:txBody>
      </p:sp>
      <p:sp>
        <p:nvSpPr>
          <p:cNvPr id="2" name="Zástupný symbol pro zápatí 1"/>
          <p:cNvSpPr>
            <a:spLocks noGrp="1"/>
          </p:cNvSpPr>
          <p:nvPr>
            <p:ph type="ftr" sz="quarter" idx="11"/>
          </p:nvPr>
        </p:nvSpPr>
        <p:spPr>
          <a:xfrm>
            <a:off x="3070076" y="6356351"/>
            <a:ext cx="3086100" cy="365125"/>
          </a:xfrm>
        </p:spPr>
        <p:txBody>
          <a:bodyPr/>
          <a:lstStyle/>
          <a:p>
            <a:pPr algn="ctr">
              <a:defRPr/>
            </a:pPr>
            <a:r>
              <a:rPr lang="cs-CZ" b="0">
                <a:latin typeface="Arial Narrow" panose="020B0606020202030204" pitchFamily="34" charset="0"/>
              </a:rPr>
              <a:t>Leopold  SKORUŠA, Ph.D.</a:t>
            </a:r>
          </a:p>
        </p:txBody>
      </p:sp>
      <p:sp>
        <p:nvSpPr>
          <p:cNvPr id="4" name="Rectangle 2"/>
          <p:cNvSpPr>
            <a:spLocks noGrp="1" noChangeArrowheads="1"/>
          </p:cNvSpPr>
          <p:nvPr>
            <p:ph type="title"/>
          </p:nvPr>
        </p:nvSpPr>
        <p:spPr>
          <a:xfrm>
            <a:off x="251520" y="980728"/>
            <a:ext cx="7772400" cy="576064"/>
          </a:xfrm>
        </p:spPr>
        <p:txBody>
          <a:bodyPr>
            <a:normAutofit/>
          </a:bodyPr>
          <a:lstStyle/>
          <a:p>
            <a:pPr eaLnBrk="1" hangingPunct="1"/>
            <a:r>
              <a:rPr lang="cs-CZ" altLang="cs-CZ" sz="3200" b="1" dirty="0">
                <a:solidFill>
                  <a:schemeClr val="tx1"/>
                </a:solidFill>
                <a:latin typeface="Arial Narrow" panose="020B0606020202030204" pitchFamily="34" charset="0"/>
              </a:rPr>
              <a:t>Trestní právo – pomocné obory</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500"/>
                                        <p:tgtEl>
                                          <p:spTgt spid="1229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290">
                                            <p:txEl>
                                              <p:pRg st="1" end="1"/>
                                            </p:txEl>
                                          </p:spTgt>
                                        </p:tgtEl>
                                        <p:attrNameLst>
                                          <p:attrName>style.visibility</p:attrName>
                                        </p:attrNameLst>
                                      </p:cBhvr>
                                      <p:to>
                                        <p:strVal val="visible"/>
                                      </p:to>
                                    </p:set>
                                    <p:animEffect transition="in" filter="fade">
                                      <p:cBhvr>
                                        <p:cTn id="10" dur="500"/>
                                        <p:tgtEl>
                                          <p:spTgt spid="1229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290">
                                            <p:txEl>
                                              <p:pRg st="2" end="2"/>
                                            </p:txEl>
                                          </p:spTgt>
                                        </p:tgtEl>
                                        <p:attrNameLst>
                                          <p:attrName>style.visibility</p:attrName>
                                        </p:attrNameLst>
                                      </p:cBhvr>
                                      <p:to>
                                        <p:strVal val="visible"/>
                                      </p:to>
                                    </p:set>
                                    <p:animEffect transition="in" filter="fade">
                                      <p:cBhvr>
                                        <p:cTn id="15" dur="500"/>
                                        <p:tgtEl>
                                          <p:spTgt spid="12290">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2290">
                                            <p:txEl>
                                              <p:pRg st="3" end="3"/>
                                            </p:txEl>
                                          </p:spTgt>
                                        </p:tgtEl>
                                        <p:attrNameLst>
                                          <p:attrName>style.visibility</p:attrName>
                                        </p:attrNameLst>
                                      </p:cBhvr>
                                      <p:to>
                                        <p:strVal val="visible"/>
                                      </p:to>
                                    </p:set>
                                    <p:animEffect transition="in" filter="fade">
                                      <p:cBhvr>
                                        <p:cTn id="18" dur="500"/>
                                        <p:tgtEl>
                                          <p:spTgt spid="12290">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290">
                                            <p:txEl>
                                              <p:pRg st="4" end="4"/>
                                            </p:txEl>
                                          </p:spTgt>
                                        </p:tgtEl>
                                        <p:attrNameLst>
                                          <p:attrName>style.visibility</p:attrName>
                                        </p:attrNameLst>
                                      </p:cBhvr>
                                      <p:to>
                                        <p:strVal val="visible"/>
                                      </p:to>
                                    </p:set>
                                    <p:animEffect transition="in" filter="fade">
                                      <p:cBhvr>
                                        <p:cTn id="23" dur="500"/>
                                        <p:tgtEl>
                                          <p:spTgt spid="12290">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2290">
                                            <p:txEl>
                                              <p:pRg st="5" end="5"/>
                                            </p:txEl>
                                          </p:spTgt>
                                        </p:tgtEl>
                                        <p:attrNameLst>
                                          <p:attrName>style.visibility</p:attrName>
                                        </p:attrNameLst>
                                      </p:cBhvr>
                                      <p:to>
                                        <p:strVal val="visible"/>
                                      </p:to>
                                    </p:set>
                                    <p:animEffect transition="in" filter="fade">
                                      <p:cBhvr>
                                        <p:cTn id="26" dur="500"/>
                                        <p:tgtEl>
                                          <p:spTgt spid="12290">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2290">
                                            <p:txEl>
                                              <p:pRg st="6" end="6"/>
                                            </p:txEl>
                                          </p:spTgt>
                                        </p:tgtEl>
                                        <p:attrNameLst>
                                          <p:attrName>style.visibility</p:attrName>
                                        </p:attrNameLst>
                                      </p:cBhvr>
                                      <p:to>
                                        <p:strVal val="visible"/>
                                      </p:to>
                                    </p:set>
                                    <p:animEffect transition="in" filter="fade">
                                      <p:cBhvr>
                                        <p:cTn id="31" dur="500"/>
                                        <p:tgtEl>
                                          <p:spTgt spid="12290">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2290">
                                            <p:txEl>
                                              <p:pRg st="7" end="7"/>
                                            </p:txEl>
                                          </p:spTgt>
                                        </p:tgtEl>
                                        <p:attrNameLst>
                                          <p:attrName>style.visibility</p:attrName>
                                        </p:attrNameLst>
                                      </p:cBhvr>
                                      <p:to>
                                        <p:strVal val="visible"/>
                                      </p:to>
                                    </p:set>
                                    <p:animEffect transition="in" filter="fade">
                                      <p:cBhvr>
                                        <p:cTn id="34" dur="500"/>
                                        <p:tgtEl>
                                          <p:spTgt spid="1229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251520" y="985292"/>
            <a:ext cx="7772400" cy="571500"/>
          </a:xfrm>
        </p:spPr>
        <p:txBody>
          <a:bodyPr>
            <a:normAutofit fontScale="90000"/>
          </a:bodyPr>
          <a:lstStyle/>
          <a:p>
            <a:pPr eaLnBrk="1" hangingPunct="1"/>
            <a:r>
              <a:rPr lang="cs-CZ" altLang="cs-CZ" sz="3600" b="1" dirty="0">
                <a:solidFill>
                  <a:schemeClr val="tx1"/>
                </a:solidFill>
                <a:latin typeface="Arial Narrow" panose="020B0606020202030204" pitchFamily="34" charset="0"/>
              </a:rPr>
              <a:t>Trestní právo</a:t>
            </a:r>
          </a:p>
        </p:txBody>
      </p:sp>
      <p:sp>
        <p:nvSpPr>
          <p:cNvPr id="52227" name="Rectangle 3"/>
          <p:cNvSpPr>
            <a:spLocks noGrp="1" noChangeArrowheads="1"/>
          </p:cNvSpPr>
          <p:nvPr>
            <p:ph idx="1"/>
          </p:nvPr>
        </p:nvSpPr>
        <p:spPr>
          <a:xfrm>
            <a:off x="107950" y="1412777"/>
            <a:ext cx="9036050" cy="4824536"/>
          </a:xfrm>
        </p:spPr>
        <p:txBody>
          <a:bodyPr>
            <a:normAutofit fontScale="92500" lnSpcReduction="20000"/>
          </a:bodyPr>
          <a:lstStyle/>
          <a:p>
            <a:pPr marL="271463" lvl="1" indent="-231775" eaLnBrk="1" hangingPunct="1">
              <a:lnSpc>
                <a:spcPct val="120000"/>
              </a:lnSpc>
              <a:spcBef>
                <a:spcPct val="0"/>
              </a:spcBef>
              <a:spcAft>
                <a:spcPts val="600"/>
              </a:spcAft>
              <a:buClr>
                <a:schemeClr val="tx1"/>
              </a:buClr>
              <a:buSzPct val="60000"/>
              <a:buFont typeface="Wingdings" panose="05000000000000000000" pitchFamily="2" charset="2"/>
              <a:buChar char="q"/>
            </a:pPr>
            <a:r>
              <a:rPr lang="cs-CZ" altLang="cs-CZ" b="1" dirty="0">
                <a:solidFill>
                  <a:schemeClr val="tx1"/>
                </a:solidFill>
                <a:latin typeface="Arial Narrow" panose="020B0606020202030204" pitchFamily="34" charset="0"/>
              </a:rPr>
              <a:t> Trestní sankce</a:t>
            </a:r>
          </a:p>
          <a:p>
            <a:pPr marL="803275" lvl="2" indent="-363538" eaLnBrk="1" hangingPunct="1">
              <a:spcBef>
                <a:spcPct val="0"/>
              </a:spcBef>
              <a:buClr>
                <a:schemeClr val="tx1"/>
              </a:buClr>
              <a:buSzPct val="60000"/>
              <a:buFont typeface="Wingdings" panose="05000000000000000000" pitchFamily="2" charset="2"/>
              <a:buChar char="q"/>
            </a:pPr>
            <a:r>
              <a:rPr lang="cs-CZ" altLang="cs-CZ" b="1" dirty="0">
                <a:solidFill>
                  <a:schemeClr val="tx1"/>
                </a:solidFill>
                <a:latin typeface="Arial Narrow" panose="020B0606020202030204" pitchFamily="34" charset="0"/>
              </a:rPr>
              <a:t>Tresty</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odnětí svobody</a:t>
            </a:r>
          </a:p>
          <a:p>
            <a:pPr marL="1717675" lvl="4" indent="-363538">
              <a:spcBef>
                <a:spcPct val="0"/>
              </a:spcBef>
              <a:buClr>
                <a:schemeClr val="tx1"/>
              </a:buClr>
              <a:buSzPct val="60000"/>
              <a:buFont typeface="Wingdings" panose="05000000000000000000" pitchFamily="2" charset="2"/>
              <a:buChar char="q"/>
            </a:pPr>
            <a:r>
              <a:rPr lang="cs-CZ" altLang="cs-CZ" dirty="0">
                <a:latin typeface="Arial Narrow" panose="020B0606020202030204" pitchFamily="34" charset="0"/>
              </a:rPr>
              <a:t>nepodmíněný trest odnětí svobody,</a:t>
            </a:r>
          </a:p>
          <a:p>
            <a:pPr marL="1717675" lvl="4" indent="-363538">
              <a:spcBef>
                <a:spcPct val="0"/>
              </a:spcBef>
              <a:buClr>
                <a:schemeClr val="tx1"/>
              </a:buClr>
              <a:buSzPct val="60000"/>
              <a:buFont typeface="Wingdings" panose="05000000000000000000" pitchFamily="2" charset="2"/>
              <a:buChar char="q"/>
            </a:pPr>
            <a:r>
              <a:rPr lang="cs-CZ" altLang="cs-CZ" dirty="0">
                <a:latin typeface="Arial Narrow" panose="020B0606020202030204" pitchFamily="34" charset="0"/>
              </a:rPr>
              <a:t>podmíněné odsouzení k trestu odnětí svobody,</a:t>
            </a:r>
          </a:p>
          <a:p>
            <a:pPr marL="1717675" lvl="4" indent="-363538">
              <a:spcBef>
                <a:spcPct val="0"/>
              </a:spcBef>
              <a:buClr>
                <a:schemeClr val="tx1"/>
              </a:buClr>
              <a:buSzPct val="60000"/>
              <a:buFont typeface="Wingdings" panose="05000000000000000000" pitchFamily="2" charset="2"/>
              <a:buChar char="q"/>
            </a:pPr>
            <a:r>
              <a:rPr lang="cs-CZ" altLang="cs-CZ" dirty="0">
                <a:latin typeface="Arial Narrow" panose="020B0606020202030204" pitchFamily="34" charset="0"/>
              </a:rPr>
              <a:t>podmíněné odsouzení k trestu odnětí svobody s dohledem</a:t>
            </a:r>
            <a:endParaRPr lang="cs-CZ" altLang="cs-CZ" dirty="0">
              <a:solidFill>
                <a:schemeClr val="tx1"/>
              </a:solidFill>
              <a:latin typeface="Arial Narrow" panose="020B0606020202030204" pitchFamily="34" charset="0"/>
            </a:endParaRP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domácí vězení</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obecně prospěšné práce</a:t>
            </a:r>
          </a:p>
          <a:p>
            <a:pPr marL="1260475" lvl="3" indent="-363538" eaLnBrk="1" hangingPunct="1">
              <a:lnSpc>
                <a:spcPct val="120000"/>
              </a:lnSpc>
              <a:spcBef>
                <a:spcPct val="0"/>
              </a:spcBef>
              <a:spcAft>
                <a:spcPts val="600"/>
              </a:spcAft>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propadnutí majetku</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peněžitý trest</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propadnutí věci nebo jiné majetkové hodnoty</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zákaz činnosti</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zákaz pobytu</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zákaz vstupu na sportovní, kulturní a jiné společenské akce</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ztrátu čestných titulů nebo vyznamenání</a:t>
            </a:r>
          </a:p>
          <a:p>
            <a:pPr marL="1260475" lvl="3" indent="-363538" eaLnBrk="1" hangingPunct="1">
              <a:spcBef>
                <a:spcPct val="0"/>
              </a:spcBef>
              <a:buClr>
                <a:schemeClr val="tx1"/>
              </a:buClr>
              <a:buSzPct val="60000"/>
              <a:buFont typeface="Wingdings" panose="05000000000000000000" pitchFamily="2" charset="2"/>
              <a:buChar char="q"/>
            </a:pPr>
            <a:r>
              <a:rPr lang="cs-CZ" altLang="cs-CZ" b="1" dirty="0">
                <a:solidFill>
                  <a:schemeClr val="tx1"/>
                </a:solidFill>
                <a:latin typeface="Arial Narrow" panose="020B0606020202030204" pitchFamily="34" charset="0"/>
              </a:rPr>
              <a:t>ztrátu vojenské hodnosti</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Vyhoštění – jen cizinci</a:t>
            </a:r>
          </a:p>
          <a:p>
            <a:pPr marL="803275" lvl="2" indent="-363538" eaLnBrk="1" hangingPunct="1">
              <a:spcBef>
                <a:spcPct val="0"/>
              </a:spcBef>
              <a:buClr>
                <a:schemeClr val="tx1"/>
              </a:buClr>
              <a:buSzPct val="60000"/>
              <a:buFont typeface="Wingdings" panose="05000000000000000000" pitchFamily="2" charset="2"/>
              <a:buChar char="q"/>
            </a:pPr>
            <a:r>
              <a:rPr lang="cs-CZ" altLang="cs-CZ" b="1" dirty="0">
                <a:solidFill>
                  <a:schemeClr val="tx1"/>
                </a:solidFill>
                <a:latin typeface="Arial Narrow" panose="020B0606020202030204" pitchFamily="34" charset="0"/>
              </a:rPr>
              <a:t>Ochranná opatření</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ochranné léčení</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zabezpečovací detence</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zabrání věci nebo jiné majetkové hodnoty a </a:t>
            </a:r>
          </a:p>
          <a:p>
            <a:pPr marL="1260475" lvl="3" indent="-363538"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ochranná výchova - upravuje zákon o soudnictví ve věcech mládeže</a:t>
            </a:r>
          </a:p>
          <a:p>
            <a:pPr marL="1260475" lvl="3" indent="-363538" eaLnBrk="1" hangingPunct="1">
              <a:spcBef>
                <a:spcPct val="0"/>
              </a:spcBef>
              <a:buClr>
                <a:schemeClr val="tx1"/>
              </a:buClr>
              <a:buFont typeface="Wingdings" panose="05000000000000000000" pitchFamily="2" charset="2"/>
              <a:buChar char="q"/>
            </a:pPr>
            <a:endParaRPr lang="cs-CZ" altLang="cs-CZ" dirty="0">
              <a:solidFill>
                <a:schemeClr val="tx1"/>
              </a:solidFill>
              <a:latin typeface="Arial Narrow" panose="020B0606020202030204" pitchFamily="34" charset="0"/>
            </a:endParaRPr>
          </a:p>
          <a:p>
            <a:pPr marL="271463" lvl="1" indent="-231775" eaLnBrk="1" hangingPunct="1">
              <a:lnSpc>
                <a:spcPct val="90000"/>
              </a:lnSpc>
              <a:spcBef>
                <a:spcPts val="600"/>
              </a:spcBef>
              <a:spcAft>
                <a:spcPts val="600"/>
              </a:spcAft>
              <a:buClr>
                <a:schemeClr val="tx1"/>
              </a:buClr>
              <a:buFont typeface="Wingdings" panose="05000000000000000000" pitchFamily="2" charset="2"/>
              <a:buChar char="q"/>
            </a:pPr>
            <a:endParaRPr lang="cs-CZ" altLang="cs-CZ" dirty="0">
              <a:solidFill>
                <a:schemeClr val="tx1"/>
              </a:solidFill>
              <a:latin typeface="Arial Narrow" panose="020B0606020202030204" pitchFamily="34" charset="0"/>
            </a:endParaRPr>
          </a:p>
        </p:txBody>
      </p:sp>
      <p:sp>
        <p:nvSpPr>
          <p:cNvPr id="2" name="Zástupný symbol pro zápatí 1"/>
          <p:cNvSpPr>
            <a:spLocks noGrp="1"/>
          </p:cNvSpPr>
          <p:nvPr>
            <p:ph type="ftr" sz="quarter" idx="11"/>
          </p:nvPr>
        </p:nvSpPr>
        <p:spPr>
          <a:xfrm>
            <a:off x="3070076" y="6356351"/>
            <a:ext cx="3086100" cy="365125"/>
          </a:xfrm>
        </p:spPr>
        <p:txBody>
          <a:bodyPr/>
          <a:lstStyle/>
          <a:p>
            <a:pPr algn="ctr">
              <a:defRPr/>
            </a:pPr>
            <a:r>
              <a:rPr lang="cs-CZ" b="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animEffect transition="in" filter="fade">
                                      <p:cBhvr>
                                        <p:cTn id="7" dur="500"/>
                                        <p:tgtEl>
                                          <p:spTgt spid="522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227">
                                            <p:txEl>
                                              <p:pRg st="17" end="17"/>
                                            </p:txEl>
                                          </p:spTgt>
                                        </p:tgtEl>
                                        <p:attrNameLst>
                                          <p:attrName>style.visibility</p:attrName>
                                        </p:attrNameLst>
                                      </p:cBhvr>
                                      <p:to>
                                        <p:strVal val="visible"/>
                                      </p:to>
                                    </p:set>
                                    <p:animEffect transition="in" filter="fade">
                                      <p:cBhvr>
                                        <p:cTn id="12" dur="500"/>
                                        <p:tgtEl>
                                          <p:spTgt spid="52227">
                                            <p:txEl>
                                              <p:pRg st="17" end="1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fade">
                                      <p:cBhvr>
                                        <p:cTn id="17" dur="500"/>
                                        <p:tgtEl>
                                          <p:spTgt spid="52227">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2227">
                                            <p:txEl>
                                              <p:pRg st="3" end="3"/>
                                            </p:txEl>
                                          </p:spTgt>
                                        </p:tgtEl>
                                        <p:attrNameLst>
                                          <p:attrName>style.visibility</p:attrName>
                                        </p:attrNameLst>
                                      </p:cBhvr>
                                      <p:to>
                                        <p:strVal val="visible"/>
                                      </p:to>
                                    </p:set>
                                    <p:animEffect transition="in" filter="fade">
                                      <p:cBhvr>
                                        <p:cTn id="20" dur="500"/>
                                        <p:tgtEl>
                                          <p:spTgt spid="52227">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animEffect transition="in" filter="fade">
                                      <p:cBhvr>
                                        <p:cTn id="23" dur="500"/>
                                        <p:tgtEl>
                                          <p:spTgt spid="52227">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2227">
                                            <p:txEl>
                                              <p:pRg st="5" end="5"/>
                                            </p:txEl>
                                          </p:spTgt>
                                        </p:tgtEl>
                                        <p:attrNameLst>
                                          <p:attrName>style.visibility</p:attrName>
                                        </p:attrNameLst>
                                      </p:cBhvr>
                                      <p:to>
                                        <p:strVal val="visible"/>
                                      </p:to>
                                    </p:set>
                                    <p:animEffect transition="in" filter="fade">
                                      <p:cBhvr>
                                        <p:cTn id="26" dur="500"/>
                                        <p:tgtEl>
                                          <p:spTgt spid="52227">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2227">
                                            <p:txEl>
                                              <p:pRg st="6" end="6"/>
                                            </p:txEl>
                                          </p:spTgt>
                                        </p:tgtEl>
                                        <p:attrNameLst>
                                          <p:attrName>style.visibility</p:attrName>
                                        </p:attrNameLst>
                                      </p:cBhvr>
                                      <p:to>
                                        <p:strVal val="visible"/>
                                      </p:to>
                                    </p:set>
                                    <p:animEffect transition="in" filter="fade">
                                      <p:cBhvr>
                                        <p:cTn id="29" dur="500"/>
                                        <p:tgtEl>
                                          <p:spTgt spid="52227">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2227">
                                            <p:txEl>
                                              <p:pRg st="7" end="7"/>
                                            </p:txEl>
                                          </p:spTgt>
                                        </p:tgtEl>
                                        <p:attrNameLst>
                                          <p:attrName>style.visibility</p:attrName>
                                        </p:attrNameLst>
                                      </p:cBhvr>
                                      <p:to>
                                        <p:strVal val="visible"/>
                                      </p:to>
                                    </p:set>
                                    <p:animEffect transition="in" filter="fade">
                                      <p:cBhvr>
                                        <p:cTn id="32" dur="500"/>
                                        <p:tgtEl>
                                          <p:spTgt spid="52227">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2227">
                                            <p:txEl>
                                              <p:pRg st="8" end="8"/>
                                            </p:txEl>
                                          </p:spTgt>
                                        </p:tgtEl>
                                        <p:attrNameLst>
                                          <p:attrName>style.visibility</p:attrName>
                                        </p:attrNameLst>
                                      </p:cBhvr>
                                      <p:to>
                                        <p:strVal val="visible"/>
                                      </p:to>
                                    </p:set>
                                    <p:animEffect transition="in" filter="fade">
                                      <p:cBhvr>
                                        <p:cTn id="35" dur="500"/>
                                        <p:tgtEl>
                                          <p:spTgt spid="52227">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2227">
                                            <p:txEl>
                                              <p:pRg st="9" end="9"/>
                                            </p:txEl>
                                          </p:spTgt>
                                        </p:tgtEl>
                                        <p:attrNameLst>
                                          <p:attrName>style.visibility</p:attrName>
                                        </p:attrNameLst>
                                      </p:cBhvr>
                                      <p:to>
                                        <p:strVal val="visible"/>
                                      </p:to>
                                    </p:set>
                                    <p:animEffect transition="in" filter="fade">
                                      <p:cBhvr>
                                        <p:cTn id="38" dur="500"/>
                                        <p:tgtEl>
                                          <p:spTgt spid="52227">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2227">
                                            <p:txEl>
                                              <p:pRg st="10" end="10"/>
                                            </p:txEl>
                                          </p:spTgt>
                                        </p:tgtEl>
                                        <p:attrNameLst>
                                          <p:attrName>style.visibility</p:attrName>
                                        </p:attrNameLst>
                                      </p:cBhvr>
                                      <p:to>
                                        <p:strVal val="visible"/>
                                      </p:to>
                                    </p:set>
                                    <p:animEffect transition="in" filter="fade">
                                      <p:cBhvr>
                                        <p:cTn id="41" dur="500"/>
                                        <p:tgtEl>
                                          <p:spTgt spid="52227">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52227">
                                            <p:txEl>
                                              <p:pRg st="11" end="11"/>
                                            </p:txEl>
                                          </p:spTgt>
                                        </p:tgtEl>
                                        <p:attrNameLst>
                                          <p:attrName>style.visibility</p:attrName>
                                        </p:attrNameLst>
                                      </p:cBhvr>
                                      <p:to>
                                        <p:strVal val="visible"/>
                                      </p:to>
                                    </p:set>
                                    <p:animEffect transition="in" filter="fade">
                                      <p:cBhvr>
                                        <p:cTn id="44" dur="500"/>
                                        <p:tgtEl>
                                          <p:spTgt spid="52227">
                                            <p:txEl>
                                              <p:pRg st="11" end="1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2227">
                                            <p:txEl>
                                              <p:pRg st="12" end="12"/>
                                            </p:txEl>
                                          </p:spTgt>
                                        </p:tgtEl>
                                        <p:attrNameLst>
                                          <p:attrName>style.visibility</p:attrName>
                                        </p:attrNameLst>
                                      </p:cBhvr>
                                      <p:to>
                                        <p:strVal val="visible"/>
                                      </p:to>
                                    </p:set>
                                    <p:animEffect transition="in" filter="fade">
                                      <p:cBhvr>
                                        <p:cTn id="47" dur="500"/>
                                        <p:tgtEl>
                                          <p:spTgt spid="52227">
                                            <p:txEl>
                                              <p:pRg st="12" end="12"/>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2227">
                                            <p:txEl>
                                              <p:pRg st="13" end="13"/>
                                            </p:txEl>
                                          </p:spTgt>
                                        </p:tgtEl>
                                        <p:attrNameLst>
                                          <p:attrName>style.visibility</p:attrName>
                                        </p:attrNameLst>
                                      </p:cBhvr>
                                      <p:to>
                                        <p:strVal val="visible"/>
                                      </p:to>
                                    </p:set>
                                    <p:animEffect transition="in" filter="fade">
                                      <p:cBhvr>
                                        <p:cTn id="50" dur="500"/>
                                        <p:tgtEl>
                                          <p:spTgt spid="52227">
                                            <p:txEl>
                                              <p:pRg st="13" end="13"/>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52227">
                                            <p:txEl>
                                              <p:pRg st="14" end="14"/>
                                            </p:txEl>
                                          </p:spTgt>
                                        </p:tgtEl>
                                        <p:attrNameLst>
                                          <p:attrName>style.visibility</p:attrName>
                                        </p:attrNameLst>
                                      </p:cBhvr>
                                      <p:to>
                                        <p:strVal val="visible"/>
                                      </p:to>
                                    </p:set>
                                    <p:animEffect transition="in" filter="fade">
                                      <p:cBhvr>
                                        <p:cTn id="53" dur="500"/>
                                        <p:tgtEl>
                                          <p:spTgt spid="52227">
                                            <p:txEl>
                                              <p:pRg st="14" end="14"/>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52227">
                                            <p:txEl>
                                              <p:pRg st="15" end="15"/>
                                            </p:txEl>
                                          </p:spTgt>
                                        </p:tgtEl>
                                        <p:attrNameLst>
                                          <p:attrName>style.visibility</p:attrName>
                                        </p:attrNameLst>
                                      </p:cBhvr>
                                      <p:to>
                                        <p:strVal val="visible"/>
                                      </p:to>
                                    </p:set>
                                    <p:animEffect transition="in" filter="fade">
                                      <p:cBhvr>
                                        <p:cTn id="56" dur="500"/>
                                        <p:tgtEl>
                                          <p:spTgt spid="52227">
                                            <p:txEl>
                                              <p:pRg st="15" end="15"/>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52227">
                                            <p:txEl>
                                              <p:pRg st="16" end="16"/>
                                            </p:txEl>
                                          </p:spTgt>
                                        </p:tgtEl>
                                        <p:attrNameLst>
                                          <p:attrName>style.visibility</p:attrName>
                                        </p:attrNameLst>
                                      </p:cBhvr>
                                      <p:to>
                                        <p:strVal val="visible"/>
                                      </p:to>
                                    </p:set>
                                    <p:animEffect transition="in" filter="fade">
                                      <p:cBhvr>
                                        <p:cTn id="59" dur="500"/>
                                        <p:tgtEl>
                                          <p:spTgt spid="52227">
                                            <p:txEl>
                                              <p:pRg st="16" end="1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52227">
                                            <p:txEl>
                                              <p:pRg st="18" end="18"/>
                                            </p:txEl>
                                          </p:spTgt>
                                        </p:tgtEl>
                                        <p:attrNameLst>
                                          <p:attrName>style.visibility</p:attrName>
                                        </p:attrNameLst>
                                      </p:cBhvr>
                                      <p:to>
                                        <p:strVal val="visible"/>
                                      </p:to>
                                    </p:set>
                                    <p:animEffect transition="in" filter="fade">
                                      <p:cBhvr>
                                        <p:cTn id="64" dur="500"/>
                                        <p:tgtEl>
                                          <p:spTgt spid="52227">
                                            <p:txEl>
                                              <p:pRg st="18" end="18"/>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52227">
                                            <p:txEl>
                                              <p:pRg st="19" end="19"/>
                                            </p:txEl>
                                          </p:spTgt>
                                        </p:tgtEl>
                                        <p:attrNameLst>
                                          <p:attrName>style.visibility</p:attrName>
                                        </p:attrNameLst>
                                      </p:cBhvr>
                                      <p:to>
                                        <p:strVal val="visible"/>
                                      </p:to>
                                    </p:set>
                                    <p:animEffect transition="in" filter="fade">
                                      <p:cBhvr>
                                        <p:cTn id="67" dur="500"/>
                                        <p:tgtEl>
                                          <p:spTgt spid="52227">
                                            <p:txEl>
                                              <p:pRg st="19" end="19"/>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52227">
                                            <p:txEl>
                                              <p:pRg st="20" end="20"/>
                                            </p:txEl>
                                          </p:spTgt>
                                        </p:tgtEl>
                                        <p:attrNameLst>
                                          <p:attrName>style.visibility</p:attrName>
                                        </p:attrNameLst>
                                      </p:cBhvr>
                                      <p:to>
                                        <p:strVal val="visible"/>
                                      </p:to>
                                    </p:set>
                                    <p:animEffect transition="in" filter="fade">
                                      <p:cBhvr>
                                        <p:cTn id="70" dur="500"/>
                                        <p:tgtEl>
                                          <p:spTgt spid="52227">
                                            <p:txEl>
                                              <p:pRg st="20" end="20"/>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52227">
                                            <p:txEl>
                                              <p:pRg st="21" end="21"/>
                                            </p:txEl>
                                          </p:spTgt>
                                        </p:tgtEl>
                                        <p:attrNameLst>
                                          <p:attrName>style.visibility</p:attrName>
                                        </p:attrNameLst>
                                      </p:cBhvr>
                                      <p:to>
                                        <p:strVal val="visible"/>
                                      </p:to>
                                    </p:set>
                                    <p:animEffect transition="in" filter="fade">
                                      <p:cBhvr>
                                        <p:cTn id="73" dur="500"/>
                                        <p:tgtEl>
                                          <p:spTgt spid="52227">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pPr eaLnBrk="1" hangingPunct="1"/>
            <a:r>
              <a:rPr lang="cs-CZ" altLang="cs-CZ" sz="3600" b="1" dirty="0">
                <a:solidFill>
                  <a:schemeClr val="tx1"/>
                </a:solidFill>
                <a:latin typeface="Arial Narrow" panose="020B0606020202030204" pitchFamily="34" charset="0"/>
              </a:rPr>
              <a:t>Sankcionování mládeže</a:t>
            </a:r>
          </a:p>
        </p:txBody>
      </p:sp>
      <p:sp>
        <p:nvSpPr>
          <p:cNvPr id="52227" name="Rectangle 3"/>
          <p:cNvSpPr>
            <a:spLocks noGrp="1" noChangeArrowheads="1"/>
          </p:cNvSpPr>
          <p:nvPr>
            <p:ph idx="1"/>
          </p:nvPr>
        </p:nvSpPr>
        <p:spPr>
          <a:xfrm>
            <a:off x="35496" y="1552229"/>
            <a:ext cx="9036050" cy="4685084"/>
          </a:xfrm>
        </p:spPr>
        <p:txBody>
          <a:bodyPr>
            <a:normAutofit fontScale="85000" lnSpcReduction="10000"/>
          </a:bodyPr>
          <a:lstStyle/>
          <a:p>
            <a:pPr marL="271463" lvl="1" indent="-231775">
              <a:lnSpc>
                <a:spcPct val="120000"/>
              </a:lnSpc>
              <a:spcBef>
                <a:spcPct val="0"/>
              </a:spcBef>
              <a:spcAft>
                <a:spcPts val="600"/>
              </a:spcAft>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Zákon č. 218/2003 Sb., o odpovědnosti mládeže za protiprávní činy a o soudnictví ve věcech mládeže a o změně některých zákonů (</a:t>
            </a:r>
            <a:r>
              <a:rPr lang="cs-CZ" altLang="cs-CZ" b="1" dirty="0">
                <a:solidFill>
                  <a:srgbClr val="000000"/>
                </a:solidFill>
                <a:latin typeface="Arial Narrow" panose="020B0606020202030204" pitchFamily="34" charset="0"/>
              </a:rPr>
              <a:t>zákon o soudnictví ve věcech mládeže</a:t>
            </a:r>
            <a:r>
              <a:rPr lang="cs-CZ" altLang="cs-CZ" dirty="0">
                <a:solidFill>
                  <a:srgbClr val="000000"/>
                </a:solidFill>
                <a:latin typeface="Arial Narrow" panose="020B0606020202030204" pitchFamily="34" charset="0"/>
              </a:rPr>
              <a:t>) </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podmínky odpovědnosti </a:t>
            </a:r>
            <a:r>
              <a:rPr lang="cs-CZ" altLang="cs-CZ" b="1" dirty="0">
                <a:solidFill>
                  <a:srgbClr val="000000"/>
                </a:solidFill>
                <a:latin typeface="Arial Narrow" panose="020B0606020202030204" pitchFamily="34" charset="0"/>
              </a:rPr>
              <a:t>mládeže</a:t>
            </a:r>
            <a:r>
              <a:rPr lang="cs-CZ" altLang="cs-CZ" dirty="0">
                <a:solidFill>
                  <a:srgbClr val="000000"/>
                </a:solidFill>
                <a:latin typeface="Arial Narrow" panose="020B0606020202030204" pitchFamily="34" charset="0"/>
              </a:rPr>
              <a:t> za protiprávní činy uvedené v trestním zákoníku, </a:t>
            </a:r>
            <a:r>
              <a:rPr lang="cs-CZ" altLang="cs-CZ" b="1" dirty="0">
                <a:solidFill>
                  <a:srgbClr val="000000"/>
                </a:solidFill>
                <a:latin typeface="Arial Narrow" panose="020B0606020202030204" pitchFamily="34" charset="0"/>
              </a:rPr>
              <a:t>opatření</a:t>
            </a:r>
            <a:r>
              <a:rPr lang="cs-CZ" altLang="cs-CZ" dirty="0">
                <a:solidFill>
                  <a:srgbClr val="000000"/>
                </a:solidFill>
                <a:latin typeface="Arial Narrow" panose="020B0606020202030204" pitchFamily="34" charset="0"/>
              </a:rPr>
              <a:t> ukládaná za takové protiprávní činy, postup, rozhodování a výkon soudnictví ve věcech mládeže</a:t>
            </a:r>
          </a:p>
          <a:p>
            <a:pPr marL="728663" lvl="2" indent="-231775">
              <a:spcBef>
                <a:spcPct val="0"/>
              </a:spcBef>
              <a:buClr>
                <a:schemeClr val="tx1"/>
              </a:buClr>
              <a:buSzPct val="60000"/>
              <a:buFont typeface="Wingdings" panose="05000000000000000000" pitchFamily="2" charset="2"/>
              <a:buChar char="q"/>
            </a:pPr>
            <a:r>
              <a:rPr lang="cs-CZ" altLang="cs-CZ" sz="2400" b="1" dirty="0">
                <a:solidFill>
                  <a:srgbClr val="000000"/>
                </a:solidFill>
                <a:latin typeface="Arial Narrow" panose="020B0606020202030204" pitchFamily="34" charset="0"/>
              </a:rPr>
              <a:t>protiprávný čin </a:t>
            </a:r>
          </a:p>
          <a:p>
            <a:pPr marL="1185863" lvl="3" indent="-231775">
              <a:lnSpc>
                <a:spcPct val="120000"/>
              </a:lnSpc>
              <a:spcBef>
                <a:spcPct val="0"/>
              </a:spcBef>
              <a:spcAft>
                <a:spcPts val="600"/>
              </a:spcAft>
              <a:buClr>
                <a:schemeClr val="tx1"/>
              </a:buClr>
              <a:buSzPct val="60000"/>
              <a:buFont typeface="Wingdings" panose="05000000000000000000" pitchFamily="2" charset="2"/>
              <a:buChar char="q"/>
            </a:pPr>
            <a:r>
              <a:rPr lang="cs-CZ" altLang="cs-CZ" sz="2200" u="sng" dirty="0">
                <a:solidFill>
                  <a:srgbClr val="000000"/>
                </a:solidFill>
                <a:latin typeface="Arial Narrow" panose="020B0606020202030204" pitchFamily="34" charset="0"/>
              </a:rPr>
              <a:t>provinění</a:t>
            </a:r>
            <a:r>
              <a:rPr lang="cs-CZ" altLang="cs-CZ" sz="2200" dirty="0">
                <a:solidFill>
                  <a:srgbClr val="000000"/>
                </a:solidFill>
                <a:latin typeface="Arial Narrow" panose="020B0606020202030204" pitchFamily="34" charset="0"/>
              </a:rPr>
              <a:t>, </a:t>
            </a:r>
          </a:p>
          <a:p>
            <a:pPr marL="1185863" lvl="3" indent="-231775">
              <a:spcBef>
                <a:spcPct val="0"/>
              </a:spcBef>
              <a:buClr>
                <a:schemeClr val="tx1"/>
              </a:buClr>
              <a:buSzPct val="60000"/>
              <a:buFont typeface="Wingdings" panose="05000000000000000000" pitchFamily="2" charset="2"/>
              <a:buChar char="q"/>
            </a:pPr>
            <a:r>
              <a:rPr lang="cs-CZ" altLang="cs-CZ" sz="2200" dirty="0">
                <a:solidFill>
                  <a:srgbClr val="000000"/>
                </a:solidFill>
                <a:latin typeface="Arial Narrow" panose="020B0606020202030204" pitchFamily="34" charset="0"/>
              </a:rPr>
              <a:t>trestný čin nebo </a:t>
            </a:r>
          </a:p>
          <a:p>
            <a:pPr marL="1185863" lvl="3" indent="-231775">
              <a:spcBef>
                <a:spcPct val="0"/>
              </a:spcBef>
              <a:buClr>
                <a:schemeClr val="tx1"/>
              </a:buClr>
              <a:buSzPct val="60000"/>
              <a:buFont typeface="Wingdings" panose="05000000000000000000" pitchFamily="2" charset="2"/>
              <a:buChar char="q"/>
            </a:pPr>
            <a:r>
              <a:rPr lang="cs-CZ" altLang="cs-CZ" sz="2200" u="sng" dirty="0">
                <a:solidFill>
                  <a:srgbClr val="000000"/>
                </a:solidFill>
                <a:latin typeface="Arial Narrow" panose="020B0606020202030204" pitchFamily="34" charset="0"/>
              </a:rPr>
              <a:t>čin jinak trestný</a:t>
            </a:r>
          </a:p>
          <a:p>
            <a:pPr marL="954088" lvl="3" indent="0">
              <a:spcBef>
                <a:spcPct val="0"/>
              </a:spcBef>
              <a:buClr>
                <a:schemeClr val="tx1"/>
              </a:buClr>
              <a:buSzPct val="60000"/>
              <a:buNone/>
            </a:pPr>
            <a:endParaRPr lang="cs-CZ" altLang="cs-CZ" sz="2200" u="sng" dirty="0">
              <a:solidFill>
                <a:srgbClr val="000000"/>
              </a:solidFill>
              <a:latin typeface="Arial Narrow" panose="020B0606020202030204" pitchFamily="34" charset="0"/>
            </a:endParaRPr>
          </a:p>
          <a:p>
            <a:pPr marL="271463" lvl="1"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Protiprávný čin </a:t>
            </a:r>
            <a:r>
              <a:rPr lang="cs-CZ" altLang="cs-CZ" sz="2400" dirty="0">
                <a:solidFill>
                  <a:srgbClr val="000000"/>
                </a:solidFill>
                <a:latin typeface="Arial Narrow" panose="020B0606020202030204" pitchFamily="34" charset="0"/>
              </a:rPr>
              <a:t>spáchané </a:t>
            </a:r>
            <a:r>
              <a:rPr lang="cs-CZ" altLang="cs-CZ" sz="2400" u="sng" dirty="0">
                <a:solidFill>
                  <a:srgbClr val="000000"/>
                </a:solidFill>
                <a:latin typeface="Arial Narrow" panose="020B0606020202030204" pitchFamily="34" charset="0"/>
              </a:rPr>
              <a:t>osobami mladšími 15 let </a:t>
            </a:r>
            <a:r>
              <a:rPr lang="cs-CZ" altLang="cs-CZ" sz="2400" dirty="0">
                <a:solidFill>
                  <a:srgbClr val="000000"/>
                </a:solidFill>
                <a:latin typeface="Arial Narrow" panose="020B0606020202030204" pitchFamily="34" charset="0"/>
              </a:rPr>
              <a:t>se nazývá </a:t>
            </a:r>
            <a:r>
              <a:rPr lang="cs-CZ" altLang="cs-CZ" b="1" dirty="0">
                <a:solidFill>
                  <a:srgbClr val="000000"/>
                </a:solidFill>
                <a:latin typeface="Arial Narrow" panose="020B0606020202030204" pitchFamily="34" charset="0"/>
              </a:rPr>
              <a:t>čin jinak trestný</a:t>
            </a:r>
            <a:r>
              <a:rPr lang="cs-CZ" altLang="cs-CZ" dirty="0">
                <a:solidFill>
                  <a:srgbClr val="000000"/>
                </a:solidFill>
                <a:latin typeface="Arial Narrow" panose="020B0606020202030204" pitchFamily="34" charset="0"/>
              </a:rPr>
              <a:t> </a:t>
            </a:r>
            <a:endParaRPr lang="cs-CZ" altLang="cs-CZ" sz="2400" dirty="0">
              <a:solidFill>
                <a:srgbClr val="000000"/>
              </a:solidFill>
              <a:latin typeface="Arial Narrow" panose="020B0606020202030204" pitchFamily="34" charset="0"/>
            </a:endParaRPr>
          </a:p>
          <a:p>
            <a:pPr marL="271463" lvl="1" indent="-231775">
              <a:spcBef>
                <a:spcPct val="0"/>
              </a:spcBef>
              <a:buClr>
                <a:schemeClr val="tx1"/>
              </a:buClr>
              <a:buSzPct val="60000"/>
              <a:buFont typeface="Wingdings" panose="05000000000000000000" pitchFamily="2" charset="2"/>
              <a:buChar char="q"/>
            </a:pPr>
            <a:endParaRPr lang="cs-CZ" altLang="cs-CZ" dirty="0">
              <a:solidFill>
                <a:srgbClr val="000000"/>
              </a:solidFill>
              <a:latin typeface="Arial Narrow" panose="020B0606020202030204" pitchFamily="34" charset="0"/>
            </a:endParaRPr>
          </a:p>
          <a:p>
            <a:pPr marL="271463" lvl="1"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Protiprávný čin spáchaný mladistvými (15-18 let) se nazývá </a:t>
            </a:r>
            <a:r>
              <a:rPr lang="cs-CZ" altLang="cs-CZ" b="1" dirty="0">
                <a:solidFill>
                  <a:srgbClr val="000000"/>
                </a:solidFill>
                <a:latin typeface="Arial Narrow" panose="020B0606020202030204" pitchFamily="34" charset="0"/>
              </a:rPr>
              <a:t>provinění</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pro posouzení provinění spáchaného mladistvým se použije v zásadě </a:t>
            </a:r>
            <a:r>
              <a:rPr lang="cs-CZ" altLang="cs-CZ" b="1" dirty="0">
                <a:solidFill>
                  <a:srgbClr val="000000"/>
                </a:solidFill>
                <a:latin typeface="Arial Narrow" panose="020B0606020202030204" pitchFamily="34" charset="0"/>
              </a:rPr>
              <a:t>trestní zákoník</a:t>
            </a:r>
          </a:p>
          <a:p>
            <a:pPr marL="728663" lvl="2" indent="-231775">
              <a:spcBef>
                <a:spcPct val="0"/>
              </a:spcBef>
              <a:buClr>
                <a:schemeClr val="tx1"/>
              </a:buClr>
              <a:buSzPct val="60000"/>
              <a:buFont typeface="Wingdings" panose="05000000000000000000" pitchFamily="2" charset="2"/>
              <a:buChar char="q"/>
            </a:pPr>
            <a:r>
              <a:rPr lang="cs-CZ" altLang="cs-CZ" sz="2000" dirty="0">
                <a:solidFill>
                  <a:srgbClr val="000000"/>
                </a:solidFill>
                <a:latin typeface="Arial Narrow" panose="020B0606020202030204" pitchFamily="34" charset="0"/>
              </a:rPr>
              <a:t>promlčení trestního stíháni (10/VT; 5/10; 3/ </a:t>
            </a:r>
            <a:r>
              <a:rPr lang="cs-CZ" altLang="cs-CZ" sz="2000" dirty="0" err="1">
                <a:solidFill>
                  <a:srgbClr val="000000"/>
                </a:solidFill>
                <a:latin typeface="Arial Narrow" panose="020B0606020202030204" pitchFamily="34" charset="0"/>
              </a:rPr>
              <a:t>ost</a:t>
            </a:r>
            <a:r>
              <a:rPr lang="cs-CZ" altLang="cs-CZ" sz="2000" dirty="0">
                <a:solidFill>
                  <a:srgbClr val="000000"/>
                </a:solidFill>
                <a:latin typeface="Arial Narrow" panose="020B0606020202030204" pitchFamily="34" charset="0"/>
              </a:rPr>
              <a:t>.)</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ukládaná opatření</a:t>
            </a:r>
          </a:p>
          <a:p>
            <a:pPr marL="1185863" lvl="3"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výchovná opatření,</a:t>
            </a:r>
          </a:p>
          <a:p>
            <a:pPr marL="1185863" lvl="3"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ochranná opatření a</a:t>
            </a:r>
          </a:p>
          <a:p>
            <a:pPr marL="1185863" lvl="3"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trestní opatření.</a:t>
            </a:r>
            <a:endParaRPr lang="cs-CZ" altLang="cs-CZ" sz="1800" dirty="0">
              <a:solidFill>
                <a:srgbClr val="000000"/>
              </a:solidFill>
              <a:latin typeface="Arial Narrow" panose="020B0606020202030204" pitchFamily="34" charset="0"/>
            </a:endParaRP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extLst>
      <p:ext uri="{BB962C8B-B14F-4D97-AF65-F5344CB8AC3E}">
        <p14:creationId xmlns:p14="http://schemas.microsoft.com/office/powerpoint/2010/main" val="41066305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fade">
                                      <p:cBhvr>
                                        <p:cTn id="12" dur="500"/>
                                        <p:tgtEl>
                                          <p:spTgt spid="5222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animEffect transition="in" filter="fade">
                                      <p:cBhvr>
                                        <p:cTn id="15" dur="500"/>
                                        <p:tgtEl>
                                          <p:spTgt spid="5222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2227">
                                            <p:txEl>
                                              <p:pRg st="3" end="3"/>
                                            </p:txEl>
                                          </p:spTgt>
                                        </p:tgtEl>
                                        <p:attrNameLst>
                                          <p:attrName>style.visibility</p:attrName>
                                        </p:attrNameLst>
                                      </p:cBhvr>
                                      <p:to>
                                        <p:strVal val="visible"/>
                                      </p:to>
                                    </p:set>
                                    <p:animEffect transition="in" filter="fade">
                                      <p:cBhvr>
                                        <p:cTn id="18" dur="500"/>
                                        <p:tgtEl>
                                          <p:spTgt spid="5222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2227">
                                            <p:txEl>
                                              <p:pRg st="4" end="4"/>
                                            </p:txEl>
                                          </p:spTgt>
                                        </p:tgtEl>
                                        <p:attrNameLst>
                                          <p:attrName>style.visibility</p:attrName>
                                        </p:attrNameLst>
                                      </p:cBhvr>
                                      <p:to>
                                        <p:strVal val="visible"/>
                                      </p:to>
                                    </p:set>
                                    <p:animEffect transition="in" filter="fade">
                                      <p:cBhvr>
                                        <p:cTn id="21" dur="500"/>
                                        <p:tgtEl>
                                          <p:spTgt spid="52227">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2227">
                                            <p:txEl>
                                              <p:pRg st="5" end="5"/>
                                            </p:txEl>
                                          </p:spTgt>
                                        </p:tgtEl>
                                        <p:attrNameLst>
                                          <p:attrName>style.visibility</p:attrName>
                                        </p:attrNameLst>
                                      </p:cBhvr>
                                      <p:to>
                                        <p:strVal val="visible"/>
                                      </p:to>
                                    </p:set>
                                    <p:animEffect transition="in" filter="fade">
                                      <p:cBhvr>
                                        <p:cTn id="24" dur="500"/>
                                        <p:tgtEl>
                                          <p:spTgt spid="5222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2227">
                                            <p:txEl>
                                              <p:pRg st="7" end="7"/>
                                            </p:txEl>
                                          </p:spTgt>
                                        </p:tgtEl>
                                        <p:attrNameLst>
                                          <p:attrName>style.visibility</p:attrName>
                                        </p:attrNameLst>
                                      </p:cBhvr>
                                      <p:to>
                                        <p:strVal val="visible"/>
                                      </p:to>
                                    </p:set>
                                    <p:animEffect transition="in" filter="fade">
                                      <p:cBhvr>
                                        <p:cTn id="29" dur="500"/>
                                        <p:tgtEl>
                                          <p:spTgt spid="52227">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2227">
                                            <p:txEl>
                                              <p:pRg st="9" end="9"/>
                                            </p:txEl>
                                          </p:spTgt>
                                        </p:tgtEl>
                                        <p:attrNameLst>
                                          <p:attrName>style.visibility</p:attrName>
                                        </p:attrNameLst>
                                      </p:cBhvr>
                                      <p:to>
                                        <p:strVal val="visible"/>
                                      </p:to>
                                    </p:set>
                                    <p:animEffect transition="in" filter="fade">
                                      <p:cBhvr>
                                        <p:cTn id="34" dur="500"/>
                                        <p:tgtEl>
                                          <p:spTgt spid="52227">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2227">
                                            <p:txEl>
                                              <p:pRg st="10" end="10"/>
                                            </p:txEl>
                                          </p:spTgt>
                                        </p:tgtEl>
                                        <p:attrNameLst>
                                          <p:attrName>style.visibility</p:attrName>
                                        </p:attrNameLst>
                                      </p:cBhvr>
                                      <p:to>
                                        <p:strVal val="visible"/>
                                      </p:to>
                                    </p:set>
                                    <p:animEffect transition="in" filter="fade">
                                      <p:cBhvr>
                                        <p:cTn id="39" dur="500"/>
                                        <p:tgtEl>
                                          <p:spTgt spid="52227">
                                            <p:txEl>
                                              <p:pRg st="10" end="10"/>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2227">
                                            <p:txEl>
                                              <p:pRg st="11" end="11"/>
                                            </p:txEl>
                                          </p:spTgt>
                                        </p:tgtEl>
                                        <p:attrNameLst>
                                          <p:attrName>style.visibility</p:attrName>
                                        </p:attrNameLst>
                                      </p:cBhvr>
                                      <p:to>
                                        <p:strVal val="visible"/>
                                      </p:to>
                                    </p:set>
                                    <p:animEffect transition="in" filter="fade">
                                      <p:cBhvr>
                                        <p:cTn id="42" dur="500"/>
                                        <p:tgtEl>
                                          <p:spTgt spid="52227">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2227">
                                            <p:txEl>
                                              <p:pRg st="12" end="12"/>
                                            </p:txEl>
                                          </p:spTgt>
                                        </p:tgtEl>
                                        <p:attrNameLst>
                                          <p:attrName>style.visibility</p:attrName>
                                        </p:attrNameLst>
                                      </p:cBhvr>
                                      <p:to>
                                        <p:strVal val="visible"/>
                                      </p:to>
                                    </p:set>
                                    <p:animEffect transition="in" filter="fade">
                                      <p:cBhvr>
                                        <p:cTn id="47" dur="500"/>
                                        <p:tgtEl>
                                          <p:spTgt spid="52227">
                                            <p:txEl>
                                              <p:pRg st="12" end="12"/>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2227">
                                            <p:txEl>
                                              <p:pRg st="13" end="13"/>
                                            </p:txEl>
                                          </p:spTgt>
                                        </p:tgtEl>
                                        <p:attrNameLst>
                                          <p:attrName>style.visibility</p:attrName>
                                        </p:attrNameLst>
                                      </p:cBhvr>
                                      <p:to>
                                        <p:strVal val="visible"/>
                                      </p:to>
                                    </p:set>
                                    <p:animEffect transition="in" filter="fade">
                                      <p:cBhvr>
                                        <p:cTn id="50" dur="500"/>
                                        <p:tgtEl>
                                          <p:spTgt spid="52227">
                                            <p:txEl>
                                              <p:pRg st="13" end="13"/>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52227">
                                            <p:txEl>
                                              <p:pRg st="14" end="14"/>
                                            </p:txEl>
                                          </p:spTgt>
                                        </p:tgtEl>
                                        <p:attrNameLst>
                                          <p:attrName>style.visibility</p:attrName>
                                        </p:attrNameLst>
                                      </p:cBhvr>
                                      <p:to>
                                        <p:strVal val="visible"/>
                                      </p:to>
                                    </p:set>
                                    <p:animEffect transition="in" filter="fade">
                                      <p:cBhvr>
                                        <p:cTn id="53" dur="500"/>
                                        <p:tgtEl>
                                          <p:spTgt spid="52227">
                                            <p:txEl>
                                              <p:pRg st="14" end="14"/>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52227">
                                            <p:txEl>
                                              <p:pRg st="15" end="15"/>
                                            </p:txEl>
                                          </p:spTgt>
                                        </p:tgtEl>
                                        <p:attrNameLst>
                                          <p:attrName>style.visibility</p:attrName>
                                        </p:attrNameLst>
                                      </p:cBhvr>
                                      <p:to>
                                        <p:strVal val="visible"/>
                                      </p:to>
                                    </p:set>
                                    <p:animEffect transition="in" filter="fade">
                                      <p:cBhvr>
                                        <p:cTn id="56" dur="500"/>
                                        <p:tgtEl>
                                          <p:spTgt spid="5222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r>
              <a:rPr lang="cs-CZ" altLang="cs-CZ" sz="3600" b="1" dirty="0">
                <a:solidFill>
                  <a:schemeClr val="tx1"/>
                </a:solidFill>
                <a:latin typeface="Arial Narrow" panose="020B0606020202030204" pitchFamily="34" charset="0"/>
              </a:rPr>
              <a:t>Sankcionování </a:t>
            </a:r>
            <a:r>
              <a:rPr lang="cs-CZ" altLang="cs-CZ" sz="3600" b="1" dirty="0">
                <a:latin typeface="Arial Narrow" panose="020B0606020202030204" pitchFamily="34" charset="0"/>
              </a:rPr>
              <a:t>mládeže</a:t>
            </a:r>
            <a:endParaRPr lang="cs-CZ" altLang="cs-CZ" sz="3600" b="1" dirty="0">
              <a:solidFill>
                <a:schemeClr val="tx1"/>
              </a:solidFill>
              <a:latin typeface="Arial Narrow" panose="020B0606020202030204" pitchFamily="34" charset="0"/>
            </a:endParaRPr>
          </a:p>
        </p:txBody>
      </p:sp>
      <p:sp>
        <p:nvSpPr>
          <p:cNvPr id="52227" name="Rectangle 3"/>
          <p:cNvSpPr>
            <a:spLocks noGrp="1" noChangeArrowheads="1"/>
          </p:cNvSpPr>
          <p:nvPr>
            <p:ph idx="1"/>
          </p:nvPr>
        </p:nvSpPr>
        <p:spPr>
          <a:xfrm>
            <a:off x="35496" y="1484785"/>
            <a:ext cx="9036050" cy="4752528"/>
          </a:xfrm>
        </p:spPr>
        <p:txBody>
          <a:bodyPr>
            <a:normAutofit fontScale="77500" lnSpcReduction="20000"/>
          </a:bodyPr>
          <a:lstStyle/>
          <a:p>
            <a:pPr marL="271463" lvl="1" indent="-231775">
              <a:spcBef>
                <a:spcPct val="0"/>
              </a:spcBef>
              <a:buClr>
                <a:schemeClr val="tx1"/>
              </a:buClr>
              <a:buSzPct val="60000"/>
              <a:buFont typeface="Wingdings" panose="05000000000000000000" pitchFamily="2" charset="2"/>
              <a:buChar char="q"/>
            </a:pPr>
            <a:r>
              <a:rPr lang="cs-CZ" altLang="cs-CZ" b="1" dirty="0">
                <a:solidFill>
                  <a:srgbClr val="000000"/>
                </a:solidFill>
                <a:latin typeface="Arial Narrow" panose="020B0606020202030204" pitchFamily="34" charset="0"/>
              </a:rPr>
              <a:t>Výchovnými opatřeními </a:t>
            </a:r>
            <a:r>
              <a:rPr lang="cs-CZ" altLang="cs-CZ" dirty="0">
                <a:solidFill>
                  <a:srgbClr val="000000"/>
                </a:solidFill>
                <a:latin typeface="Arial Narrow" panose="020B0606020202030204" pitchFamily="34" charset="0"/>
              </a:rPr>
              <a:t>jsou</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dohled probačního úředníka,</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probační program,</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výchovné povinnosti,</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výchovná omezení,</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napomenutí s výstrahou.</a:t>
            </a:r>
          </a:p>
          <a:p>
            <a:pPr marL="39688" lvl="1" indent="0">
              <a:spcBef>
                <a:spcPct val="0"/>
              </a:spcBef>
              <a:buClr>
                <a:schemeClr val="tx1"/>
              </a:buClr>
              <a:buSzPct val="60000"/>
              <a:buNone/>
            </a:pPr>
            <a:r>
              <a:rPr lang="cs-CZ" altLang="cs-CZ" sz="2000" dirty="0">
                <a:solidFill>
                  <a:srgbClr val="000000"/>
                </a:solidFill>
                <a:latin typeface="Arial Narrow" panose="020B0606020202030204" pitchFamily="34" charset="0"/>
              </a:rPr>
              <a:t> </a:t>
            </a:r>
          </a:p>
          <a:p>
            <a:pPr marL="271463" lvl="1" indent="-231775">
              <a:spcBef>
                <a:spcPct val="0"/>
              </a:spcBef>
              <a:buClr>
                <a:schemeClr val="tx1"/>
              </a:buClr>
              <a:buSzPct val="60000"/>
              <a:buFont typeface="Wingdings" panose="05000000000000000000" pitchFamily="2" charset="2"/>
              <a:buChar char="q"/>
            </a:pPr>
            <a:r>
              <a:rPr lang="cs-CZ" altLang="cs-CZ" b="1" dirty="0">
                <a:solidFill>
                  <a:srgbClr val="000000"/>
                </a:solidFill>
                <a:latin typeface="Arial Narrow" panose="020B0606020202030204" pitchFamily="34" charset="0"/>
              </a:rPr>
              <a:t>Ochrannými opatřeními </a:t>
            </a:r>
            <a:r>
              <a:rPr lang="cs-CZ" altLang="cs-CZ" dirty="0">
                <a:solidFill>
                  <a:srgbClr val="000000"/>
                </a:solidFill>
                <a:latin typeface="Arial Narrow" panose="020B0606020202030204" pitchFamily="34" charset="0"/>
              </a:rPr>
              <a:t>jsou </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ochranné léčení, </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zabezpečovací detence, </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zabrání věci a </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ochranná výchova.</a:t>
            </a:r>
          </a:p>
          <a:p>
            <a:pPr marL="271463" lvl="1" indent="-231775">
              <a:spcBef>
                <a:spcPct val="0"/>
              </a:spcBef>
              <a:buClr>
                <a:schemeClr val="tx1"/>
              </a:buClr>
              <a:buSzPct val="60000"/>
              <a:buFont typeface="Wingdings" panose="05000000000000000000" pitchFamily="2" charset="2"/>
              <a:buChar char="q"/>
            </a:pPr>
            <a:endParaRPr lang="cs-CZ" altLang="cs-CZ" dirty="0">
              <a:solidFill>
                <a:srgbClr val="000000"/>
              </a:solidFill>
              <a:latin typeface="Arial Narrow" panose="020B0606020202030204" pitchFamily="34" charset="0"/>
            </a:endParaRPr>
          </a:p>
          <a:p>
            <a:pPr marL="271463" lvl="1" indent="-231775">
              <a:spcBef>
                <a:spcPct val="0"/>
              </a:spcBef>
              <a:buClr>
                <a:schemeClr val="tx1"/>
              </a:buClr>
              <a:buSzPct val="60000"/>
              <a:buFont typeface="Wingdings" panose="05000000000000000000" pitchFamily="2" charset="2"/>
              <a:buChar char="q"/>
            </a:pPr>
            <a:r>
              <a:rPr lang="cs-CZ" altLang="cs-CZ" b="1" dirty="0">
                <a:solidFill>
                  <a:srgbClr val="000000"/>
                </a:solidFill>
                <a:latin typeface="Arial Narrow" panose="020B0606020202030204" pitchFamily="34" charset="0"/>
              </a:rPr>
              <a:t>Trestními opatřeními </a:t>
            </a:r>
            <a:r>
              <a:rPr lang="cs-CZ" altLang="cs-CZ" dirty="0">
                <a:solidFill>
                  <a:srgbClr val="000000"/>
                </a:solidFill>
                <a:latin typeface="Arial Narrow" panose="020B0606020202030204" pitchFamily="34" charset="0"/>
              </a:rPr>
              <a:t>jsou</a:t>
            </a:r>
            <a:endParaRPr lang="cs-CZ" altLang="cs-CZ" b="1" dirty="0">
              <a:solidFill>
                <a:srgbClr val="000000"/>
              </a:solidFill>
              <a:latin typeface="Arial Narrow" panose="020B0606020202030204" pitchFamily="34" charset="0"/>
            </a:endParaRP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obecně prospěšné práce,</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peněžité opatření,</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peněžité opatření s podmíněným odkladem výkonu,</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propadnutí věci,</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zákaz činnosti,</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vyhoštění,</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domácí vězení,</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zákaz vstupu na sportovní, kulturní a jiné společenské akce,</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odnětí svobody podmíněně odložené na zkušební dobu (podmíněné odsouzení),</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odnětí svobody podmíněně odložené na zkušební dobu s dohledem,</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odnětí svobody nepodmíněné.</a:t>
            </a: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extLst>
      <p:ext uri="{BB962C8B-B14F-4D97-AF65-F5344CB8AC3E}">
        <p14:creationId xmlns:p14="http://schemas.microsoft.com/office/powerpoint/2010/main" val="39735880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fade">
                                      <p:cBhvr>
                                        <p:cTn id="12" dur="500"/>
                                        <p:tgtEl>
                                          <p:spTgt spid="5222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animEffect transition="in" filter="fade">
                                      <p:cBhvr>
                                        <p:cTn id="15" dur="500"/>
                                        <p:tgtEl>
                                          <p:spTgt spid="5222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2227">
                                            <p:txEl>
                                              <p:pRg st="3" end="3"/>
                                            </p:txEl>
                                          </p:spTgt>
                                        </p:tgtEl>
                                        <p:attrNameLst>
                                          <p:attrName>style.visibility</p:attrName>
                                        </p:attrNameLst>
                                      </p:cBhvr>
                                      <p:to>
                                        <p:strVal val="visible"/>
                                      </p:to>
                                    </p:set>
                                    <p:animEffect transition="in" filter="fade">
                                      <p:cBhvr>
                                        <p:cTn id="18" dur="500"/>
                                        <p:tgtEl>
                                          <p:spTgt spid="5222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2227">
                                            <p:txEl>
                                              <p:pRg st="4" end="4"/>
                                            </p:txEl>
                                          </p:spTgt>
                                        </p:tgtEl>
                                        <p:attrNameLst>
                                          <p:attrName>style.visibility</p:attrName>
                                        </p:attrNameLst>
                                      </p:cBhvr>
                                      <p:to>
                                        <p:strVal val="visible"/>
                                      </p:to>
                                    </p:set>
                                    <p:animEffect transition="in" filter="fade">
                                      <p:cBhvr>
                                        <p:cTn id="21" dur="500"/>
                                        <p:tgtEl>
                                          <p:spTgt spid="52227">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2227">
                                            <p:txEl>
                                              <p:pRg st="5" end="5"/>
                                            </p:txEl>
                                          </p:spTgt>
                                        </p:tgtEl>
                                        <p:attrNameLst>
                                          <p:attrName>style.visibility</p:attrName>
                                        </p:attrNameLst>
                                      </p:cBhvr>
                                      <p:to>
                                        <p:strVal val="visible"/>
                                      </p:to>
                                    </p:set>
                                    <p:animEffect transition="in" filter="fade">
                                      <p:cBhvr>
                                        <p:cTn id="24" dur="500"/>
                                        <p:tgtEl>
                                          <p:spTgt spid="5222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2227">
                                            <p:txEl>
                                              <p:pRg st="7" end="7"/>
                                            </p:txEl>
                                          </p:spTgt>
                                        </p:tgtEl>
                                        <p:attrNameLst>
                                          <p:attrName>style.visibility</p:attrName>
                                        </p:attrNameLst>
                                      </p:cBhvr>
                                      <p:to>
                                        <p:strVal val="visible"/>
                                      </p:to>
                                    </p:set>
                                    <p:animEffect transition="in" filter="fade">
                                      <p:cBhvr>
                                        <p:cTn id="29" dur="500"/>
                                        <p:tgtEl>
                                          <p:spTgt spid="52227">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2227">
                                            <p:txEl>
                                              <p:pRg st="8" end="8"/>
                                            </p:txEl>
                                          </p:spTgt>
                                        </p:tgtEl>
                                        <p:attrNameLst>
                                          <p:attrName>style.visibility</p:attrName>
                                        </p:attrNameLst>
                                      </p:cBhvr>
                                      <p:to>
                                        <p:strVal val="visible"/>
                                      </p:to>
                                    </p:set>
                                    <p:animEffect transition="in" filter="fade">
                                      <p:cBhvr>
                                        <p:cTn id="34" dur="500"/>
                                        <p:tgtEl>
                                          <p:spTgt spid="52227">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2227">
                                            <p:txEl>
                                              <p:pRg st="9" end="9"/>
                                            </p:txEl>
                                          </p:spTgt>
                                        </p:tgtEl>
                                        <p:attrNameLst>
                                          <p:attrName>style.visibility</p:attrName>
                                        </p:attrNameLst>
                                      </p:cBhvr>
                                      <p:to>
                                        <p:strVal val="visible"/>
                                      </p:to>
                                    </p:set>
                                    <p:animEffect transition="in" filter="fade">
                                      <p:cBhvr>
                                        <p:cTn id="37" dur="500"/>
                                        <p:tgtEl>
                                          <p:spTgt spid="52227">
                                            <p:txEl>
                                              <p:pRg st="9" end="9"/>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52227">
                                            <p:txEl>
                                              <p:pRg st="10" end="10"/>
                                            </p:txEl>
                                          </p:spTgt>
                                        </p:tgtEl>
                                        <p:attrNameLst>
                                          <p:attrName>style.visibility</p:attrName>
                                        </p:attrNameLst>
                                      </p:cBhvr>
                                      <p:to>
                                        <p:strVal val="visible"/>
                                      </p:to>
                                    </p:set>
                                    <p:animEffect transition="in" filter="fade">
                                      <p:cBhvr>
                                        <p:cTn id="40" dur="500"/>
                                        <p:tgtEl>
                                          <p:spTgt spid="52227">
                                            <p:txEl>
                                              <p:pRg st="10" end="10"/>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52227">
                                            <p:txEl>
                                              <p:pRg st="11" end="11"/>
                                            </p:txEl>
                                          </p:spTgt>
                                        </p:tgtEl>
                                        <p:attrNameLst>
                                          <p:attrName>style.visibility</p:attrName>
                                        </p:attrNameLst>
                                      </p:cBhvr>
                                      <p:to>
                                        <p:strVal val="visible"/>
                                      </p:to>
                                    </p:set>
                                    <p:animEffect transition="in" filter="fade">
                                      <p:cBhvr>
                                        <p:cTn id="43" dur="500"/>
                                        <p:tgtEl>
                                          <p:spTgt spid="52227">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2227">
                                            <p:txEl>
                                              <p:pRg st="13" end="13"/>
                                            </p:txEl>
                                          </p:spTgt>
                                        </p:tgtEl>
                                        <p:attrNameLst>
                                          <p:attrName>style.visibility</p:attrName>
                                        </p:attrNameLst>
                                      </p:cBhvr>
                                      <p:to>
                                        <p:strVal val="visible"/>
                                      </p:to>
                                    </p:set>
                                    <p:animEffect transition="in" filter="fade">
                                      <p:cBhvr>
                                        <p:cTn id="48" dur="500"/>
                                        <p:tgtEl>
                                          <p:spTgt spid="52227">
                                            <p:txEl>
                                              <p:pRg st="13" end="1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52227">
                                            <p:txEl>
                                              <p:pRg st="14" end="14"/>
                                            </p:txEl>
                                          </p:spTgt>
                                        </p:tgtEl>
                                        <p:attrNameLst>
                                          <p:attrName>style.visibility</p:attrName>
                                        </p:attrNameLst>
                                      </p:cBhvr>
                                      <p:to>
                                        <p:strVal val="visible"/>
                                      </p:to>
                                    </p:set>
                                    <p:animEffect transition="in" filter="fade">
                                      <p:cBhvr>
                                        <p:cTn id="53" dur="500"/>
                                        <p:tgtEl>
                                          <p:spTgt spid="52227">
                                            <p:txEl>
                                              <p:pRg st="14" end="14"/>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52227">
                                            <p:txEl>
                                              <p:pRg st="15" end="15"/>
                                            </p:txEl>
                                          </p:spTgt>
                                        </p:tgtEl>
                                        <p:attrNameLst>
                                          <p:attrName>style.visibility</p:attrName>
                                        </p:attrNameLst>
                                      </p:cBhvr>
                                      <p:to>
                                        <p:strVal val="visible"/>
                                      </p:to>
                                    </p:set>
                                    <p:animEffect transition="in" filter="fade">
                                      <p:cBhvr>
                                        <p:cTn id="56" dur="500"/>
                                        <p:tgtEl>
                                          <p:spTgt spid="52227">
                                            <p:txEl>
                                              <p:pRg st="15" end="15"/>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52227">
                                            <p:txEl>
                                              <p:pRg st="16" end="16"/>
                                            </p:txEl>
                                          </p:spTgt>
                                        </p:tgtEl>
                                        <p:attrNameLst>
                                          <p:attrName>style.visibility</p:attrName>
                                        </p:attrNameLst>
                                      </p:cBhvr>
                                      <p:to>
                                        <p:strVal val="visible"/>
                                      </p:to>
                                    </p:set>
                                    <p:animEffect transition="in" filter="fade">
                                      <p:cBhvr>
                                        <p:cTn id="59" dur="500"/>
                                        <p:tgtEl>
                                          <p:spTgt spid="52227">
                                            <p:txEl>
                                              <p:pRg st="16" end="16"/>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52227">
                                            <p:txEl>
                                              <p:pRg st="17" end="17"/>
                                            </p:txEl>
                                          </p:spTgt>
                                        </p:tgtEl>
                                        <p:attrNameLst>
                                          <p:attrName>style.visibility</p:attrName>
                                        </p:attrNameLst>
                                      </p:cBhvr>
                                      <p:to>
                                        <p:strVal val="visible"/>
                                      </p:to>
                                    </p:set>
                                    <p:animEffect transition="in" filter="fade">
                                      <p:cBhvr>
                                        <p:cTn id="62" dur="500"/>
                                        <p:tgtEl>
                                          <p:spTgt spid="52227">
                                            <p:txEl>
                                              <p:pRg st="17" end="17"/>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52227">
                                            <p:txEl>
                                              <p:pRg st="18" end="18"/>
                                            </p:txEl>
                                          </p:spTgt>
                                        </p:tgtEl>
                                        <p:attrNameLst>
                                          <p:attrName>style.visibility</p:attrName>
                                        </p:attrNameLst>
                                      </p:cBhvr>
                                      <p:to>
                                        <p:strVal val="visible"/>
                                      </p:to>
                                    </p:set>
                                    <p:animEffect transition="in" filter="fade">
                                      <p:cBhvr>
                                        <p:cTn id="65" dur="500"/>
                                        <p:tgtEl>
                                          <p:spTgt spid="52227">
                                            <p:txEl>
                                              <p:pRg st="18" end="18"/>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52227">
                                            <p:txEl>
                                              <p:pRg st="19" end="19"/>
                                            </p:txEl>
                                          </p:spTgt>
                                        </p:tgtEl>
                                        <p:attrNameLst>
                                          <p:attrName>style.visibility</p:attrName>
                                        </p:attrNameLst>
                                      </p:cBhvr>
                                      <p:to>
                                        <p:strVal val="visible"/>
                                      </p:to>
                                    </p:set>
                                    <p:animEffect transition="in" filter="fade">
                                      <p:cBhvr>
                                        <p:cTn id="68" dur="500"/>
                                        <p:tgtEl>
                                          <p:spTgt spid="52227">
                                            <p:txEl>
                                              <p:pRg st="19" end="19"/>
                                            </p:txEl>
                                          </p:spTgt>
                                        </p:tgtEl>
                                      </p:cBhvr>
                                    </p:animEffect>
                                  </p:childTnLst>
                                </p:cTn>
                              </p:par>
                              <p:par>
                                <p:cTn id="69" presetID="10" presetClass="entr" presetSubtype="0" fill="hold" nodeType="withEffect">
                                  <p:stCondLst>
                                    <p:cond delay="0"/>
                                  </p:stCondLst>
                                  <p:childTnLst>
                                    <p:set>
                                      <p:cBhvr>
                                        <p:cTn id="70" dur="1" fill="hold">
                                          <p:stCondLst>
                                            <p:cond delay="0"/>
                                          </p:stCondLst>
                                        </p:cTn>
                                        <p:tgtEl>
                                          <p:spTgt spid="52227">
                                            <p:txEl>
                                              <p:pRg st="20" end="20"/>
                                            </p:txEl>
                                          </p:spTgt>
                                        </p:tgtEl>
                                        <p:attrNameLst>
                                          <p:attrName>style.visibility</p:attrName>
                                        </p:attrNameLst>
                                      </p:cBhvr>
                                      <p:to>
                                        <p:strVal val="visible"/>
                                      </p:to>
                                    </p:set>
                                    <p:animEffect transition="in" filter="fade">
                                      <p:cBhvr>
                                        <p:cTn id="71" dur="500"/>
                                        <p:tgtEl>
                                          <p:spTgt spid="52227">
                                            <p:txEl>
                                              <p:pRg st="20" end="20"/>
                                            </p:txEl>
                                          </p:spTgt>
                                        </p:tgtEl>
                                      </p:cBhvr>
                                    </p:animEffect>
                                  </p:childTnLst>
                                </p:cTn>
                              </p:par>
                              <p:par>
                                <p:cTn id="72" presetID="10" presetClass="entr" presetSubtype="0" fill="hold" nodeType="withEffect">
                                  <p:stCondLst>
                                    <p:cond delay="0"/>
                                  </p:stCondLst>
                                  <p:childTnLst>
                                    <p:set>
                                      <p:cBhvr>
                                        <p:cTn id="73" dur="1" fill="hold">
                                          <p:stCondLst>
                                            <p:cond delay="0"/>
                                          </p:stCondLst>
                                        </p:cTn>
                                        <p:tgtEl>
                                          <p:spTgt spid="52227">
                                            <p:txEl>
                                              <p:pRg st="21" end="21"/>
                                            </p:txEl>
                                          </p:spTgt>
                                        </p:tgtEl>
                                        <p:attrNameLst>
                                          <p:attrName>style.visibility</p:attrName>
                                        </p:attrNameLst>
                                      </p:cBhvr>
                                      <p:to>
                                        <p:strVal val="visible"/>
                                      </p:to>
                                    </p:set>
                                    <p:animEffect transition="in" filter="fade">
                                      <p:cBhvr>
                                        <p:cTn id="74" dur="500"/>
                                        <p:tgtEl>
                                          <p:spTgt spid="52227">
                                            <p:txEl>
                                              <p:pRg st="21" end="21"/>
                                            </p:txEl>
                                          </p:spTgt>
                                        </p:tgtEl>
                                      </p:cBhvr>
                                    </p:animEffect>
                                  </p:childTnLst>
                                </p:cTn>
                              </p:par>
                              <p:par>
                                <p:cTn id="75" presetID="10" presetClass="entr" presetSubtype="0" fill="hold" nodeType="withEffect">
                                  <p:stCondLst>
                                    <p:cond delay="0"/>
                                  </p:stCondLst>
                                  <p:childTnLst>
                                    <p:set>
                                      <p:cBhvr>
                                        <p:cTn id="76" dur="1" fill="hold">
                                          <p:stCondLst>
                                            <p:cond delay="0"/>
                                          </p:stCondLst>
                                        </p:cTn>
                                        <p:tgtEl>
                                          <p:spTgt spid="52227">
                                            <p:txEl>
                                              <p:pRg st="22" end="22"/>
                                            </p:txEl>
                                          </p:spTgt>
                                        </p:tgtEl>
                                        <p:attrNameLst>
                                          <p:attrName>style.visibility</p:attrName>
                                        </p:attrNameLst>
                                      </p:cBhvr>
                                      <p:to>
                                        <p:strVal val="visible"/>
                                      </p:to>
                                    </p:set>
                                    <p:animEffect transition="in" filter="fade">
                                      <p:cBhvr>
                                        <p:cTn id="77" dur="500"/>
                                        <p:tgtEl>
                                          <p:spTgt spid="52227">
                                            <p:txEl>
                                              <p:pRg st="22" end="22"/>
                                            </p:txEl>
                                          </p:spTgt>
                                        </p:tgtEl>
                                      </p:cBhvr>
                                    </p:animEffect>
                                  </p:childTnLst>
                                </p:cTn>
                              </p:par>
                              <p:par>
                                <p:cTn id="78" presetID="10" presetClass="entr" presetSubtype="0" fill="hold" nodeType="withEffect">
                                  <p:stCondLst>
                                    <p:cond delay="0"/>
                                  </p:stCondLst>
                                  <p:childTnLst>
                                    <p:set>
                                      <p:cBhvr>
                                        <p:cTn id="79" dur="1" fill="hold">
                                          <p:stCondLst>
                                            <p:cond delay="0"/>
                                          </p:stCondLst>
                                        </p:cTn>
                                        <p:tgtEl>
                                          <p:spTgt spid="52227">
                                            <p:txEl>
                                              <p:pRg st="23" end="23"/>
                                            </p:txEl>
                                          </p:spTgt>
                                        </p:tgtEl>
                                        <p:attrNameLst>
                                          <p:attrName>style.visibility</p:attrName>
                                        </p:attrNameLst>
                                      </p:cBhvr>
                                      <p:to>
                                        <p:strVal val="visible"/>
                                      </p:to>
                                    </p:set>
                                    <p:animEffect transition="in" filter="fade">
                                      <p:cBhvr>
                                        <p:cTn id="80" dur="500"/>
                                        <p:tgtEl>
                                          <p:spTgt spid="52227">
                                            <p:txEl>
                                              <p:pRg st="23" end="23"/>
                                            </p:txEl>
                                          </p:spTgt>
                                        </p:tgtEl>
                                      </p:cBhvr>
                                    </p:animEffect>
                                  </p:childTnLst>
                                </p:cTn>
                              </p:par>
                              <p:par>
                                <p:cTn id="81" presetID="10" presetClass="entr" presetSubtype="0" fill="hold" nodeType="withEffect">
                                  <p:stCondLst>
                                    <p:cond delay="0"/>
                                  </p:stCondLst>
                                  <p:childTnLst>
                                    <p:set>
                                      <p:cBhvr>
                                        <p:cTn id="82" dur="1" fill="hold">
                                          <p:stCondLst>
                                            <p:cond delay="0"/>
                                          </p:stCondLst>
                                        </p:cTn>
                                        <p:tgtEl>
                                          <p:spTgt spid="52227">
                                            <p:txEl>
                                              <p:pRg st="24" end="24"/>
                                            </p:txEl>
                                          </p:spTgt>
                                        </p:tgtEl>
                                        <p:attrNameLst>
                                          <p:attrName>style.visibility</p:attrName>
                                        </p:attrNameLst>
                                      </p:cBhvr>
                                      <p:to>
                                        <p:strVal val="visible"/>
                                      </p:to>
                                    </p:set>
                                    <p:animEffect transition="in" filter="fade">
                                      <p:cBhvr>
                                        <p:cTn id="83" dur="500"/>
                                        <p:tgtEl>
                                          <p:spTgt spid="52227">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r>
              <a:rPr lang="cs-CZ" altLang="cs-CZ" sz="3600" b="1" dirty="0">
                <a:solidFill>
                  <a:schemeClr val="tx1"/>
                </a:solidFill>
                <a:latin typeface="Arial Narrow" panose="020B0606020202030204" pitchFamily="34" charset="0"/>
              </a:rPr>
              <a:t>Sankcionování </a:t>
            </a:r>
            <a:r>
              <a:rPr lang="cs-CZ" altLang="cs-CZ" sz="3600" b="1" dirty="0">
                <a:latin typeface="Arial Narrow" panose="020B0606020202030204" pitchFamily="34" charset="0"/>
              </a:rPr>
              <a:t>mládeže</a:t>
            </a:r>
            <a:endParaRPr lang="cs-CZ" altLang="cs-CZ" sz="3600" b="1" dirty="0">
              <a:solidFill>
                <a:schemeClr val="tx1"/>
              </a:solidFill>
              <a:latin typeface="Arial Narrow" panose="020B0606020202030204" pitchFamily="34" charset="0"/>
            </a:endParaRPr>
          </a:p>
        </p:txBody>
      </p:sp>
      <p:sp>
        <p:nvSpPr>
          <p:cNvPr id="52227" name="Rectangle 3"/>
          <p:cNvSpPr>
            <a:spLocks noGrp="1" noChangeArrowheads="1"/>
          </p:cNvSpPr>
          <p:nvPr>
            <p:ph idx="1"/>
          </p:nvPr>
        </p:nvSpPr>
        <p:spPr>
          <a:xfrm>
            <a:off x="35496" y="1484785"/>
            <a:ext cx="9036050" cy="4752528"/>
          </a:xfrm>
        </p:spPr>
        <p:txBody>
          <a:bodyPr>
            <a:normAutofit/>
          </a:bodyPr>
          <a:lstStyle/>
          <a:p>
            <a:pPr marL="271463" lvl="1"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Dopustí-li</a:t>
            </a:r>
            <a:r>
              <a:rPr lang="cs-CZ" altLang="cs-CZ" sz="1900" dirty="0">
                <a:solidFill>
                  <a:srgbClr val="000000"/>
                </a:solidFill>
                <a:latin typeface="Arial Narrow" panose="020B0606020202030204" pitchFamily="34" charset="0"/>
              </a:rPr>
              <a:t> </a:t>
            </a:r>
            <a:r>
              <a:rPr lang="cs-CZ" altLang="cs-CZ" dirty="0">
                <a:solidFill>
                  <a:srgbClr val="000000"/>
                </a:solidFill>
                <a:latin typeface="Arial Narrow" panose="020B0606020202030204" pitchFamily="34" charset="0"/>
              </a:rPr>
              <a:t>se dítě mladší patnácti let činu jinak trestného, může mu soud pro mládež uložit, a to zpravidla </a:t>
            </a:r>
            <a:r>
              <a:rPr lang="cs-CZ" altLang="cs-CZ" u="sng" dirty="0">
                <a:solidFill>
                  <a:srgbClr val="000000"/>
                </a:solidFill>
                <a:latin typeface="Arial Narrow" panose="020B0606020202030204" pitchFamily="34" charset="0"/>
              </a:rPr>
              <a:t>na základě výsledků předchozího pedagogicko-psychologického vyšetření</a:t>
            </a:r>
            <a:r>
              <a:rPr lang="cs-CZ" altLang="cs-CZ" dirty="0">
                <a:solidFill>
                  <a:srgbClr val="000000"/>
                </a:solidFill>
                <a:latin typeface="Arial Narrow" panose="020B0606020202030204" pitchFamily="34" charset="0"/>
              </a:rPr>
              <a:t>, tato </a:t>
            </a:r>
            <a:r>
              <a:rPr lang="cs-CZ" altLang="cs-CZ" b="1" dirty="0">
                <a:solidFill>
                  <a:srgbClr val="000000"/>
                </a:solidFill>
                <a:latin typeface="Arial Narrow" panose="020B0606020202030204" pitchFamily="34" charset="0"/>
              </a:rPr>
              <a:t>opatření</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výchovnou povinnost,</a:t>
            </a:r>
          </a:p>
          <a:p>
            <a:pPr marL="728663" lvl="2" indent="-231775">
              <a:lnSpc>
                <a:spcPct val="100000"/>
              </a:lnSpc>
              <a:spcBef>
                <a:spcPct val="0"/>
              </a:spcBef>
              <a:spcAft>
                <a:spcPts val="600"/>
              </a:spcAft>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výchovné omezení,</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napomenutí s výstrahou,</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zařazení do terapeutického, psychologického nebo jiného vhodného výchovného programu ve středisku výchovné péče,</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dohled probačního úředníka,</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ochrannou výchovu,</a:t>
            </a:r>
          </a:p>
          <a:p>
            <a:pPr marL="728663" lvl="2"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ochranné léčení.</a:t>
            </a:r>
          </a:p>
          <a:p>
            <a:pPr marL="271463" lvl="1" indent="-231775">
              <a:spcBef>
                <a:spcPct val="0"/>
              </a:spcBef>
              <a:buClr>
                <a:schemeClr val="tx1"/>
              </a:buClr>
              <a:buSzPct val="60000"/>
              <a:buFont typeface="Wingdings" panose="05000000000000000000" pitchFamily="2" charset="2"/>
              <a:buChar char="q"/>
            </a:pPr>
            <a:endParaRPr lang="cs-CZ" altLang="cs-CZ" dirty="0">
              <a:solidFill>
                <a:srgbClr val="000000"/>
              </a:solidFill>
              <a:latin typeface="Arial Narrow" panose="020B0606020202030204" pitchFamily="34" charset="0"/>
            </a:endParaRPr>
          </a:p>
          <a:p>
            <a:pPr marL="271463" lvl="1" indent="-231775">
              <a:spcBef>
                <a:spcPct val="0"/>
              </a:spcBef>
              <a:buClr>
                <a:schemeClr val="tx1"/>
              </a:buClr>
              <a:buSzPct val="60000"/>
              <a:buFont typeface="Wingdings" panose="05000000000000000000" pitchFamily="2" charset="2"/>
              <a:buChar char="q"/>
            </a:pPr>
            <a:r>
              <a:rPr lang="cs-CZ" altLang="cs-CZ" dirty="0">
                <a:solidFill>
                  <a:srgbClr val="000000"/>
                </a:solidFill>
                <a:latin typeface="Arial Narrow" panose="020B0606020202030204" pitchFamily="34" charset="0"/>
              </a:rPr>
              <a:t>Nestanoví-li tento zákon o soudnictví ve věcech mládeže jinak, postupuje soud pro mládež v takovém řízení podle předpisů upravujících </a:t>
            </a:r>
            <a:r>
              <a:rPr lang="cs-CZ" altLang="cs-CZ" b="1" dirty="0">
                <a:solidFill>
                  <a:srgbClr val="000000"/>
                </a:solidFill>
                <a:latin typeface="Arial Narrow" panose="020B0606020202030204" pitchFamily="34" charset="0"/>
              </a:rPr>
              <a:t>občanské soudní řízení</a:t>
            </a: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extLst>
      <p:ext uri="{BB962C8B-B14F-4D97-AF65-F5344CB8AC3E}">
        <p14:creationId xmlns:p14="http://schemas.microsoft.com/office/powerpoint/2010/main" val="165012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fade">
                                      <p:cBhvr>
                                        <p:cTn id="12" dur="500"/>
                                        <p:tgtEl>
                                          <p:spTgt spid="5222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animEffect transition="in" filter="fade">
                                      <p:cBhvr>
                                        <p:cTn id="15" dur="500"/>
                                        <p:tgtEl>
                                          <p:spTgt spid="5222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2227">
                                            <p:txEl>
                                              <p:pRg st="3" end="3"/>
                                            </p:txEl>
                                          </p:spTgt>
                                        </p:tgtEl>
                                        <p:attrNameLst>
                                          <p:attrName>style.visibility</p:attrName>
                                        </p:attrNameLst>
                                      </p:cBhvr>
                                      <p:to>
                                        <p:strVal val="visible"/>
                                      </p:to>
                                    </p:set>
                                    <p:animEffect transition="in" filter="fade">
                                      <p:cBhvr>
                                        <p:cTn id="18" dur="500"/>
                                        <p:tgtEl>
                                          <p:spTgt spid="5222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2227">
                                            <p:txEl>
                                              <p:pRg st="4" end="4"/>
                                            </p:txEl>
                                          </p:spTgt>
                                        </p:tgtEl>
                                        <p:attrNameLst>
                                          <p:attrName>style.visibility</p:attrName>
                                        </p:attrNameLst>
                                      </p:cBhvr>
                                      <p:to>
                                        <p:strVal val="visible"/>
                                      </p:to>
                                    </p:set>
                                    <p:animEffect transition="in" filter="fade">
                                      <p:cBhvr>
                                        <p:cTn id="21" dur="500"/>
                                        <p:tgtEl>
                                          <p:spTgt spid="52227">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2227">
                                            <p:txEl>
                                              <p:pRg st="5" end="5"/>
                                            </p:txEl>
                                          </p:spTgt>
                                        </p:tgtEl>
                                        <p:attrNameLst>
                                          <p:attrName>style.visibility</p:attrName>
                                        </p:attrNameLst>
                                      </p:cBhvr>
                                      <p:to>
                                        <p:strVal val="visible"/>
                                      </p:to>
                                    </p:set>
                                    <p:animEffect transition="in" filter="fade">
                                      <p:cBhvr>
                                        <p:cTn id="24" dur="500"/>
                                        <p:tgtEl>
                                          <p:spTgt spid="52227">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2227">
                                            <p:txEl>
                                              <p:pRg st="6" end="6"/>
                                            </p:txEl>
                                          </p:spTgt>
                                        </p:tgtEl>
                                        <p:attrNameLst>
                                          <p:attrName>style.visibility</p:attrName>
                                        </p:attrNameLst>
                                      </p:cBhvr>
                                      <p:to>
                                        <p:strVal val="visible"/>
                                      </p:to>
                                    </p:set>
                                    <p:animEffect transition="in" filter="fade">
                                      <p:cBhvr>
                                        <p:cTn id="27" dur="500"/>
                                        <p:tgtEl>
                                          <p:spTgt spid="52227">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2227">
                                            <p:txEl>
                                              <p:pRg st="7" end="7"/>
                                            </p:txEl>
                                          </p:spTgt>
                                        </p:tgtEl>
                                        <p:attrNameLst>
                                          <p:attrName>style.visibility</p:attrName>
                                        </p:attrNameLst>
                                      </p:cBhvr>
                                      <p:to>
                                        <p:strVal val="visible"/>
                                      </p:to>
                                    </p:set>
                                    <p:animEffect transition="in" filter="fade">
                                      <p:cBhvr>
                                        <p:cTn id="30" dur="500"/>
                                        <p:tgtEl>
                                          <p:spTgt spid="52227">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2227">
                                            <p:txEl>
                                              <p:pRg st="9" end="9"/>
                                            </p:txEl>
                                          </p:spTgt>
                                        </p:tgtEl>
                                        <p:attrNameLst>
                                          <p:attrName>style.visibility</p:attrName>
                                        </p:attrNameLst>
                                      </p:cBhvr>
                                      <p:to>
                                        <p:strVal val="visible"/>
                                      </p:to>
                                    </p:set>
                                    <p:animEffect transition="in" filter="fade">
                                      <p:cBhvr>
                                        <p:cTn id="35" dur="500"/>
                                        <p:tgtEl>
                                          <p:spTgt spid="522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pPr eaLnBrk="1" hangingPunct="1"/>
            <a:r>
              <a:rPr lang="cs-CZ" altLang="cs-CZ" sz="3600" b="1" dirty="0">
                <a:solidFill>
                  <a:schemeClr val="tx1"/>
                </a:solidFill>
                <a:latin typeface="Arial Narrow" panose="020B0606020202030204" pitchFamily="34" charset="0"/>
              </a:rPr>
              <a:t>Trestní právo procesní</a:t>
            </a:r>
          </a:p>
        </p:txBody>
      </p:sp>
      <p:sp>
        <p:nvSpPr>
          <p:cNvPr id="52227" name="Rectangle 3"/>
          <p:cNvSpPr>
            <a:spLocks noGrp="1" noChangeArrowheads="1"/>
          </p:cNvSpPr>
          <p:nvPr>
            <p:ph idx="1"/>
          </p:nvPr>
        </p:nvSpPr>
        <p:spPr>
          <a:xfrm>
            <a:off x="35496" y="1656655"/>
            <a:ext cx="9036050" cy="4580657"/>
          </a:xfrm>
        </p:spPr>
        <p:txBody>
          <a:bodyPr>
            <a:normAutofit/>
          </a:bodyPr>
          <a:lstStyle/>
          <a:p>
            <a:pPr marL="271463" lvl="1" indent="-231775" eaLnBrk="1" hangingPunct="1">
              <a:spcBef>
                <a:spcPct val="0"/>
              </a:spcBef>
              <a:buClr>
                <a:schemeClr val="tx1"/>
              </a:buClr>
              <a:buSzPct val="60000"/>
              <a:buFont typeface="Wingdings" panose="05000000000000000000" pitchFamily="2" charset="2"/>
              <a:buChar char="q"/>
            </a:pPr>
            <a:r>
              <a:rPr lang="cs-CZ" altLang="cs-CZ" sz="2400" dirty="0">
                <a:solidFill>
                  <a:srgbClr val="000000"/>
                </a:solidFill>
                <a:latin typeface="Arial Narrow" panose="020B0606020202030204" pitchFamily="34" charset="0"/>
              </a:rPr>
              <a:t>Zákonem stanovený postup při zjišťování trestných činů a jejich pachatelů, při ukládání trestů pachatelům a při výkonu těchto trestů</a:t>
            </a:r>
          </a:p>
          <a:p>
            <a:pPr marL="271463" lvl="1" indent="-231775">
              <a:spcBef>
                <a:spcPct val="0"/>
              </a:spcBef>
              <a:buClr>
                <a:schemeClr val="tx1"/>
              </a:buClr>
              <a:buSzPct val="60000"/>
              <a:buFont typeface="Wingdings" panose="05000000000000000000" pitchFamily="2" charset="2"/>
              <a:buChar char="q"/>
            </a:pPr>
            <a:r>
              <a:rPr lang="cs-CZ" dirty="0">
                <a:solidFill>
                  <a:srgbClr val="000000"/>
                </a:solidFill>
                <a:latin typeface="Arial Narrow" panose="020B0606020202030204" pitchFamily="34" charset="0"/>
              </a:rPr>
              <a:t>Pomáhat k dosažení účelu trestního řízení je právem a podle ustanovení tohoto zákona i povinností občanů.</a:t>
            </a:r>
            <a:br>
              <a:rPr lang="cs-CZ" dirty="0">
                <a:solidFill>
                  <a:srgbClr val="000000"/>
                </a:solidFill>
                <a:latin typeface="Arial Narrow" panose="020B0606020202030204" pitchFamily="34" charset="0"/>
              </a:rPr>
            </a:br>
            <a:endParaRPr lang="cs-CZ" dirty="0">
              <a:solidFill>
                <a:srgbClr val="000000"/>
              </a:solidFill>
              <a:latin typeface="Arial Narrow" panose="020B0606020202030204" pitchFamily="34" charset="0"/>
            </a:endParaRPr>
          </a:p>
          <a:p>
            <a:pPr marL="271463" lvl="1" indent="-231775" eaLnBrk="1" hangingPunct="1">
              <a:spcBef>
                <a:spcPct val="0"/>
              </a:spcBef>
              <a:buClr>
                <a:schemeClr val="tx1"/>
              </a:buClr>
              <a:buSzPct val="60000"/>
              <a:buFont typeface="Wingdings" panose="05000000000000000000" pitchFamily="2" charset="2"/>
              <a:buChar char="q"/>
            </a:pPr>
            <a:r>
              <a:rPr lang="cs-CZ" altLang="cs-CZ" sz="2400" b="1" dirty="0">
                <a:solidFill>
                  <a:srgbClr val="000000"/>
                </a:solidFill>
                <a:latin typeface="Arial Narrow" panose="020B0606020202030204" pitchFamily="34" charset="0"/>
              </a:rPr>
              <a:t>Fáze (stádia) trestního řízení</a:t>
            </a:r>
          </a:p>
          <a:p>
            <a:pPr marL="550863" lvl="2" indent="-231775"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přípravné řízení</a:t>
            </a:r>
          </a:p>
          <a:p>
            <a:pPr marL="550863" lvl="2" indent="-231775"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předběžné projednání obžaloby</a:t>
            </a:r>
          </a:p>
          <a:p>
            <a:pPr marL="550863" lvl="2" indent="-231775"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hlavní líčení</a:t>
            </a:r>
          </a:p>
          <a:p>
            <a:pPr marL="550863" lvl="2" indent="-231775"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odvolací řízení</a:t>
            </a:r>
          </a:p>
          <a:p>
            <a:pPr marL="550863" lvl="2" indent="-231775" eaLnBrk="1" hangingPunct="1">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vykonávací řízení</a:t>
            </a: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22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22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r>
              <a:rPr lang="cs-CZ" altLang="cs-CZ" sz="3600" b="1" dirty="0">
                <a:latin typeface="Arial Narrow" panose="020B0606020202030204" pitchFamily="34" charset="0"/>
              </a:rPr>
              <a:t>Fáze (stádia) trestního řízení</a:t>
            </a:r>
          </a:p>
        </p:txBody>
      </p:sp>
      <p:pic>
        <p:nvPicPr>
          <p:cNvPr id="3" name="Zástupný obsah 2">
            <a:extLst>
              <a:ext uri="{FF2B5EF4-FFF2-40B4-BE49-F238E27FC236}">
                <a16:creationId xmlns:a16="http://schemas.microsoft.com/office/drawing/2014/main" id="{C3FD28D8-B5FF-4E6A-AB93-BF1726600635}"/>
              </a:ext>
            </a:extLst>
          </p:cNvPr>
          <p:cNvPicPr>
            <a:picLocks noGrp="1" noChangeAspect="1"/>
          </p:cNvPicPr>
          <p:nvPr>
            <p:ph idx="1"/>
          </p:nvPr>
        </p:nvPicPr>
        <p:blipFill>
          <a:blip r:embed="rId3"/>
          <a:stretch>
            <a:fillRect/>
          </a:stretch>
        </p:blipFill>
        <p:spPr>
          <a:xfrm>
            <a:off x="500532" y="1844824"/>
            <a:ext cx="8142935" cy="3528392"/>
          </a:xfrm>
          <a:prstGeom prst="rect">
            <a:avLst/>
          </a:prstGeom>
        </p:spPr>
      </p:pic>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extLst>
      <p:ext uri="{BB962C8B-B14F-4D97-AF65-F5344CB8AC3E}">
        <p14:creationId xmlns:p14="http://schemas.microsoft.com/office/powerpoint/2010/main" val="3334505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r>
              <a:rPr lang="cs-CZ" altLang="cs-CZ" sz="3600" b="1" dirty="0">
                <a:latin typeface="Arial Narrow" panose="020B0606020202030204" pitchFamily="34" charset="0"/>
              </a:rPr>
              <a:t>Přípravné řízení</a:t>
            </a: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
        <p:nvSpPr>
          <p:cNvPr id="5" name="Zástupný obsah 4">
            <a:extLst>
              <a:ext uri="{FF2B5EF4-FFF2-40B4-BE49-F238E27FC236}">
                <a16:creationId xmlns:a16="http://schemas.microsoft.com/office/drawing/2014/main" id="{E050A979-F32E-4706-ADA5-08BC8208B2ED}"/>
              </a:ext>
            </a:extLst>
          </p:cNvPr>
          <p:cNvSpPr>
            <a:spLocks noGrp="1"/>
          </p:cNvSpPr>
          <p:nvPr>
            <p:ph idx="1"/>
          </p:nvPr>
        </p:nvSpPr>
        <p:spPr>
          <a:xfrm>
            <a:off x="395536" y="1844825"/>
            <a:ext cx="7886700" cy="3886732"/>
          </a:xfrm>
        </p:spPr>
        <p:txBody>
          <a:bodyPr>
            <a:normAutofit fontScale="85000" lnSpcReduction="10000"/>
          </a:bodyPr>
          <a:lstStyle/>
          <a:p>
            <a:pPr marL="0" indent="0">
              <a:buNone/>
            </a:pPr>
            <a:r>
              <a:rPr lang="cs-CZ" b="1" dirty="0">
                <a:latin typeface="Arial Narrow" panose="020B0606020202030204" pitchFamily="34" charset="0"/>
              </a:rPr>
              <a:t>Úkoly</a:t>
            </a:r>
          </a:p>
          <a:p>
            <a:pPr marL="0" indent="0">
              <a:buNone/>
            </a:pPr>
            <a:endParaRPr lang="cs-CZ" sz="2400" dirty="0">
              <a:latin typeface="Arial Narrow" panose="020B0606020202030204" pitchFamily="34" charset="0"/>
            </a:endParaRPr>
          </a:p>
          <a:p>
            <a:pPr>
              <a:buSzPct val="60000"/>
              <a:buFont typeface="Wingdings" panose="05000000000000000000" pitchFamily="2" charset="2"/>
              <a:buChar char="q"/>
            </a:pPr>
            <a:r>
              <a:rPr lang="cs-CZ" sz="2400" dirty="0">
                <a:latin typeface="Arial Narrow" panose="020B0606020202030204" pitchFamily="34" charset="0"/>
              </a:rPr>
              <a:t>opatřit podklad pro rozhodnutí, zda má být podána obžaloba a věcí se má zabývat soud nebo zda má být upuštěno od dalšího trestního stíhání osoby,</a:t>
            </a:r>
          </a:p>
          <a:p>
            <a:pPr>
              <a:buSzPct val="60000"/>
              <a:buFont typeface="Wingdings" panose="05000000000000000000" pitchFamily="2" charset="2"/>
              <a:buChar char="q"/>
            </a:pPr>
            <a:r>
              <a:rPr lang="cs-CZ" sz="2400" dirty="0" smtClean="0">
                <a:latin typeface="Arial Narrow" panose="020B0606020202030204" pitchFamily="34" charset="0"/>
              </a:rPr>
              <a:t>zjistit </a:t>
            </a:r>
            <a:r>
              <a:rPr lang="cs-CZ" sz="2400" dirty="0">
                <a:latin typeface="Arial Narrow" panose="020B0606020202030204" pitchFamily="34" charset="0"/>
              </a:rPr>
              <a:t>všechny okolnosti významné pro rozhodnutí o trestném činu, jeho pachateli, trestu a ochranného opatření, jakož i pro rozhodnutí o nároku poškozeného na náhradu škody a zajistit potřeby důkazy,</a:t>
            </a:r>
          </a:p>
          <a:p>
            <a:pPr>
              <a:buSzPct val="60000"/>
              <a:buFont typeface="Wingdings" panose="05000000000000000000" pitchFamily="2" charset="2"/>
              <a:buChar char="q"/>
            </a:pPr>
            <a:r>
              <a:rPr lang="cs-CZ" sz="2400" dirty="0">
                <a:latin typeface="Arial Narrow" panose="020B0606020202030204" pitchFamily="34" charset="0"/>
              </a:rPr>
              <a:t>odhalit příčiny trestné činnosti a okolnosti, které umožnily nebo usnadnily její spáchání.</a:t>
            </a:r>
          </a:p>
          <a:p>
            <a:pPr marL="0" indent="0">
              <a:buNone/>
            </a:pPr>
            <a:r>
              <a:rPr lang="cs-CZ" sz="2400" dirty="0">
                <a:latin typeface="Arial Narrow" panose="020B0606020202030204" pitchFamily="34" charset="0"/>
              </a:rPr>
              <a:t>V tomto stadiu řízení plní významnou úlohu </a:t>
            </a:r>
            <a:r>
              <a:rPr lang="cs-CZ" sz="2400" b="1" dirty="0">
                <a:latin typeface="Arial Narrow" panose="020B0606020202030204" pitchFamily="34" charset="0"/>
              </a:rPr>
              <a:t>státní zástupce</a:t>
            </a:r>
            <a:r>
              <a:rPr lang="cs-CZ" sz="2400" dirty="0">
                <a:latin typeface="Arial Narrow" panose="020B0606020202030204" pitchFamily="34" charset="0"/>
              </a:rPr>
              <a:t>, který vykonává dozor nad činností policejního orgánu a rozhoduje o podání obžaloby k soudu.</a:t>
            </a:r>
          </a:p>
          <a:p>
            <a:pPr marL="0" indent="0">
              <a:buNone/>
            </a:pPr>
            <a:r>
              <a:rPr lang="cs-CZ" sz="2400" dirty="0">
                <a:latin typeface="Arial Narrow" panose="020B0606020202030204" pitchFamily="34" charset="0"/>
              </a:rPr>
              <a:t> </a:t>
            </a:r>
          </a:p>
        </p:txBody>
      </p:sp>
    </p:spTree>
    <p:extLst>
      <p:ext uri="{BB962C8B-B14F-4D97-AF65-F5344CB8AC3E}">
        <p14:creationId xmlns:p14="http://schemas.microsoft.com/office/powerpoint/2010/main" val="989331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5496" y="970270"/>
            <a:ext cx="9036496" cy="5339050"/>
          </a:xfrm>
        </p:spPr>
        <p:txBody>
          <a:bodyPr rtlCol="0" anchor="ctr">
            <a:normAutofit/>
          </a:bodyPr>
          <a:lstStyle/>
          <a:p>
            <a:pPr marL="354013" indent="-354013" algn="l" eaLnBrk="1" fontAlgn="auto" hangingPunct="1">
              <a:lnSpc>
                <a:spcPct val="80000"/>
              </a:lnSpc>
              <a:spcAft>
                <a:spcPts val="0"/>
              </a:spcAft>
              <a:buClr>
                <a:schemeClr val="tx1"/>
              </a:buClr>
              <a:buSzTx/>
              <a:buFont typeface="Wingdings" pitchFamily="2" charset="2"/>
              <a:buAutoNum type="arabicPeriod"/>
              <a:defRPr/>
            </a:pPr>
            <a:endParaRPr lang="cs-CZ" sz="2800" dirty="0">
              <a:solidFill>
                <a:schemeClr val="tx1"/>
              </a:solidFill>
              <a:latin typeface="Arial Narrow" pitchFamily="34" charset="0"/>
            </a:endParaRPr>
          </a:p>
          <a:p>
            <a:pPr marL="360363" indent="-360363" algn="l" eaLnBrk="1" fontAlgn="auto" hangingPunct="1">
              <a:lnSpc>
                <a:spcPct val="100000"/>
              </a:lnSpc>
              <a:spcAft>
                <a:spcPts val="0"/>
              </a:spcAft>
              <a:buClr>
                <a:schemeClr val="tx1"/>
              </a:buClr>
              <a:buSzPct val="60000"/>
              <a:buFont typeface="Wingdings" pitchFamily="2" charset="2"/>
              <a:buChar char="q"/>
              <a:defRPr/>
            </a:pPr>
            <a:r>
              <a:rPr lang="cs-CZ" sz="2800" dirty="0">
                <a:solidFill>
                  <a:schemeClr val="tx1"/>
                </a:solidFill>
                <a:latin typeface="Arial Narrow" pitchFamily="34" charset="0"/>
              </a:rPr>
              <a:t>Pojem a předmět trestního práva</a:t>
            </a:r>
          </a:p>
          <a:p>
            <a:pPr marL="360363" indent="-360363" algn="l" eaLnBrk="1" fontAlgn="auto" hangingPunct="1">
              <a:lnSpc>
                <a:spcPct val="100000"/>
              </a:lnSpc>
              <a:spcAft>
                <a:spcPts val="0"/>
              </a:spcAft>
              <a:buClr>
                <a:schemeClr val="tx1"/>
              </a:buClr>
              <a:buSzPct val="60000"/>
              <a:buFont typeface="Wingdings" pitchFamily="2" charset="2"/>
              <a:buChar char="q"/>
              <a:defRPr/>
            </a:pPr>
            <a:r>
              <a:rPr lang="cs-CZ" sz="2800" dirty="0">
                <a:solidFill>
                  <a:schemeClr val="tx1"/>
                </a:solidFill>
                <a:latin typeface="Arial Narrow" pitchFamily="34" charset="0"/>
              </a:rPr>
              <a:t>Zásady trestního práva</a:t>
            </a:r>
          </a:p>
          <a:p>
            <a:pPr marL="360363" indent="-360363" algn="l" eaLnBrk="1" fontAlgn="auto" hangingPunct="1">
              <a:lnSpc>
                <a:spcPct val="100000"/>
              </a:lnSpc>
              <a:spcAft>
                <a:spcPts val="0"/>
              </a:spcAft>
              <a:buClr>
                <a:schemeClr val="tx1"/>
              </a:buClr>
              <a:buSzPct val="60000"/>
              <a:buFont typeface="Wingdings" pitchFamily="2" charset="2"/>
              <a:buChar char="q"/>
              <a:defRPr/>
            </a:pPr>
            <a:r>
              <a:rPr lang="cs-CZ" sz="2800" dirty="0">
                <a:solidFill>
                  <a:schemeClr val="tx1"/>
                </a:solidFill>
                <a:latin typeface="Arial Narrow" pitchFamily="34" charset="0"/>
              </a:rPr>
              <a:t>Prameny a systém trestního práva</a:t>
            </a:r>
          </a:p>
          <a:p>
            <a:pPr marL="360363" indent="-360363" algn="l" eaLnBrk="1" fontAlgn="auto" hangingPunct="1">
              <a:lnSpc>
                <a:spcPct val="100000"/>
              </a:lnSpc>
              <a:spcAft>
                <a:spcPts val="0"/>
              </a:spcAft>
              <a:buClr>
                <a:schemeClr val="tx1"/>
              </a:buClr>
              <a:buSzPct val="60000"/>
              <a:buFont typeface="Wingdings" pitchFamily="2" charset="2"/>
              <a:buChar char="q"/>
              <a:defRPr/>
            </a:pPr>
            <a:r>
              <a:rPr lang="cs-CZ" sz="2800" dirty="0">
                <a:solidFill>
                  <a:schemeClr val="tx1"/>
                </a:solidFill>
                <a:latin typeface="Arial Narrow" pitchFamily="34" charset="0"/>
              </a:rPr>
              <a:t>Trestné činy proti lidskosti, proti míru a válečné trestné činy </a:t>
            </a:r>
          </a:p>
          <a:p>
            <a:pPr marL="360363" indent="-360363" algn="l" eaLnBrk="1" fontAlgn="auto" hangingPunct="1">
              <a:lnSpc>
                <a:spcPct val="100000"/>
              </a:lnSpc>
              <a:spcAft>
                <a:spcPts val="0"/>
              </a:spcAft>
              <a:buClr>
                <a:schemeClr val="tx1"/>
              </a:buClr>
              <a:buSzPct val="60000"/>
              <a:buFont typeface="Wingdings" pitchFamily="2" charset="2"/>
              <a:buChar char="q"/>
              <a:defRPr/>
            </a:pPr>
            <a:r>
              <a:rPr lang="cs-CZ" sz="2800" dirty="0">
                <a:solidFill>
                  <a:schemeClr val="tx1"/>
                </a:solidFill>
                <a:latin typeface="Arial Narrow" pitchFamily="34" charset="0"/>
              </a:rPr>
              <a:t>Mezinárodní právo trestní </a:t>
            </a:r>
          </a:p>
          <a:p>
            <a:pPr marL="360363" indent="-360363" algn="l" eaLnBrk="1" fontAlgn="auto" hangingPunct="1">
              <a:lnSpc>
                <a:spcPct val="100000"/>
              </a:lnSpc>
              <a:spcAft>
                <a:spcPts val="0"/>
              </a:spcAft>
              <a:buClr>
                <a:schemeClr val="tx1"/>
              </a:buClr>
              <a:buSzPct val="60000"/>
              <a:buFont typeface="Wingdings" pitchFamily="2" charset="2"/>
              <a:buChar char="q"/>
              <a:defRPr/>
            </a:pPr>
            <a:r>
              <a:rPr lang="cs-CZ" sz="2800" dirty="0">
                <a:solidFill>
                  <a:schemeClr val="tx1"/>
                </a:solidFill>
                <a:latin typeface="Arial Narrow" pitchFamily="34" charset="0"/>
              </a:rPr>
              <a:t>Trestní řízení</a:t>
            </a:r>
          </a:p>
          <a:p>
            <a:pPr marL="354013" indent="-354013" algn="l" eaLnBrk="1" fontAlgn="auto" hangingPunct="1">
              <a:lnSpc>
                <a:spcPct val="100000"/>
              </a:lnSpc>
              <a:spcAft>
                <a:spcPts val="0"/>
              </a:spcAft>
              <a:buClr>
                <a:schemeClr val="tx1"/>
              </a:buClr>
              <a:buSzTx/>
              <a:buFont typeface="Wingdings" pitchFamily="2" charset="2"/>
              <a:buAutoNum type="arabicPeriod"/>
              <a:defRPr/>
            </a:pPr>
            <a:endParaRPr lang="cs-CZ" sz="2800" dirty="0">
              <a:solidFill>
                <a:schemeClr val="tx1"/>
              </a:solidFill>
              <a:latin typeface="Arial Narrow" pitchFamily="34" charset="0"/>
            </a:endParaRPr>
          </a:p>
          <a:p>
            <a:pPr marL="354013" indent="-354013" algn="l" eaLnBrk="1" fontAlgn="auto" hangingPunct="1">
              <a:lnSpc>
                <a:spcPct val="80000"/>
              </a:lnSpc>
              <a:spcAft>
                <a:spcPts val="0"/>
              </a:spcAft>
              <a:buClr>
                <a:schemeClr val="tx1"/>
              </a:buClr>
              <a:buSzTx/>
              <a:buFont typeface="Wingdings" pitchFamily="2" charset="2"/>
              <a:buAutoNum type="arabicPeriod"/>
              <a:defRPr/>
            </a:pPr>
            <a:endParaRPr lang="cs-CZ" sz="2800" dirty="0">
              <a:solidFill>
                <a:schemeClr val="tx1"/>
              </a:solidFill>
              <a:latin typeface="Arial Narrow" pitchFamily="34" charset="0"/>
            </a:endParaRP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r>
              <a:rPr lang="cs-CZ" altLang="cs-CZ" sz="3600" b="1" dirty="0">
                <a:latin typeface="Arial Narrow" panose="020B0606020202030204" pitchFamily="34" charset="0"/>
              </a:rPr>
              <a:t>Předběžné projednání obžaloby</a:t>
            </a: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
        <p:nvSpPr>
          <p:cNvPr id="5" name="Zástupný obsah 4">
            <a:extLst>
              <a:ext uri="{FF2B5EF4-FFF2-40B4-BE49-F238E27FC236}">
                <a16:creationId xmlns:a16="http://schemas.microsoft.com/office/drawing/2014/main" id="{E050A979-F32E-4706-ADA5-08BC8208B2ED}"/>
              </a:ext>
            </a:extLst>
          </p:cNvPr>
          <p:cNvSpPr>
            <a:spLocks noGrp="1"/>
          </p:cNvSpPr>
          <p:nvPr>
            <p:ph idx="1"/>
          </p:nvPr>
        </p:nvSpPr>
        <p:spPr>
          <a:xfrm>
            <a:off x="395536" y="1844825"/>
            <a:ext cx="7886700" cy="3886732"/>
          </a:xfrm>
        </p:spPr>
        <p:txBody>
          <a:bodyPr>
            <a:normAutofit lnSpcReduction="10000"/>
          </a:bodyPr>
          <a:lstStyle/>
          <a:p>
            <a:pPr>
              <a:buSzPct val="60000"/>
              <a:buFont typeface="Wingdings" panose="05000000000000000000" pitchFamily="2" charset="2"/>
              <a:buChar char="q"/>
            </a:pPr>
            <a:r>
              <a:rPr lang="cs-CZ" sz="2400" dirty="0">
                <a:latin typeface="Arial Narrow" panose="020B0606020202030204" pitchFamily="34" charset="0"/>
              </a:rPr>
              <a:t>je soudním stadiem trestního řízení, které následuje po podání obžaloby, návrhu na potrestání či návrhu na schválení dohody o vině a trestu. </a:t>
            </a:r>
            <a:r>
              <a:rPr lang="cs-CZ" sz="2400" u="sng" dirty="0">
                <a:latin typeface="Arial Narrow" panose="020B0606020202030204" pitchFamily="34" charset="0"/>
              </a:rPr>
              <a:t>Nejde o povinné stadium trestního řízení</a:t>
            </a:r>
            <a:r>
              <a:rPr lang="cs-CZ" sz="2400" dirty="0">
                <a:latin typeface="Arial Narrow" panose="020B0606020202030204" pitchFamily="34" charset="0"/>
              </a:rPr>
              <a:t>, trestní věc tedy nemusí tímto stadiem vždy projít.</a:t>
            </a:r>
          </a:p>
          <a:p>
            <a:pPr marL="0" indent="0">
              <a:buNone/>
            </a:pPr>
            <a:r>
              <a:rPr lang="cs-CZ" b="1" dirty="0">
                <a:latin typeface="Arial Narrow" panose="020B0606020202030204" pitchFamily="34" charset="0"/>
              </a:rPr>
              <a:t>Úkoly</a:t>
            </a:r>
          </a:p>
          <a:p>
            <a:pPr>
              <a:buSzPct val="60000"/>
              <a:buFont typeface="Wingdings" panose="05000000000000000000" pitchFamily="2" charset="2"/>
              <a:buChar char="q"/>
            </a:pPr>
            <a:r>
              <a:rPr lang="cs-CZ" sz="2400" dirty="0">
                <a:latin typeface="Arial Narrow" panose="020B0606020202030204" pitchFamily="34" charset="0"/>
              </a:rPr>
              <a:t>aby soud posoudil, zda </a:t>
            </a:r>
          </a:p>
          <a:p>
            <a:pPr lvl="1">
              <a:buSzPct val="60000"/>
              <a:buFont typeface="Wingdings" panose="05000000000000000000" pitchFamily="2" charset="2"/>
              <a:buChar char="q"/>
            </a:pPr>
            <a:r>
              <a:rPr lang="cs-CZ" sz="2000" dirty="0">
                <a:latin typeface="Arial Narrow" panose="020B0606020202030204" pitchFamily="34" charset="0"/>
              </a:rPr>
              <a:t>obžaloba (popř. návrh na potrestání nebo návrh na schválení dohody o vině a trestu) podaná státním zástupcem soudu poskytuje spolehlivý podklad pro další řízení, </a:t>
            </a:r>
          </a:p>
          <a:p>
            <a:pPr lvl="1">
              <a:buSzPct val="60000"/>
              <a:buFont typeface="Wingdings" panose="05000000000000000000" pitchFamily="2" charset="2"/>
              <a:buChar char="q"/>
            </a:pPr>
            <a:r>
              <a:rPr lang="cs-CZ" sz="2000" dirty="0">
                <a:latin typeface="Arial Narrow" panose="020B0606020202030204" pitchFamily="34" charset="0"/>
              </a:rPr>
              <a:t>zda přípravné řízení bylo provedenou v souladu se zákonem a </a:t>
            </a:r>
          </a:p>
          <a:p>
            <a:pPr lvl="1">
              <a:buSzPct val="60000"/>
              <a:buFont typeface="Wingdings" panose="05000000000000000000" pitchFamily="2" charset="2"/>
              <a:buChar char="q"/>
            </a:pPr>
            <a:r>
              <a:rPr lang="cs-CZ" sz="2000" dirty="0">
                <a:latin typeface="Arial Narrow" panose="020B0606020202030204" pitchFamily="34" charset="0"/>
              </a:rPr>
              <a:t>zda jeho výsledky dostatečně odůvodňují postavení obviněného před soud. </a:t>
            </a:r>
          </a:p>
        </p:txBody>
      </p:sp>
    </p:spTree>
    <p:extLst>
      <p:ext uri="{BB962C8B-B14F-4D97-AF65-F5344CB8AC3E}">
        <p14:creationId xmlns:p14="http://schemas.microsoft.com/office/powerpoint/2010/main" val="1334207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r>
              <a:rPr lang="cs-CZ" altLang="cs-CZ" sz="3600" b="1" dirty="0">
                <a:latin typeface="Arial Narrow" panose="020B0606020202030204" pitchFamily="34" charset="0"/>
              </a:rPr>
              <a:t>Hlavní líčení</a:t>
            </a: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
        <p:nvSpPr>
          <p:cNvPr id="5" name="Zástupný obsah 4">
            <a:extLst>
              <a:ext uri="{FF2B5EF4-FFF2-40B4-BE49-F238E27FC236}">
                <a16:creationId xmlns:a16="http://schemas.microsoft.com/office/drawing/2014/main" id="{E050A979-F32E-4706-ADA5-08BC8208B2ED}"/>
              </a:ext>
            </a:extLst>
          </p:cNvPr>
          <p:cNvSpPr>
            <a:spLocks noGrp="1"/>
          </p:cNvSpPr>
          <p:nvPr>
            <p:ph idx="1"/>
          </p:nvPr>
        </p:nvSpPr>
        <p:spPr>
          <a:xfrm>
            <a:off x="395536" y="1552228"/>
            <a:ext cx="7886700" cy="4179329"/>
          </a:xfrm>
        </p:spPr>
        <p:txBody>
          <a:bodyPr>
            <a:normAutofit fontScale="77500" lnSpcReduction="20000"/>
          </a:bodyPr>
          <a:lstStyle/>
          <a:p>
            <a:pPr marL="0" indent="0">
              <a:buSzPct val="60000"/>
              <a:buNone/>
            </a:pPr>
            <a:r>
              <a:rPr lang="cs-CZ" sz="2400" dirty="0">
                <a:latin typeface="Arial Narrow" panose="020B0606020202030204" pitchFamily="34" charset="0"/>
              </a:rPr>
              <a:t>je nejdůležitějším stadiem trestního řízení. </a:t>
            </a:r>
          </a:p>
          <a:p>
            <a:pPr>
              <a:buSzPct val="60000"/>
              <a:buFont typeface="Wingdings" panose="05000000000000000000" pitchFamily="2" charset="2"/>
              <a:buChar char="q"/>
            </a:pPr>
            <a:r>
              <a:rPr lang="cs-CZ" sz="2400" u="sng" dirty="0">
                <a:latin typeface="Arial Narrow" panose="020B0606020202030204" pitchFamily="34" charset="0"/>
              </a:rPr>
              <a:t>jedná se o povinné stadium trestního řízení</a:t>
            </a:r>
            <a:r>
              <a:rPr lang="cs-CZ" sz="2400" dirty="0">
                <a:latin typeface="Arial Narrow" panose="020B0606020202030204" pitchFamily="34" charset="0"/>
              </a:rPr>
              <a:t>, v němž se rozhoduje o vině a trestu obžalovaného, </a:t>
            </a:r>
          </a:p>
          <a:p>
            <a:pPr>
              <a:buSzPct val="60000"/>
              <a:buFont typeface="Wingdings" panose="05000000000000000000" pitchFamily="2" charset="2"/>
              <a:buChar char="q"/>
            </a:pPr>
            <a:r>
              <a:rPr lang="cs-CZ" sz="2400" dirty="0">
                <a:latin typeface="Arial Narrow" panose="020B0606020202030204" pitchFamily="34" charset="0"/>
              </a:rPr>
              <a:t>soud přezkoumává obvinění obsažená v </a:t>
            </a:r>
            <a:r>
              <a:rPr lang="cs-CZ" sz="2400" u="sng" dirty="0">
                <a:latin typeface="Arial Narrow" panose="020B0606020202030204" pitchFamily="34" charset="0"/>
              </a:rPr>
              <a:t>obžalobě </a:t>
            </a:r>
            <a:r>
              <a:rPr lang="cs-CZ" sz="2400" dirty="0">
                <a:latin typeface="Arial Narrow" panose="020B0606020202030204" pitchFamily="34" charset="0"/>
              </a:rPr>
              <a:t>nebo v </a:t>
            </a:r>
            <a:r>
              <a:rPr lang="cs-CZ" sz="2400" u="sng" dirty="0">
                <a:latin typeface="Arial Narrow" panose="020B0606020202030204" pitchFamily="34" charset="0"/>
              </a:rPr>
              <a:t>návrhu na potrestání </a:t>
            </a:r>
            <a:r>
              <a:rPr lang="cs-CZ" sz="2400" dirty="0">
                <a:latin typeface="Arial Narrow" panose="020B0606020202030204" pitchFamily="34" charset="0"/>
              </a:rPr>
              <a:t>a nově taktéž v </a:t>
            </a:r>
            <a:r>
              <a:rPr lang="cs-CZ" sz="2400" u="sng" dirty="0">
                <a:latin typeface="Arial Narrow" panose="020B0606020202030204" pitchFamily="34" charset="0"/>
              </a:rPr>
              <a:t>dohodě o vině a trestu</a:t>
            </a:r>
            <a:r>
              <a:rPr lang="cs-CZ" sz="2400" dirty="0">
                <a:latin typeface="Arial Narrow" panose="020B0606020202030204" pitchFamily="34" charset="0"/>
              </a:rPr>
              <a:t>, </a:t>
            </a:r>
          </a:p>
          <a:p>
            <a:pPr>
              <a:buSzPct val="60000"/>
              <a:buFont typeface="Wingdings" panose="05000000000000000000" pitchFamily="2" charset="2"/>
              <a:buChar char="q"/>
            </a:pPr>
            <a:r>
              <a:rPr lang="cs-CZ" sz="2400" dirty="0">
                <a:latin typeface="Arial Narrow" panose="020B0606020202030204" pitchFamily="34" charset="0"/>
              </a:rPr>
              <a:t>opatří důkazy navrhované v obžalobě a zabezpečí jejich provedení, a to zásadně za účasti veřejnosti a dalších subjektů trestního řízení majících vliv na průběh projednávané věci,</a:t>
            </a:r>
          </a:p>
          <a:p>
            <a:pPr>
              <a:buSzPct val="60000"/>
              <a:buFont typeface="Wingdings" panose="05000000000000000000" pitchFamily="2" charset="2"/>
              <a:buChar char="q"/>
            </a:pPr>
            <a:r>
              <a:rPr lang="cs-CZ" sz="2400" dirty="0">
                <a:latin typeface="Arial Narrow" panose="020B0606020202030204" pitchFamily="34" charset="0"/>
              </a:rPr>
              <a:t>rozhoduje soud – </a:t>
            </a:r>
            <a:r>
              <a:rPr lang="cs-CZ" sz="2400" u="sng" dirty="0">
                <a:latin typeface="Arial Narrow" panose="020B0606020202030204" pitchFamily="34" charset="0"/>
              </a:rPr>
              <a:t>senát</a:t>
            </a:r>
            <a:r>
              <a:rPr lang="cs-CZ" sz="2400" dirty="0">
                <a:latin typeface="Arial Narrow" panose="020B0606020202030204" pitchFamily="34" charset="0"/>
              </a:rPr>
              <a:t> či </a:t>
            </a:r>
            <a:r>
              <a:rPr lang="cs-CZ" sz="2400" u="sng" dirty="0">
                <a:latin typeface="Arial Narrow" panose="020B0606020202030204" pitchFamily="34" charset="0"/>
              </a:rPr>
              <a:t>samosoudce</a:t>
            </a:r>
            <a:r>
              <a:rPr lang="cs-CZ" sz="2400" dirty="0">
                <a:latin typeface="Arial Narrow" panose="020B0606020202030204" pitchFamily="34" charset="0"/>
              </a:rPr>
              <a:t>. </a:t>
            </a:r>
          </a:p>
          <a:p>
            <a:pPr>
              <a:buSzPct val="60000"/>
              <a:buFont typeface="Wingdings" panose="05000000000000000000" pitchFamily="2" charset="2"/>
              <a:buChar char="q"/>
            </a:pPr>
            <a:r>
              <a:rPr lang="cs-CZ" sz="2400" u="sng" dirty="0">
                <a:latin typeface="Arial Narrow" panose="020B0606020202030204" pitchFamily="34" charset="0"/>
              </a:rPr>
              <a:t>Státní zástupce, který podává obžalobu </a:t>
            </a:r>
            <a:r>
              <a:rPr lang="cs-CZ" sz="2400" dirty="0">
                <a:latin typeface="Arial Narrow" panose="020B0606020202030204" pitchFamily="34" charset="0"/>
              </a:rPr>
              <a:t>k soudu, má v hlavním líčení i v celém řízení před soudem postavení procesní strany. </a:t>
            </a:r>
          </a:p>
          <a:p>
            <a:pPr>
              <a:buSzPct val="60000"/>
              <a:buFont typeface="Wingdings" panose="05000000000000000000" pitchFamily="2" charset="2"/>
              <a:buChar char="q"/>
            </a:pPr>
            <a:r>
              <a:rPr lang="cs-CZ" sz="2400" dirty="0">
                <a:latin typeface="Arial Narrow" panose="020B0606020202030204" pitchFamily="34" charset="0"/>
              </a:rPr>
              <a:t>V řízení před soudem je též plně zaručeno uplatnění </a:t>
            </a:r>
            <a:r>
              <a:rPr lang="cs-CZ" sz="2400" u="sng" dirty="0">
                <a:latin typeface="Arial Narrow" panose="020B0606020202030204" pitchFamily="34" charset="0"/>
              </a:rPr>
              <a:t>práva obžalovaného na obhajobu</a:t>
            </a:r>
            <a:r>
              <a:rPr lang="cs-CZ" sz="2400" dirty="0">
                <a:latin typeface="Arial Narrow" panose="020B0606020202030204" pitchFamily="34" charset="0"/>
              </a:rPr>
              <a:t>, které je realizováno jeho vlastní obhajobou nebo možností obhajoby prostřednictvím obhájce. </a:t>
            </a:r>
          </a:p>
          <a:p>
            <a:pPr>
              <a:buSzPct val="60000"/>
              <a:buFont typeface="Wingdings" panose="05000000000000000000" pitchFamily="2" charset="2"/>
              <a:buChar char="q"/>
            </a:pPr>
            <a:r>
              <a:rPr lang="cs-CZ" sz="2400" dirty="0">
                <a:latin typeface="Arial Narrow" panose="020B0606020202030204" pitchFamily="34" charset="0"/>
              </a:rPr>
              <a:t>Účast obhájce je nezbytná v případech tzv. nutné obhajoby.</a:t>
            </a:r>
          </a:p>
          <a:p>
            <a:pPr>
              <a:buSzPct val="60000"/>
              <a:buFont typeface="Wingdings" panose="05000000000000000000" pitchFamily="2" charset="2"/>
              <a:buChar char="q"/>
            </a:pPr>
            <a:endParaRPr lang="cs-CZ" sz="2400" dirty="0">
              <a:latin typeface="Arial Narrow" panose="020B0606020202030204" pitchFamily="34" charset="0"/>
            </a:endParaRPr>
          </a:p>
          <a:p>
            <a:pPr marL="0" indent="0">
              <a:buNone/>
            </a:pPr>
            <a:endParaRPr lang="cs-CZ" sz="2000" dirty="0">
              <a:latin typeface="Arial Narrow" panose="020B0606020202030204" pitchFamily="34" charset="0"/>
            </a:endParaRPr>
          </a:p>
        </p:txBody>
      </p:sp>
    </p:spTree>
    <p:extLst>
      <p:ext uri="{BB962C8B-B14F-4D97-AF65-F5344CB8AC3E}">
        <p14:creationId xmlns:p14="http://schemas.microsoft.com/office/powerpoint/2010/main" val="490256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r>
              <a:rPr lang="cs-CZ" altLang="cs-CZ" sz="3600" b="1" dirty="0">
                <a:latin typeface="Arial Narrow" panose="020B0606020202030204" pitchFamily="34" charset="0"/>
              </a:rPr>
              <a:t>Hlavní líčení</a:t>
            </a: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
        <p:nvSpPr>
          <p:cNvPr id="5" name="Zástupný obsah 4">
            <a:extLst>
              <a:ext uri="{FF2B5EF4-FFF2-40B4-BE49-F238E27FC236}">
                <a16:creationId xmlns:a16="http://schemas.microsoft.com/office/drawing/2014/main" id="{E050A979-F32E-4706-ADA5-08BC8208B2ED}"/>
              </a:ext>
            </a:extLst>
          </p:cNvPr>
          <p:cNvSpPr>
            <a:spLocks noGrp="1"/>
          </p:cNvSpPr>
          <p:nvPr>
            <p:ph idx="1"/>
          </p:nvPr>
        </p:nvSpPr>
        <p:spPr>
          <a:xfrm>
            <a:off x="395536" y="1552228"/>
            <a:ext cx="7886700" cy="4179329"/>
          </a:xfrm>
        </p:spPr>
        <p:txBody>
          <a:bodyPr>
            <a:normAutofit/>
          </a:bodyPr>
          <a:lstStyle/>
          <a:p>
            <a:pPr>
              <a:buSzPct val="60000"/>
              <a:buFont typeface="Wingdings" panose="05000000000000000000" pitchFamily="2" charset="2"/>
              <a:buChar char="q"/>
            </a:pPr>
            <a:r>
              <a:rPr lang="cs-CZ" sz="1900" dirty="0">
                <a:latin typeface="Arial Narrow" panose="020B0606020202030204" pitchFamily="34" charset="0"/>
              </a:rPr>
              <a:t>zpravidla končí vyhlášením rozsudku, kterým se buď obžalovaný uznává vinným (rozsudek odsuzující), nebo se obžaloby zprošťuje (rozsudek zprošťující), </a:t>
            </a:r>
          </a:p>
          <a:p>
            <a:pPr>
              <a:buSzPct val="60000"/>
              <a:buFont typeface="Wingdings" panose="05000000000000000000" pitchFamily="2" charset="2"/>
              <a:buChar char="q"/>
            </a:pPr>
            <a:r>
              <a:rPr lang="cs-CZ" sz="1900" dirty="0">
                <a:latin typeface="Arial Narrow" panose="020B0606020202030204" pitchFamily="34" charset="0"/>
              </a:rPr>
              <a:t>může skončit i jiným způsobem, a to např. zastavením nebo přerušením trestního stíhání, anebo postoupením věci.</a:t>
            </a:r>
          </a:p>
        </p:txBody>
      </p:sp>
    </p:spTree>
    <p:extLst>
      <p:ext uri="{BB962C8B-B14F-4D97-AF65-F5344CB8AC3E}">
        <p14:creationId xmlns:p14="http://schemas.microsoft.com/office/powerpoint/2010/main" val="172916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r>
              <a:rPr lang="cs-CZ" altLang="cs-CZ" sz="3600" b="1" dirty="0">
                <a:latin typeface="Arial Narrow" panose="020B0606020202030204" pitchFamily="34" charset="0"/>
              </a:rPr>
              <a:t>Odvolací (opravné) řízení</a:t>
            </a: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
        <p:nvSpPr>
          <p:cNvPr id="5" name="Zástupný obsah 4">
            <a:extLst>
              <a:ext uri="{FF2B5EF4-FFF2-40B4-BE49-F238E27FC236}">
                <a16:creationId xmlns:a16="http://schemas.microsoft.com/office/drawing/2014/main" id="{E050A979-F32E-4706-ADA5-08BC8208B2ED}"/>
              </a:ext>
            </a:extLst>
          </p:cNvPr>
          <p:cNvSpPr>
            <a:spLocks noGrp="1"/>
          </p:cNvSpPr>
          <p:nvPr>
            <p:ph idx="1"/>
          </p:nvPr>
        </p:nvSpPr>
        <p:spPr>
          <a:xfrm>
            <a:off x="395536" y="1552228"/>
            <a:ext cx="7886700" cy="4179329"/>
          </a:xfrm>
        </p:spPr>
        <p:txBody>
          <a:bodyPr>
            <a:normAutofit fontScale="92500" lnSpcReduction="10000"/>
          </a:bodyPr>
          <a:lstStyle/>
          <a:p>
            <a:pPr>
              <a:buSzPct val="60000"/>
              <a:buFont typeface="Wingdings" panose="05000000000000000000" pitchFamily="2" charset="2"/>
              <a:buChar char="q"/>
            </a:pPr>
            <a:r>
              <a:rPr lang="cs-CZ" sz="1900" dirty="0">
                <a:latin typeface="Arial Narrow" panose="020B0606020202030204" pitchFamily="34" charset="0"/>
              </a:rPr>
              <a:t>pokud je rozsudek soudu prvního stupně napaden odvoláním, </a:t>
            </a:r>
          </a:p>
          <a:p>
            <a:pPr>
              <a:buSzPct val="60000"/>
              <a:buFont typeface="Wingdings" panose="05000000000000000000" pitchFamily="2" charset="2"/>
              <a:buChar char="q"/>
            </a:pPr>
            <a:r>
              <a:rPr lang="cs-CZ" sz="1900" dirty="0">
                <a:latin typeface="Arial Narrow" panose="020B0606020202030204" pitchFamily="34" charset="0"/>
              </a:rPr>
              <a:t>může podat </a:t>
            </a:r>
          </a:p>
          <a:p>
            <a:pPr lvl="1">
              <a:buSzPct val="60000"/>
              <a:buFont typeface="Wingdings" panose="05000000000000000000" pitchFamily="2" charset="2"/>
              <a:buChar char="q"/>
            </a:pPr>
            <a:r>
              <a:rPr lang="cs-CZ" sz="1500" dirty="0">
                <a:latin typeface="Arial Narrow" panose="020B0606020202030204" pitchFamily="34" charset="0"/>
              </a:rPr>
              <a:t>obžalovaný, </a:t>
            </a:r>
          </a:p>
          <a:p>
            <a:pPr lvl="1">
              <a:buSzPct val="60000"/>
              <a:buFont typeface="Wingdings" panose="05000000000000000000" pitchFamily="2" charset="2"/>
              <a:buChar char="q"/>
            </a:pPr>
            <a:r>
              <a:rPr lang="cs-CZ" sz="1500" dirty="0">
                <a:latin typeface="Arial Narrow" panose="020B0606020202030204" pitchFamily="34" charset="0"/>
              </a:rPr>
              <a:t>státní zástupce a další oprávněné osoby. </a:t>
            </a:r>
          </a:p>
          <a:p>
            <a:pPr>
              <a:buSzPct val="60000"/>
              <a:buFont typeface="Wingdings" panose="05000000000000000000" pitchFamily="2" charset="2"/>
              <a:buChar char="q"/>
            </a:pPr>
            <a:r>
              <a:rPr lang="cs-CZ" sz="1900" dirty="0">
                <a:latin typeface="Arial Narrow" panose="020B0606020202030204" pitchFamily="34" charset="0"/>
              </a:rPr>
              <a:t>Podáním odvolání přechází řízení do dalšího stadia trestního řízení</a:t>
            </a:r>
          </a:p>
          <a:p>
            <a:pPr>
              <a:buSzPct val="60000"/>
              <a:buFont typeface="Wingdings" panose="05000000000000000000" pitchFamily="2" charset="2"/>
              <a:buChar char="q"/>
            </a:pPr>
            <a:r>
              <a:rPr lang="cs-CZ" sz="1900" dirty="0">
                <a:latin typeface="Arial Narrow" panose="020B0606020202030204" pitchFamily="34" charset="0"/>
              </a:rPr>
              <a:t>Soud, jemuž věc byla vrácena k novému projednání a rozhodnutí </a:t>
            </a:r>
            <a:r>
              <a:rPr lang="cs-CZ" sz="1900" b="1" dirty="0">
                <a:latin typeface="Arial Narrow" panose="020B0606020202030204" pitchFamily="34" charset="0"/>
              </a:rPr>
              <a:t>je vázán </a:t>
            </a:r>
            <a:r>
              <a:rPr lang="cs-CZ" sz="1900" dirty="0">
                <a:latin typeface="Arial Narrow" panose="020B0606020202030204" pitchFamily="34" charset="0"/>
              </a:rPr>
              <a:t>právním názorem, který vyslovil ve svém rozhodnutí odvolací soud</a:t>
            </a:r>
          </a:p>
          <a:p>
            <a:pPr>
              <a:buSzPct val="60000"/>
              <a:buFont typeface="Wingdings" panose="05000000000000000000" pitchFamily="2" charset="2"/>
              <a:buChar char="q"/>
            </a:pPr>
            <a:r>
              <a:rPr lang="cs-CZ" sz="1900" dirty="0">
                <a:latin typeface="Arial Narrow" panose="020B0606020202030204" pitchFamily="34" charset="0"/>
              </a:rPr>
              <a:t>Trestní řád rozeznává opravné prostředky </a:t>
            </a:r>
            <a:r>
              <a:rPr lang="cs-CZ" sz="1900" b="1" dirty="0">
                <a:latin typeface="Arial Narrow" panose="020B0606020202030204" pitchFamily="34" charset="0"/>
              </a:rPr>
              <a:t>řádné</a:t>
            </a:r>
            <a:r>
              <a:rPr lang="cs-CZ" sz="1900" dirty="0">
                <a:latin typeface="Arial Narrow" panose="020B0606020202030204" pitchFamily="34" charset="0"/>
              </a:rPr>
              <a:t> a </a:t>
            </a:r>
            <a:r>
              <a:rPr lang="cs-CZ" sz="1900" b="1" dirty="0">
                <a:latin typeface="Arial Narrow" panose="020B0606020202030204" pitchFamily="34" charset="0"/>
              </a:rPr>
              <a:t>mimořádné</a:t>
            </a:r>
          </a:p>
          <a:p>
            <a:pPr lvl="1">
              <a:buSzPct val="60000"/>
              <a:buFont typeface="Wingdings" panose="05000000000000000000" pitchFamily="2" charset="2"/>
              <a:buChar char="q"/>
            </a:pPr>
            <a:r>
              <a:rPr lang="cs-CZ" sz="1600" dirty="0">
                <a:latin typeface="Arial Narrow" panose="020B0606020202030204" pitchFamily="34" charset="0"/>
              </a:rPr>
              <a:t>Řádnými opravnými prostředky jsou </a:t>
            </a:r>
          </a:p>
          <a:p>
            <a:pPr lvl="2">
              <a:buSzPct val="60000"/>
              <a:buFont typeface="Wingdings" panose="05000000000000000000" pitchFamily="2" charset="2"/>
              <a:buChar char="q"/>
            </a:pPr>
            <a:r>
              <a:rPr lang="cs-CZ" sz="1200" dirty="0">
                <a:latin typeface="Arial Narrow" panose="020B0606020202030204" pitchFamily="34" charset="0"/>
              </a:rPr>
              <a:t>stížnost a </a:t>
            </a:r>
          </a:p>
          <a:p>
            <a:pPr lvl="2">
              <a:buSzPct val="60000"/>
              <a:buFont typeface="Wingdings" panose="05000000000000000000" pitchFamily="2" charset="2"/>
              <a:buChar char="q"/>
            </a:pPr>
            <a:r>
              <a:rPr lang="cs-CZ" sz="1200" dirty="0">
                <a:latin typeface="Arial Narrow" panose="020B0606020202030204" pitchFamily="34" charset="0"/>
              </a:rPr>
              <a:t>odvolání, které směřují proti zatím nepravomocnému rozhodnutí, a to stížnost do usnesení a odvolání proti rozsudku. Specifickým opravným prostředkem proti trestnímu příkazu je odpor. </a:t>
            </a:r>
          </a:p>
          <a:p>
            <a:pPr lvl="1">
              <a:buSzPct val="60000"/>
              <a:buFont typeface="Wingdings" panose="05000000000000000000" pitchFamily="2" charset="2"/>
              <a:buChar char="q"/>
            </a:pPr>
            <a:r>
              <a:rPr lang="cs-CZ" sz="1600" dirty="0">
                <a:latin typeface="Arial Narrow" panose="020B0606020202030204" pitchFamily="34" charset="0"/>
              </a:rPr>
              <a:t>Mimořádnými opravnými prostředky jsou </a:t>
            </a:r>
          </a:p>
          <a:p>
            <a:pPr lvl="2">
              <a:buSzPct val="60000"/>
              <a:buFont typeface="Wingdings" panose="05000000000000000000" pitchFamily="2" charset="2"/>
              <a:buChar char="q"/>
            </a:pPr>
            <a:r>
              <a:rPr lang="cs-CZ" sz="1200" dirty="0">
                <a:latin typeface="Arial Narrow" panose="020B0606020202030204" pitchFamily="34" charset="0"/>
              </a:rPr>
              <a:t>dovolání, </a:t>
            </a:r>
          </a:p>
          <a:p>
            <a:pPr lvl="2">
              <a:buSzPct val="60000"/>
              <a:buFont typeface="Wingdings" panose="05000000000000000000" pitchFamily="2" charset="2"/>
              <a:buChar char="q"/>
            </a:pPr>
            <a:r>
              <a:rPr lang="cs-CZ" sz="1200" dirty="0">
                <a:latin typeface="Arial Narrow" panose="020B0606020202030204" pitchFamily="34" charset="0"/>
              </a:rPr>
              <a:t>stížnost pro porušení zákona, </a:t>
            </a:r>
          </a:p>
          <a:p>
            <a:pPr lvl="2">
              <a:buSzPct val="60000"/>
              <a:buFont typeface="Wingdings" panose="05000000000000000000" pitchFamily="2" charset="2"/>
              <a:buChar char="q"/>
            </a:pPr>
            <a:r>
              <a:rPr lang="cs-CZ" sz="1200" dirty="0">
                <a:latin typeface="Arial Narrow" panose="020B0606020202030204" pitchFamily="34" charset="0"/>
              </a:rPr>
              <a:t>obnova řízení, které vždy směřují proti rozhodnutí již pravomocnému.</a:t>
            </a:r>
          </a:p>
        </p:txBody>
      </p:sp>
    </p:spTree>
    <p:extLst>
      <p:ext uri="{BB962C8B-B14F-4D97-AF65-F5344CB8AC3E}">
        <p14:creationId xmlns:p14="http://schemas.microsoft.com/office/powerpoint/2010/main" val="2760744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r>
              <a:rPr lang="cs-CZ" altLang="cs-CZ" sz="3600" b="1" dirty="0">
                <a:latin typeface="Arial Narrow" panose="020B0606020202030204" pitchFamily="34" charset="0"/>
              </a:rPr>
              <a:t>Vykonávací řízení</a:t>
            </a: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
        <p:nvSpPr>
          <p:cNvPr id="5" name="Zástupný obsah 4">
            <a:extLst>
              <a:ext uri="{FF2B5EF4-FFF2-40B4-BE49-F238E27FC236}">
                <a16:creationId xmlns:a16="http://schemas.microsoft.com/office/drawing/2014/main" id="{E050A979-F32E-4706-ADA5-08BC8208B2ED}"/>
              </a:ext>
            </a:extLst>
          </p:cNvPr>
          <p:cNvSpPr>
            <a:spLocks noGrp="1"/>
          </p:cNvSpPr>
          <p:nvPr>
            <p:ph idx="1"/>
          </p:nvPr>
        </p:nvSpPr>
        <p:spPr>
          <a:xfrm>
            <a:off x="395536" y="1552228"/>
            <a:ext cx="7886700" cy="4179329"/>
          </a:xfrm>
        </p:spPr>
        <p:txBody>
          <a:bodyPr>
            <a:normAutofit/>
          </a:bodyPr>
          <a:lstStyle/>
          <a:p>
            <a:pPr>
              <a:buSzPct val="60000"/>
              <a:buFont typeface="Wingdings" panose="05000000000000000000" pitchFamily="2" charset="2"/>
              <a:buChar char="q"/>
            </a:pPr>
            <a:r>
              <a:rPr lang="cs-CZ" sz="1900" dirty="0">
                <a:latin typeface="Arial Narrow" panose="020B0606020202030204" pitchFamily="34" charset="0"/>
              </a:rPr>
              <a:t>Rozhodnutí vykonává, případně jeho výkon nařizuje ten orgán, který rozhodnutí učinil a vydal</a:t>
            </a:r>
          </a:p>
          <a:p>
            <a:pPr>
              <a:buSzPct val="60000"/>
              <a:buFont typeface="Wingdings" panose="05000000000000000000" pitchFamily="2" charset="2"/>
              <a:buChar char="q"/>
            </a:pPr>
            <a:r>
              <a:rPr lang="cs-CZ" sz="1900" dirty="0">
                <a:latin typeface="Arial Narrow" panose="020B0606020202030204" pitchFamily="34" charset="0"/>
              </a:rPr>
              <a:t>účelem je uskutečnit obsah rozhodnutí, vydaného orgány činnými v trestním řízení (nap. výkon rozsudku, jímž byl uložen nepodmíněný trest odnětí svobody)</a:t>
            </a:r>
          </a:p>
          <a:p>
            <a:pPr>
              <a:buSzPct val="60000"/>
              <a:buFont typeface="Wingdings" panose="05000000000000000000" pitchFamily="2" charset="2"/>
              <a:buChar char="q"/>
            </a:pPr>
            <a:endParaRPr lang="cs-CZ" sz="1900" dirty="0">
              <a:latin typeface="Arial Narrow" panose="020B0606020202030204" pitchFamily="34" charset="0"/>
            </a:endParaRPr>
          </a:p>
          <a:p>
            <a:pPr>
              <a:buSzPct val="60000"/>
              <a:buFont typeface="Wingdings" panose="05000000000000000000" pitchFamily="2" charset="2"/>
              <a:buChar char="q"/>
            </a:pPr>
            <a:endParaRPr lang="cs-CZ" sz="1900" dirty="0">
              <a:latin typeface="Arial Narrow" panose="020B0606020202030204" pitchFamily="34" charset="0"/>
            </a:endParaRPr>
          </a:p>
          <a:p>
            <a:pPr>
              <a:buSzPct val="60000"/>
              <a:buFont typeface="Wingdings" panose="05000000000000000000" pitchFamily="2" charset="2"/>
              <a:buChar char="q"/>
            </a:pPr>
            <a:r>
              <a:rPr lang="cs-CZ" sz="2000" dirty="0">
                <a:latin typeface="Arial Narrow" panose="020B0606020202030204" pitchFamily="34" charset="0"/>
              </a:rPr>
              <a:t>Trestní věc nemusí projít všemi stadii trestního řízení. </a:t>
            </a:r>
          </a:p>
          <a:p>
            <a:pPr lvl="1">
              <a:buSzPct val="60000"/>
              <a:buFont typeface="Wingdings" panose="05000000000000000000" pitchFamily="2" charset="2"/>
              <a:buChar char="q"/>
            </a:pPr>
            <a:r>
              <a:rPr lang="cs-CZ" sz="1600" dirty="0">
                <a:latin typeface="Arial Narrow" panose="020B0606020202030204" pitchFamily="34" charset="0"/>
              </a:rPr>
              <a:t>nemusí být v konkrétní věci nařízeno předběžné projednání obžaloby, protože pro to nejsou shledány zákonné důvody. </a:t>
            </a:r>
          </a:p>
          <a:p>
            <a:pPr lvl="1">
              <a:buSzPct val="60000"/>
              <a:buFont typeface="Wingdings" panose="05000000000000000000" pitchFamily="2" charset="2"/>
              <a:buChar char="q"/>
            </a:pPr>
            <a:r>
              <a:rPr lang="cs-CZ" sz="1600" dirty="0">
                <a:latin typeface="Arial Narrow" panose="020B0606020202030204" pitchFamily="34" charset="0"/>
              </a:rPr>
              <a:t>Věc může být rozhodnuta již v přípravném řízení a hlavní líčení se tak vůbec konat nebude. </a:t>
            </a:r>
          </a:p>
          <a:p>
            <a:pPr lvl="1">
              <a:buSzPct val="60000"/>
              <a:buFont typeface="Wingdings" panose="05000000000000000000" pitchFamily="2" charset="2"/>
              <a:buChar char="q"/>
            </a:pPr>
            <a:r>
              <a:rPr lang="cs-CZ" sz="1600" dirty="0">
                <a:latin typeface="Arial Narrow" panose="020B0606020202030204" pitchFamily="34" charset="0"/>
              </a:rPr>
              <a:t>Rovněž tak v rámci odvolacího řízení může být vydáno rozhodnutí ve prospěch obžalovaného a pak není důvodu pro konání vykonávacího řízení, </a:t>
            </a:r>
          </a:p>
          <a:p>
            <a:pPr lvl="2">
              <a:buSzPct val="60000"/>
              <a:buFont typeface="Wingdings" panose="05000000000000000000" pitchFamily="2" charset="2"/>
              <a:buChar char="q"/>
            </a:pPr>
            <a:r>
              <a:rPr lang="cs-CZ" sz="1200" dirty="0">
                <a:latin typeface="Arial Narrow" panose="020B0606020202030204" pitchFamily="34" charset="0"/>
              </a:rPr>
              <a:t>neboť rozsudkem nebyl uložen trest.</a:t>
            </a:r>
          </a:p>
        </p:txBody>
      </p:sp>
    </p:spTree>
    <p:extLst>
      <p:ext uri="{BB962C8B-B14F-4D97-AF65-F5344CB8AC3E}">
        <p14:creationId xmlns:p14="http://schemas.microsoft.com/office/powerpoint/2010/main" val="249908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pPr eaLnBrk="1" hangingPunct="1"/>
            <a:r>
              <a:rPr lang="cs-CZ" altLang="cs-CZ" sz="3600" b="1" dirty="0">
                <a:solidFill>
                  <a:schemeClr val="tx1"/>
                </a:solidFill>
                <a:latin typeface="Arial Narrow" panose="020B0606020202030204" pitchFamily="34" charset="0"/>
              </a:rPr>
              <a:t>Trestní právo procesní - částí</a:t>
            </a:r>
          </a:p>
        </p:txBody>
      </p:sp>
      <p:sp>
        <p:nvSpPr>
          <p:cNvPr id="52227" name="Rectangle 3"/>
          <p:cNvSpPr>
            <a:spLocks noGrp="1" noChangeArrowheads="1"/>
          </p:cNvSpPr>
          <p:nvPr>
            <p:ph idx="1"/>
          </p:nvPr>
        </p:nvSpPr>
        <p:spPr>
          <a:xfrm>
            <a:off x="35496" y="1552229"/>
            <a:ext cx="9036050" cy="4685084"/>
          </a:xfrm>
        </p:spPr>
        <p:txBody>
          <a:bodyPr>
            <a:normAutofit/>
          </a:bodyPr>
          <a:lstStyle/>
          <a:p>
            <a:pPr marL="550863" lvl="2" indent="-231775">
              <a:spcBef>
                <a:spcPct val="0"/>
              </a:spcBef>
              <a:buClr>
                <a:schemeClr val="tx1"/>
              </a:buClr>
              <a:buSzPct val="60000"/>
              <a:buFont typeface="Wingdings" panose="05000000000000000000" pitchFamily="2" charset="2"/>
              <a:buChar char="q"/>
            </a:pPr>
            <a:r>
              <a:rPr lang="cs-CZ" altLang="cs-CZ" b="1" dirty="0">
                <a:latin typeface="Arial Narrow" panose="020B0606020202030204" pitchFamily="34" charset="0"/>
              </a:rPr>
              <a:t>ČÁST PRVNÍ – společná ustanovení - §§ 1 – 156</a:t>
            </a:r>
          </a:p>
          <a:p>
            <a:pPr marL="1008063" lvl="3" indent="-231775">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Hlava první až osmá</a:t>
            </a:r>
          </a:p>
          <a:p>
            <a:pPr marL="1465263" lvl="4" indent="-231775">
              <a:spcBef>
                <a:spcPct val="0"/>
              </a:spcBef>
              <a:buClr>
                <a:schemeClr val="tx1"/>
              </a:buClr>
              <a:buSzPct val="60000"/>
              <a:buFont typeface="Wingdings" panose="05000000000000000000" pitchFamily="2" charset="2"/>
              <a:buChar char="q"/>
            </a:pPr>
            <a:r>
              <a:rPr lang="cs-CZ" altLang="cs-CZ">
                <a:latin typeface="Arial Narrow" panose="020B0606020202030204" pitchFamily="34" charset="0"/>
              </a:rPr>
              <a:t>vazba - § 67</a:t>
            </a:r>
            <a:endParaRPr lang="cs-CZ" altLang="cs-CZ" dirty="0">
              <a:solidFill>
                <a:schemeClr val="tx1"/>
              </a:solidFill>
              <a:latin typeface="Arial Narrow" panose="020B0606020202030204" pitchFamily="34" charset="0"/>
            </a:endParaRPr>
          </a:p>
          <a:p>
            <a:pPr marL="550863" lvl="2" indent="-231775">
              <a:spcBef>
                <a:spcPct val="0"/>
              </a:spcBef>
              <a:buClr>
                <a:schemeClr val="tx1"/>
              </a:buClr>
              <a:buSzPct val="60000"/>
              <a:buFont typeface="Wingdings" panose="05000000000000000000" pitchFamily="2" charset="2"/>
              <a:buChar char="q"/>
            </a:pPr>
            <a:r>
              <a:rPr lang="cs-CZ" altLang="cs-CZ" b="1" dirty="0">
                <a:latin typeface="Arial Narrow" panose="020B0606020202030204" pitchFamily="34" charset="0"/>
              </a:rPr>
              <a:t>ČÁST DRUHÁ – přípravné řízení - §§ 157 – 197h</a:t>
            </a:r>
          </a:p>
          <a:p>
            <a:pPr marL="1008063" lvl="3" indent="-231775">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Hlava devátá až desátá</a:t>
            </a:r>
          </a:p>
          <a:p>
            <a:pPr marL="550863" lvl="2" indent="-231775">
              <a:spcBef>
                <a:spcPct val="0"/>
              </a:spcBef>
              <a:buClr>
                <a:schemeClr val="tx1"/>
              </a:buClr>
              <a:buSzPct val="60000"/>
              <a:buFont typeface="Wingdings" panose="05000000000000000000" pitchFamily="2" charset="2"/>
              <a:buChar char="q"/>
            </a:pPr>
            <a:r>
              <a:rPr lang="cs-CZ" altLang="cs-CZ" b="1" dirty="0">
                <a:latin typeface="Arial Narrow" panose="020B0606020202030204" pitchFamily="34" charset="0"/>
              </a:rPr>
              <a:t>ČÁST TŘETÍ – řízení před soudem - §§ 180 – 365</a:t>
            </a:r>
          </a:p>
          <a:p>
            <a:pPr marL="1008063" lvl="3" indent="-231775">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Hlava jedenáctá až dvacátá druhá</a:t>
            </a:r>
          </a:p>
          <a:p>
            <a:pPr marL="550863" lvl="2" indent="-231775">
              <a:spcBef>
                <a:spcPct val="0"/>
              </a:spcBef>
              <a:buClr>
                <a:schemeClr val="tx1"/>
              </a:buClr>
              <a:buSzPct val="60000"/>
              <a:buFont typeface="Wingdings" panose="05000000000000000000" pitchFamily="2" charset="2"/>
              <a:buChar char="q"/>
            </a:pPr>
            <a:r>
              <a:rPr lang="cs-CZ" altLang="cs-CZ" b="1" dirty="0">
                <a:latin typeface="Arial Narrow" panose="020B0606020202030204" pitchFamily="34" charset="0"/>
              </a:rPr>
              <a:t>ČÁST ČTVRTÁ – některé úkony související s trestním řízením - §§ 366 – 460zp</a:t>
            </a:r>
          </a:p>
          <a:p>
            <a:pPr marL="1008063" lvl="3" indent="-231775">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Hlava dvacátá třetí až dvacátá pátá</a:t>
            </a:r>
          </a:p>
          <a:p>
            <a:pPr marL="550863" lvl="2" indent="-231775">
              <a:spcBef>
                <a:spcPct val="0"/>
              </a:spcBef>
              <a:buClr>
                <a:schemeClr val="tx1"/>
              </a:buClr>
              <a:buSzPct val="60000"/>
              <a:buFont typeface="Wingdings" panose="05000000000000000000" pitchFamily="2" charset="2"/>
              <a:buChar char="q"/>
            </a:pPr>
            <a:r>
              <a:rPr lang="cs-CZ" altLang="cs-CZ" b="1" dirty="0">
                <a:latin typeface="Arial Narrow" panose="020B0606020202030204" pitchFamily="34" charset="0"/>
              </a:rPr>
              <a:t>ČÁST PÁTÁ – přechodná a závěrečná ustanovení	- §§ 461 - 471</a:t>
            </a:r>
            <a:endParaRPr lang="cs-CZ" altLang="cs-CZ" b="1" dirty="0">
              <a:solidFill>
                <a:schemeClr val="tx1"/>
              </a:solidFill>
              <a:latin typeface="Arial Narrow" panose="020B0606020202030204" pitchFamily="34" charset="0"/>
            </a:endParaRP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extLst>
      <p:ext uri="{BB962C8B-B14F-4D97-AF65-F5344CB8AC3E}">
        <p14:creationId xmlns:p14="http://schemas.microsoft.com/office/powerpoint/2010/main" val="2343025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22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r>
              <a:rPr lang="cs-CZ" altLang="cs-CZ" sz="3600" b="1" dirty="0">
                <a:latin typeface="Arial Narrow" panose="020B0606020202030204" pitchFamily="34" charset="0"/>
              </a:rPr>
              <a:t>Vybrané pojmy trestního práva procesního</a:t>
            </a:r>
            <a:endParaRPr lang="cs-CZ" altLang="cs-CZ" sz="3600" b="1" dirty="0">
              <a:solidFill>
                <a:schemeClr val="tx1"/>
              </a:solidFill>
              <a:latin typeface="Arial Narrow" panose="020B0606020202030204" pitchFamily="34" charset="0"/>
            </a:endParaRPr>
          </a:p>
        </p:txBody>
      </p:sp>
      <p:sp>
        <p:nvSpPr>
          <p:cNvPr id="52227" name="Rectangle 3"/>
          <p:cNvSpPr>
            <a:spLocks noGrp="1" noChangeArrowheads="1"/>
          </p:cNvSpPr>
          <p:nvPr>
            <p:ph idx="1"/>
          </p:nvPr>
        </p:nvSpPr>
        <p:spPr>
          <a:xfrm>
            <a:off x="35496" y="1484785"/>
            <a:ext cx="9036050" cy="4752528"/>
          </a:xfrm>
        </p:spPr>
        <p:txBody>
          <a:bodyPr>
            <a:normAutofit lnSpcReduction="10000"/>
          </a:bodyPr>
          <a:lstStyle/>
          <a:p>
            <a:pPr marL="271463" lvl="1" indent="-231775">
              <a:spcBef>
                <a:spcPct val="0"/>
              </a:spcBef>
              <a:buClr>
                <a:schemeClr val="tx1"/>
              </a:buClr>
              <a:buSzPct val="60000"/>
              <a:buFont typeface="Wingdings" panose="05000000000000000000" pitchFamily="2" charset="2"/>
              <a:buChar char="q"/>
            </a:pPr>
            <a:r>
              <a:rPr lang="cs-CZ" altLang="cs-CZ" b="1" dirty="0">
                <a:solidFill>
                  <a:srgbClr val="000000"/>
                </a:solidFill>
                <a:latin typeface="Arial Narrow" panose="020B0606020202030204" pitchFamily="34" charset="0"/>
              </a:rPr>
              <a:t>trestním řízením </a:t>
            </a:r>
            <a:r>
              <a:rPr lang="cs-CZ" altLang="cs-CZ" dirty="0">
                <a:solidFill>
                  <a:srgbClr val="000000"/>
                </a:solidFill>
                <a:latin typeface="Arial Narrow" panose="020B0606020202030204" pitchFamily="34" charset="0"/>
              </a:rPr>
              <a:t>– řízení podle TŘ a zákona o mezinárodní justiční spolupráci ve věcech trestních, </a:t>
            </a:r>
          </a:p>
          <a:p>
            <a:pPr marL="271463" lvl="1" indent="-231775">
              <a:spcBef>
                <a:spcPct val="0"/>
              </a:spcBef>
              <a:buClr>
                <a:schemeClr val="tx1"/>
              </a:buClr>
              <a:buSzPct val="60000"/>
              <a:buFont typeface="Wingdings" panose="05000000000000000000" pitchFamily="2" charset="2"/>
              <a:buChar char="q"/>
            </a:pPr>
            <a:r>
              <a:rPr lang="cs-CZ" altLang="cs-CZ" b="1" dirty="0">
                <a:solidFill>
                  <a:srgbClr val="000000"/>
                </a:solidFill>
                <a:latin typeface="Arial Narrow" panose="020B0606020202030204" pitchFamily="34" charset="0"/>
              </a:rPr>
              <a:t>trestním stíháním –</a:t>
            </a:r>
            <a:r>
              <a:rPr lang="cs-CZ" altLang="cs-CZ" dirty="0">
                <a:solidFill>
                  <a:srgbClr val="000000"/>
                </a:solidFill>
                <a:latin typeface="Arial Narrow" panose="020B0606020202030204" pitchFamily="34" charset="0"/>
              </a:rPr>
              <a:t> úsek řízení od zahájení trestního stíhání až do právní moci rozsudku, případně jiného rozhodnutí orgánu činného v trestním řízení ve věci samé, </a:t>
            </a:r>
          </a:p>
          <a:p>
            <a:pPr marL="271463" lvl="1" indent="-231775">
              <a:spcBef>
                <a:spcPct val="0"/>
              </a:spcBef>
              <a:buClr>
                <a:schemeClr val="tx1"/>
              </a:buClr>
              <a:buSzPct val="60000"/>
              <a:buFont typeface="Wingdings" panose="05000000000000000000" pitchFamily="2" charset="2"/>
              <a:buChar char="q"/>
            </a:pPr>
            <a:r>
              <a:rPr lang="cs-CZ" altLang="cs-CZ" b="1" dirty="0">
                <a:solidFill>
                  <a:srgbClr val="000000"/>
                </a:solidFill>
                <a:latin typeface="Arial Narrow" panose="020B0606020202030204" pitchFamily="34" charset="0"/>
              </a:rPr>
              <a:t>přípravným řízením – </a:t>
            </a:r>
            <a:r>
              <a:rPr lang="cs-CZ" altLang="cs-CZ" dirty="0">
                <a:solidFill>
                  <a:srgbClr val="000000"/>
                </a:solidFill>
                <a:latin typeface="Arial Narrow" panose="020B0606020202030204" pitchFamily="34" charset="0"/>
              </a:rPr>
              <a:t>úsek řízení podle TŘ od sepsání záznamu o zahájení úkonů trestního řízení nebo provedení neodkladných a neopakovatelných úkonů, které mu bezprostředně předcházejí, a nebyly-li tyto úkony provedeny, </a:t>
            </a:r>
            <a:r>
              <a:rPr lang="cs-CZ" altLang="cs-CZ" u="sng" dirty="0">
                <a:solidFill>
                  <a:srgbClr val="000000"/>
                </a:solidFill>
                <a:latin typeface="Arial Narrow" panose="020B0606020202030204" pitchFamily="34" charset="0"/>
              </a:rPr>
              <a:t>od zahájení trestního stíhání do podání obžaloby</a:t>
            </a:r>
            <a:r>
              <a:rPr lang="cs-CZ" altLang="cs-CZ" dirty="0">
                <a:solidFill>
                  <a:srgbClr val="000000"/>
                </a:solidFill>
                <a:latin typeface="Arial Narrow" panose="020B0606020202030204" pitchFamily="34" charset="0"/>
              </a:rPr>
              <a:t>, návrhu na schválení dohody o vině a trestu, postoupení věci jinému orgánu, zastavení trestního stíhání, nebo do rozhodnutí či vzniku jiné skutečnosti, jež mají účinky zastavení trestního stíhání před podáním obžaloby, anebo do jiného rozhodnutí ukončujícího přípravné řízení, zahrnující objasňování a prověřování skutečností nasvědčujících tomu, že byl spáchán trestný čin, a vyšetřování.</a:t>
            </a: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extLst>
      <p:ext uri="{BB962C8B-B14F-4D97-AF65-F5344CB8AC3E}">
        <p14:creationId xmlns:p14="http://schemas.microsoft.com/office/powerpoint/2010/main" val="4210078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Right)">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strips(downRight)">
                                      <p:cBhvr>
                                        <p:cTn id="12" dur="5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strips(downRight)">
                                      <p:cBhvr>
                                        <p:cTn id="17" dur="500"/>
                                        <p:tgtEl>
                                          <p:spTgt spid="522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251520" y="980728"/>
            <a:ext cx="7772400" cy="571500"/>
          </a:xfrm>
        </p:spPr>
        <p:txBody>
          <a:bodyPr>
            <a:normAutofit fontScale="90000"/>
          </a:bodyPr>
          <a:lstStyle/>
          <a:p>
            <a:r>
              <a:rPr lang="cs-CZ" altLang="cs-CZ" sz="3600" b="1" dirty="0">
                <a:latin typeface="Arial Narrow" panose="020B0606020202030204" pitchFamily="34" charset="0"/>
              </a:rPr>
              <a:t>Vybrané pojmy trestního práva procesního</a:t>
            </a:r>
            <a:endParaRPr lang="cs-CZ" altLang="cs-CZ" sz="3600" b="1" dirty="0">
              <a:solidFill>
                <a:schemeClr val="tx1"/>
              </a:solidFill>
              <a:latin typeface="Arial Narrow" panose="020B0606020202030204" pitchFamily="34" charset="0"/>
            </a:endParaRPr>
          </a:p>
        </p:txBody>
      </p:sp>
      <p:sp>
        <p:nvSpPr>
          <p:cNvPr id="52227" name="Rectangle 3"/>
          <p:cNvSpPr>
            <a:spLocks noGrp="1" noChangeArrowheads="1"/>
          </p:cNvSpPr>
          <p:nvPr>
            <p:ph idx="1"/>
          </p:nvPr>
        </p:nvSpPr>
        <p:spPr>
          <a:xfrm>
            <a:off x="35496" y="1484785"/>
            <a:ext cx="9036050" cy="4752528"/>
          </a:xfrm>
        </p:spPr>
        <p:txBody>
          <a:bodyPr>
            <a:normAutofit/>
          </a:bodyPr>
          <a:lstStyle/>
          <a:p>
            <a:pPr marL="271463" lvl="1" indent="-231775">
              <a:spcBef>
                <a:spcPct val="0"/>
              </a:spcBef>
              <a:buClr>
                <a:schemeClr val="tx1"/>
              </a:buClr>
              <a:buSzPct val="60000"/>
              <a:buFont typeface="Wingdings" panose="05000000000000000000" pitchFamily="2" charset="2"/>
              <a:buChar char="q"/>
            </a:pPr>
            <a:r>
              <a:rPr lang="cs-CZ" altLang="cs-CZ" b="1" dirty="0">
                <a:solidFill>
                  <a:srgbClr val="000000"/>
                </a:solidFill>
                <a:latin typeface="Arial Narrow" panose="020B0606020202030204" pitchFamily="34" charset="0"/>
              </a:rPr>
              <a:t>Vyšetřováním - </a:t>
            </a:r>
            <a:r>
              <a:rPr lang="cs-CZ" altLang="cs-CZ" dirty="0">
                <a:solidFill>
                  <a:srgbClr val="000000"/>
                </a:solidFill>
                <a:latin typeface="Arial Narrow" panose="020B0606020202030204" pitchFamily="34" charset="0"/>
              </a:rPr>
              <a:t>úsek trestního stíhání před podáním obžaloby, návrhu na schválení dohody o vině a trestu, postoupením věci jinému orgánu nebo zastavením trestního stíhání, včetně schválení narovnání a podmíněného zastavení trestního stíhání před podáním obžaloby, </a:t>
            </a:r>
          </a:p>
          <a:p>
            <a:pPr marL="271463" lvl="1" indent="-231775">
              <a:spcBef>
                <a:spcPct val="0"/>
              </a:spcBef>
              <a:buClr>
                <a:schemeClr val="tx1"/>
              </a:buClr>
              <a:buSzPct val="60000"/>
              <a:buFont typeface="Wingdings" panose="05000000000000000000" pitchFamily="2" charset="2"/>
              <a:buChar char="q"/>
            </a:pPr>
            <a:endParaRPr lang="cs-CZ" altLang="cs-CZ" dirty="0">
              <a:solidFill>
                <a:srgbClr val="000000"/>
              </a:solidFill>
              <a:latin typeface="Arial Narrow" panose="020B0606020202030204" pitchFamily="34" charset="0"/>
            </a:endParaRP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extLst>
      <p:ext uri="{BB962C8B-B14F-4D97-AF65-F5344CB8AC3E}">
        <p14:creationId xmlns:p14="http://schemas.microsoft.com/office/powerpoint/2010/main" val="170641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Right)">
                                      <p:cBhvr>
                                        <p:cTn id="7"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251520" y="1066825"/>
            <a:ext cx="8229600" cy="561975"/>
          </a:xfrm>
        </p:spPr>
        <p:txBody>
          <a:bodyPr>
            <a:normAutofit fontScale="90000"/>
          </a:bodyPr>
          <a:lstStyle/>
          <a:p>
            <a:pPr eaLnBrk="1" hangingPunct="1"/>
            <a:r>
              <a:rPr lang="cs-CZ" altLang="cs-CZ" sz="3600" b="1" dirty="0">
                <a:solidFill>
                  <a:schemeClr val="tx1"/>
                </a:solidFill>
                <a:latin typeface="Arial Narrow" panose="020B0606020202030204" pitchFamily="34" charset="0"/>
                <a:cs typeface="Times New Roman" panose="02020603050405020304" pitchFamily="18" charset="0"/>
              </a:rPr>
              <a:t>Základní zásady trestního řízení - § 2</a:t>
            </a:r>
          </a:p>
        </p:txBody>
      </p:sp>
      <p:sp>
        <p:nvSpPr>
          <p:cNvPr id="22530" name="Rectangle 3"/>
          <p:cNvSpPr>
            <a:spLocks noGrp="1" noChangeArrowheads="1"/>
          </p:cNvSpPr>
          <p:nvPr>
            <p:ph idx="1"/>
          </p:nvPr>
        </p:nvSpPr>
        <p:spPr>
          <a:xfrm>
            <a:off x="53752" y="1756048"/>
            <a:ext cx="9036496" cy="4473055"/>
          </a:xfrm>
        </p:spPr>
        <p:txBody>
          <a:bodyPr>
            <a:normAutofit fontScale="85000" lnSpcReduction="20000"/>
          </a:bodyPr>
          <a:lstStyle/>
          <a:p>
            <a:pPr marL="358775" indent="-358775">
              <a:lnSpc>
                <a:spcPct val="80000"/>
              </a:lnSpc>
              <a:buSzPct val="60000"/>
              <a:buFont typeface="Wingdings" panose="05000000000000000000" pitchFamily="2" charset="2"/>
              <a:buChar char="q"/>
            </a:pPr>
            <a:r>
              <a:rPr lang="cs-CZ" altLang="cs-CZ" dirty="0">
                <a:latin typeface="Arial Narrow" panose="020B0606020202030204" pitchFamily="34" charset="0"/>
              </a:rPr>
              <a:t>Řádného zákonného procesu - </a:t>
            </a:r>
            <a:r>
              <a:rPr lang="cs-CZ" altLang="cs-CZ" sz="1800" dirty="0">
                <a:latin typeface="Arial Narrow" panose="020B0606020202030204" pitchFamily="34" charset="0"/>
              </a:rPr>
              <a:t>nikdo nemůže být stíhán jinak než ze zákonných důvodů a způsobem, který stanoví tento zákon</a:t>
            </a:r>
            <a:endParaRPr lang="cs-CZ" altLang="cs-CZ" dirty="0">
              <a:latin typeface="Arial Narrow" panose="020B0606020202030204" pitchFamily="34" charset="0"/>
            </a:endParaRPr>
          </a:p>
          <a:p>
            <a:pPr marL="358775" indent="-358775">
              <a:lnSpc>
                <a:spcPct val="80000"/>
              </a:lnSpc>
              <a:buSzPct val="60000"/>
              <a:buFont typeface="Wingdings" panose="05000000000000000000" pitchFamily="2" charset="2"/>
              <a:buChar char="q"/>
            </a:pPr>
            <a:r>
              <a:rPr lang="cs-CZ" altLang="cs-CZ" sz="2800" dirty="0">
                <a:solidFill>
                  <a:schemeClr val="tx1"/>
                </a:solidFill>
                <a:latin typeface="Arial Narrow" panose="020B0606020202030204" pitchFamily="34" charset="0"/>
              </a:rPr>
              <a:t>Presumpce neviny</a:t>
            </a:r>
          </a:p>
          <a:p>
            <a:pPr marL="358775" indent="-358775">
              <a:lnSpc>
                <a:spcPct val="80000"/>
              </a:lnSpc>
              <a:buSzPct val="60000"/>
              <a:buFont typeface="Wingdings" panose="05000000000000000000" pitchFamily="2" charset="2"/>
              <a:buChar char="q"/>
            </a:pPr>
            <a:r>
              <a:rPr lang="cs-CZ" altLang="cs-CZ" dirty="0">
                <a:latin typeface="Arial Narrow" panose="020B0606020202030204" pitchFamily="34" charset="0"/>
              </a:rPr>
              <a:t>Legality</a:t>
            </a:r>
          </a:p>
          <a:p>
            <a:pPr marL="358775" indent="-358775">
              <a:lnSpc>
                <a:spcPct val="80000"/>
              </a:lnSpc>
              <a:buSzPct val="60000"/>
              <a:buFont typeface="Wingdings" panose="05000000000000000000" pitchFamily="2" charset="2"/>
              <a:buChar char="q"/>
            </a:pPr>
            <a:r>
              <a:rPr lang="cs-CZ" altLang="cs-CZ" dirty="0">
                <a:latin typeface="Arial Narrow" panose="020B0606020202030204" pitchFamily="34" charset="0"/>
              </a:rPr>
              <a:t>Oficiality</a:t>
            </a:r>
          </a:p>
          <a:p>
            <a:pPr marL="358775" indent="-358775">
              <a:lnSpc>
                <a:spcPct val="80000"/>
              </a:lnSpc>
              <a:buSzPct val="60000"/>
              <a:buFont typeface="Wingdings" panose="05000000000000000000" pitchFamily="2" charset="2"/>
              <a:buChar char="q"/>
            </a:pPr>
            <a:r>
              <a:rPr lang="cs-CZ" altLang="cs-CZ" dirty="0">
                <a:latin typeface="Arial Narrow" panose="020B0606020202030204" pitchFamily="34" charset="0"/>
              </a:rPr>
              <a:t>Zjištění skutkového stavu věci a zásada vyhledávací</a:t>
            </a:r>
          </a:p>
          <a:p>
            <a:pPr marL="358775" indent="-358775">
              <a:lnSpc>
                <a:spcPct val="80000"/>
              </a:lnSpc>
              <a:buSzPct val="60000"/>
              <a:buFont typeface="Wingdings" panose="05000000000000000000" pitchFamily="2" charset="2"/>
              <a:buChar char="q"/>
            </a:pPr>
            <a:r>
              <a:rPr lang="cs-CZ" altLang="cs-CZ" dirty="0">
                <a:latin typeface="Arial Narrow" panose="020B0606020202030204" pitchFamily="34" charset="0"/>
              </a:rPr>
              <a:t>Volného hodnocení důkazů </a:t>
            </a:r>
          </a:p>
          <a:p>
            <a:pPr marL="358775" indent="-358775">
              <a:lnSpc>
                <a:spcPct val="80000"/>
              </a:lnSpc>
              <a:buSzPct val="60000"/>
              <a:buFont typeface="Wingdings" panose="05000000000000000000" pitchFamily="2" charset="2"/>
              <a:buChar char="q"/>
            </a:pPr>
            <a:r>
              <a:rPr lang="cs-CZ" altLang="cs-CZ" dirty="0">
                <a:latin typeface="Arial Narrow" panose="020B0606020202030204" pitchFamily="34" charset="0"/>
              </a:rPr>
              <a:t>Spolupráce se zájmovými sdruženími občanů</a:t>
            </a:r>
          </a:p>
          <a:p>
            <a:pPr marL="358775" indent="-358775">
              <a:lnSpc>
                <a:spcPct val="80000"/>
              </a:lnSpc>
              <a:buSzPct val="60000"/>
              <a:buFont typeface="Wingdings" panose="05000000000000000000" pitchFamily="2" charset="2"/>
              <a:buChar char="q"/>
            </a:pPr>
            <a:r>
              <a:rPr lang="cs-CZ" altLang="cs-CZ" dirty="0">
                <a:latin typeface="Arial Narrow" panose="020B0606020202030204" pitchFamily="34" charset="0"/>
              </a:rPr>
              <a:t>Obžalovací</a:t>
            </a:r>
          </a:p>
          <a:p>
            <a:pPr marL="358775" indent="-358775">
              <a:lnSpc>
                <a:spcPct val="80000"/>
              </a:lnSpc>
              <a:buSzPct val="60000"/>
              <a:buFont typeface="Wingdings" panose="05000000000000000000" pitchFamily="2" charset="2"/>
              <a:buChar char="q"/>
            </a:pPr>
            <a:r>
              <a:rPr lang="cs-CZ" altLang="cs-CZ" dirty="0">
                <a:latin typeface="Arial Narrow" panose="020B0606020202030204" pitchFamily="34" charset="0"/>
              </a:rPr>
              <a:t>Veřejnosti</a:t>
            </a:r>
          </a:p>
          <a:p>
            <a:pPr marL="358775" indent="-358775">
              <a:lnSpc>
                <a:spcPct val="80000"/>
              </a:lnSpc>
              <a:buSzPct val="60000"/>
              <a:buFont typeface="Wingdings" panose="05000000000000000000" pitchFamily="2" charset="2"/>
              <a:buChar char="q"/>
            </a:pPr>
            <a:r>
              <a:rPr lang="cs-CZ" altLang="cs-CZ" dirty="0">
                <a:latin typeface="Arial Narrow" panose="020B0606020202030204" pitchFamily="34" charset="0"/>
              </a:rPr>
              <a:t>Ústnosti</a:t>
            </a:r>
          </a:p>
          <a:p>
            <a:pPr marL="358775" indent="-358775">
              <a:lnSpc>
                <a:spcPct val="80000"/>
              </a:lnSpc>
              <a:buSzPct val="60000"/>
              <a:buFont typeface="Wingdings" panose="05000000000000000000" pitchFamily="2" charset="2"/>
              <a:buChar char="q"/>
            </a:pPr>
            <a:r>
              <a:rPr lang="cs-CZ" altLang="cs-CZ" dirty="0">
                <a:latin typeface="Arial Narrow" panose="020B0606020202030204" pitchFamily="34" charset="0"/>
              </a:rPr>
              <a:t>Bezprostřednosti</a:t>
            </a:r>
          </a:p>
          <a:p>
            <a:pPr marL="358775" indent="-358775">
              <a:lnSpc>
                <a:spcPct val="80000"/>
              </a:lnSpc>
              <a:buSzPct val="60000"/>
              <a:buFont typeface="Wingdings" panose="05000000000000000000" pitchFamily="2" charset="2"/>
              <a:buChar char="q"/>
            </a:pPr>
            <a:r>
              <a:rPr lang="cs-CZ" altLang="cs-CZ" dirty="0">
                <a:latin typeface="Arial Narrow" panose="020B0606020202030204" pitchFamily="34" charset="0"/>
              </a:rPr>
              <a:t>Zajištění práva na obhajobu</a:t>
            </a:r>
          </a:p>
          <a:p>
            <a:pPr marL="358775" indent="-358775">
              <a:lnSpc>
                <a:spcPct val="80000"/>
              </a:lnSpc>
              <a:buSzPct val="60000"/>
              <a:buFont typeface="Wingdings" panose="05000000000000000000" pitchFamily="2" charset="2"/>
              <a:buChar char="q"/>
            </a:pPr>
            <a:endParaRPr lang="cs-CZ" altLang="cs-CZ" dirty="0">
              <a:latin typeface="Arial Narrow" panose="020B0606020202030204" pitchFamily="34" charset="0"/>
            </a:endParaRPr>
          </a:p>
          <a:p>
            <a:pPr marL="358775" indent="-358775">
              <a:lnSpc>
                <a:spcPct val="80000"/>
              </a:lnSpc>
              <a:buSzPct val="60000"/>
              <a:buFont typeface="Wingdings" panose="05000000000000000000" pitchFamily="2" charset="2"/>
              <a:buChar char="q"/>
            </a:pPr>
            <a:endParaRPr lang="cs-CZ" altLang="cs-CZ" dirty="0">
              <a:latin typeface="Arial Narrow" panose="020B0606020202030204" pitchFamily="34" charset="0"/>
            </a:endParaRPr>
          </a:p>
          <a:p>
            <a:pPr marL="358775" indent="-358775">
              <a:lnSpc>
                <a:spcPct val="80000"/>
              </a:lnSpc>
              <a:buSzPct val="60000"/>
              <a:buFont typeface="Wingdings" panose="05000000000000000000" pitchFamily="2" charset="2"/>
              <a:buChar char="q"/>
            </a:pPr>
            <a:endParaRPr lang="cs-CZ" altLang="cs-CZ" dirty="0">
              <a:latin typeface="Arial Narrow" panose="020B0606020202030204" pitchFamily="34" charset="0"/>
            </a:endParaRPr>
          </a:p>
          <a:p>
            <a:pPr marL="358775" indent="-358775">
              <a:lnSpc>
                <a:spcPct val="80000"/>
              </a:lnSpc>
              <a:buSzPct val="60000"/>
              <a:buFont typeface="Wingdings" panose="05000000000000000000" pitchFamily="2" charset="2"/>
              <a:buChar char="q"/>
            </a:pPr>
            <a:endParaRPr lang="cs-CZ" altLang="cs-CZ" sz="2800" dirty="0">
              <a:solidFill>
                <a:schemeClr val="tx1"/>
              </a:solidFill>
              <a:latin typeface="Arial Narrow" panose="020B0606020202030204" pitchFamily="34" charset="0"/>
            </a:endParaRPr>
          </a:p>
          <a:p>
            <a:pPr marL="358775" indent="-358775">
              <a:lnSpc>
                <a:spcPct val="80000"/>
              </a:lnSpc>
              <a:buSzPct val="60000"/>
              <a:buFont typeface="Wingdings" panose="05000000000000000000" pitchFamily="2" charset="2"/>
              <a:buChar char="q"/>
            </a:pPr>
            <a:endParaRPr lang="cs-CZ" altLang="cs-CZ" sz="2800" dirty="0">
              <a:solidFill>
                <a:schemeClr val="tx1"/>
              </a:solidFill>
              <a:latin typeface="Arial Narrow" panose="020B0606020202030204" pitchFamily="34" charset="0"/>
            </a:endParaRPr>
          </a:p>
        </p:txBody>
      </p:sp>
      <p:sp>
        <p:nvSpPr>
          <p:cNvPr id="2" name="Zástupný symbol pro zápatí 1"/>
          <p:cNvSpPr>
            <a:spLocks noGrp="1"/>
          </p:cNvSpPr>
          <p:nvPr>
            <p:ph type="ftr" sz="quarter" idx="11"/>
          </p:nvPr>
        </p:nvSpPr>
        <p:spPr>
          <a:xfrm>
            <a:off x="3070076"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fade">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0">
                                            <p:txEl>
                                              <p:pRg st="1" end="1"/>
                                            </p:txEl>
                                          </p:spTgt>
                                        </p:tgtEl>
                                        <p:attrNameLst>
                                          <p:attrName>style.visibility</p:attrName>
                                        </p:attrNameLst>
                                      </p:cBhvr>
                                      <p:to>
                                        <p:strVal val="visible"/>
                                      </p:to>
                                    </p:set>
                                    <p:animEffect transition="in" filter="fade">
                                      <p:cBhvr>
                                        <p:cTn id="12" dur="500"/>
                                        <p:tgtEl>
                                          <p:spTgt spid="225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0">
                                            <p:txEl>
                                              <p:pRg st="2" end="2"/>
                                            </p:txEl>
                                          </p:spTgt>
                                        </p:tgtEl>
                                        <p:attrNameLst>
                                          <p:attrName>style.visibility</p:attrName>
                                        </p:attrNameLst>
                                      </p:cBhvr>
                                      <p:to>
                                        <p:strVal val="visible"/>
                                      </p:to>
                                    </p:set>
                                    <p:animEffect transition="in" filter="fade">
                                      <p:cBhvr>
                                        <p:cTn id="17" dur="500"/>
                                        <p:tgtEl>
                                          <p:spTgt spid="225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0">
                                            <p:txEl>
                                              <p:pRg st="3" end="3"/>
                                            </p:txEl>
                                          </p:spTgt>
                                        </p:tgtEl>
                                        <p:attrNameLst>
                                          <p:attrName>style.visibility</p:attrName>
                                        </p:attrNameLst>
                                      </p:cBhvr>
                                      <p:to>
                                        <p:strVal val="visible"/>
                                      </p:to>
                                    </p:set>
                                    <p:animEffect transition="in" filter="fade">
                                      <p:cBhvr>
                                        <p:cTn id="22" dur="500"/>
                                        <p:tgtEl>
                                          <p:spTgt spid="225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530">
                                            <p:txEl>
                                              <p:pRg st="4" end="4"/>
                                            </p:txEl>
                                          </p:spTgt>
                                        </p:tgtEl>
                                        <p:attrNameLst>
                                          <p:attrName>style.visibility</p:attrName>
                                        </p:attrNameLst>
                                      </p:cBhvr>
                                      <p:to>
                                        <p:strVal val="visible"/>
                                      </p:to>
                                    </p:set>
                                    <p:animEffect transition="in" filter="fade">
                                      <p:cBhvr>
                                        <p:cTn id="27" dur="500"/>
                                        <p:tgtEl>
                                          <p:spTgt spid="2253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530">
                                            <p:txEl>
                                              <p:pRg st="5" end="5"/>
                                            </p:txEl>
                                          </p:spTgt>
                                        </p:tgtEl>
                                        <p:attrNameLst>
                                          <p:attrName>style.visibility</p:attrName>
                                        </p:attrNameLst>
                                      </p:cBhvr>
                                      <p:to>
                                        <p:strVal val="visible"/>
                                      </p:to>
                                    </p:set>
                                    <p:animEffect transition="in" filter="fade">
                                      <p:cBhvr>
                                        <p:cTn id="32" dur="500"/>
                                        <p:tgtEl>
                                          <p:spTgt spid="2253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530">
                                            <p:txEl>
                                              <p:pRg st="6" end="6"/>
                                            </p:txEl>
                                          </p:spTgt>
                                        </p:tgtEl>
                                        <p:attrNameLst>
                                          <p:attrName>style.visibility</p:attrName>
                                        </p:attrNameLst>
                                      </p:cBhvr>
                                      <p:to>
                                        <p:strVal val="visible"/>
                                      </p:to>
                                    </p:set>
                                    <p:animEffect transition="in" filter="fade">
                                      <p:cBhvr>
                                        <p:cTn id="37" dur="500"/>
                                        <p:tgtEl>
                                          <p:spTgt spid="2253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530">
                                            <p:txEl>
                                              <p:pRg st="7" end="7"/>
                                            </p:txEl>
                                          </p:spTgt>
                                        </p:tgtEl>
                                        <p:attrNameLst>
                                          <p:attrName>style.visibility</p:attrName>
                                        </p:attrNameLst>
                                      </p:cBhvr>
                                      <p:to>
                                        <p:strVal val="visible"/>
                                      </p:to>
                                    </p:set>
                                    <p:animEffect transition="in" filter="fade">
                                      <p:cBhvr>
                                        <p:cTn id="42" dur="500"/>
                                        <p:tgtEl>
                                          <p:spTgt spid="2253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530">
                                            <p:txEl>
                                              <p:pRg st="8" end="8"/>
                                            </p:txEl>
                                          </p:spTgt>
                                        </p:tgtEl>
                                        <p:attrNameLst>
                                          <p:attrName>style.visibility</p:attrName>
                                        </p:attrNameLst>
                                      </p:cBhvr>
                                      <p:to>
                                        <p:strVal val="visible"/>
                                      </p:to>
                                    </p:set>
                                    <p:animEffect transition="in" filter="fade">
                                      <p:cBhvr>
                                        <p:cTn id="47" dur="500"/>
                                        <p:tgtEl>
                                          <p:spTgt spid="22530">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530">
                                            <p:txEl>
                                              <p:pRg st="9" end="9"/>
                                            </p:txEl>
                                          </p:spTgt>
                                        </p:tgtEl>
                                        <p:attrNameLst>
                                          <p:attrName>style.visibility</p:attrName>
                                        </p:attrNameLst>
                                      </p:cBhvr>
                                      <p:to>
                                        <p:strVal val="visible"/>
                                      </p:to>
                                    </p:set>
                                    <p:animEffect transition="in" filter="fade">
                                      <p:cBhvr>
                                        <p:cTn id="52" dur="500"/>
                                        <p:tgtEl>
                                          <p:spTgt spid="22530">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530">
                                            <p:txEl>
                                              <p:pRg st="10" end="10"/>
                                            </p:txEl>
                                          </p:spTgt>
                                        </p:tgtEl>
                                        <p:attrNameLst>
                                          <p:attrName>style.visibility</p:attrName>
                                        </p:attrNameLst>
                                      </p:cBhvr>
                                      <p:to>
                                        <p:strVal val="visible"/>
                                      </p:to>
                                    </p:set>
                                    <p:animEffect transition="in" filter="fade">
                                      <p:cBhvr>
                                        <p:cTn id="57" dur="500"/>
                                        <p:tgtEl>
                                          <p:spTgt spid="22530">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530">
                                            <p:txEl>
                                              <p:pRg st="11" end="11"/>
                                            </p:txEl>
                                          </p:spTgt>
                                        </p:tgtEl>
                                        <p:attrNameLst>
                                          <p:attrName>style.visibility</p:attrName>
                                        </p:attrNameLst>
                                      </p:cBhvr>
                                      <p:to>
                                        <p:strVal val="visible"/>
                                      </p:to>
                                    </p:set>
                                    <p:animEffect transition="in" filter="fade">
                                      <p:cBhvr>
                                        <p:cTn id="62" dur="500"/>
                                        <p:tgtEl>
                                          <p:spTgt spid="2253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0" y="1052736"/>
            <a:ext cx="9036050" cy="5112568"/>
          </a:xfrm>
        </p:spPr>
        <p:txBody>
          <a:bodyPr>
            <a:normAutofit fontScale="25000" lnSpcReduction="20000"/>
          </a:bodyPr>
          <a:lstStyle/>
          <a:p>
            <a:pPr marL="0" indent="0" eaLnBrk="1" hangingPunct="1">
              <a:lnSpc>
                <a:spcPct val="80000"/>
              </a:lnSpc>
              <a:buSzTx/>
              <a:buFont typeface="Wingdings" panose="05000000000000000000" pitchFamily="2" charset="2"/>
              <a:buNone/>
            </a:pPr>
            <a:r>
              <a:rPr lang="cs-CZ" altLang="cs-CZ" sz="9600" b="1" dirty="0">
                <a:solidFill>
                  <a:schemeClr val="tx1"/>
                </a:solidFill>
                <a:latin typeface="Arial Narrow" panose="020B0606020202030204" pitchFamily="34" charset="0"/>
              </a:rPr>
              <a:t>    </a:t>
            </a:r>
            <a:r>
              <a:rPr lang="cs-CZ" altLang="cs-CZ" sz="9600" b="1" dirty="0">
                <a:latin typeface="Arial Narrow" panose="020B0606020202030204" pitchFamily="34" charset="0"/>
                <a:ea typeface="+mj-ea"/>
                <a:cs typeface="+mj-cs"/>
              </a:rPr>
              <a:t>Specifické zásady trestního </a:t>
            </a:r>
            <a:r>
              <a:rPr lang="cs-CZ" altLang="cs-CZ" sz="9600" b="1" dirty="0">
                <a:solidFill>
                  <a:schemeClr val="tx1"/>
                </a:solidFill>
                <a:latin typeface="Arial Narrow" panose="020B0606020202030204" pitchFamily="34" charset="0"/>
              </a:rPr>
              <a:t>práva</a:t>
            </a:r>
            <a:endParaRPr lang="cs-CZ" altLang="cs-CZ" sz="9600" b="1" u="sng" dirty="0">
              <a:solidFill>
                <a:schemeClr val="tx1"/>
              </a:solidFill>
              <a:latin typeface="Arial Narrow" panose="020B0606020202030204" pitchFamily="34" charset="0"/>
            </a:endParaRPr>
          </a:p>
          <a:p>
            <a:pPr marL="520700" lvl="1" indent="-342900" eaLnBrk="1" hangingPunct="1">
              <a:lnSpc>
                <a:spcPct val="80000"/>
              </a:lnSpc>
              <a:buClrTx/>
              <a:buSzPct val="60000"/>
              <a:buFont typeface="Wingdings" panose="05000000000000000000" pitchFamily="2" charset="2"/>
              <a:buChar char="q"/>
            </a:pPr>
            <a:endParaRPr lang="cs-CZ" altLang="cs-CZ" u="sng" dirty="0">
              <a:solidFill>
                <a:schemeClr val="tx1"/>
              </a:solidFill>
              <a:latin typeface="Arial Narrow" panose="020B0606020202030204" pitchFamily="34" charset="0"/>
            </a:endParaRPr>
          </a:p>
          <a:p>
            <a:pPr marL="520700" lvl="1" indent="-342900" eaLnBrk="1" hangingPunct="1">
              <a:lnSpc>
                <a:spcPct val="120000"/>
              </a:lnSpc>
              <a:spcBef>
                <a:spcPts val="0"/>
              </a:spcBef>
              <a:spcAft>
                <a:spcPts val="600"/>
              </a:spcAft>
              <a:buClrTx/>
              <a:buSzPct val="60000"/>
              <a:buFont typeface="Wingdings" panose="05000000000000000000" pitchFamily="2" charset="2"/>
              <a:buChar char="q"/>
            </a:pPr>
            <a:r>
              <a:rPr lang="cs-CZ" altLang="cs-CZ" sz="6400" b="1" dirty="0">
                <a:solidFill>
                  <a:schemeClr val="tx1"/>
                </a:solidFill>
                <a:latin typeface="Arial Narrow" panose="020B0606020202030204" pitchFamily="34" charset="0"/>
              </a:rPr>
              <a:t>zásada ekonomie trestního práva </a:t>
            </a:r>
            <a:r>
              <a:rPr lang="cs-CZ" altLang="cs-CZ" sz="6400" dirty="0">
                <a:solidFill>
                  <a:schemeClr val="tx1"/>
                </a:solidFill>
                <a:latin typeface="Arial Narrow" panose="020B0606020202030204" pitchFamily="34" charset="0"/>
              </a:rPr>
              <a:t>-&gt; zde se ukazuje pomocná úloha trestní represe (subsidiarita trestního práva) =&gt; prostředky trestního práva jsou až krajní, nastupují k ochraně zájmu (objektu) až jako poslední (trestní sankce není jedinou sankcí, ty tvoří hierarchii -&gt; morální odsouzení, disciplinární odpovědnost, sankce občanskoprávní, správní odpovědnost, trestní odpovědnost)</a:t>
            </a:r>
            <a:endParaRPr lang="cs-CZ" altLang="cs-CZ" sz="6400" u="sng" dirty="0">
              <a:solidFill>
                <a:schemeClr val="tx1"/>
              </a:solidFill>
              <a:latin typeface="Arial Narrow" panose="020B0606020202030204" pitchFamily="34" charset="0"/>
            </a:endParaRPr>
          </a:p>
          <a:p>
            <a:pPr marL="520700" lvl="1" indent="-342900" eaLnBrk="1" hangingPunct="1">
              <a:lnSpc>
                <a:spcPct val="120000"/>
              </a:lnSpc>
              <a:buClrTx/>
              <a:buSzPct val="60000"/>
              <a:buFont typeface="Wingdings" panose="05000000000000000000" pitchFamily="2" charset="2"/>
              <a:buChar char="q"/>
            </a:pPr>
            <a:r>
              <a:rPr lang="cs-CZ" altLang="cs-CZ" sz="6400" b="1" dirty="0">
                <a:solidFill>
                  <a:schemeClr val="tx1"/>
                </a:solidFill>
                <a:latin typeface="Arial Narrow" panose="020B0606020202030204" pitchFamily="34" charset="0"/>
              </a:rPr>
              <a:t>žádný trestný čin bez zákonného trestu </a:t>
            </a:r>
            <a:r>
              <a:rPr lang="cs-CZ" altLang="cs-CZ" sz="6400" dirty="0">
                <a:solidFill>
                  <a:schemeClr val="tx1"/>
                </a:solidFill>
                <a:latin typeface="Arial Narrow" panose="020B0606020202030204" pitchFamily="34" charset="0"/>
              </a:rPr>
              <a:t>-&gt; každý trestný čin bude projednán a bude za něj postih. Pachatel si musí uvědomit, že když bude dál páchat trestnou činnost, nastoupí tzv. neodvratnost trestu.</a:t>
            </a:r>
            <a:endParaRPr lang="cs-CZ" altLang="cs-CZ" sz="6400" u="sng" dirty="0">
              <a:solidFill>
                <a:schemeClr val="tx1"/>
              </a:solidFill>
              <a:latin typeface="Arial Narrow" panose="020B0606020202030204" pitchFamily="34" charset="0"/>
            </a:endParaRPr>
          </a:p>
          <a:p>
            <a:pPr marL="520700" lvl="1" indent="-342900" eaLnBrk="1" hangingPunct="1">
              <a:lnSpc>
                <a:spcPct val="120000"/>
              </a:lnSpc>
              <a:buClrTx/>
              <a:buSzPct val="60000"/>
              <a:buFont typeface="Wingdings" panose="05000000000000000000" pitchFamily="2" charset="2"/>
              <a:buChar char="q"/>
            </a:pPr>
            <a:r>
              <a:rPr lang="cs-CZ" altLang="cs-CZ" sz="6400" b="1" dirty="0">
                <a:solidFill>
                  <a:schemeClr val="tx1"/>
                </a:solidFill>
                <a:latin typeface="Arial Narrow" panose="020B0606020202030204" pitchFamily="34" charset="0"/>
              </a:rPr>
              <a:t>žádný trest bez trestného činu</a:t>
            </a:r>
          </a:p>
          <a:p>
            <a:pPr marL="520700" lvl="1" indent="-342900" eaLnBrk="1" hangingPunct="1">
              <a:lnSpc>
                <a:spcPct val="120000"/>
              </a:lnSpc>
              <a:buClrTx/>
              <a:buSzPct val="60000"/>
              <a:buFont typeface="Wingdings" panose="05000000000000000000" pitchFamily="2" charset="2"/>
              <a:buChar char="q"/>
            </a:pPr>
            <a:r>
              <a:rPr lang="cs-CZ" altLang="cs-CZ" sz="6400" b="1" dirty="0">
                <a:solidFill>
                  <a:schemeClr val="tx1"/>
                </a:solidFill>
                <a:latin typeface="Arial Narrow" panose="020B0606020202030204" pitchFamily="34" charset="0"/>
              </a:rPr>
              <a:t>zásada zákazu analogie k tíži pachatele </a:t>
            </a:r>
            <a:r>
              <a:rPr lang="cs-CZ" altLang="cs-CZ" sz="6400" dirty="0">
                <a:solidFill>
                  <a:schemeClr val="tx1"/>
                </a:solidFill>
                <a:latin typeface="Arial Narrow" panose="020B0606020202030204" pitchFamily="34" charset="0"/>
              </a:rPr>
              <a:t>-&gt; v trestním právu hmotném je zakázána jakákoliv analogie k tíži pachatele, v trestním právu procesním je zásadně analogie přípustná (výjimkou jsou případy, které zasahují do lidských práv)</a:t>
            </a:r>
            <a:endParaRPr lang="cs-CZ" altLang="cs-CZ" sz="6400" u="sng" dirty="0">
              <a:solidFill>
                <a:schemeClr val="tx1"/>
              </a:solidFill>
              <a:latin typeface="Arial Narrow" panose="020B0606020202030204" pitchFamily="34" charset="0"/>
            </a:endParaRPr>
          </a:p>
          <a:p>
            <a:pPr marL="520700" lvl="1" indent="-342900" eaLnBrk="1" hangingPunct="1">
              <a:lnSpc>
                <a:spcPct val="120000"/>
              </a:lnSpc>
              <a:buClrTx/>
              <a:buSzPct val="60000"/>
              <a:buFont typeface="Wingdings" panose="05000000000000000000" pitchFamily="2" charset="2"/>
              <a:buChar char="q"/>
            </a:pPr>
            <a:r>
              <a:rPr lang="cs-CZ" altLang="cs-CZ" sz="6400" b="1" dirty="0">
                <a:solidFill>
                  <a:schemeClr val="tx1"/>
                </a:solidFill>
                <a:latin typeface="Arial Narrow" panose="020B0606020202030204" pitchFamily="34" charset="0"/>
              </a:rPr>
              <a:t>zásada zákazu retroaktivity k tíži pachatele </a:t>
            </a:r>
            <a:r>
              <a:rPr lang="cs-CZ" altLang="cs-CZ" sz="6400" dirty="0">
                <a:solidFill>
                  <a:schemeClr val="tx1"/>
                </a:solidFill>
                <a:latin typeface="Arial Narrow" panose="020B0606020202030204" pitchFamily="34" charset="0"/>
              </a:rPr>
              <a:t>-&gt; rozhodná je doba spáchání trestného činu (výjimky jsou, když je to pro pachatele příznivější)</a:t>
            </a:r>
            <a:endParaRPr lang="cs-CZ" altLang="cs-CZ" sz="6400" u="sng" dirty="0">
              <a:solidFill>
                <a:schemeClr val="tx1"/>
              </a:solidFill>
              <a:latin typeface="Arial Narrow" panose="020B0606020202030204" pitchFamily="34" charset="0"/>
            </a:endParaRPr>
          </a:p>
          <a:p>
            <a:pPr marL="520700" lvl="1" indent="-342900" eaLnBrk="1" hangingPunct="1">
              <a:lnSpc>
                <a:spcPct val="120000"/>
              </a:lnSpc>
              <a:buClrTx/>
              <a:buSzPct val="60000"/>
              <a:buFont typeface="Wingdings" panose="05000000000000000000" pitchFamily="2" charset="2"/>
              <a:buChar char="q"/>
            </a:pPr>
            <a:r>
              <a:rPr lang="cs-CZ" altLang="cs-CZ" sz="6400" b="1" dirty="0">
                <a:solidFill>
                  <a:schemeClr val="tx1"/>
                </a:solidFill>
                <a:latin typeface="Arial Narrow" panose="020B0606020202030204" pitchFamily="34" charset="0"/>
              </a:rPr>
              <a:t>zásada odpovědnosti za zavinění </a:t>
            </a:r>
            <a:r>
              <a:rPr lang="cs-CZ" altLang="cs-CZ" sz="6400" dirty="0">
                <a:solidFill>
                  <a:schemeClr val="tx1"/>
                </a:solidFill>
                <a:latin typeface="Arial Narrow" panose="020B0606020202030204" pitchFamily="34" charset="0"/>
              </a:rPr>
              <a:t>(za úmysl či nedbalost)</a:t>
            </a:r>
            <a:endParaRPr lang="cs-CZ" altLang="cs-CZ" sz="6400" u="sng" dirty="0">
              <a:solidFill>
                <a:schemeClr val="tx1"/>
              </a:solidFill>
              <a:latin typeface="Arial Narrow" panose="020B0606020202030204" pitchFamily="34" charset="0"/>
            </a:endParaRPr>
          </a:p>
          <a:p>
            <a:pPr marL="520700" lvl="1" indent="-342900" eaLnBrk="1" hangingPunct="1">
              <a:lnSpc>
                <a:spcPct val="120000"/>
              </a:lnSpc>
              <a:buClrTx/>
              <a:buSzPct val="60000"/>
              <a:buFont typeface="Wingdings" panose="05000000000000000000" pitchFamily="2" charset="2"/>
              <a:buChar char="q"/>
            </a:pPr>
            <a:r>
              <a:rPr lang="cs-CZ" altLang="cs-CZ" sz="6400" b="1" dirty="0">
                <a:solidFill>
                  <a:schemeClr val="tx1"/>
                </a:solidFill>
                <a:latin typeface="Arial Narrow" panose="020B0606020202030204" pitchFamily="34" charset="0"/>
              </a:rPr>
              <a:t>zásada ne bis in idem </a:t>
            </a:r>
            <a:r>
              <a:rPr lang="cs-CZ" altLang="cs-CZ" sz="6400" dirty="0">
                <a:solidFill>
                  <a:schemeClr val="tx1"/>
                </a:solidFill>
                <a:latin typeface="Arial Narrow" panose="020B0606020202030204" pitchFamily="34" charset="0"/>
              </a:rPr>
              <a:t>(ne 2x v téže věci) -&gt; to platí hlavně v procesu, ale důsledky to má i v trestním právu hmotném </a:t>
            </a:r>
            <a:r>
              <a:rPr lang="cs-CZ" altLang="cs-CZ" sz="6400" u="sng" dirty="0">
                <a:solidFill>
                  <a:schemeClr val="tx1"/>
                </a:solidFill>
                <a:latin typeface="Arial Narrow" panose="020B0606020202030204" pitchFamily="34" charset="0"/>
              </a:rPr>
              <a:t>zásada viny a trestu</a:t>
            </a:r>
          </a:p>
          <a:p>
            <a:pPr marL="520700" lvl="1" indent="-342900" eaLnBrk="1" hangingPunct="1">
              <a:lnSpc>
                <a:spcPct val="120000"/>
              </a:lnSpc>
              <a:buClrTx/>
              <a:buSzPct val="60000"/>
              <a:buFont typeface="Wingdings" panose="05000000000000000000" pitchFamily="2" charset="2"/>
              <a:buChar char="q"/>
            </a:pPr>
            <a:r>
              <a:rPr lang="cs-CZ" altLang="cs-CZ" sz="6400" b="1" dirty="0">
                <a:solidFill>
                  <a:schemeClr val="tx1"/>
                </a:solidFill>
                <a:latin typeface="Arial Narrow" panose="020B0606020202030204" pitchFamily="34" charset="0"/>
              </a:rPr>
              <a:t>zásada přiměřenosti trestu</a:t>
            </a:r>
          </a:p>
          <a:p>
            <a:pPr marL="520700" lvl="1" indent="-342900" eaLnBrk="1" hangingPunct="1">
              <a:lnSpc>
                <a:spcPct val="120000"/>
              </a:lnSpc>
              <a:buClrTx/>
              <a:buSzPct val="60000"/>
              <a:buFont typeface="Wingdings" panose="05000000000000000000" pitchFamily="2" charset="2"/>
              <a:buChar char="q"/>
            </a:pPr>
            <a:r>
              <a:rPr lang="cs-CZ" altLang="cs-CZ" sz="6400" b="1" dirty="0">
                <a:solidFill>
                  <a:schemeClr val="tx1"/>
                </a:solidFill>
                <a:latin typeface="Arial Narrow" panose="020B0606020202030204" pitchFamily="34" charset="0"/>
              </a:rPr>
              <a:t>zásada jednoty trestní represe a prevence</a:t>
            </a:r>
          </a:p>
        </p:txBody>
      </p:sp>
      <p:sp>
        <p:nvSpPr>
          <p:cNvPr id="6" name="Zástupný symbol pro zápatí 1"/>
          <p:cNvSpPr>
            <a:spLocks noGrp="1"/>
          </p:cNvSpPr>
          <p:nvPr>
            <p:ph type="ftr" sz="quarter" idx="11"/>
          </p:nvPr>
        </p:nvSpPr>
        <p:spPr>
          <a:xfrm>
            <a:off x="3028950"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578">
                                            <p:txEl>
                                              <p:pRg st="2" end="2"/>
                                            </p:txEl>
                                          </p:spTgt>
                                        </p:tgtEl>
                                        <p:attrNameLst>
                                          <p:attrName>style.visibility</p:attrName>
                                        </p:attrNameLst>
                                      </p:cBhvr>
                                      <p:to>
                                        <p:strVal val="visible"/>
                                      </p:to>
                                    </p:set>
                                    <p:animEffect transition="in" filter="fade">
                                      <p:cBhvr>
                                        <p:cTn id="7" dur="500"/>
                                        <p:tgtEl>
                                          <p:spTgt spid="24578">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4578">
                                            <p:txEl>
                                              <p:pRg st="3" end="3"/>
                                            </p:txEl>
                                          </p:spTgt>
                                        </p:tgtEl>
                                        <p:attrNameLst>
                                          <p:attrName>style.visibility</p:attrName>
                                        </p:attrNameLst>
                                      </p:cBhvr>
                                      <p:to>
                                        <p:strVal val="visible"/>
                                      </p:to>
                                    </p:set>
                                    <p:animEffect transition="in" filter="fade">
                                      <p:cBhvr>
                                        <p:cTn id="12" dur="500"/>
                                        <p:tgtEl>
                                          <p:spTgt spid="24578">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4578">
                                            <p:txEl>
                                              <p:pRg st="4" end="4"/>
                                            </p:txEl>
                                          </p:spTgt>
                                        </p:tgtEl>
                                        <p:attrNameLst>
                                          <p:attrName>style.visibility</p:attrName>
                                        </p:attrNameLst>
                                      </p:cBhvr>
                                      <p:to>
                                        <p:strVal val="visible"/>
                                      </p:to>
                                    </p:set>
                                    <p:animEffect transition="in" filter="fade">
                                      <p:cBhvr>
                                        <p:cTn id="17" dur="500"/>
                                        <p:tgtEl>
                                          <p:spTgt spid="24578">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4578">
                                            <p:txEl>
                                              <p:pRg st="5" end="5"/>
                                            </p:txEl>
                                          </p:spTgt>
                                        </p:tgtEl>
                                        <p:attrNameLst>
                                          <p:attrName>style.visibility</p:attrName>
                                        </p:attrNameLst>
                                      </p:cBhvr>
                                      <p:to>
                                        <p:strVal val="visible"/>
                                      </p:to>
                                    </p:set>
                                    <p:animEffect transition="in" filter="fade">
                                      <p:cBhvr>
                                        <p:cTn id="22" dur="500"/>
                                        <p:tgtEl>
                                          <p:spTgt spid="24578">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4578">
                                            <p:txEl>
                                              <p:pRg st="6" end="6"/>
                                            </p:txEl>
                                          </p:spTgt>
                                        </p:tgtEl>
                                        <p:attrNameLst>
                                          <p:attrName>style.visibility</p:attrName>
                                        </p:attrNameLst>
                                      </p:cBhvr>
                                      <p:to>
                                        <p:strVal val="visible"/>
                                      </p:to>
                                    </p:set>
                                    <p:animEffect transition="in" filter="fade">
                                      <p:cBhvr>
                                        <p:cTn id="27" dur="500"/>
                                        <p:tgtEl>
                                          <p:spTgt spid="24578">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4578">
                                            <p:txEl>
                                              <p:pRg st="7" end="7"/>
                                            </p:txEl>
                                          </p:spTgt>
                                        </p:tgtEl>
                                        <p:attrNameLst>
                                          <p:attrName>style.visibility</p:attrName>
                                        </p:attrNameLst>
                                      </p:cBhvr>
                                      <p:to>
                                        <p:strVal val="visible"/>
                                      </p:to>
                                    </p:set>
                                    <p:animEffect transition="in" filter="fade">
                                      <p:cBhvr>
                                        <p:cTn id="32" dur="500"/>
                                        <p:tgtEl>
                                          <p:spTgt spid="24578">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4578">
                                            <p:txEl>
                                              <p:pRg st="8" end="8"/>
                                            </p:txEl>
                                          </p:spTgt>
                                        </p:tgtEl>
                                        <p:attrNameLst>
                                          <p:attrName>style.visibility</p:attrName>
                                        </p:attrNameLst>
                                      </p:cBhvr>
                                      <p:to>
                                        <p:strVal val="visible"/>
                                      </p:to>
                                    </p:set>
                                    <p:animEffect transition="in" filter="fade">
                                      <p:cBhvr>
                                        <p:cTn id="37" dur="500"/>
                                        <p:tgtEl>
                                          <p:spTgt spid="24578">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24578">
                                            <p:txEl>
                                              <p:pRg st="9" end="9"/>
                                            </p:txEl>
                                          </p:spTgt>
                                        </p:tgtEl>
                                        <p:attrNameLst>
                                          <p:attrName>style.visibility</p:attrName>
                                        </p:attrNameLst>
                                      </p:cBhvr>
                                      <p:to>
                                        <p:strVal val="visible"/>
                                      </p:to>
                                    </p:set>
                                    <p:animEffect transition="in" filter="fade">
                                      <p:cBhvr>
                                        <p:cTn id="42" dur="500"/>
                                        <p:tgtEl>
                                          <p:spTgt spid="24578">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24578">
                                            <p:txEl>
                                              <p:pRg st="10" end="10"/>
                                            </p:txEl>
                                          </p:spTgt>
                                        </p:tgtEl>
                                        <p:attrNameLst>
                                          <p:attrName>style.visibility</p:attrName>
                                        </p:attrNameLst>
                                      </p:cBhvr>
                                      <p:to>
                                        <p:strVal val="visible"/>
                                      </p:to>
                                    </p:set>
                                    <p:animEffect transition="in" filter="fade">
                                      <p:cBhvr>
                                        <p:cTn id="47" dur="500"/>
                                        <p:tgtEl>
                                          <p:spTgt spid="2457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323528" y="985862"/>
            <a:ext cx="7772400" cy="642938"/>
          </a:xfrm>
        </p:spPr>
        <p:txBody>
          <a:bodyPr/>
          <a:lstStyle/>
          <a:p>
            <a:pPr eaLnBrk="1" hangingPunct="1"/>
            <a:r>
              <a:rPr lang="cs-CZ" altLang="cs-CZ" sz="3600" b="1" dirty="0">
                <a:solidFill>
                  <a:schemeClr val="tx1"/>
                </a:solidFill>
                <a:latin typeface="Arial Narrow" panose="020B0606020202030204" pitchFamily="34" charset="0"/>
              </a:rPr>
              <a:t>Trestní právo</a:t>
            </a:r>
          </a:p>
        </p:txBody>
      </p:sp>
      <p:sp>
        <p:nvSpPr>
          <p:cNvPr id="52227" name="Rectangle 3"/>
          <p:cNvSpPr>
            <a:spLocks noGrp="1" noChangeArrowheads="1"/>
          </p:cNvSpPr>
          <p:nvPr>
            <p:ph idx="1"/>
          </p:nvPr>
        </p:nvSpPr>
        <p:spPr>
          <a:xfrm>
            <a:off x="35496" y="1629216"/>
            <a:ext cx="9036050" cy="4680104"/>
          </a:xfrm>
        </p:spPr>
        <p:txBody>
          <a:bodyPr>
            <a:normAutofit lnSpcReduction="10000"/>
          </a:bodyPr>
          <a:lstStyle/>
          <a:p>
            <a:pPr marL="444500" indent="-444500"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veřejnoprávní odvětví</a:t>
            </a:r>
          </a:p>
          <a:p>
            <a:pPr marL="444500" indent="-444500"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určuje</a:t>
            </a:r>
          </a:p>
          <a:p>
            <a:pPr marL="844550" lvl="1" indent="-444500"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sz="2000" dirty="0">
                <a:solidFill>
                  <a:schemeClr val="tx1"/>
                </a:solidFill>
                <a:latin typeface="Arial Narrow" panose="020B0606020202030204" pitchFamily="34" charset="0"/>
              </a:rPr>
              <a:t>jaká společensky škodlivá jednání jsou trestnými činy</a:t>
            </a:r>
          </a:p>
          <a:p>
            <a:pPr marL="844550" lvl="1" indent="-444500"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sz="2000" dirty="0">
                <a:solidFill>
                  <a:schemeClr val="tx1"/>
                </a:solidFill>
                <a:latin typeface="Arial Narrow" panose="020B0606020202030204" pitchFamily="34" charset="0"/>
              </a:rPr>
              <a:t>jaké jsou sankce za jejich spáchání a </a:t>
            </a:r>
          </a:p>
          <a:p>
            <a:pPr marL="844550" lvl="1" indent="-444500"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sz="2000" dirty="0">
                <a:solidFill>
                  <a:schemeClr val="tx1"/>
                </a:solidFill>
                <a:latin typeface="Arial Narrow" panose="020B0606020202030204" pitchFamily="34" charset="0"/>
              </a:rPr>
              <a:t>jakým způsobem stát spáchání trestných činů a jejich pachatele zjišťuje a trestá</a:t>
            </a:r>
          </a:p>
          <a:p>
            <a:pPr marL="444500" indent="-444500"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nejzazší prostředek (tzv. ultima ratio), kterým je prováděna právní regulace a sociální kontrola společnosti</a:t>
            </a:r>
          </a:p>
          <a:p>
            <a:pPr marL="444500" indent="-444500"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Trestní právo (hmotné i procesní) představuje nejzávažnější zásahy do práv jednotlivce</a:t>
            </a:r>
          </a:p>
          <a:p>
            <a:pPr marL="844550" lvl="1" indent="-444500"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sz="2000" dirty="0">
                <a:solidFill>
                  <a:schemeClr val="tx1"/>
                </a:solidFill>
                <a:latin typeface="Arial Narrow" panose="020B0606020202030204" pitchFamily="34" charset="0"/>
              </a:rPr>
              <a:t>musí být používáno zdrženlivě pouze v případech, v nichž prostředky jiných právních odvětví (např. práva občanského a správního) selhávají nebo nejsou efektivní</a:t>
            </a:r>
          </a:p>
        </p:txBody>
      </p:sp>
      <p:sp>
        <p:nvSpPr>
          <p:cNvPr id="2" name="Zástupný symbol pro zápatí 1"/>
          <p:cNvSpPr>
            <a:spLocks noGrp="1"/>
          </p:cNvSpPr>
          <p:nvPr>
            <p:ph type="ftr" sz="quarter" idx="11"/>
          </p:nvPr>
        </p:nvSpPr>
        <p:spPr/>
        <p:txBody>
          <a:bodyPr/>
          <a:lstStyle/>
          <a:p>
            <a:pPr algn="ctr">
              <a:defRPr/>
            </a:pPr>
            <a:r>
              <a:rPr lang="cs-CZ" b="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Left)">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strips(downLeft)">
                                      <p:cBhvr>
                                        <p:cTn id="12" dur="500"/>
                                        <p:tgtEl>
                                          <p:spTgt spid="52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strips(downLeft)">
                                      <p:cBhvr>
                                        <p:cTn id="17" dur="500"/>
                                        <p:tgtEl>
                                          <p:spTgt spid="522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strips(downLeft)">
                                      <p:cBhvr>
                                        <p:cTn id="22" dur="500"/>
                                        <p:tgtEl>
                                          <p:spTgt spid="522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strips(downLeft)">
                                      <p:cBhvr>
                                        <p:cTn id="27" dur="500"/>
                                        <p:tgtEl>
                                          <p:spTgt spid="522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52227">
                                            <p:txEl>
                                              <p:pRg st="5" end="5"/>
                                            </p:txEl>
                                          </p:spTgt>
                                        </p:tgtEl>
                                        <p:attrNameLst>
                                          <p:attrName>style.visibility</p:attrName>
                                        </p:attrNameLst>
                                      </p:cBhvr>
                                      <p:to>
                                        <p:strVal val="visible"/>
                                      </p:to>
                                    </p:set>
                                    <p:animEffect transition="in" filter="strips(downLeft)">
                                      <p:cBhvr>
                                        <p:cTn id="32" dur="500"/>
                                        <p:tgtEl>
                                          <p:spTgt spid="522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52227">
                                            <p:txEl>
                                              <p:pRg st="6" end="6"/>
                                            </p:txEl>
                                          </p:spTgt>
                                        </p:tgtEl>
                                        <p:attrNameLst>
                                          <p:attrName>style.visibility</p:attrName>
                                        </p:attrNameLst>
                                      </p:cBhvr>
                                      <p:to>
                                        <p:strVal val="visible"/>
                                      </p:to>
                                    </p:set>
                                    <p:animEffect transition="in" filter="strips(downLeft)">
                                      <p:cBhvr>
                                        <p:cTn id="37" dur="500"/>
                                        <p:tgtEl>
                                          <p:spTgt spid="5222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52227">
                                            <p:txEl>
                                              <p:pRg st="7" end="7"/>
                                            </p:txEl>
                                          </p:spTgt>
                                        </p:tgtEl>
                                        <p:attrNameLst>
                                          <p:attrName>style.visibility</p:attrName>
                                        </p:attrNameLst>
                                      </p:cBhvr>
                                      <p:to>
                                        <p:strVal val="visible"/>
                                      </p:to>
                                    </p:set>
                                    <p:animEffect transition="in" filter="strips(downLeft)">
                                      <p:cBhvr>
                                        <p:cTn id="42" dur="500"/>
                                        <p:tgtEl>
                                          <p:spTgt spid="522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2536" y="994817"/>
            <a:ext cx="9144000" cy="561975"/>
          </a:xfrm>
        </p:spPr>
        <p:txBody>
          <a:bodyPr rtlCol="0">
            <a:normAutofit/>
          </a:bodyPr>
          <a:lstStyle/>
          <a:p>
            <a:pPr eaLnBrk="1" fontAlgn="auto" hangingPunct="1">
              <a:spcAft>
                <a:spcPts val="0"/>
              </a:spcAft>
              <a:defRPr/>
            </a:pPr>
            <a:r>
              <a:rPr lang="cs-CZ" sz="3200" b="1" dirty="0">
                <a:solidFill>
                  <a:schemeClr val="tx1"/>
                </a:solidFill>
                <a:latin typeface="Arial Narrow" pitchFamily="34" charset="0"/>
              </a:rPr>
              <a:t>Prameny a systém trestního práva</a:t>
            </a:r>
          </a:p>
        </p:txBody>
      </p:sp>
      <p:sp>
        <p:nvSpPr>
          <p:cNvPr id="25602" name="Rectangle 3"/>
          <p:cNvSpPr>
            <a:spLocks noGrp="1" noChangeArrowheads="1"/>
          </p:cNvSpPr>
          <p:nvPr>
            <p:ph idx="1"/>
          </p:nvPr>
        </p:nvSpPr>
        <p:spPr>
          <a:xfrm>
            <a:off x="214313" y="1700808"/>
            <a:ext cx="8715375" cy="4655543"/>
          </a:xfrm>
        </p:spPr>
        <p:txBody>
          <a:bodyPr>
            <a:normAutofit/>
          </a:bodyPr>
          <a:lstStyle/>
          <a:p>
            <a:pPr eaLnBrk="1" hangingPunct="1">
              <a:lnSpc>
                <a:spcPct val="100000"/>
              </a:lnSpc>
              <a:buClrTx/>
              <a:buSzPct val="60000"/>
              <a:buFont typeface="Wingdings" panose="05000000000000000000" pitchFamily="2" charset="2"/>
              <a:buChar char="q"/>
            </a:pPr>
            <a:r>
              <a:rPr lang="cs-CZ" altLang="cs-CZ" b="1" dirty="0">
                <a:solidFill>
                  <a:schemeClr val="tx1"/>
                </a:solidFill>
                <a:latin typeface="Arial Narrow" panose="020B0606020202030204" pitchFamily="34" charset="0"/>
              </a:rPr>
              <a:t>Listina základních práv a svobod, čl. 39</a:t>
            </a:r>
          </a:p>
          <a:p>
            <a:pPr lvl="1">
              <a:lnSpc>
                <a:spcPct val="100000"/>
              </a:lnSpc>
              <a:buSzPct val="60000"/>
              <a:buFont typeface="Wingdings" panose="05000000000000000000" pitchFamily="2" charset="2"/>
              <a:buChar char="q"/>
            </a:pPr>
            <a:r>
              <a:rPr lang="cs-CZ" altLang="cs-CZ" dirty="0">
                <a:solidFill>
                  <a:schemeClr val="tx1"/>
                </a:solidFill>
                <a:latin typeface="Arial Narrow" panose="020B0606020202030204" pitchFamily="34" charset="0"/>
              </a:rPr>
              <a:t>„Jen zákon stanoví, které jednání je trestným činem a jaký trest, jakož i jaké jiné újmy na právech nebo majetku, lze za jeho spáchání uložit.“ </a:t>
            </a:r>
          </a:p>
          <a:p>
            <a:pPr>
              <a:buSzPct val="60000"/>
              <a:buFont typeface="Wingdings" panose="05000000000000000000" pitchFamily="2" charset="2"/>
              <a:buChar char="q"/>
            </a:pPr>
            <a:r>
              <a:rPr lang="cs-CZ" altLang="cs-CZ" b="1" dirty="0">
                <a:solidFill>
                  <a:schemeClr val="tx1"/>
                </a:solidFill>
                <a:latin typeface="Arial Narrow" panose="020B0606020202030204" pitchFamily="34" charset="0"/>
              </a:rPr>
              <a:t>ve spojení s § 13 odst. 1 trestního zákoníku</a:t>
            </a:r>
          </a:p>
          <a:p>
            <a:pPr lvl="1">
              <a:buSzPct val="60000"/>
              <a:buFont typeface="Wingdings" panose="05000000000000000000" pitchFamily="2" charset="2"/>
              <a:buChar char="q"/>
            </a:pPr>
            <a:r>
              <a:rPr lang="cs-CZ" altLang="cs-CZ" dirty="0">
                <a:latin typeface="Arial Narrow" panose="020B0606020202030204" pitchFamily="34" charset="0"/>
              </a:rPr>
              <a:t>„Trestným činem je protiprávní čin, který trestní zákon označuje za trestný a který vykazuje znaky uvedené v takovém zákoně.“</a:t>
            </a:r>
            <a:endParaRPr lang="cs-CZ" altLang="cs-CZ" dirty="0">
              <a:solidFill>
                <a:schemeClr val="tx1"/>
              </a:solidFill>
              <a:latin typeface="Arial Narrow" panose="020B0606020202030204" pitchFamily="34" charset="0"/>
            </a:endParaRPr>
          </a:p>
          <a:p>
            <a:pPr eaLnBrk="1" hangingPunct="1">
              <a:buClrTx/>
              <a:buSzPct val="60000"/>
              <a:buFont typeface="Wingdings" panose="05000000000000000000" pitchFamily="2" charset="2"/>
              <a:buChar char="q"/>
            </a:pPr>
            <a:r>
              <a:rPr lang="cs-CZ" altLang="cs-CZ" b="1" dirty="0">
                <a:solidFill>
                  <a:schemeClr val="tx1"/>
                </a:solidFill>
                <a:latin typeface="Arial Narrow" panose="020B0606020202030204" pitchFamily="34" charset="0"/>
              </a:rPr>
              <a:t>Základním pramenem je </a:t>
            </a:r>
          </a:p>
          <a:p>
            <a:pPr marL="742950" lvl="1" indent="-342900" eaLnBrk="1" hangingPunct="1">
              <a:buClrTx/>
              <a:buSzPct val="60000"/>
              <a:buFont typeface="Wingdings" panose="05000000000000000000" pitchFamily="2" charset="2"/>
              <a:buChar char="q"/>
            </a:pPr>
            <a:r>
              <a:rPr lang="cs-CZ" altLang="cs-CZ" sz="1800" b="1" i="1" dirty="0">
                <a:solidFill>
                  <a:schemeClr val="tx1"/>
                </a:solidFill>
                <a:latin typeface="Arial Narrow" panose="020B0606020202030204" pitchFamily="34" charset="0"/>
              </a:rPr>
              <a:t>zákon č. 140/1961 Sb., trestní zákon ve znění pozdějších předpisů</a:t>
            </a:r>
            <a:r>
              <a:rPr lang="cs-CZ" altLang="cs-CZ" sz="1800" i="1" dirty="0">
                <a:solidFill>
                  <a:schemeClr val="tx1"/>
                </a:solidFill>
                <a:latin typeface="Arial Narrow" panose="020B0606020202030204" pitchFamily="34" charset="0"/>
              </a:rPr>
              <a:t>. České trestní právo je převážně právo kodexové (což je výhodné; není tomu ve všech právních řádech). </a:t>
            </a:r>
          </a:p>
          <a:p>
            <a:pPr marL="742950" lvl="1" indent="-342900" eaLnBrk="1" hangingPunct="1">
              <a:buClrTx/>
              <a:buSzPct val="60000"/>
              <a:buFont typeface="Wingdings" panose="05000000000000000000" pitchFamily="2" charset="2"/>
              <a:buChar char="q"/>
            </a:pPr>
            <a:r>
              <a:rPr lang="cs-CZ" altLang="cs-CZ" b="1" dirty="0">
                <a:solidFill>
                  <a:schemeClr val="tx1"/>
                </a:solidFill>
                <a:latin typeface="Arial Narrow" panose="020B0606020202030204" pitchFamily="34" charset="0"/>
              </a:rPr>
              <a:t>zákon č. 40/2009 Sb., trestní zákoník, </a:t>
            </a:r>
            <a:r>
              <a:rPr lang="cs-CZ" altLang="cs-CZ" dirty="0">
                <a:solidFill>
                  <a:schemeClr val="tx1"/>
                </a:solidFill>
                <a:latin typeface="Arial Narrow" panose="020B0606020202030204" pitchFamily="34" charset="0"/>
              </a:rPr>
              <a:t>ve znění </a:t>
            </a:r>
            <a:r>
              <a:rPr lang="cs-CZ" altLang="cs-CZ" dirty="0" err="1">
                <a:solidFill>
                  <a:schemeClr val="tx1"/>
                </a:solidFill>
                <a:latin typeface="Arial Narrow" panose="020B0606020202030204" pitchFamily="34" charset="0"/>
              </a:rPr>
              <a:t>pozd</a:t>
            </a:r>
            <a:r>
              <a:rPr lang="cs-CZ" altLang="cs-CZ" dirty="0">
                <a:solidFill>
                  <a:schemeClr val="tx1"/>
                </a:solidFill>
                <a:latin typeface="Arial Narrow" panose="020B0606020202030204" pitchFamily="34" charset="0"/>
              </a:rPr>
              <a:t>. předpisů</a:t>
            </a:r>
          </a:p>
          <a:p>
            <a:pPr marL="742950" lvl="1" indent="-342900" eaLnBrk="1" hangingPunct="1">
              <a:buClrTx/>
              <a:buSzPct val="60000"/>
              <a:buFont typeface="Wingdings" panose="05000000000000000000" pitchFamily="2" charset="2"/>
              <a:buChar char="q"/>
            </a:pPr>
            <a:endParaRPr lang="cs-CZ" altLang="cs-CZ" sz="2000" dirty="0">
              <a:solidFill>
                <a:schemeClr val="tx1"/>
              </a:solidFill>
              <a:latin typeface="Arial Narrow" panose="020B0606020202030204" pitchFamily="34" charset="0"/>
            </a:endParaRPr>
          </a:p>
        </p:txBody>
      </p:sp>
      <p:sp>
        <p:nvSpPr>
          <p:cNvPr id="6" name="Zástupný symbol pro zápatí 1"/>
          <p:cNvSpPr>
            <a:spLocks noGrp="1"/>
          </p:cNvSpPr>
          <p:nvPr>
            <p:ph type="ftr" sz="quarter" idx="11"/>
          </p:nvPr>
        </p:nvSpPr>
        <p:spPr>
          <a:xfrm>
            <a:off x="3028950"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fade">
                                      <p:cBhvr>
                                        <p:cTn id="7" dur="500"/>
                                        <p:tgtEl>
                                          <p:spTgt spid="256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Effect transition="in" filter="fade">
                                      <p:cBhvr>
                                        <p:cTn id="12" dur="500"/>
                                        <p:tgtEl>
                                          <p:spTgt spid="256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5602">
                                            <p:txEl>
                                              <p:pRg st="2" end="2"/>
                                            </p:txEl>
                                          </p:spTgt>
                                        </p:tgtEl>
                                        <p:attrNameLst>
                                          <p:attrName>style.visibility</p:attrName>
                                        </p:attrNameLst>
                                      </p:cBhvr>
                                      <p:to>
                                        <p:strVal val="visible"/>
                                      </p:to>
                                    </p:set>
                                    <p:animEffect transition="in" filter="fade">
                                      <p:cBhvr>
                                        <p:cTn id="17" dur="500"/>
                                        <p:tgtEl>
                                          <p:spTgt spid="256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602">
                                            <p:txEl>
                                              <p:pRg st="3" end="3"/>
                                            </p:txEl>
                                          </p:spTgt>
                                        </p:tgtEl>
                                        <p:attrNameLst>
                                          <p:attrName>style.visibility</p:attrName>
                                        </p:attrNameLst>
                                      </p:cBhvr>
                                      <p:to>
                                        <p:strVal val="visible"/>
                                      </p:to>
                                    </p:set>
                                    <p:animEffect transition="in" filter="fade">
                                      <p:cBhvr>
                                        <p:cTn id="22" dur="500"/>
                                        <p:tgtEl>
                                          <p:spTgt spid="2560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5602">
                                            <p:txEl>
                                              <p:pRg st="4" end="4"/>
                                            </p:txEl>
                                          </p:spTgt>
                                        </p:tgtEl>
                                        <p:attrNameLst>
                                          <p:attrName>style.visibility</p:attrName>
                                        </p:attrNameLst>
                                      </p:cBhvr>
                                      <p:to>
                                        <p:strVal val="visible"/>
                                      </p:to>
                                    </p:set>
                                    <p:animEffect transition="in" filter="fade">
                                      <p:cBhvr>
                                        <p:cTn id="27" dur="500"/>
                                        <p:tgtEl>
                                          <p:spTgt spid="2560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5602">
                                            <p:txEl>
                                              <p:pRg st="5" end="5"/>
                                            </p:txEl>
                                          </p:spTgt>
                                        </p:tgtEl>
                                        <p:attrNameLst>
                                          <p:attrName>style.visibility</p:attrName>
                                        </p:attrNameLst>
                                      </p:cBhvr>
                                      <p:to>
                                        <p:strVal val="visible"/>
                                      </p:to>
                                    </p:set>
                                    <p:animEffect transition="in" filter="fade">
                                      <p:cBhvr>
                                        <p:cTn id="32" dur="500"/>
                                        <p:tgtEl>
                                          <p:spTgt spid="2560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5602">
                                            <p:txEl>
                                              <p:pRg st="6" end="6"/>
                                            </p:txEl>
                                          </p:spTgt>
                                        </p:tgtEl>
                                        <p:attrNameLst>
                                          <p:attrName>style.visibility</p:attrName>
                                        </p:attrNameLst>
                                      </p:cBhvr>
                                      <p:to>
                                        <p:strVal val="visible"/>
                                      </p:to>
                                    </p:set>
                                    <p:animEffect transition="in" filter="fade">
                                      <p:cBhvr>
                                        <p:cTn id="37" dur="500"/>
                                        <p:tgtEl>
                                          <p:spTgt spid="2560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2536" y="994817"/>
            <a:ext cx="9144000" cy="561975"/>
          </a:xfrm>
        </p:spPr>
        <p:txBody>
          <a:bodyPr rtlCol="0">
            <a:normAutofit/>
          </a:bodyPr>
          <a:lstStyle/>
          <a:p>
            <a:pPr eaLnBrk="1" fontAlgn="auto" hangingPunct="1">
              <a:spcAft>
                <a:spcPts val="0"/>
              </a:spcAft>
              <a:defRPr/>
            </a:pPr>
            <a:r>
              <a:rPr lang="cs-CZ" sz="3200" b="1" dirty="0">
                <a:solidFill>
                  <a:schemeClr val="tx1"/>
                </a:solidFill>
                <a:latin typeface="Arial Narrow" pitchFamily="34" charset="0"/>
              </a:rPr>
              <a:t>Prameny a systém trestního práva</a:t>
            </a:r>
          </a:p>
        </p:txBody>
      </p:sp>
      <p:sp>
        <p:nvSpPr>
          <p:cNvPr id="25602" name="Rectangle 3"/>
          <p:cNvSpPr>
            <a:spLocks noGrp="1" noChangeArrowheads="1"/>
          </p:cNvSpPr>
          <p:nvPr>
            <p:ph idx="1"/>
          </p:nvPr>
        </p:nvSpPr>
        <p:spPr>
          <a:xfrm>
            <a:off x="214313" y="1700808"/>
            <a:ext cx="8715375" cy="4655543"/>
          </a:xfrm>
        </p:spPr>
        <p:txBody>
          <a:bodyPr>
            <a:normAutofit/>
          </a:bodyPr>
          <a:lstStyle/>
          <a:p>
            <a:pPr eaLnBrk="1" hangingPunct="1">
              <a:buClrTx/>
              <a:buSzPct val="60000"/>
              <a:buFont typeface="Wingdings" panose="05000000000000000000" pitchFamily="2" charset="2"/>
              <a:buChar char="q"/>
            </a:pPr>
            <a:r>
              <a:rPr lang="cs-CZ" altLang="cs-CZ" b="1" dirty="0">
                <a:solidFill>
                  <a:schemeClr val="tx1"/>
                </a:solidFill>
                <a:latin typeface="Arial Narrow" panose="020B0606020202030204" pitchFamily="34" charset="0"/>
              </a:rPr>
              <a:t> Základním procesním pramenem je </a:t>
            </a:r>
          </a:p>
          <a:p>
            <a:pPr marL="742950" lvl="1" indent="-342900" eaLnBrk="1" hangingPunct="1">
              <a:buClrTx/>
              <a:buSzPct val="60000"/>
              <a:buFont typeface="Wingdings" panose="05000000000000000000" pitchFamily="2" charset="2"/>
              <a:buChar char="q"/>
            </a:pPr>
            <a:r>
              <a:rPr lang="cs-CZ" altLang="cs-CZ" b="1" dirty="0">
                <a:latin typeface="Arial Narrow" panose="020B0606020202030204" pitchFamily="34" charset="0"/>
              </a:rPr>
              <a:t>zákon č. 141/1961 Sb., </a:t>
            </a:r>
            <a:r>
              <a:rPr lang="cs-CZ" altLang="cs-CZ" dirty="0">
                <a:latin typeface="Arial Narrow" panose="020B0606020202030204" pitchFamily="34" charset="0"/>
              </a:rPr>
              <a:t>trestní řád ve znění pozdějších předpisů</a:t>
            </a:r>
            <a:r>
              <a:rPr lang="cs-CZ" altLang="cs-CZ" sz="1800" i="1" dirty="0">
                <a:solidFill>
                  <a:schemeClr val="tx1"/>
                </a:solidFill>
                <a:latin typeface="Arial Narrow" panose="020B0606020202030204" pitchFamily="34" charset="0"/>
              </a:rPr>
              <a:t>. </a:t>
            </a:r>
          </a:p>
          <a:p>
            <a:pPr marL="742950" lvl="1" indent="-342900">
              <a:buSzPct val="60000"/>
              <a:buFont typeface="Wingdings" panose="05000000000000000000" pitchFamily="2" charset="2"/>
              <a:buChar char="q"/>
            </a:pPr>
            <a:r>
              <a:rPr lang="cs-CZ" altLang="cs-CZ" b="1" dirty="0">
                <a:latin typeface="Arial Narrow" panose="020B0606020202030204" pitchFamily="34" charset="0"/>
              </a:rPr>
              <a:t>zákon č. 104/2013 Sb</a:t>
            </a:r>
            <a:r>
              <a:rPr lang="cs-CZ" altLang="cs-CZ" dirty="0">
                <a:latin typeface="Arial Narrow" panose="020B0606020202030204" pitchFamily="34" charset="0"/>
              </a:rPr>
              <a:t>., o mezinárodní justiční spolupráci ve věcech trestních</a:t>
            </a:r>
          </a:p>
          <a:p>
            <a:pPr marL="742950" lvl="1" indent="-342900">
              <a:buSzPct val="60000"/>
              <a:buFont typeface="Wingdings" panose="05000000000000000000" pitchFamily="2" charset="2"/>
              <a:buChar char="q"/>
            </a:pPr>
            <a:r>
              <a:rPr lang="cs-CZ" altLang="cs-CZ" b="1" dirty="0">
                <a:latin typeface="Arial Narrow" panose="020B0606020202030204" pitchFamily="34" charset="0"/>
              </a:rPr>
              <a:t>Zákon č. 129/2008 Sb</a:t>
            </a:r>
            <a:r>
              <a:rPr lang="cs-CZ" altLang="cs-CZ" sz="2000" dirty="0">
                <a:solidFill>
                  <a:schemeClr val="tx1"/>
                </a:solidFill>
                <a:latin typeface="Arial Narrow" panose="020B0606020202030204" pitchFamily="34" charset="0"/>
              </a:rPr>
              <a:t>., </a:t>
            </a:r>
            <a:r>
              <a:rPr lang="cs-CZ" dirty="0">
                <a:latin typeface="Arial Narrow" panose="020B0606020202030204" pitchFamily="34" charset="0"/>
              </a:rPr>
              <a:t>o výkonu zabezpečovací detence a o změně některých souvisejících zákonů</a:t>
            </a:r>
            <a:endParaRPr lang="cs-CZ" altLang="cs-CZ" dirty="0">
              <a:latin typeface="Arial Narrow" panose="020B0606020202030204" pitchFamily="34" charset="0"/>
            </a:endParaRPr>
          </a:p>
        </p:txBody>
      </p:sp>
      <p:sp>
        <p:nvSpPr>
          <p:cNvPr id="6" name="Zástupný symbol pro zápatí 1"/>
          <p:cNvSpPr>
            <a:spLocks noGrp="1"/>
          </p:cNvSpPr>
          <p:nvPr>
            <p:ph type="ftr" sz="quarter" idx="11"/>
          </p:nvPr>
        </p:nvSpPr>
        <p:spPr>
          <a:xfrm>
            <a:off x="3028950" y="6356351"/>
            <a:ext cx="3086100" cy="365125"/>
          </a:xfrm>
        </p:spPr>
        <p:txBody>
          <a:bodyPr/>
          <a:lstStyle/>
          <a:p>
            <a:pPr algn="ctr">
              <a:defRPr/>
            </a:pPr>
            <a:r>
              <a:rPr lang="cs-CZ" b="0" dirty="0">
                <a:latin typeface="Arial Narrow" panose="020B0606020202030204" pitchFamily="34" charset="0"/>
              </a:rPr>
              <a:t>Leopold  SKORUŠA, Ph.D.</a:t>
            </a:r>
          </a:p>
        </p:txBody>
      </p:sp>
    </p:spTree>
    <p:extLst>
      <p:ext uri="{BB962C8B-B14F-4D97-AF65-F5344CB8AC3E}">
        <p14:creationId xmlns:p14="http://schemas.microsoft.com/office/powerpoint/2010/main" val="4006056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fade">
                                      <p:cBhvr>
                                        <p:cTn id="7" dur="500"/>
                                        <p:tgtEl>
                                          <p:spTgt spid="256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Effect transition="in" filter="fade">
                                      <p:cBhvr>
                                        <p:cTn id="12" dur="500"/>
                                        <p:tgtEl>
                                          <p:spTgt spid="256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107504" y="1124744"/>
            <a:ext cx="8857109" cy="5231607"/>
          </a:xfrm>
        </p:spPr>
        <p:txBody>
          <a:bodyPr rtlCol="0">
            <a:normAutofit fontScale="47500" lnSpcReduction="20000"/>
          </a:bodyPr>
          <a:lstStyle/>
          <a:p>
            <a:pPr marL="361950" indent="-185738" eaLnBrk="1" fontAlgn="auto" hangingPunct="1">
              <a:lnSpc>
                <a:spcPct val="80000"/>
              </a:lnSpc>
              <a:spcAft>
                <a:spcPts val="0"/>
              </a:spcAft>
              <a:buSzTx/>
              <a:buFont typeface="Wingdings" pitchFamily="2" charset="2"/>
              <a:buNone/>
              <a:defRPr/>
            </a:pPr>
            <a:r>
              <a:rPr lang="cs-CZ" sz="5900" b="1" dirty="0">
                <a:solidFill>
                  <a:schemeClr val="tx1"/>
                </a:solidFill>
                <a:latin typeface="Arial Narrow" pitchFamily="34" charset="0"/>
              </a:rPr>
              <a:t>K dalším pramenům patří</a:t>
            </a:r>
          </a:p>
          <a:p>
            <a:pPr marL="358775" indent="-358775" eaLnBrk="1" fontAlgn="auto" hangingPunct="1">
              <a:lnSpc>
                <a:spcPct val="120000"/>
              </a:lnSpc>
              <a:spcAft>
                <a:spcPts val="0"/>
              </a:spcAft>
              <a:buClr>
                <a:schemeClr val="tx1"/>
              </a:buClr>
              <a:buSzPct val="80000"/>
              <a:buFont typeface="Wingdings" panose="05000000000000000000" pitchFamily="2" charset="2"/>
              <a:buChar char="q"/>
              <a:defRPr/>
            </a:pPr>
            <a:r>
              <a:rPr lang="cs-CZ" sz="3800" b="1" dirty="0">
                <a:solidFill>
                  <a:schemeClr val="tx1"/>
                </a:solidFill>
                <a:latin typeface="Arial Narrow" pitchFamily="34" charset="0"/>
              </a:rPr>
              <a:t>z. č. 165/1950 Sb</a:t>
            </a:r>
            <a:r>
              <a:rPr lang="cs-CZ" sz="3800" dirty="0">
                <a:solidFill>
                  <a:schemeClr val="tx1"/>
                </a:solidFill>
                <a:latin typeface="Arial Narrow" pitchFamily="34" charset="0"/>
              </a:rPr>
              <a:t>., na ochranu míru - jako v jediném zákoně, kromě trestního zákona, je v něm obsažena skutková podstata trestného činu (příprava a propagace války)</a:t>
            </a:r>
          </a:p>
          <a:p>
            <a:pPr marL="358775" indent="-358775" eaLnBrk="1" fontAlgn="auto" hangingPunct="1">
              <a:lnSpc>
                <a:spcPct val="120000"/>
              </a:lnSpc>
              <a:spcAft>
                <a:spcPts val="0"/>
              </a:spcAft>
              <a:buClr>
                <a:schemeClr val="tx1"/>
              </a:buClr>
              <a:buSzPct val="80000"/>
              <a:buFont typeface="Wingdings" panose="05000000000000000000" pitchFamily="2" charset="2"/>
              <a:buChar char="q"/>
              <a:defRPr/>
            </a:pPr>
            <a:r>
              <a:rPr lang="cs-CZ" sz="3800" b="1" dirty="0">
                <a:solidFill>
                  <a:schemeClr val="tx1"/>
                </a:solidFill>
                <a:latin typeface="Arial Narrow" pitchFamily="34" charset="0"/>
              </a:rPr>
              <a:t>z. č. 184/1964 Sb</a:t>
            </a:r>
            <a:r>
              <a:rPr lang="cs-CZ" sz="3800" dirty="0">
                <a:solidFill>
                  <a:schemeClr val="tx1"/>
                </a:solidFill>
                <a:latin typeface="Arial Narrow" pitchFamily="34" charset="0"/>
              </a:rPr>
              <a:t>., o vyloučení promlčení některých trestných činů</a:t>
            </a:r>
          </a:p>
          <a:p>
            <a:pPr marL="358775" indent="-358775" eaLnBrk="1" fontAlgn="auto" hangingPunct="1">
              <a:lnSpc>
                <a:spcPct val="120000"/>
              </a:lnSpc>
              <a:spcAft>
                <a:spcPts val="0"/>
              </a:spcAft>
              <a:buClr>
                <a:schemeClr val="tx1"/>
              </a:buClr>
              <a:buSzPct val="80000"/>
              <a:buFont typeface="Wingdings" panose="05000000000000000000" pitchFamily="2" charset="2"/>
              <a:buChar char="q"/>
              <a:defRPr/>
            </a:pPr>
            <a:r>
              <a:rPr lang="cs-CZ" sz="3800" b="1" dirty="0">
                <a:solidFill>
                  <a:schemeClr val="tx1"/>
                </a:solidFill>
                <a:latin typeface="Arial Narrow" pitchFamily="34" charset="0"/>
              </a:rPr>
              <a:t>z. č. 169/1999 Sb</a:t>
            </a:r>
            <a:r>
              <a:rPr lang="cs-CZ" sz="3800" dirty="0">
                <a:solidFill>
                  <a:schemeClr val="tx1"/>
                </a:solidFill>
                <a:latin typeface="Arial Narrow" pitchFamily="34" charset="0"/>
              </a:rPr>
              <a:t>., o výkonu trestu odnětí svobody (účinnost od 1.1.2000)</a:t>
            </a:r>
          </a:p>
          <a:p>
            <a:pPr marL="358775" indent="-358775" eaLnBrk="1" fontAlgn="auto" hangingPunct="1">
              <a:lnSpc>
                <a:spcPct val="120000"/>
              </a:lnSpc>
              <a:spcAft>
                <a:spcPts val="0"/>
              </a:spcAft>
              <a:buClr>
                <a:schemeClr val="tx1"/>
              </a:buClr>
              <a:buSzPct val="80000"/>
              <a:buFont typeface="Wingdings" panose="05000000000000000000" pitchFamily="2" charset="2"/>
              <a:buChar char="q"/>
              <a:defRPr/>
            </a:pPr>
            <a:r>
              <a:rPr lang="cs-CZ" sz="3800" b="1" dirty="0">
                <a:solidFill>
                  <a:schemeClr val="tx1"/>
                </a:solidFill>
                <a:latin typeface="Arial Narrow" pitchFamily="34" charset="0"/>
              </a:rPr>
              <a:t>z. č. 119/1990 Sb</a:t>
            </a:r>
            <a:r>
              <a:rPr lang="cs-CZ" sz="3800" dirty="0">
                <a:solidFill>
                  <a:schemeClr val="tx1"/>
                </a:solidFill>
                <a:latin typeface="Arial Narrow" pitchFamily="34" charset="0"/>
              </a:rPr>
              <a:t>., o soudní rehabilitaci</a:t>
            </a:r>
          </a:p>
          <a:p>
            <a:pPr marL="358775" indent="-358775" eaLnBrk="1" fontAlgn="auto" hangingPunct="1">
              <a:lnSpc>
                <a:spcPct val="120000"/>
              </a:lnSpc>
              <a:spcAft>
                <a:spcPts val="0"/>
              </a:spcAft>
              <a:buClr>
                <a:schemeClr val="tx1"/>
              </a:buClr>
              <a:buSzPct val="80000"/>
              <a:buFont typeface="Wingdings" panose="05000000000000000000" pitchFamily="2" charset="2"/>
              <a:buChar char="q"/>
              <a:defRPr/>
            </a:pPr>
            <a:r>
              <a:rPr lang="cs-CZ" sz="3800" b="1" dirty="0">
                <a:solidFill>
                  <a:schemeClr val="tx1"/>
                </a:solidFill>
                <a:latin typeface="Arial Narrow" pitchFamily="34" charset="0"/>
              </a:rPr>
              <a:t>209/1992 Sb</a:t>
            </a:r>
            <a:r>
              <a:rPr lang="cs-CZ" sz="3800" dirty="0">
                <a:solidFill>
                  <a:schemeClr val="tx1"/>
                </a:solidFill>
                <a:latin typeface="Arial Narrow" pitchFamily="34" charset="0"/>
              </a:rPr>
              <a:t>., sdělení  federálního ministerstva zahraničních věcí-Úmluva o ochraně lidských práv a základních svobod </a:t>
            </a:r>
          </a:p>
          <a:p>
            <a:pPr marL="358775" indent="-358775" eaLnBrk="1" fontAlgn="auto" hangingPunct="1">
              <a:lnSpc>
                <a:spcPct val="120000"/>
              </a:lnSpc>
              <a:spcAft>
                <a:spcPts val="0"/>
              </a:spcAft>
              <a:buClr>
                <a:schemeClr val="tx1"/>
              </a:buClr>
              <a:buSzPct val="80000"/>
              <a:buFont typeface="Wingdings" panose="05000000000000000000" pitchFamily="2" charset="2"/>
              <a:buChar char="q"/>
              <a:defRPr/>
            </a:pPr>
            <a:r>
              <a:rPr lang="cs-CZ" sz="3800" b="1" dirty="0">
                <a:solidFill>
                  <a:schemeClr val="tx1"/>
                </a:solidFill>
                <a:latin typeface="Arial Narrow" pitchFamily="34" charset="0"/>
              </a:rPr>
              <a:t>z. č. 198/1993 Sb</a:t>
            </a:r>
            <a:r>
              <a:rPr lang="cs-CZ" sz="3800" dirty="0">
                <a:solidFill>
                  <a:schemeClr val="tx1"/>
                </a:solidFill>
                <a:latin typeface="Arial Narrow" pitchFamily="34" charset="0"/>
              </a:rPr>
              <a:t>., o protiprávnosti komunistického režimu</a:t>
            </a:r>
          </a:p>
          <a:p>
            <a:pPr marL="358775" indent="-358775" eaLnBrk="1" fontAlgn="auto" hangingPunct="1">
              <a:lnSpc>
                <a:spcPct val="120000"/>
              </a:lnSpc>
              <a:spcAft>
                <a:spcPts val="0"/>
              </a:spcAft>
              <a:buClr>
                <a:schemeClr val="tx1"/>
              </a:buClr>
              <a:buSzPct val="80000"/>
              <a:buFont typeface="Wingdings" panose="05000000000000000000" pitchFamily="2" charset="2"/>
              <a:buChar char="q"/>
              <a:defRPr/>
            </a:pPr>
            <a:r>
              <a:rPr lang="cs-CZ" sz="3800" b="1" dirty="0">
                <a:solidFill>
                  <a:schemeClr val="tx1"/>
                </a:solidFill>
                <a:latin typeface="Arial Narrow" pitchFamily="34" charset="0"/>
              </a:rPr>
              <a:t>Parlamentem ratifikované mezinárodní smlouvy dle čl. 10 Ústavy</a:t>
            </a:r>
            <a:r>
              <a:rPr lang="cs-CZ" sz="3800" dirty="0">
                <a:solidFill>
                  <a:schemeClr val="tx1"/>
                </a:solidFill>
                <a:latin typeface="Arial Narrow" pitchFamily="34" charset="0"/>
              </a:rPr>
              <a:t> (např. Protokol č. 6 k Evropské Úmluvě o ochraně lidských práv a základních svobod - zákaz trestu smrti); mezinárodní smlouvy týkající se trestního práva se vyskytují zejména v procesním právu, v hmotném málo</a:t>
            </a:r>
          </a:p>
          <a:p>
            <a:pPr marL="358775" indent="-358775" eaLnBrk="1" fontAlgn="auto" hangingPunct="1">
              <a:lnSpc>
                <a:spcPct val="120000"/>
              </a:lnSpc>
              <a:spcAft>
                <a:spcPts val="0"/>
              </a:spcAft>
              <a:buClr>
                <a:schemeClr val="tx1"/>
              </a:buClr>
              <a:buSzPct val="80000"/>
              <a:buFont typeface="Wingdings" panose="05000000000000000000" pitchFamily="2" charset="2"/>
              <a:buChar char="q"/>
              <a:defRPr/>
            </a:pPr>
            <a:r>
              <a:rPr lang="cs-CZ" sz="3800" b="1" dirty="0">
                <a:solidFill>
                  <a:schemeClr val="tx1"/>
                </a:solidFill>
                <a:latin typeface="Arial Narrow" pitchFamily="34" charset="0"/>
              </a:rPr>
              <a:t>také Ústava obsahuje normy trestního práva hmotného</a:t>
            </a:r>
            <a:r>
              <a:rPr lang="cs-CZ" sz="3800" dirty="0">
                <a:solidFill>
                  <a:schemeClr val="tx1"/>
                </a:solidFill>
                <a:latin typeface="Arial Narrow" pitchFamily="34" charset="0"/>
              </a:rPr>
              <a:t> -&gt; týkají se </a:t>
            </a:r>
            <a:r>
              <a:rPr lang="cs-CZ" sz="3800" dirty="0" err="1">
                <a:solidFill>
                  <a:schemeClr val="tx1"/>
                </a:solidFill>
                <a:latin typeface="Arial Narrow" pitchFamily="34" charset="0"/>
              </a:rPr>
              <a:t>exempce</a:t>
            </a:r>
            <a:r>
              <a:rPr lang="cs-CZ" sz="3800" dirty="0">
                <a:solidFill>
                  <a:schemeClr val="tx1"/>
                </a:solidFill>
                <a:latin typeface="Arial Narrow" pitchFamily="34" charset="0"/>
              </a:rPr>
              <a:t> (vynětí z působnosti) - poslanci a senátoři (čl. 27), prezident (čl. 65)</a:t>
            </a:r>
          </a:p>
        </p:txBody>
      </p:sp>
      <p:sp>
        <p:nvSpPr>
          <p:cNvPr id="5" name="Zástupný symbol pro zápatí 1"/>
          <p:cNvSpPr>
            <a:spLocks noGrp="1"/>
          </p:cNvSpPr>
          <p:nvPr>
            <p:ph type="ftr" sz="quarter" idx="11"/>
          </p:nvPr>
        </p:nvSpPr>
        <p:spPr>
          <a:xfrm>
            <a:off x="3028950"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179388" y="1020018"/>
            <a:ext cx="8785225" cy="5289302"/>
          </a:xfrm>
        </p:spPr>
        <p:txBody>
          <a:bodyPr>
            <a:normAutofit lnSpcReduction="10000"/>
          </a:bodyPr>
          <a:lstStyle/>
          <a:p>
            <a:pPr marL="358775" indent="-358775" eaLnBrk="1" hangingPunct="1">
              <a:lnSpc>
                <a:spcPct val="110000"/>
              </a:lnSpc>
              <a:spcBef>
                <a:spcPts val="600"/>
              </a:spcBef>
              <a:spcAft>
                <a:spcPts val="600"/>
              </a:spcAft>
              <a:buClr>
                <a:schemeClr val="tx1"/>
              </a:buClr>
              <a:buSzPct val="80000"/>
              <a:buFont typeface="Wingdings" panose="05000000000000000000" pitchFamily="2" charset="2"/>
              <a:buChar char="q"/>
            </a:pPr>
            <a:r>
              <a:rPr lang="cs-CZ" altLang="cs-CZ" b="1" dirty="0">
                <a:solidFill>
                  <a:schemeClr val="tx1"/>
                </a:solidFill>
                <a:latin typeface="Arial Narrow" panose="020B0606020202030204" pitchFamily="34" charset="0"/>
              </a:rPr>
              <a:t>Listina přináší také několik principů, na kterých stojí trestní právo hmotné</a:t>
            </a:r>
          </a:p>
          <a:p>
            <a:pPr marL="1017588" lvl="1" indent="-381000" eaLnBrk="1" hangingPunct="1">
              <a:buClr>
                <a:schemeClr val="tx1"/>
              </a:buClr>
              <a:buSzPct val="80000"/>
              <a:buFont typeface="Wingdings" panose="05000000000000000000" pitchFamily="2" charset="2"/>
              <a:buChar char="q"/>
              <a:tabLst>
                <a:tab pos="173038" algn="l"/>
              </a:tabLst>
            </a:pPr>
            <a:r>
              <a:rPr lang="cs-CZ" altLang="cs-CZ" sz="2400" dirty="0">
                <a:solidFill>
                  <a:schemeClr val="tx1"/>
                </a:solidFill>
                <a:latin typeface="Arial Narrow" panose="020B0606020202030204" pitchFamily="34" charset="0"/>
              </a:rPr>
              <a:t>zmíněný čl. 39,</a:t>
            </a:r>
          </a:p>
          <a:p>
            <a:pPr marL="1017588" lvl="1" indent="-381000" eaLnBrk="1" hangingPunct="1">
              <a:lnSpc>
                <a:spcPct val="110000"/>
              </a:lnSpc>
              <a:spcBef>
                <a:spcPts val="0"/>
              </a:spcBef>
              <a:spcAft>
                <a:spcPts val="600"/>
              </a:spcAft>
              <a:buClr>
                <a:schemeClr val="tx1"/>
              </a:buClr>
              <a:buSzPct val="80000"/>
              <a:buFont typeface="Wingdings" panose="05000000000000000000" pitchFamily="2" charset="2"/>
              <a:buChar char="q"/>
              <a:tabLst>
                <a:tab pos="173038" algn="l"/>
              </a:tabLst>
            </a:pPr>
            <a:r>
              <a:rPr lang="cs-CZ" altLang="cs-CZ" sz="2400" dirty="0">
                <a:solidFill>
                  <a:schemeClr val="tx1"/>
                </a:solidFill>
                <a:latin typeface="Arial Narrow" panose="020B0606020202030204" pitchFamily="34" charset="0"/>
              </a:rPr>
              <a:t>zákaz retroaktivity (čl. 40 odst. 6),</a:t>
            </a:r>
          </a:p>
          <a:p>
            <a:pPr marL="1017588" lvl="1" indent="-381000" eaLnBrk="1" hangingPunct="1">
              <a:buClr>
                <a:schemeClr val="tx1"/>
              </a:buClr>
              <a:buSzPct val="80000"/>
              <a:buFont typeface="Wingdings" panose="05000000000000000000" pitchFamily="2" charset="2"/>
              <a:buChar char="q"/>
              <a:tabLst>
                <a:tab pos="173038" algn="l"/>
              </a:tabLst>
            </a:pPr>
            <a:r>
              <a:rPr lang="cs-CZ" altLang="cs-CZ" sz="2400" dirty="0">
                <a:solidFill>
                  <a:schemeClr val="tx1"/>
                </a:solidFill>
                <a:latin typeface="Arial Narrow" panose="020B0606020202030204" pitchFamily="34" charset="0"/>
              </a:rPr>
              <a:t>zákaz trestu smrti (čl. 6 odst. 3),</a:t>
            </a:r>
          </a:p>
          <a:p>
            <a:pPr marL="1017588" lvl="1" indent="-381000" eaLnBrk="1" hangingPunct="1">
              <a:buClr>
                <a:schemeClr val="tx1"/>
              </a:buClr>
              <a:buSzPct val="80000"/>
              <a:buFont typeface="Wingdings" panose="05000000000000000000" pitchFamily="2" charset="2"/>
              <a:buChar char="q"/>
              <a:tabLst>
                <a:tab pos="173038" algn="l"/>
              </a:tabLst>
            </a:pPr>
            <a:r>
              <a:rPr lang="cs-CZ" altLang="cs-CZ" sz="2400" dirty="0">
                <a:solidFill>
                  <a:schemeClr val="tx1"/>
                </a:solidFill>
                <a:latin typeface="Arial Narrow" panose="020B0606020202030204" pitchFamily="34" charset="0"/>
              </a:rPr>
              <a:t>připuštění nucené práce v rámci uloženého trestu (čl. 9 odst. 2 písm. a)</a:t>
            </a:r>
          </a:p>
          <a:p>
            <a:pPr marL="358775" indent="-358775" eaLnBrk="1" hangingPunct="1">
              <a:buClr>
                <a:schemeClr val="tx1"/>
              </a:buClr>
              <a:buSzPct val="80000"/>
              <a:buFont typeface="Wingdings" panose="05000000000000000000" pitchFamily="2" charset="2"/>
              <a:buChar char="q"/>
            </a:pPr>
            <a:r>
              <a:rPr lang="cs-CZ" altLang="cs-CZ" b="1" dirty="0">
                <a:solidFill>
                  <a:schemeClr val="tx1"/>
                </a:solidFill>
                <a:latin typeface="Arial Narrow" panose="020B0606020202030204" pitchFamily="34" charset="0"/>
              </a:rPr>
              <a:t>Též nálezy Ústavního soudu zasahují do pramenů trestního práva - tzv. negativní normotvorba</a:t>
            </a:r>
          </a:p>
          <a:p>
            <a:pPr marL="1017588" lvl="1" indent="-381000" eaLnBrk="1" hangingPunct="1">
              <a:buClr>
                <a:schemeClr val="tx1"/>
              </a:buClr>
              <a:buSzPct val="80000"/>
              <a:buFont typeface="Wingdings" panose="05000000000000000000" pitchFamily="2" charset="2"/>
              <a:buChar char="q"/>
              <a:tabLst>
                <a:tab pos="173038" algn="l"/>
              </a:tabLst>
            </a:pPr>
            <a:r>
              <a:rPr lang="cs-CZ" altLang="cs-CZ" sz="2400" dirty="0">
                <a:solidFill>
                  <a:schemeClr val="tx1"/>
                </a:solidFill>
                <a:latin typeface="Arial Narrow" panose="020B0606020202030204" pitchFamily="34" charset="0"/>
              </a:rPr>
              <a:t>nález ÚS č. 91/1994 Sb. - zrušena část § 102 </a:t>
            </a:r>
            <a:r>
              <a:rPr lang="cs-CZ" altLang="cs-CZ" sz="2400" dirty="0" err="1">
                <a:solidFill>
                  <a:schemeClr val="tx1"/>
                </a:solidFill>
                <a:latin typeface="Arial Narrow" panose="020B0606020202030204" pitchFamily="34" charset="0"/>
              </a:rPr>
              <a:t>TrZák</a:t>
            </a:r>
            <a:r>
              <a:rPr lang="cs-CZ" altLang="cs-CZ" sz="2400" dirty="0">
                <a:solidFill>
                  <a:schemeClr val="tx1"/>
                </a:solidFill>
                <a:latin typeface="Arial Narrow" panose="020B0606020202030204" pitchFamily="34" charset="0"/>
              </a:rPr>
              <a:t> (hanobení republiky)</a:t>
            </a:r>
          </a:p>
          <a:p>
            <a:pPr marL="1017588" lvl="1" indent="-381000" eaLnBrk="1" hangingPunct="1">
              <a:buClr>
                <a:schemeClr val="tx1"/>
              </a:buClr>
              <a:buSzPct val="80000"/>
              <a:buFont typeface="Wingdings" panose="05000000000000000000" pitchFamily="2" charset="2"/>
              <a:buChar char="q"/>
              <a:tabLst>
                <a:tab pos="173038" algn="l"/>
              </a:tabLst>
            </a:pPr>
            <a:r>
              <a:rPr lang="cs-CZ" altLang="cs-CZ" sz="2400" dirty="0">
                <a:solidFill>
                  <a:schemeClr val="tx1"/>
                </a:solidFill>
                <a:latin typeface="Arial Narrow" panose="020B0606020202030204" pitchFamily="34" charset="0"/>
              </a:rPr>
              <a:t>nález ÚS v částce 93/1992 Sb. - zrušena část § 260 </a:t>
            </a:r>
            <a:r>
              <a:rPr lang="cs-CZ" altLang="cs-CZ" sz="2400" dirty="0" err="1">
                <a:solidFill>
                  <a:schemeClr val="tx1"/>
                </a:solidFill>
                <a:latin typeface="Arial Narrow" panose="020B0606020202030204" pitchFamily="34" charset="0"/>
              </a:rPr>
              <a:t>TrZák</a:t>
            </a:r>
            <a:endParaRPr lang="cs-CZ" altLang="cs-CZ" sz="2400" dirty="0">
              <a:solidFill>
                <a:schemeClr val="tx1"/>
              </a:solidFill>
              <a:latin typeface="Arial Narrow" panose="020B0606020202030204" pitchFamily="34" charset="0"/>
            </a:endParaRPr>
          </a:p>
          <a:p>
            <a:pPr marL="1017588" lvl="1" indent="-381000" eaLnBrk="1" hangingPunct="1">
              <a:buClr>
                <a:schemeClr val="tx1"/>
              </a:buClr>
              <a:buSzPct val="80000"/>
              <a:buFont typeface="Wingdings" panose="05000000000000000000" pitchFamily="2" charset="2"/>
              <a:buChar char="q"/>
              <a:tabLst>
                <a:tab pos="173038" algn="l"/>
              </a:tabLst>
            </a:pPr>
            <a:r>
              <a:rPr lang="cs-CZ" altLang="cs-CZ" sz="2400" dirty="0">
                <a:solidFill>
                  <a:schemeClr val="tx1"/>
                </a:solidFill>
                <a:latin typeface="Arial Narrow" panose="020B0606020202030204" pitchFamily="34" charset="0"/>
              </a:rPr>
              <a:t>nález ÚS č. 103/1997 Sb. - zrušena část § 171 odst. 1 písm. d) </a:t>
            </a:r>
            <a:r>
              <a:rPr lang="cs-CZ" altLang="cs-CZ" sz="2400" dirty="0" err="1">
                <a:solidFill>
                  <a:schemeClr val="tx1"/>
                </a:solidFill>
                <a:latin typeface="Arial Narrow" panose="020B0606020202030204" pitchFamily="34" charset="0"/>
              </a:rPr>
              <a:t>TrZák</a:t>
            </a:r>
            <a:r>
              <a:rPr lang="cs-CZ" altLang="cs-CZ" sz="2400" dirty="0">
                <a:solidFill>
                  <a:schemeClr val="tx1"/>
                </a:solidFill>
                <a:latin typeface="Arial Narrow" panose="020B0606020202030204" pitchFamily="34" charset="0"/>
              </a:rPr>
              <a:t> (maření výkonu úředního rozhodnutí)</a:t>
            </a:r>
          </a:p>
        </p:txBody>
      </p:sp>
      <p:sp>
        <p:nvSpPr>
          <p:cNvPr id="5" name="Zástupný symbol pro zápatí 1"/>
          <p:cNvSpPr>
            <a:spLocks noGrp="1"/>
          </p:cNvSpPr>
          <p:nvPr>
            <p:ph type="ftr" sz="quarter" idx="11"/>
          </p:nvPr>
        </p:nvSpPr>
        <p:spPr>
          <a:xfrm>
            <a:off x="3028950"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323528" y="1066255"/>
            <a:ext cx="8229600" cy="490537"/>
          </a:xfrm>
        </p:spPr>
        <p:txBody>
          <a:bodyPr>
            <a:normAutofit fontScale="90000"/>
          </a:bodyPr>
          <a:lstStyle/>
          <a:p>
            <a:pPr eaLnBrk="1" hangingPunct="1"/>
            <a:r>
              <a:rPr lang="cs-CZ" altLang="cs-CZ" sz="3600" b="1" dirty="0">
                <a:solidFill>
                  <a:schemeClr val="tx1"/>
                </a:solidFill>
                <a:latin typeface="Arial Narrow" panose="020B0606020202030204" pitchFamily="34" charset="0"/>
                <a:cs typeface="Times New Roman" panose="02020603050405020304" pitchFamily="18" charset="0"/>
              </a:rPr>
              <a:t>Působnost trestních zákonů</a:t>
            </a:r>
            <a:r>
              <a:rPr lang="cs-CZ" altLang="cs-CZ" sz="3600" dirty="0">
                <a:solidFill>
                  <a:schemeClr val="tx1"/>
                </a:solidFill>
                <a:latin typeface="Arial Narrow" panose="020B0606020202030204" pitchFamily="34" charset="0"/>
                <a:cs typeface="Times New Roman" panose="02020603050405020304" pitchFamily="18" charset="0"/>
              </a:rPr>
              <a:t> </a:t>
            </a:r>
          </a:p>
        </p:txBody>
      </p:sp>
      <p:sp>
        <p:nvSpPr>
          <p:cNvPr id="22531" name="Rectangle 3"/>
          <p:cNvSpPr>
            <a:spLocks noGrp="1" noChangeArrowheads="1"/>
          </p:cNvSpPr>
          <p:nvPr>
            <p:ph idx="1"/>
          </p:nvPr>
        </p:nvSpPr>
        <p:spPr>
          <a:xfrm>
            <a:off x="0" y="1739850"/>
            <a:ext cx="9036496" cy="4497462"/>
          </a:xfrm>
        </p:spPr>
        <p:txBody>
          <a:bodyPr rtlCol="0">
            <a:normAutofit lnSpcReduction="10000"/>
          </a:bodyPr>
          <a:lstStyle/>
          <a:p>
            <a:pPr marL="174625" indent="-174625" eaLnBrk="1" fontAlgn="auto" hangingPunct="1">
              <a:spcAft>
                <a:spcPts val="0"/>
              </a:spcAft>
              <a:buClrTx/>
              <a:buFont typeface="Wingdings" pitchFamily="2" charset="2"/>
              <a:buNone/>
              <a:defRPr/>
            </a:pPr>
            <a:r>
              <a:rPr lang="cs-CZ" b="1" dirty="0">
                <a:solidFill>
                  <a:schemeClr val="tx1"/>
                </a:solidFill>
                <a:latin typeface="Arial Narrow" pitchFamily="34" charset="0"/>
              </a:rPr>
              <a:t>Okruh společenských vztahů v nichž se zákon uplatňuje</a:t>
            </a:r>
          </a:p>
          <a:p>
            <a:pPr marL="274320" indent="-274320" eaLnBrk="1" fontAlgn="auto" hangingPunct="1">
              <a:spcAft>
                <a:spcPts val="0"/>
              </a:spcAft>
              <a:buClrTx/>
              <a:buSzPct val="60000"/>
              <a:buFont typeface="Wingdings" pitchFamily="2" charset="2"/>
              <a:buChar char="q"/>
              <a:defRPr/>
            </a:pPr>
            <a:r>
              <a:rPr lang="cs-CZ" dirty="0">
                <a:solidFill>
                  <a:schemeClr val="tx1"/>
                </a:solidFill>
                <a:latin typeface="Arial Narrow" pitchFamily="34" charset="0"/>
              </a:rPr>
              <a:t>Časová - § 2 - 3</a:t>
            </a:r>
          </a:p>
          <a:p>
            <a:pPr marL="274320" indent="-274320" eaLnBrk="1" fontAlgn="auto" hangingPunct="1">
              <a:spcAft>
                <a:spcPts val="0"/>
              </a:spcAft>
              <a:buClrTx/>
              <a:buSzPct val="60000"/>
              <a:buFont typeface="Wingdings" pitchFamily="2" charset="2"/>
              <a:buChar char="q"/>
              <a:defRPr/>
            </a:pPr>
            <a:endParaRPr lang="cs-CZ" dirty="0">
              <a:solidFill>
                <a:schemeClr val="tx1"/>
              </a:solidFill>
              <a:latin typeface="Arial Narrow" pitchFamily="34" charset="0"/>
            </a:endParaRPr>
          </a:p>
          <a:p>
            <a:pPr marL="274320" indent="-274320" eaLnBrk="1" fontAlgn="auto" hangingPunct="1">
              <a:spcAft>
                <a:spcPts val="0"/>
              </a:spcAft>
              <a:buClrTx/>
              <a:buSzPct val="60000"/>
              <a:buFont typeface="Wingdings" pitchFamily="2" charset="2"/>
              <a:buChar char="q"/>
              <a:defRPr/>
            </a:pPr>
            <a:r>
              <a:rPr lang="cs-CZ" dirty="0">
                <a:solidFill>
                  <a:schemeClr val="tx1"/>
                </a:solidFill>
                <a:latin typeface="Arial Narrow" pitchFamily="34" charset="0"/>
              </a:rPr>
              <a:t>Místní - § 4 -11</a:t>
            </a:r>
          </a:p>
          <a:p>
            <a:pPr lvl="1" indent="-274320" eaLnBrk="1" fontAlgn="auto" hangingPunct="1">
              <a:spcAft>
                <a:spcPts val="0"/>
              </a:spcAft>
              <a:buClrTx/>
              <a:buSzPct val="60000"/>
              <a:buFont typeface="Wingdings" pitchFamily="2" charset="2"/>
              <a:buChar char="q"/>
              <a:defRPr/>
            </a:pPr>
            <a:r>
              <a:rPr lang="cs-CZ" sz="2400" dirty="0">
                <a:solidFill>
                  <a:schemeClr val="tx1"/>
                </a:solidFill>
                <a:latin typeface="Arial Narrow" pitchFamily="34" charset="0"/>
              </a:rPr>
              <a:t>zásada teritoriality,</a:t>
            </a:r>
          </a:p>
          <a:p>
            <a:pPr lvl="1" indent="-274320" eaLnBrk="1" fontAlgn="auto" hangingPunct="1">
              <a:spcAft>
                <a:spcPts val="0"/>
              </a:spcAft>
              <a:buClrTx/>
              <a:buSzPct val="60000"/>
              <a:buFont typeface="Wingdings" pitchFamily="2" charset="2"/>
              <a:buChar char="q"/>
              <a:defRPr/>
            </a:pPr>
            <a:r>
              <a:rPr lang="cs-CZ" sz="2400" dirty="0">
                <a:solidFill>
                  <a:schemeClr val="tx1"/>
                </a:solidFill>
                <a:latin typeface="Arial Narrow" pitchFamily="34" charset="0"/>
              </a:rPr>
              <a:t>zásada registrace</a:t>
            </a:r>
          </a:p>
          <a:p>
            <a:pPr lvl="1" indent="-274320" eaLnBrk="1" fontAlgn="auto" hangingPunct="1">
              <a:spcAft>
                <a:spcPts val="0"/>
              </a:spcAft>
              <a:buClrTx/>
              <a:buSzPct val="60000"/>
              <a:buFont typeface="Wingdings" pitchFamily="2" charset="2"/>
              <a:buChar char="q"/>
              <a:defRPr/>
            </a:pPr>
            <a:r>
              <a:rPr lang="cs-CZ" sz="2400" dirty="0">
                <a:solidFill>
                  <a:schemeClr val="tx1"/>
                </a:solidFill>
                <a:latin typeface="Arial Narrow" pitchFamily="34" charset="0"/>
              </a:rPr>
              <a:t>zásada personality</a:t>
            </a:r>
          </a:p>
          <a:p>
            <a:pPr lvl="1" indent="-274320" eaLnBrk="1" fontAlgn="auto" hangingPunct="1">
              <a:spcAft>
                <a:spcPts val="0"/>
              </a:spcAft>
              <a:buClrTx/>
              <a:buSzPct val="60000"/>
              <a:buFont typeface="Wingdings" pitchFamily="2" charset="2"/>
              <a:buChar char="q"/>
              <a:defRPr/>
            </a:pPr>
            <a:r>
              <a:rPr lang="cs-CZ" sz="2400" dirty="0">
                <a:solidFill>
                  <a:schemeClr val="tx1"/>
                </a:solidFill>
                <a:latin typeface="Arial Narrow" pitchFamily="34" charset="0"/>
              </a:rPr>
              <a:t>zásada ochrany a zásada univerzality,</a:t>
            </a:r>
          </a:p>
          <a:p>
            <a:pPr lvl="1" indent="-274320" eaLnBrk="1" fontAlgn="auto" hangingPunct="1">
              <a:spcAft>
                <a:spcPts val="0"/>
              </a:spcAft>
              <a:buClrTx/>
              <a:buSzPct val="60000"/>
              <a:buFont typeface="Wingdings" pitchFamily="2" charset="2"/>
              <a:buChar char="q"/>
              <a:defRPr/>
            </a:pPr>
            <a:r>
              <a:rPr lang="cs-CZ" sz="2400" dirty="0">
                <a:solidFill>
                  <a:schemeClr val="tx1"/>
                </a:solidFill>
                <a:latin typeface="Arial Narrow" pitchFamily="34" charset="0"/>
              </a:rPr>
              <a:t>subsidiární zásada univerzality</a:t>
            </a:r>
          </a:p>
          <a:p>
            <a:pPr lvl="1" indent="-274320" eaLnBrk="1" fontAlgn="auto" hangingPunct="1">
              <a:spcAft>
                <a:spcPts val="0"/>
              </a:spcAft>
              <a:buClrTx/>
              <a:buSzPct val="60000"/>
              <a:buFont typeface="Wingdings" pitchFamily="2" charset="2"/>
              <a:buChar char="q"/>
              <a:defRPr/>
            </a:pPr>
            <a:endParaRPr lang="cs-CZ" sz="2400" dirty="0">
              <a:solidFill>
                <a:schemeClr val="tx1"/>
              </a:solidFill>
              <a:latin typeface="Arial Narrow" pitchFamily="34" charset="0"/>
            </a:endParaRPr>
          </a:p>
          <a:p>
            <a:pPr marL="274320" indent="-274320" eaLnBrk="1" fontAlgn="auto" hangingPunct="1">
              <a:spcAft>
                <a:spcPts val="0"/>
              </a:spcAft>
              <a:buClrTx/>
              <a:buSzPct val="60000"/>
              <a:buFont typeface="Wingdings" pitchFamily="2" charset="2"/>
              <a:buChar char="q"/>
              <a:defRPr/>
            </a:pPr>
            <a:r>
              <a:rPr lang="cs-CZ" dirty="0">
                <a:solidFill>
                  <a:schemeClr val="tx1"/>
                </a:solidFill>
                <a:latin typeface="Arial Narrow" pitchFamily="34" charset="0"/>
              </a:rPr>
              <a:t>Osobní – </a:t>
            </a:r>
            <a:r>
              <a:rPr lang="cs-CZ" dirty="0" err="1">
                <a:solidFill>
                  <a:schemeClr val="tx1"/>
                </a:solidFill>
                <a:latin typeface="Arial Narrow" pitchFamily="34" charset="0"/>
              </a:rPr>
              <a:t>čl</a:t>
            </a:r>
            <a:r>
              <a:rPr lang="cs-CZ" dirty="0">
                <a:solidFill>
                  <a:schemeClr val="tx1"/>
                </a:solidFill>
                <a:latin typeface="Arial Narrow" pitchFamily="34" charset="0"/>
              </a:rPr>
              <a:t> 27 Ústavy</a:t>
            </a:r>
          </a:p>
        </p:txBody>
      </p:sp>
      <p:sp>
        <p:nvSpPr>
          <p:cNvPr id="6" name="Zástupný symbol pro zápatí 1"/>
          <p:cNvSpPr>
            <a:spLocks noGrp="1"/>
          </p:cNvSpPr>
          <p:nvPr>
            <p:ph type="ftr" sz="quarter" idx="11"/>
          </p:nvPr>
        </p:nvSpPr>
        <p:spPr>
          <a:xfrm>
            <a:off x="3028950"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34937" y="1124744"/>
            <a:ext cx="8874125" cy="5112568"/>
          </a:xfrm>
        </p:spPr>
        <p:txBody>
          <a:bodyPr rtlCol="0">
            <a:normAutofit/>
          </a:bodyPr>
          <a:lstStyle/>
          <a:p>
            <a:pPr marL="274320" indent="-274320" algn="ctr" eaLnBrk="1" fontAlgn="auto" hangingPunct="1">
              <a:spcAft>
                <a:spcPts val="0"/>
              </a:spcAft>
              <a:buFont typeface="Wingdings" pitchFamily="2" charset="2"/>
              <a:buNone/>
              <a:defRPr/>
            </a:pPr>
            <a:r>
              <a:rPr lang="cs-CZ" sz="2800" b="1" dirty="0">
                <a:solidFill>
                  <a:schemeClr val="tx1"/>
                </a:solidFill>
                <a:latin typeface="Arial Narrow" pitchFamily="34" charset="0"/>
              </a:rPr>
              <a:t>Trestné činy proti lidskosti, proti míru a válečné trestné činy</a:t>
            </a:r>
            <a:endParaRPr lang="cs-CZ" b="1" dirty="0">
              <a:solidFill>
                <a:schemeClr val="tx1"/>
              </a:solidFill>
              <a:latin typeface="Arial Narrow" pitchFamily="34" charset="0"/>
            </a:endParaRPr>
          </a:p>
          <a:p>
            <a:pPr marL="274320" indent="-274320" eaLnBrk="1" fontAlgn="auto" hangingPunct="1">
              <a:lnSpc>
                <a:spcPct val="100000"/>
              </a:lnSpc>
              <a:spcAft>
                <a:spcPts val="0"/>
              </a:spcAft>
              <a:buClrTx/>
              <a:buSzPct val="60000"/>
              <a:buFont typeface="Wingdings" pitchFamily="2" charset="2"/>
              <a:buChar char="q"/>
              <a:defRPr/>
            </a:pPr>
            <a:r>
              <a:rPr lang="cs-CZ" b="1" dirty="0">
                <a:solidFill>
                  <a:schemeClr val="tx1"/>
                </a:solidFill>
                <a:latin typeface="Arial Narrow" pitchFamily="34" charset="0"/>
              </a:rPr>
              <a:t>DÍL PRVNÍ</a:t>
            </a:r>
          </a:p>
          <a:p>
            <a:pPr marL="617220" indent="-342900" eaLnBrk="1" fontAlgn="auto" hangingPunct="1">
              <a:spcAft>
                <a:spcPts val="0"/>
              </a:spcAft>
              <a:buClrTx/>
              <a:buSzPct val="60000"/>
              <a:buFont typeface="Wingdings" pitchFamily="2" charset="2"/>
              <a:buChar char="q"/>
              <a:defRPr/>
            </a:pPr>
            <a:r>
              <a:rPr lang="cs-CZ" dirty="0">
                <a:solidFill>
                  <a:schemeClr val="tx1"/>
                </a:solidFill>
                <a:latin typeface="Arial Narrow" pitchFamily="34" charset="0"/>
              </a:rPr>
              <a:t>Trestné činy proti lidskosti </a:t>
            </a:r>
            <a:r>
              <a:rPr lang="cs-CZ" b="1" dirty="0">
                <a:solidFill>
                  <a:schemeClr val="tx1"/>
                </a:solidFill>
                <a:latin typeface="Arial Narrow" pitchFamily="34" charset="0"/>
              </a:rPr>
              <a:t>§§ 400 - 405</a:t>
            </a:r>
          </a:p>
          <a:p>
            <a:pPr marL="342900" lvl="1" indent="-342900" eaLnBrk="1" fontAlgn="auto" hangingPunct="1">
              <a:spcAft>
                <a:spcPts val="0"/>
              </a:spcAft>
              <a:buClrTx/>
              <a:buSzPct val="60000"/>
              <a:buFont typeface="Wingdings" pitchFamily="2" charset="2"/>
              <a:buChar char="q"/>
              <a:defRPr/>
            </a:pPr>
            <a:endParaRPr lang="cs-CZ" sz="2400" b="1" dirty="0">
              <a:solidFill>
                <a:schemeClr val="tx1"/>
              </a:solidFill>
              <a:latin typeface="Arial Narrow" pitchFamily="34" charset="0"/>
            </a:endParaRPr>
          </a:p>
          <a:p>
            <a:pPr marL="342900" lvl="1" indent="-342900" eaLnBrk="1" fontAlgn="auto" hangingPunct="1">
              <a:spcAft>
                <a:spcPts val="0"/>
              </a:spcAft>
              <a:buClrTx/>
              <a:buSzPct val="60000"/>
              <a:buFont typeface="Wingdings" pitchFamily="2" charset="2"/>
              <a:buChar char="q"/>
              <a:defRPr/>
            </a:pPr>
            <a:r>
              <a:rPr lang="cs-CZ" sz="2400" b="1" dirty="0">
                <a:solidFill>
                  <a:schemeClr val="tx1"/>
                </a:solidFill>
                <a:latin typeface="Arial Narrow" pitchFamily="34" charset="0"/>
              </a:rPr>
              <a:t>DÍL DRUHÝ</a:t>
            </a:r>
          </a:p>
          <a:p>
            <a:pPr marL="785813" lvl="1" indent="-342900" eaLnBrk="1" fontAlgn="auto" hangingPunct="1">
              <a:spcAft>
                <a:spcPts val="0"/>
              </a:spcAft>
              <a:buClrTx/>
              <a:buSzPct val="60000"/>
              <a:buFont typeface="Wingdings" pitchFamily="2" charset="2"/>
              <a:buChar char="q"/>
              <a:defRPr/>
            </a:pPr>
            <a:r>
              <a:rPr lang="cs-CZ" sz="2800" dirty="0">
                <a:latin typeface="Arial Narrow" pitchFamily="34" charset="0"/>
              </a:rPr>
              <a:t>Trestné činy proti míru a válečné trestné činy </a:t>
            </a:r>
            <a:r>
              <a:rPr lang="cs-CZ" sz="2800" b="1" dirty="0">
                <a:latin typeface="Arial Narrow" pitchFamily="34" charset="0"/>
              </a:rPr>
              <a:t>§§ 406 - 417</a:t>
            </a:r>
          </a:p>
          <a:p>
            <a:pPr marL="342900" lvl="1" indent="-342900" eaLnBrk="1" fontAlgn="auto" hangingPunct="1">
              <a:spcAft>
                <a:spcPts val="0"/>
              </a:spcAft>
              <a:buClrTx/>
              <a:buSzPct val="60000"/>
              <a:buFont typeface="Wingdings" pitchFamily="2" charset="2"/>
              <a:buChar char="q"/>
              <a:defRPr/>
            </a:pPr>
            <a:endParaRPr lang="cs-CZ" sz="2400" b="1" dirty="0">
              <a:solidFill>
                <a:schemeClr val="tx1"/>
              </a:solidFill>
              <a:latin typeface="Arial Narrow" pitchFamily="34" charset="0"/>
            </a:endParaRPr>
          </a:p>
          <a:p>
            <a:pPr marL="342900" lvl="1" indent="-342900" eaLnBrk="1" fontAlgn="auto" hangingPunct="1">
              <a:spcAft>
                <a:spcPts val="0"/>
              </a:spcAft>
              <a:buClrTx/>
              <a:buSzPct val="60000"/>
              <a:buFont typeface="Wingdings" pitchFamily="2" charset="2"/>
              <a:buChar char="q"/>
              <a:defRPr/>
            </a:pPr>
            <a:r>
              <a:rPr lang="cs-CZ" sz="2400" b="1" dirty="0">
                <a:solidFill>
                  <a:schemeClr val="tx1"/>
                </a:solidFill>
                <a:latin typeface="Arial Narrow" pitchFamily="34" charset="0"/>
              </a:rPr>
              <a:t>DÍL TŘETÍ</a:t>
            </a:r>
          </a:p>
          <a:p>
            <a:pPr marL="703263" lvl="1" indent="-342900" eaLnBrk="1" fontAlgn="auto" hangingPunct="1">
              <a:spcAft>
                <a:spcPts val="0"/>
              </a:spcAft>
              <a:buClrTx/>
              <a:buSzPct val="60000"/>
              <a:buFont typeface="Wingdings" pitchFamily="2" charset="2"/>
              <a:buChar char="q"/>
              <a:defRPr/>
            </a:pPr>
            <a:r>
              <a:rPr lang="cs-CZ" sz="2800" b="1" dirty="0">
                <a:latin typeface="Arial Narrow" pitchFamily="34" charset="0"/>
              </a:rPr>
              <a:t> </a:t>
            </a:r>
            <a:r>
              <a:rPr lang="cs-CZ" sz="2800" dirty="0">
                <a:latin typeface="Arial Narrow" pitchFamily="34" charset="0"/>
              </a:rPr>
              <a:t>Společné ustanovení </a:t>
            </a:r>
            <a:r>
              <a:rPr lang="cs-CZ" sz="2800" b="1" dirty="0">
                <a:latin typeface="Arial Narrow" pitchFamily="34" charset="0"/>
              </a:rPr>
              <a:t>- § 418</a:t>
            </a:r>
          </a:p>
          <a:p>
            <a:pPr marL="274320" indent="-274320" algn="ctr" eaLnBrk="1" fontAlgn="auto" hangingPunct="1">
              <a:spcAft>
                <a:spcPts val="0"/>
              </a:spcAft>
              <a:buFont typeface="Wingdings" pitchFamily="2" charset="2"/>
              <a:buNone/>
              <a:defRPr/>
            </a:pPr>
            <a:endParaRPr lang="cs-CZ" b="1" dirty="0">
              <a:latin typeface="Arial Narrow" pitchFamily="34" charset="0"/>
            </a:endParaRPr>
          </a:p>
          <a:p>
            <a:pPr marL="274320" indent="-274320" algn="ctr" eaLnBrk="1" fontAlgn="auto" hangingPunct="1">
              <a:spcAft>
                <a:spcPts val="0"/>
              </a:spcAft>
              <a:buFont typeface="Wingdings" pitchFamily="2" charset="2"/>
              <a:buNone/>
              <a:defRPr/>
            </a:pPr>
            <a:endParaRPr lang="cs-CZ" b="1" dirty="0">
              <a:solidFill>
                <a:schemeClr val="tx1"/>
              </a:solidFill>
              <a:latin typeface="Arial Narrow" pitchFamily="34" charset="0"/>
            </a:endParaRPr>
          </a:p>
        </p:txBody>
      </p:sp>
      <p:sp>
        <p:nvSpPr>
          <p:cNvPr id="6" name="Zástupný symbol pro zápatí 1"/>
          <p:cNvSpPr>
            <a:spLocks noGrp="1"/>
          </p:cNvSpPr>
          <p:nvPr>
            <p:ph type="ftr" sz="quarter" idx="11"/>
          </p:nvPr>
        </p:nvSpPr>
        <p:spPr>
          <a:xfrm>
            <a:off x="3028950"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323528" y="936204"/>
            <a:ext cx="8229600" cy="836612"/>
          </a:xfrm>
        </p:spPr>
        <p:txBody>
          <a:bodyPr/>
          <a:lstStyle/>
          <a:p>
            <a:pPr marL="838200" indent="-838200" eaLnBrk="1" hangingPunct="1"/>
            <a:r>
              <a:rPr lang="cs-CZ" altLang="cs-CZ" sz="3600" b="1" dirty="0">
                <a:solidFill>
                  <a:schemeClr val="tx1"/>
                </a:solidFill>
                <a:latin typeface="Arial Narrow" panose="020B0606020202030204" pitchFamily="34" charset="0"/>
              </a:rPr>
              <a:t>Mezinárodní trestní soudnictví</a:t>
            </a:r>
          </a:p>
        </p:txBody>
      </p:sp>
      <p:sp>
        <p:nvSpPr>
          <p:cNvPr id="70659" name="Rectangle 3"/>
          <p:cNvSpPr>
            <a:spLocks noGrp="1" noChangeArrowheads="1"/>
          </p:cNvSpPr>
          <p:nvPr>
            <p:ph idx="1"/>
          </p:nvPr>
        </p:nvSpPr>
        <p:spPr>
          <a:xfrm>
            <a:off x="0" y="1663526"/>
            <a:ext cx="9144000" cy="4692825"/>
          </a:xfrm>
        </p:spPr>
        <p:txBody>
          <a:bodyPr rtlCol="0">
            <a:normAutofit/>
          </a:bodyPr>
          <a:lstStyle/>
          <a:p>
            <a:pPr marL="274320" indent="-274320" eaLnBrk="1" fontAlgn="auto" hangingPunct="1">
              <a:lnSpc>
                <a:spcPct val="90000"/>
              </a:lnSpc>
              <a:spcAft>
                <a:spcPts val="0"/>
              </a:spcAft>
              <a:buClrTx/>
              <a:buSzPct val="60000"/>
              <a:buFont typeface="Wingdings" pitchFamily="2" charset="2"/>
              <a:buChar char="q"/>
              <a:defRPr/>
            </a:pPr>
            <a:endParaRPr lang="cs-CZ" b="1" dirty="0">
              <a:solidFill>
                <a:schemeClr val="tx1"/>
              </a:solidFill>
              <a:latin typeface="Arial Narrow" pitchFamily="34" charset="0"/>
            </a:endParaRPr>
          </a:p>
          <a:p>
            <a:pPr marL="274320" indent="-274320" eaLnBrk="1" fontAlgn="auto" hangingPunct="1">
              <a:lnSpc>
                <a:spcPct val="90000"/>
              </a:lnSpc>
              <a:spcAft>
                <a:spcPts val="0"/>
              </a:spcAft>
              <a:buClrTx/>
              <a:buSzPct val="60000"/>
              <a:buFont typeface="Wingdings" pitchFamily="2" charset="2"/>
              <a:buChar char="q"/>
              <a:defRPr/>
            </a:pPr>
            <a:r>
              <a:rPr lang="cs-CZ" b="1" dirty="0">
                <a:solidFill>
                  <a:schemeClr val="tx1"/>
                </a:solidFill>
                <a:latin typeface="Arial Narrow" pitchFamily="34" charset="0"/>
              </a:rPr>
              <a:t>Norimberský tribunál</a:t>
            </a:r>
            <a:r>
              <a:rPr lang="cs-CZ" dirty="0">
                <a:solidFill>
                  <a:schemeClr val="tx1"/>
                </a:solidFill>
                <a:latin typeface="Arial Narrow" pitchFamily="34" charset="0"/>
              </a:rPr>
              <a:t> v období 20. 11. 1945-1. 10. 1946</a:t>
            </a:r>
          </a:p>
          <a:p>
            <a:pPr lvl="1" indent="-274320" eaLnBrk="1" fontAlgn="auto" hangingPunct="1">
              <a:lnSpc>
                <a:spcPct val="90000"/>
              </a:lnSpc>
              <a:spcAft>
                <a:spcPts val="0"/>
              </a:spcAft>
              <a:buClrTx/>
              <a:buSzPct val="60000"/>
              <a:buFont typeface="Wingdings" pitchFamily="2" charset="2"/>
              <a:buChar char="q"/>
              <a:defRPr/>
            </a:pPr>
            <a:r>
              <a:rPr lang="cs-CZ" sz="2400" dirty="0">
                <a:solidFill>
                  <a:schemeClr val="tx1"/>
                </a:solidFill>
                <a:latin typeface="Arial Narrow" pitchFamily="34" charset="0"/>
              </a:rPr>
              <a:t>mezinárodní tribunál představitelů vojenské justice (USA, SSSR, Velké Británie a Francie) </a:t>
            </a:r>
          </a:p>
          <a:p>
            <a:pPr lvl="1" indent="-274320" eaLnBrk="1" fontAlgn="auto" hangingPunct="1">
              <a:lnSpc>
                <a:spcPct val="90000"/>
              </a:lnSpc>
              <a:spcAft>
                <a:spcPts val="0"/>
              </a:spcAft>
              <a:buClrTx/>
              <a:buSzPct val="60000"/>
              <a:buFont typeface="Wingdings" pitchFamily="2" charset="2"/>
              <a:buChar char="q"/>
              <a:defRPr/>
            </a:pPr>
            <a:r>
              <a:rPr lang="cs-CZ" sz="2400" dirty="0">
                <a:solidFill>
                  <a:schemeClr val="tx1"/>
                </a:solidFill>
                <a:latin typeface="Arial Narrow" pitchFamily="34" charset="0"/>
              </a:rPr>
              <a:t>odsouzení 24 obžalovaných, z válečných zločinů a zločinů proti lidskosti </a:t>
            </a:r>
          </a:p>
          <a:p>
            <a:pPr lvl="1" indent="-274320" eaLnBrk="1" fontAlgn="auto" hangingPunct="1">
              <a:lnSpc>
                <a:spcPct val="90000"/>
              </a:lnSpc>
              <a:spcAft>
                <a:spcPts val="0"/>
              </a:spcAft>
              <a:buClrTx/>
              <a:buSzPct val="60000"/>
              <a:buFont typeface="Wingdings" pitchFamily="2" charset="2"/>
              <a:buChar char="q"/>
              <a:defRPr/>
            </a:pPr>
            <a:r>
              <a:rPr lang="cs-CZ" sz="2400" dirty="0">
                <a:solidFill>
                  <a:schemeClr val="tx1"/>
                </a:solidFill>
                <a:latin typeface="Arial Narrow" pitchFamily="34" charset="0"/>
              </a:rPr>
              <a:t>prohlásil SS, SD, Gestapo a vedoucí štáb NSDAP za zločinecké organizace. </a:t>
            </a:r>
          </a:p>
          <a:p>
            <a:pPr lvl="1" indent="-274320" eaLnBrk="1" fontAlgn="auto" hangingPunct="1">
              <a:lnSpc>
                <a:spcPct val="90000"/>
              </a:lnSpc>
              <a:spcAft>
                <a:spcPts val="0"/>
              </a:spcAft>
              <a:buClrTx/>
              <a:buSzPct val="60000"/>
              <a:buFont typeface="Wingdings" pitchFamily="2" charset="2"/>
              <a:buChar char="q"/>
              <a:defRPr/>
            </a:pPr>
            <a:r>
              <a:rPr lang="cs-CZ" sz="2400" dirty="0">
                <a:solidFill>
                  <a:schemeClr val="tx1"/>
                </a:solidFill>
                <a:latin typeface="Arial Narrow" pitchFamily="34" charset="0"/>
              </a:rPr>
              <a:t>aplikoval mezinárodní právo a z hlediska obsazení soudu a aplikovaného práva byl prvním mezinárodním trestním tribunálem, i když by se jinak mohl jevit jako judiciální orgán okupačních států. </a:t>
            </a:r>
          </a:p>
          <a:p>
            <a:pPr lvl="1" indent="-274320" eaLnBrk="1" fontAlgn="auto" hangingPunct="1">
              <a:lnSpc>
                <a:spcPct val="90000"/>
              </a:lnSpc>
              <a:spcAft>
                <a:spcPts val="0"/>
              </a:spcAft>
              <a:buClrTx/>
              <a:buSzPct val="60000"/>
              <a:buFont typeface="Wingdings" pitchFamily="2" charset="2"/>
              <a:buChar char="q"/>
              <a:defRPr/>
            </a:pPr>
            <a:r>
              <a:rPr lang="cs-CZ" sz="2400" dirty="0">
                <a:solidFill>
                  <a:schemeClr val="tx1"/>
                </a:solidFill>
                <a:latin typeface="Arial Narrow" pitchFamily="34" charset="0"/>
              </a:rPr>
              <a:t>tribunál měl výlučnou pravomoc a mohl tedy soudit i nepřítomné osoby. </a:t>
            </a:r>
          </a:p>
        </p:txBody>
      </p:sp>
      <p:sp>
        <p:nvSpPr>
          <p:cNvPr id="6" name="Zástupný symbol pro zápatí 1"/>
          <p:cNvSpPr>
            <a:spLocks noGrp="1"/>
          </p:cNvSpPr>
          <p:nvPr>
            <p:ph type="ftr" sz="quarter" idx="11"/>
          </p:nvPr>
        </p:nvSpPr>
        <p:spPr>
          <a:xfrm>
            <a:off x="3070076"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107504" y="1700808"/>
            <a:ext cx="8857109" cy="4536504"/>
          </a:xfrm>
        </p:spPr>
        <p:txBody>
          <a:bodyPr/>
          <a:lstStyle/>
          <a:p>
            <a:pPr marL="269875" indent="-269875" eaLnBrk="1" hangingPunct="1">
              <a:lnSpc>
                <a:spcPct val="100000"/>
              </a:lnSpc>
              <a:buClrTx/>
              <a:buSzPct val="60000"/>
              <a:buFont typeface="Wingdings" panose="05000000000000000000" pitchFamily="2" charset="2"/>
              <a:buChar char="q"/>
            </a:pPr>
            <a:r>
              <a:rPr lang="cs-CZ" altLang="cs-CZ" sz="2800" b="1" dirty="0">
                <a:solidFill>
                  <a:schemeClr val="tx1"/>
                </a:solidFill>
                <a:latin typeface="Arial Narrow" panose="020B0606020202030204" pitchFamily="34" charset="0"/>
              </a:rPr>
              <a:t>Mezinárodní soudní dvůr</a:t>
            </a:r>
            <a:r>
              <a:rPr lang="cs-CZ" altLang="cs-CZ" sz="2800" dirty="0">
                <a:solidFill>
                  <a:schemeClr val="tx1"/>
                </a:solidFill>
                <a:latin typeface="Arial Narrow" panose="020B0606020202030204" pitchFamily="34" charset="0"/>
              </a:rPr>
              <a:t> - </a:t>
            </a:r>
            <a:r>
              <a:rPr lang="cs-CZ" altLang="cs-CZ" sz="2800" dirty="0" err="1">
                <a:solidFill>
                  <a:schemeClr val="tx1"/>
                </a:solidFill>
                <a:latin typeface="Arial Narrow" panose="020B0606020202030204" pitchFamily="34" charset="0"/>
              </a:rPr>
              <a:t>The</a:t>
            </a:r>
            <a:r>
              <a:rPr lang="cs-CZ" altLang="cs-CZ" sz="2800" dirty="0">
                <a:solidFill>
                  <a:schemeClr val="tx1"/>
                </a:solidFill>
                <a:latin typeface="Arial Narrow" panose="020B0606020202030204" pitchFamily="34" charset="0"/>
              </a:rPr>
              <a:t> </a:t>
            </a:r>
            <a:r>
              <a:rPr lang="cs-CZ" altLang="cs-CZ" sz="2800" i="1" dirty="0">
                <a:solidFill>
                  <a:schemeClr val="tx1"/>
                </a:solidFill>
                <a:latin typeface="Arial Narrow" panose="020B0606020202030204" pitchFamily="34" charset="0"/>
              </a:rPr>
              <a:t>International </a:t>
            </a:r>
            <a:r>
              <a:rPr lang="cs-CZ" altLang="cs-CZ" sz="2800" i="1" dirty="0" err="1">
                <a:solidFill>
                  <a:schemeClr val="tx1"/>
                </a:solidFill>
                <a:latin typeface="Arial Narrow" panose="020B0606020202030204" pitchFamily="34" charset="0"/>
              </a:rPr>
              <a:t>Court</a:t>
            </a:r>
            <a:r>
              <a:rPr lang="cs-CZ" altLang="cs-CZ" sz="2800" i="1" dirty="0">
                <a:solidFill>
                  <a:schemeClr val="tx1"/>
                </a:solidFill>
                <a:latin typeface="Arial Narrow" panose="020B0606020202030204" pitchFamily="34" charset="0"/>
              </a:rPr>
              <a:t> </a:t>
            </a:r>
            <a:r>
              <a:rPr lang="cs-CZ" altLang="cs-CZ" sz="2800" i="1" dirty="0" err="1">
                <a:solidFill>
                  <a:schemeClr val="tx1"/>
                </a:solidFill>
                <a:latin typeface="Arial Narrow" panose="020B0606020202030204" pitchFamily="34" charset="0"/>
              </a:rPr>
              <a:t>of</a:t>
            </a:r>
            <a:r>
              <a:rPr lang="cs-CZ" altLang="cs-CZ" sz="2800" i="1" dirty="0">
                <a:solidFill>
                  <a:schemeClr val="tx1"/>
                </a:solidFill>
                <a:latin typeface="Arial Narrow" panose="020B0606020202030204" pitchFamily="34" charset="0"/>
              </a:rPr>
              <a:t> Justice (ICJ)</a:t>
            </a:r>
            <a:r>
              <a:rPr lang="cs-CZ" altLang="cs-CZ" sz="2800" dirty="0">
                <a:solidFill>
                  <a:schemeClr val="tx1"/>
                </a:solidFill>
                <a:latin typeface="Arial Narrow" panose="020B0606020202030204" pitchFamily="34" charset="0"/>
              </a:rPr>
              <a:t>, se sídlem v Haagu, je základním soudním orgánem OSN</a:t>
            </a:r>
          </a:p>
          <a:p>
            <a:pPr marL="269875" indent="-269875" eaLnBrk="1" hangingPunct="1">
              <a:lnSpc>
                <a:spcPct val="90000"/>
              </a:lnSpc>
              <a:buClrTx/>
              <a:buSzPct val="60000"/>
              <a:buFont typeface="Wingdings" panose="05000000000000000000" pitchFamily="2" charset="2"/>
              <a:buChar char="q"/>
            </a:pPr>
            <a:r>
              <a:rPr lang="cs-CZ" altLang="cs-CZ" sz="2800" b="1" dirty="0">
                <a:solidFill>
                  <a:schemeClr val="tx1"/>
                </a:solidFill>
                <a:latin typeface="Arial Narrow" panose="020B0606020202030204" pitchFamily="34" charset="0"/>
              </a:rPr>
              <a:t>Mezinárodní soudní tribunál pro bývalou Jugoslávií</a:t>
            </a:r>
            <a:r>
              <a:rPr lang="cs-CZ" altLang="cs-CZ" sz="2800" dirty="0">
                <a:solidFill>
                  <a:schemeClr val="tx1"/>
                </a:solidFill>
                <a:latin typeface="Arial Narrow" panose="020B0606020202030204" pitchFamily="34" charset="0"/>
              </a:rPr>
              <a:t> - </a:t>
            </a:r>
            <a:r>
              <a:rPr lang="cs-CZ" altLang="cs-CZ" sz="2800" dirty="0" err="1">
                <a:solidFill>
                  <a:schemeClr val="tx1"/>
                </a:solidFill>
                <a:latin typeface="Arial Narrow" panose="020B0606020202030204" pitchFamily="34" charset="0"/>
              </a:rPr>
              <a:t>The</a:t>
            </a:r>
            <a:r>
              <a:rPr lang="cs-CZ" altLang="cs-CZ" sz="2800" dirty="0">
                <a:solidFill>
                  <a:schemeClr val="tx1"/>
                </a:solidFill>
                <a:latin typeface="Arial Narrow" panose="020B0606020202030204" pitchFamily="34" charset="0"/>
              </a:rPr>
              <a:t> International </a:t>
            </a:r>
            <a:r>
              <a:rPr lang="cs-CZ" altLang="cs-CZ" sz="2800" dirty="0" err="1">
                <a:solidFill>
                  <a:schemeClr val="tx1"/>
                </a:solidFill>
                <a:latin typeface="Arial Narrow" panose="020B0606020202030204" pitchFamily="34" charset="0"/>
              </a:rPr>
              <a:t>Criminal</a:t>
            </a:r>
            <a:r>
              <a:rPr lang="cs-CZ" altLang="cs-CZ" sz="2800" dirty="0">
                <a:solidFill>
                  <a:schemeClr val="tx1"/>
                </a:solidFill>
                <a:latin typeface="Arial Narrow" panose="020B0606020202030204" pitchFamily="34" charset="0"/>
              </a:rPr>
              <a:t> </a:t>
            </a:r>
            <a:r>
              <a:rPr lang="cs-CZ" altLang="cs-CZ" sz="2800" dirty="0" err="1">
                <a:solidFill>
                  <a:schemeClr val="tx1"/>
                </a:solidFill>
                <a:latin typeface="Arial Narrow" panose="020B0606020202030204" pitchFamily="34" charset="0"/>
              </a:rPr>
              <a:t>Tribunal</a:t>
            </a:r>
            <a:r>
              <a:rPr lang="cs-CZ" altLang="cs-CZ" sz="2800" dirty="0">
                <a:solidFill>
                  <a:schemeClr val="tx1"/>
                </a:solidFill>
                <a:latin typeface="Arial Narrow" panose="020B0606020202030204" pitchFamily="34" charset="0"/>
              </a:rPr>
              <a:t> </a:t>
            </a:r>
            <a:r>
              <a:rPr lang="cs-CZ" altLang="cs-CZ" sz="2800" dirty="0" err="1">
                <a:solidFill>
                  <a:schemeClr val="tx1"/>
                </a:solidFill>
                <a:latin typeface="Arial Narrow" panose="020B0606020202030204" pitchFamily="34" charset="0"/>
              </a:rPr>
              <a:t>for</a:t>
            </a:r>
            <a:r>
              <a:rPr lang="cs-CZ" altLang="cs-CZ" sz="2800" dirty="0">
                <a:solidFill>
                  <a:schemeClr val="tx1"/>
                </a:solidFill>
                <a:latin typeface="Arial Narrow" panose="020B0606020202030204" pitchFamily="34" charset="0"/>
              </a:rPr>
              <a:t> </a:t>
            </a:r>
            <a:r>
              <a:rPr lang="cs-CZ" altLang="cs-CZ" sz="2800" dirty="0" err="1">
                <a:solidFill>
                  <a:schemeClr val="tx1"/>
                </a:solidFill>
                <a:latin typeface="Arial Narrow" panose="020B0606020202030204" pitchFamily="34" charset="0"/>
              </a:rPr>
              <a:t>the</a:t>
            </a:r>
            <a:r>
              <a:rPr lang="cs-CZ" altLang="cs-CZ" sz="2800" dirty="0">
                <a:solidFill>
                  <a:schemeClr val="tx1"/>
                </a:solidFill>
                <a:latin typeface="Arial Narrow" panose="020B0606020202030204" pitchFamily="34" charset="0"/>
              </a:rPr>
              <a:t> </a:t>
            </a:r>
            <a:r>
              <a:rPr lang="cs-CZ" altLang="cs-CZ" sz="2800" dirty="0" err="1">
                <a:solidFill>
                  <a:schemeClr val="tx1"/>
                </a:solidFill>
                <a:latin typeface="Arial Narrow" panose="020B0606020202030204" pitchFamily="34" charset="0"/>
              </a:rPr>
              <a:t>former</a:t>
            </a:r>
            <a:r>
              <a:rPr lang="cs-CZ" altLang="cs-CZ" sz="2800" dirty="0">
                <a:solidFill>
                  <a:schemeClr val="tx1"/>
                </a:solidFill>
                <a:latin typeface="Arial Narrow" panose="020B0606020202030204" pitchFamily="34" charset="0"/>
              </a:rPr>
              <a:t> </a:t>
            </a:r>
            <a:r>
              <a:rPr lang="cs-CZ" altLang="cs-CZ" sz="2800" dirty="0" err="1">
                <a:solidFill>
                  <a:schemeClr val="tx1"/>
                </a:solidFill>
                <a:latin typeface="Arial Narrow" panose="020B0606020202030204" pitchFamily="34" charset="0"/>
              </a:rPr>
              <a:t>Yugoslavia</a:t>
            </a:r>
            <a:r>
              <a:rPr lang="cs-CZ" altLang="cs-CZ" sz="2800" dirty="0">
                <a:solidFill>
                  <a:schemeClr val="tx1"/>
                </a:solidFill>
                <a:latin typeface="Arial Narrow" panose="020B0606020202030204" pitchFamily="34" charset="0"/>
              </a:rPr>
              <a:t> (ICTY)</a:t>
            </a:r>
            <a:r>
              <a:rPr lang="cs-CZ" altLang="cs-CZ" dirty="0">
                <a:solidFill>
                  <a:schemeClr val="tx1"/>
                </a:solidFill>
                <a:latin typeface="Arial Narrow" panose="020B0606020202030204" pitchFamily="34" charset="0"/>
              </a:rPr>
              <a:t> </a:t>
            </a:r>
          </a:p>
          <a:p>
            <a:pPr lvl="1" eaLnBrk="1" hangingPunct="1">
              <a:lnSpc>
                <a:spcPct val="90000"/>
              </a:lnSpc>
              <a:buClrTx/>
              <a:buSzPct val="60000"/>
              <a:buFont typeface="Wingdings" panose="05000000000000000000" pitchFamily="2" charset="2"/>
              <a:buChar char="q"/>
            </a:pPr>
            <a:r>
              <a:rPr lang="cs-CZ" altLang="cs-CZ" dirty="0" err="1">
                <a:solidFill>
                  <a:schemeClr val="tx1"/>
                </a:solidFill>
                <a:latin typeface="Arial Narrow" panose="020B0606020202030204" pitchFamily="34" charset="0"/>
              </a:rPr>
              <a:t>was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established</a:t>
            </a:r>
            <a:r>
              <a:rPr lang="cs-CZ" altLang="cs-CZ" dirty="0">
                <a:solidFill>
                  <a:schemeClr val="tx1"/>
                </a:solidFill>
                <a:latin typeface="Arial Narrow" panose="020B0606020202030204" pitchFamily="34" charset="0"/>
              </a:rPr>
              <a:t> by </a:t>
            </a:r>
            <a:r>
              <a:rPr lang="cs-CZ" altLang="cs-CZ" dirty="0" err="1">
                <a:solidFill>
                  <a:schemeClr val="tx1"/>
                </a:solidFill>
                <a:latin typeface="Arial Narrow" panose="020B0606020202030204" pitchFamily="34" charset="0"/>
              </a:rPr>
              <a:t>Security</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Council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resolution</a:t>
            </a:r>
            <a:r>
              <a:rPr lang="cs-CZ" altLang="cs-CZ" dirty="0">
                <a:solidFill>
                  <a:schemeClr val="tx1"/>
                </a:solidFill>
                <a:latin typeface="Arial Narrow" panose="020B0606020202030204" pitchFamily="34" charset="0"/>
              </a:rPr>
              <a:t> 827. </a:t>
            </a:r>
            <a:r>
              <a:rPr lang="cs-CZ" altLang="cs-CZ" dirty="0" err="1">
                <a:solidFill>
                  <a:schemeClr val="tx1"/>
                </a:solidFill>
                <a:latin typeface="Arial Narrow" panose="020B0606020202030204" pitchFamily="34" charset="0"/>
              </a:rPr>
              <a:t>This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resolution</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was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passed</a:t>
            </a:r>
            <a:r>
              <a:rPr lang="cs-CZ" altLang="cs-CZ" dirty="0">
                <a:solidFill>
                  <a:schemeClr val="tx1"/>
                </a:solidFill>
                <a:latin typeface="Arial Narrow" panose="020B0606020202030204" pitchFamily="34" charset="0"/>
              </a:rPr>
              <a:t> on 25 May 1993 in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face </a:t>
            </a:r>
            <a:r>
              <a:rPr lang="cs-CZ" altLang="cs-CZ" dirty="0" err="1">
                <a:solidFill>
                  <a:schemeClr val="tx1"/>
                </a:solidFill>
                <a:latin typeface="Arial Narrow" panose="020B0606020202030204" pitchFamily="34" charset="0"/>
              </a:rPr>
              <a:t>of</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serious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violations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of</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international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humanitarian</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law</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committed</a:t>
            </a:r>
            <a:r>
              <a:rPr lang="cs-CZ" altLang="cs-CZ" dirty="0">
                <a:solidFill>
                  <a:schemeClr val="tx1"/>
                </a:solidFill>
                <a:latin typeface="Arial Narrow" panose="020B0606020202030204" pitchFamily="34" charset="0"/>
              </a:rPr>
              <a:t> in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territory</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of</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former</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Yugoslavia</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since</a:t>
            </a:r>
            <a:r>
              <a:rPr lang="cs-CZ" altLang="cs-CZ" dirty="0">
                <a:solidFill>
                  <a:schemeClr val="tx1"/>
                </a:solidFill>
                <a:latin typeface="Arial Narrow" panose="020B0606020202030204" pitchFamily="34" charset="0"/>
              </a:rPr>
              <a:t> 1991, </a:t>
            </a:r>
          </a:p>
          <a:p>
            <a:pPr lvl="1" eaLnBrk="1" hangingPunct="1">
              <a:lnSpc>
                <a:spcPct val="90000"/>
              </a:lnSpc>
              <a:buClrTx/>
              <a:buSzPct val="60000"/>
              <a:buFont typeface="Wingdings" panose="05000000000000000000" pitchFamily="2" charset="2"/>
              <a:buChar char="q"/>
            </a:pPr>
            <a:r>
              <a:rPr lang="cs-CZ" altLang="cs-CZ" dirty="0">
                <a:solidFill>
                  <a:schemeClr val="tx1"/>
                </a:solidFill>
                <a:latin typeface="Arial Narrow" panose="020B0606020202030204" pitchFamily="34" charset="0"/>
              </a:rPr>
              <a:t>as a response to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threat</a:t>
            </a:r>
            <a:r>
              <a:rPr lang="cs-CZ" altLang="cs-CZ" dirty="0">
                <a:solidFill>
                  <a:schemeClr val="tx1"/>
                </a:solidFill>
                <a:latin typeface="Arial Narrow" panose="020B0606020202030204" pitchFamily="34" charset="0"/>
              </a:rPr>
              <a:t> to </a:t>
            </a:r>
            <a:r>
              <a:rPr lang="cs-CZ" altLang="cs-CZ" dirty="0" err="1">
                <a:solidFill>
                  <a:schemeClr val="tx1"/>
                </a:solidFill>
                <a:latin typeface="Arial Narrow" panose="020B0606020202030204" pitchFamily="34" charset="0"/>
              </a:rPr>
              <a:t>international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peace</a:t>
            </a:r>
            <a:r>
              <a:rPr lang="cs-CZ" altLang="cs-CZ" dirty="0">
                <a:solidFill>
                  <a:schemeClr val="tx1"/>
                </a:solidFill>
                <a:latin typeface="Arial Narrow" panose="020B0606020202030204" pitchFamily="34" charset="0"/>
              </a:rPr>
              <a:t> and </a:t>
            </a:r>
            <a:r>
              <a:rPr lang="cs-CZ" altLang="cs-CZ" dirty="0" err="1">
                <a:solidFill>
                  <a:schemeClr val="tx1"/>
                </a:solidFill>
                <a:latin typeface="Arial Narrow" panose="020B0606020202030204" pitchFamily="34" charset="0"/>
              </a:rPr>
              <a:t>security</a:t>
            </a:r>
            <a:r>
              <a:rPr lang="cs-CZ" altLang="cs-CZ" dirty="0">
                <a:solidFill>
                  <a:schemeClr val="tx1"/>
                </a:solidFill>
                <a:latin typeface="Arial Narrow" panose="020B0606020202030204" pitchFamily="34" charset="0"/>
              </a:rPr>
              <a:t> posed by </a:t>
            </a:r>
            <a:r>
              <a:rPr lang="cs-CZ" altLang="cs-CZ" dirty="0" err="1">
                <a:solidFill>
                  <a:schemeClr val="tx1"/>
                </a:solidFill>
                <a:latin typeface="Arial Narrow" panose="020B0606020202030204" pitchFamily="34" charset="0"/>
              </a:rPr>
              <a:t>those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serious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violations</a:t>
            </a:r>
            <a:r>
              <a:rPr lang="cs-CZ" altLang="cs-CZ" dirty="0">
                <a:solidFill>
                  <a:schemeClr val="tx1"/>
                </a:solidFill>
                <a:latin typeface="Arial Narrow" panose="020B0606020202030204" pitchFamily="34" charset="0"/>
              </a:rPr>
              <a:t>. </a:t>
            </a:r>
          </a:p>
        </p:txBody>
      </p:sp>
      <p:pic>
        <p:nvPicPr>
          <p:cNvPr id="34820" name="Picture 5" descr="titrelogo-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080542"/>
            <a:ext cx="55245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ástupný symbol pro zápatí 1"/>
          <p:cNvSpPr>
            <a:spLocks noGrp="1"/>
          </p:cNvSpPr>
          <p:nvPr>
            <p:ph type="ftr" sz="quarter" idx="11"/>
          </p:nvPr>
        </p:nvSpPr>
        <p:spPr>
          <a:xfrm>
            <a:off x="3070076"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sz="half" idx="1"/>
          </p:nvPr>
        </p:nvSpPr>
        <p:spPr>
          <a:xfrm>
            <a:off x="115747" y="1159594"/>
            <a:ext cx="8777428" cy="5005710"/>
          </a:xfrm>
        </p:spPr>
        <p:txBody>
          <a:bodyPr rtlCol="0">
            <a:normAutofit lnSpcReduction="10000"/>
          </a:bodyPr>
          <a:lstStyle/>
          <a:p>
            <a:pPr marL="274320" indent="-274320" eaLnBrk="1" fontAlgn="auto" hangingPunct="1">
              <a:lnSpc>
                <a:spcPct val="80000"/>
              </a:lnSpc>
              <a:spcAft>
                <a:spcPts val="0"/>
              </a:spcAft>
              <a:buClrTx/>
              <a:buSzPct val="60000"/>
              <a:buFont typeface="Wingdings" pitchFamily="2" charset="2"/>
              <a:buChar char="q"/>
              <a:defRPr/>
            </a:pPr>
            <a:r>
              <a:rPr lang="en-GB" b="1" dirty="0">
                <a:solidFill>
                  <a:schemeClr val="tx1"/>
                </a:solidFill>
                <a:latin typeface="Arial Narrow" pitchFamily="34" charset="0"/>
              </a:rPr>
              <a:t>ICTR Law The International Criminal Tribunal for Rwanda</a:t>
            </a:r>
            <a:r>
              <a:rPr lang="en-GB" dirty="0">
                <a:solidFill>
                  <a:schemeClr val="tx1"/>
                </a:solidFill>
                <a:latin typeface="Arial Narrow" pitchFamily="34" charset="0"/>
              </a:rPr>
              <a:t> </a:t>
            </a:r>
          </a:p>
          <a:p>
            <a:pPr marL="533718" lvl="1" indent="-342900" eaLnBrk="1" fontAlgn="auto" hangingPunct="1">
              <a:lnSpc>
                <a:spcPct val="100000"/>
              </a:lnSpc>
              <a:spcAft>
                <a:spcPts val="0"/>
              </a:spcAft>
              <a:buClrTx/>
              <a:buSzPct val="60000"/>
              <a:buFont typeface="Wingdings" pitchFamily="2" charset="2"/>
              <a:buChar char="q"/>
              <a:defRPr/>
            </a:pPr>
            <a:r>
              <a:rPr lang="en-GB" sz="2400" dirty="0">
                <a:solidFill>
                  <a:schemeClr val="tx1"/>
                </a:solidFill>
                <a:latin typeface="Arial Narrow" pitchFamily="34" charset="0"/>
              </a:rPr>
              <a:t>is governed by its Statute, which is annexed to Security Council Resolution 955 on 22 February 1995 </a:t>
            </a:r>
            <a:endParaRPr lang="en-GB" sz="2400" i="1" dirty="0">
              <a:solidFill>
                <a:schemeClr val="tx1"/>
              </a:solidFill>
              <a:latin typeface="Arial Narrow" pitchFamily="34" charset="0"/>
            </a:endParaRPr>
          </a:p>
          <a:p>
            <a:pPr marL="533718" lvl="1" indent="-342900" eaLnBrk="1" fontAlgn="auto" hangingPunct="1">
              <a:lnSpc>
                <a:spcPct val="80000"/>
              </a:lnSpc>
              <a:spcAft>
                <a:spcPts val="0"/>
              </a:spcAft>
              <a:buClrTx/>
              <a:buSzPct val="60000"/>
              <a:buFont typeface="Wingdings" pitchFamily="2" charset="2"/>
              <a:buChar char="q"/>
              <a:defRPr/>
            </a:pPr>
            <a:r>
              <a:rPr lang="en-GB" sz="2400" dirty="0">
                <a:solidFill>
                  <a:schemeClr val="tx1"/>
                </a:solidFill>
                <a:latin typeface="Arial Narrow" pitchFamily="34" charset="0"/>
              </a:rPr>
              <a:t>The Rules of Procedure and Evidence, which the Judges adopted in accordance with Article 14 of the Statute, establish the necessary framework for the functioning of the judicial system. </a:t>
            </a:r>
          </a:p>
          <a:p>
            <a:pPr marL="533718" lvl="1" indent="-342900" eaLnBrk="1" fontAlgn="auto" hangingPunct="1">
              <a:lnSpc>
                <a:spcPct val="80000"/>
              </a:lnSpc>
              <a:spcAft>
                <a:spcPts val="0"/>
              </a:spcAft>
              <a:buClrTx/>
              <a:buSzPct val="60000"/>
              <a:buFont typeface="Wingdings" pitchFamily="2" charset="2"/>
              <a:buChar char="q"/>
              <a:defRPr/>
            </a:pPr>
            <a:r>
              <a:rPr lang="en-GB" sz="2400" dirty="0">
                <a:solidFill>
                  <a:schemeClr val="tx1"/>
                </a:solidFill>
                <a:latin typeface="Arial Narrow" pitchFamily="34" charset="0"/>
              </a:rPr>
              <a:t>The Tribunal consists of three organs:</a:t>
            </a:r>
          </a:p>
          <a:p>
            <a:pPr marL="1144588" lvl="2" indent="-500063" eaLnBrk="1" fontAlgn="auto" hangingPunct="1">
              <a:lnSpc>
                <a:spcPct val="80000"/>
              </a:lnSpc>
              <a:spcAft>
                <a:spcPts val="0"/>
              </a:spcAft>
              <a:buClrTx/>
              <a:buSzPct val="60000"/>
              <a:buFont typeface="Wingdings" pitchFamily="2" charset="2"/>
              <a:buChar char="q"/>
              <a:defRPr/>
            </a:pPr>
            <a:r>
              <a:rPr lang="en-GB" dirty="0">
                <a:solidFill>
                  <a:schemeClr val="tx1"/>
                </a:solidFill>
                <a:latin typeface="Arial Narrow" pitchFamily="34" charset="0"/>
              </a:rPr>
              <a:t>the Chambers and the Appeals Chamber; </a:t>
            </a:r>
          </a:p>
          <a:p>
            <a:pPr marL="1144588" lvl="2" indent="-500063" eaLnBrk="1" fontAlgn="auto" hangingPunct="1">
              <a:lnSpc>
                <a:spcPct val="80000"/>
              </a:lnSpc>
              <a:spcAft>
                <a:spcPts val="0"/>
              </a:spcAft>
              <a:buClrTx/>
              <a:buSzPct val="60000"/>
              <a:buFont typeface="Wingdings" pitchFamily="2" charset="2"/>
              <a:buChar char="q"/>
              <a:defRPr/>
            </a:pPr>
            <a:r>
              <a:rPr lang="en-GB" dirty="0">
                <a:solidFill>
                  <a:schemeClr val="tx1"/>
                </a:solidFill>
                <a:latin typeface="Arial Narrow" pitchFamily="34" charset="0"/>
              </a:rPr>
              <a:t>the Office of the Prosecutor, in charge of investigations and prosecutions; </a:t>
            </a:r>
          </a:p>
          <a:p>
            <a:pPr marL="1144588" lvl="2" indent="-500063" eaLnBrk="1" fontAlgn="auto" hangingPunct="1">
              <a:lnSpc>
                <a:spcPct val="80000"/>
              </a:lnSpc>
              <a:spcAft>
                <a:spcPts val="0"/>
              </a:spcAft>
              <a:buClrTx/>
              <a:buSzPct val="60000"/>
              <a:buFont typeface="Wingdings" pitchFamily="2" charset="2"/>
              <a:buChar char="q"/>
              <a:defRPr/>
            </a:pPr>
            <a:r>
              <a:rPr lang="en-GB" dirty="0">
                <a:solidFill>
                  <a:schemeClr val="tx1"/>
                </a:solidFill>
                <a:latin typeface="Arial Narrow" pitchFamily="34" charset="0"/>
              </a:rPr>
              <a:t>and the Registry, responsible for providing overall judicial and administrative support to the Chambers and the Prosecutor.</a:t>
            </a:r>
          </a:p>
          <a:p>
            <a:pPr marL="1144588" lvl="2" indent="-500063" eaLnBrk="1" fontAlgn="auto" hangingPunct="1">
              <a:lnSpc>
                <a:spcPct val="80000"/>
              </a:lnSpc>
              <a:spcAft>
                <a:spcPts val="0"/>
              </a:spcAft>
              <a:buClr>
                <a:schemeClr val="tx1"/>
              </a:buClr>
              <a:buSzTx/>
              <a:buFont typeface="Wingdings" pitchFamily="2" charset="2"/>
              <a:buNone/>
              <a:defRPr/>
            </a:pPr>
            <a:r>
              <a:rPr lang="en-GB" b="1" dirty="0">
                <a:solidFill>
                  <a:schemeClr val="tx1"/>
                </a:solidFill>
                <a:latin typeface="Arial Narrow" pitchFamily="34" charset="0"/>
              </a:rPr>
              <a:t>  Location</a:t>
            </a:r>
            <a:endParaRPr lang="en-GB" dirty="0">
              <a:solidFill>
                <a:schemeClr val="tx1"/>
              </a:solidFill>
              <a:latin typeface="Arial Narrow" pitchFamily="34" charset="0"/>
            </a:endParaRPr>
          </a:p>
          <a:p>
            <a:pPr marL="0" indent="0" eaLnBrk="1" fontAlgn="auto" hangingPunct="1">
              <a:lnSpc>
                <a:spcPct val="80000"/>
              </a:lnSpc>
              <a:spcAft>
                <a:spcPts val="0"/>
              </a:spcAft>
              <a:buFont typeface="Wingdings" pitchFamily="2" charset="2"/>
              <a:buNone/>
              <a:defRPr/>
            </a:pPr>
            <a:r>
              <a:rPr lang="en-GB" dirty="0">
                <a:solidFill>
                  <a:schemeClr val="tx1"/>
                </a:solidFill>
                <a:latin typeface="Arial Narrow" pitchFamily="34" charset="0"/>
              </a:rPr>
              <a:t>By resolution 977 of 22 February 1995, the Security Council decided that the seat of the Tribunal would be located in </a:t>
            </a:r>
            <a:r>
              <a:rPr lang="en-GB" dirty="0" err="1">
                <a:solidFill>
                  <a:schemeClr val="tx1"/>
                </a:solidFill>
                <a:latin typeface="Arial Narrow" pitchFamily="34" charset="0"/>
              </a:rPr>
              <a:t>Arusha</a:t>
            </a:r>
            <a:r>
              <a:rPr lang="en-GB" dirty="0">
                <a:solidFill>
                  <a:schemeClr val="tx1"/>
                </a:solidFill>
                <a:latin typeface="Arial Narrow" pitchFamily="34" charset="0"/>
              </a:rPr>
              <a:t>, United Republic of Tanzania</a:t>
            </a:r>
          </a:p>
        </p:txBody>
      </p:sp>
      <p:pic>
        <p:nvPicPr>
          <p:cNvPr id="35843" name="Picture 4" descr="ict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812088" y="333375"/>
            <a:ext cx="1041400" cy="774700"/>
          </a:xfrm>
          <a:noFill/>
        </p:spPr>
      </p:pic>
      <p:sp>
        <p:nvSpPr>
          <p:cNvPr id="2" name="Zástupný symbol pro zápatí 1"/>
          <p:cNvSpPr>
            <a:spLocks noGrp="1"/>
          </p:cNvSpPr>
          <p:nvPr>
            <p:ph type="ftr" sz="quarter" idx="11"/>
          </p:nvPr>
        </p:nvSpPr>
        <p:spPr/>
        <p:txBody>
          <a:bodyPr/>
          <a:lstStyle/>
          <a:p>
            <a:pPr>
              <a:defRPr/>
            </a:pPr>
            <a:r>
              <a:rPr lang="cs-CZ"/>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179388" y="1628800"/>
            <a:ext cx="8713787" cy="4680520"/>
          </a:xfrm>
        </p:spPr>
        <p:txBody>
          <a:bodyPr>
            <a:normAutofit fontScale="85000" lnSpcReduction="10000"/>
          </a:bodyPr>
          <a:lstStyle/>
          <a:p>
            <a:pPr eaLnBrk="1" hangingPunct="1">
              <a:lnSpc>
                <a:spcPct val="90000"/>
              </a:lnSpc>
              <a:buClr>
                <a:schemeClr val="tx1"/>
              </a:buClr>
              <a:buFont typeface="Wingdings" panose="05000000000000000000" pitchFamily="2" charset="2"/>
              <a:buChar char="ü"/>
            </a:pPr>
            <a:endParaRPr lang="cs-CZ" altLang="cs-CZ" b="1" dirty="0">
              <a:solidFill>
                <a:schemeClr val="tx1"/>
              </a:solidFill>
              <a:latin typeface="Arial Narrow" panose="020B0606020202030204" pitchFamily="34" charset="0"/>
            </a:endParaRPr>
          </a:p>
          <a:p>
            <a:pPr marL="358775" indent="-358775" eaLnBrk="1" hangingPunct="1">
              <a:lnSpc>
                <a:spcPct val="120000"/>
              </a:lnSpc>
              <a:buClrTx/>
              <a:buSzPct val="60000"/>
              <a:buFont typeface="Wingdings" panose="05000000000000000000" pitchFamily="2" charset="2"/>
              <a:buChar char="q"/>
            </a:pPr>
            <a:r>
              <a:rPr lang="cs-CZ" altLang="cs-CZ" b="1" dirty="0">
                <a:solidFill>
                  <a:schemeClr val="tx1"/>
                </a:solidFill>
                <a:latin typeface="Arial Narrow" panose="020B0606020202030204" pitchFamily="34" charset="0"/>
              </a:rPr>
              <a:t>Mezinárodní trestní tribunál</a:t>
            </a:r>
            <a:r>
              <a:rPr lang="cs-CZ" altLang="cs-CZ" dirty="0">
                <a:solidFill>
                  <a:schemeClr val="tx1"/>
                </a:solidFill>
                <a:latin typeface="Arial Narrow" panose="020B0606020202030204" pitchFamily="34" charset="0"/>
              </a:rPr>
              <a:t> -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International </a:t>
            </a:r>
            <a:r>
              <a:rPr lang="cs-CZ" altLang="cs-CZ" dirty="0" err="1">
                <a:solidFill>
                  <a:schemeClr val="tx1"/>
                </a:solidFill>
                <a:latin typeface="Arial Narrow" panose="020B0606020202030204" pitchFamily="34" charset="0"/>
              </a:rPr>
              <a:t>Criminal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Court</a:t>
            </a:r>
            <a:r>
              <a:rPr lang="cs-CZ" altLang="cs-CZ" dirty="0">
                <a:solidFill>
                  <a:schemeClr val="tx1"/>
                </a:solidFill>
                <a:latin typeface="Arial Narrow" panose="020B0606020202030204" pitchFamily="34" charset="0"/>
              </a:rPr>
              <a:t> (ICC) </a:t>
            </a:r>
          </a:p>
          <a:p>
            <a:pPr lvl="1" eaLnBrk="1" hangingPunct="1">
              <a:lnSpc>
                <a:spcPct val="90000"/>
              </a:lnSpc>
              <a:buClrTx/>
              <a:buSzPct val="60000"/>
              <a:buFont typeface="Wingdings" panose="05000000000000000000" pitchFamily="2" charset="2"/>
              <a:buChar char="q"/>
            </a:pPr>
            <a:r>
              <a:rPr lang="cs-CZ" altLang="cs-CZ" dirty="0" err="1">
                <a:solidFill>
                  <a:schemeClr val="tx1"/>
                </a:solidFill>
                <a:latin typeface="Arial Narrow" panose="020B0606020202030204" pitchFamily="34" charset="0"/>
              </a:rPr>
              <a:t>is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first</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ever</a:t>
            </a:r>
            <a:r>
              <a:rPr lang="cs-CZ" altLang="cs-CZ" dirty="0">
                <a:solidFill>
                  <a:schemeClr val="tx1"/>
                </a:solidFill>
                <a:latin typeface="Arial Narrow" panose="020B0606020202030204" pitchFamily="34" charset="0"/>
              </a:rPr>
              <a:t> permanent, </a:t>
            </a:r>
            <a:r>
              <a:rPr lang="cs-CZ" altLang="cs-CZ" dirty="0" err="1">
                <a:solidFill>
                  <a:schemeClr val="tx1"/>
                </a:solidFill>
                <a:latin typeface="Arial Narrow" panose="020B0606020202030204" pitchFamily="34" charset="0"/>
              </a:rPr>
              <a:t>treaty</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based</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international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criminal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court</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established</a:t>
            </a:r>
            <a:r>
              <a:rPr lang="cs-CZ" altLang="cs-CZ" dirty="0">
                <a:solidFill>
                  <a:schemeClr val="tx1"/>
                </a:solidFill>
                <a:latin typeface="Arial Narrow" panose="020B0606020202030204" pitchFamily="34" charset="0"/>
              </a:rPr>
              <a:t> to </a:t>
            </a:r>
            <a:r>
              <a:rPr lang="cs-CZ" altLang="cs-CZ" dirty="0" err="1">
                <a:solidFill>
                  <a:schemeClr val="tx1"/>
                </a:solidFill>
                <a:latin typeface="Arial Narrow" panose="020B0606020202030204" pitchFamily="34" charset="0"/>
              </a:rPr>
              <a:t>promote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rule </a:t>
            </a:r>
            <a:r>
              <a:rPr lang="cs-CZ" altLang="cs-CZ" dirty="0" err="1">
                <a:solidFill>
                  <a:schemeClr val="tx1"/>
                </a:solidFill>
                <a:latin typeface="Arial Narrow" panose="020B0606020202030204" pitchFamily="34" charset="0"/>
              </a:rPr>
              <a:t>of</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law</a:t>
            </a:r>
            <a:r>
              <a:rPr lang="cs-CZ" altLang="cs-CZ" dirty="0">
                <a:solidFill>
                  <a:schemeClr val="tx1"/>
                </a:solidFill>
                <a:latin typeface="Arial Narrow" panose="020B0606020202030204" pitchFamily="34" charset="0"/>
              </a:rPr>
              <a:t> and </a:t>
            </a:r>
            <a:r>
              <a:rPr lang="cs-CZ" altLang="cs-CZ" dirty="0" err="1">
                <a:solidFill>
                  <a:schemeClr val="tx1"/>
                </a:solidFill>
                <a:latin typeface="Arial Narrow" panose="020B0606020202030204" pitchFamily="34" charset="0"/>
              </a:rPr>
              <a:t>ensure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that</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gravest</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international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crimes</a:t>
            </a:r>
            <a:r>
              <a:rPr lang="cs-CZ" altLang="cs-CZ" dirty="0">
                <a:solidFill>
                  <a:schemeClr val="tx1"/>
                </a:solidFill>
                <a:latin typeface="Arial Narrow" panose="020B0606020202030204" pitchFamily="34" charset="0"/>
              </a:rPr>
              <a:t> do not go </a:t>
            </a:r>
            <a:r>
              <a:rPr lang="cs-CZ" altLang="cs-CZ" dirty="0" err="1">
                <a:solidFill>
                  <a:schemeClr val="tx1"/>
                </a:solidFill>
                <a:latin typeface="Arial Narrow" panose="020B0606020202030204" pitchFamily="34" charset="0"/>
              </a:rPr>
              <a:t>unpunished</a:t>
            </a:r>
            <a:r>
              <a:rPr lang="cs-CZ" altLang="cs-CZ" dirty="0">
                <a:solidFill>
                  <a:schemeClr val="tx1"/>
                </a:solidFill>
                <a:latin typeface="Arial Narrow" panose="020B0606020202030204" pitchFamily="34" charset="0"/>
              </a:rPr>
              <a:t>. </a:t>
            </a:r>
          </a:p>
          <a:p>
            <a:pPr lvl="1" eaLnBrk="1" hangingPunct="1">
              <a:lnSpc>
                <a:spcPct val="90000"/>
              </a:lnSpc>
              <a:buClrTx/>
              <a:buSzPct val="60000"/>
              <a:buFont typeface="Wingdings" panose="05000000000000000000" pitchFamily="2" charset="2"/>
              <a:buChar char="q"/>
            </a:pPr>
            <a:endParaRPr lang="cs-CZ" altLang="cs-CZ" dirty="0">
              <a:solidFill>
                <a:schemeClr val="tx1"/>
              </a:solidFill>
              <a:latin typeface="Arial Narrow" panose="020B0606020202030204" pitchFamily="34" charset="0"/>
            </a:endParaRPr>
          </a:p>
          <a:p>
            <a:pPr lvl="1" eaLnBrk="1" hangingPunct="1">
              <a:lnSpc>
                <a:spcPct val="90000"/>
              </a:lnSpc>
              <a:buClrTx/>
              <a:buSzPct val="60000"/>
              <a:buFont typeface="Wingdings" panose="05000000000000000000" pitchFamily="2" charset="2"/>
              <a:buChar char="q"/>
            </a:pP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Court</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shall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be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complementary</a:t>
            </a:r>
            <a:r>
              <a:rPr lang="cs-CZ" altLang="cs-CZ" dirty="0">
                <a:solidFill>
                  <a:schemeClr val="tx1"/>
                </a:solidFill>
                <a:latin typeface="Arial Narrow" panose="020B0606020202030204" pitchFamily="34" charset="0"/>
              </a:rPr>
              <a:t> to </a:t>
            </a:r>
            <a:r>
              <a:rPr lang="cs-CZ" altLang="cs-CZ" dirty="0" err="1">
                <a:solidFill>
                  <a:schemeClr val="tx1"/>
                </a:solidFill>
                <a:latin typeface="Arial Narrow" panose="020B0606020202030204" pitchFamily="34" charset="0"/>
              </a:rPr>
              <a:t>national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criminal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jurisdictions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jurisdiction</a:t>
            </a:r>
            <a:r>
              <a:rPr lang="cs-CZ" altLang="cs-CZ" dirty="0">
                <a:solidFill>
                  <a:schemeClr val="tx1"/>
                </a:solidFill>
                <a:latin typeface="Arial Narrow" panose="020B0606020202030204" pitchFamily="34" charset="0"/>
              </a:rPr>
              <a:t> and </a:t>
            </a:r>
            <a:r>
              <a:rPr lang="cs-CZ" altLang="cs-CZ" dirty="0" err="1">
                <a:solidFill>
                  <a:schemeClr val="tx1"/>
                </a:solidFill>
                <a:latin typeface="Arial Narrow" panose="020B0606020202030204" pitchFamily="34" charset="0"/>
              </a:rPr>
              <a:t>functioning</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of</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Court</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shall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be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governed</a:t>
            </a:r>
            <a:r>
              <a:rPr lang="cs-CZ" altLang="cs-CZ" dirty="0">
                <a:solidFill>
                  <a:schemeClr val="tx1"/>
                </a:solidFill>
                <a:latin typeface="Arial Narrow" panose="020B0606020202030204" pitchFamily="34" charset="0"/>
              </a:rPr>
              <a:t> by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provisions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of</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Rome Statute. </a:t>
            </a:r>
          </a:p>
          <a:p>
            <a:pPr lvl="1" eaLnBrk="1" hangingPunct="1">
              <a:lnSpc>
                <a:spcPct val="90000"/>
              </a:lnSpc>
              <a:buClrTx/>
              <a:buSzPct val="60000"/>
              <a:buFont typeface="Wingdings" panose="05000000000000000000" pitchFamily="2" charset="2"/>
              <a:buChar char="q"/>
            </a:pPr>
            <a:endParaRPr lang="cs-CZ" altLang="cs-CZ" dirty="0">
              <a:solidFill>
                <a:schemeClr val="tx1"/>
              </a:solidFill>
              <a:latin typeface="Arial Narrow" panose="020B0606020202030204" pitchFamily="34" charset="0"/>
            </a:endParaRPr>
          </a:p>
          <a:p>
            <a:pPr lvl="1" eaLnBrk="1" hangingPunct="1">
              <a:lnSpc>
                <a:spcPct val="90000"/>
              </a:lnSpc>
              <a:buClrTx/>
              <a:buSzPct val="60000"/>
              <a:buFont typeface="Wingdings" panose="05000000000000000000" pitchFamily="2" charset="2"/>
              <a:buChar char="q"/>
            </a:pP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Rome Statute </a:t>
            </a:r>
            <a:r>
              <a:rPr lang="cs-CZ" altLang="cs-CZ" dirty="0" err="1">
                <a:solidFill>
                  <a:schemeClr val="tx1"/>
                </a:solidFill>
                <a:latin typeface="Arial Narrow" panose="020B0606020202030204" pitchFamily="34" charset="0"/>
              </a:rPr>
              <a:t>of</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International </a:t>
            </a:r>
            <a:r>
              <a:rPr lang="cs-CZ" altLang="cs-CZ" dirty="0" err="1">
                <a:solidFill>
                  <a:schemeClr val="tx1"/>
                </a:solidFill>
                <a:latin typeface="Arial Narrow" panose="020B0606020202030204" pitchFamily="34" charset="0"/>
              </a:rPr>
              <a:t>Criminal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Court</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was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established</a:t>
            </a:r>
            <a:r>
              <a:rPr lang="cs-CZ" altLang="cs-CZ" dirty="0">
                <a:solidFill>
                  <a:schemeClr val="tx1"/>
                </a:solidFill>
                <a:latin typeface="Arial Narrow" panose="020B0606020202030204" pitchFamily="34" charset="0"/>
              </a:rPr>
              <a:t> by on 17 July 1998, </a:t>
            </a:r>
            <a:r>
              <a:rPr lang="cs-CZ" altLang="cs-CZ" dirty="0" err="1">
                <a:solidFill>
                  <a:schemeClr val="tx1"/>
                </a:solidFill>
                <a:latin typeface="Arial Narrow" panose="020B0606020202030204" pitchFamily="34" charset="0"/>
              </a:rPr>
              <a:t>when</a:t>
            </a:r>
            <a:r>
              <a:rPr lang="cs-CZ" altLang="cs-CZ" dirty="0">
                <a:solidFill>
                  <a:schemeClr val="tx1"/>
                </a:solidFill>
                <a:latin typeface="Arial Narrow" panose="020B0606020202030204" pitchFamily="34" charset="0"/>
              </a:rPr>
              <a:t> 120 </a:t>
            </a:r>
            <a:r>
              <a:rPr lang="cs-CZ" altLang="cs-CZ" dirty="0" err="1">
                <a:solidFill>
                  <a:schemeClr val="tx1"/>
                </a:solidFill>
                <a:latin typeface="Arial Narrow" panose="020B0606020202030204" pitchFamily="34" charset="0"/>
              </a:rPr>
              <a:t>States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participating</a:t>
            </a:r>
            <a:r>
              <a:rPr lang="cs-CZ" altLang="cs-CZ" dirty="0">
                <a:solidFill>
                  <a:schemeClr val="tx1"/>
                </a:solidFill>
                <a:latin typeface="Arial Narrow" panose="020B0606020202030204" pitchFamily="34" charset="0"/>
              </a:rPr>
              <a:t> in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"United </a:t>
            </a:r>
            <a:r>
              <a:rPr lang="cs-CZ" altLang="cs-CZ" dirty="0" err="1">
                <a:solidFill>
                  <a:schemeClr val="tx1"/>
                </a:solidFill>
                <a:latin typeface="Arial Narrow" panose="020B0606020202030204" pitchFamily="34" charset="0"/>
              </a:rPr>
              <a:t>Nations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Diplomatic</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Conference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of</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Plenipotentiaries</a:t>
            </a:r>
            <a:r>
              <a:rPr lang="cs-CZ" altLang="cs-CZ" dirty="0">
                <a:solidFill>
                  <a:schemeClr val="tx1"/>
                </a:solidFill>
                <a:latin typeface="Arial Narrow" panose="020B0606020202030204" pitchFamily="34" charset="0"/>
              </a:rPr>
              <a:t> on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Establishment </a:t>
            </a:r>
            <a:r>
              <a:rPr lang="cs-CZ" altLang="cs-CZ" dirty="0" err="1">
                <a:solidFill>
                  <a:schemeClr val="tx1"/>
                </a:solidFill>
                <a:latin typeface="Arial Narrow" panose="020B0606020202030204" pitchFamily="34" charset="0"/>
              </a:rPr>
              <a:t>of</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an</a:t>
            </a:r>
            <a:r>
              <a:rPr lang="cs-CZ" altLang="cs-CZ" dirty="0">
                <a:solidFill>
                  <a:schemeClr val="tx1"/>
                </a:solidFill>
                <a:latin typeface="Arial Narrow" panose="020B0606020202030204" pitchFamily="34" charset="0"/>
              </a:rPr>
              <a:t> International </a:t>
            </a:r>
            <a:r>
              <a:rPr lang="cs-CZ" altLang="cs-CZ" dirty="0" err="1">
                <a:solidFill>
                  <a:schemeClr val="tx1"/>
                </a:solidFill>
                <a:latin typeface="Arial Narrow" panose="020B0606020202030204" pitchFamily="34" charset="0"/>
              </a:rPr>
              <a:t>Criminal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Court</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adopted</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Statute.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Statute </a:t>
            </a:r>
            <a:r>
              <a:rPr lang="cs-CZ" altLang="cs-CZ" dirty="0" err="1">
                <a:solidFill>
                  <a:schemeClr val="tx1"/>
                </a:solidFill>
                <a:latin typeface="Arial Narrow" panose="020B0606020202030204" pitchFamily="34" charset="0"/>
              </a:rPr>
              <a:t>entered</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into</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force</a:t>
            </a:r>
            <a:r>
              <a:rPr lang="cs-CZ" altLang="cs-CZ" dirty="0">
                <a:solidFill>
                  <a:schemeClr val="tx1"/>
                </a:solidFill>
                <a:latin typeface="Arial Narrow" panose="020B0606020202030204" pitchFamily="34" charset="0"/>
              </a:rPr>
              <a:t> on 1 July 2002. </a:t>
            </a:r>
            <a:r>
              <a:rPr lang="cs-CZ" altLang="cs-CZ" dirty="0" err="1">
                <a:solidFill>
                  <a:schemeClr val="tx1"/>
                </a:solidFill>
                <a:latin typeface="Arial Narrow" panose="020B0606020202030204" pitchFamily="34" charset="0"/>
              </a:rPr>
              <a:t>Anyone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who</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commits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any</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of</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crimes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under</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Statute </a:t>
            </a:r>
            <a:r>
              <a:rPr lang="cs-CZ" altLang="cs-CZ" dirty="0" err="1">
                <a:solidFill>
                  <a:schemeClr val="tx1"/>
                </a:solidFill>
                <a:latin typeface="Arial Narrow" panose="020B0606020202030204" pitchFamily="34" charset="0"/>
              </a:rPr>
              <a:t>after</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this</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date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will</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be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liable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for</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prosecution</a:t>
            </a:r>
            <a:r>
              <a:rPr lang="cs-CZ" altLang="cs-CZ" dirty="0">
                <a:solidFill>
                  <a:schemeClr val="tx1"/>
                </a:solidFill>
                <a:latin typeface="Arial Narrow" panose="020B0606020202030204" pitchFamily="34" charset="0"/>
              </a:rPr>
              <a:t> by </a:t>
            </a:r>
            <a:r>
              <a:rPr lang="cs-CZ" altLang="cs-CZ" dirty="0" err="1">
                <a:solidFill>
                  <a:schemeClr val="tx1"/>
                </a:solidFill>
                <a:latin typeface="Arial Narrow" panose="020B0606020202030204" pitchFamily="34" charset="0"/>
              </a:rPr>
              <a:t>the</a:t>
            </a:r>
            <a:r>
              <a:rPr lang="cs-CZ" altLang="cs-CZ" dirty="0">
                <a:solidFill>
                  <a:schemeClr val="tx1"/>
                </a:solidFill>
                <a:latin typeface="Arial Narrow" panose="020B0606020202030204" pitchFamily="34" charset="0"/>
              </a:rPr>
              <a:t> </a:t>
            </a:r>
            <a:r>
              <a:rPr lang="cs-CZ" altLang="cs-CZ" dirty="0" err="1">
                <a:solidFill>
                  <a:schemeClr val="tx1"/>
                </a:solidFill>
                <a:latin typeface="Arial Narrow" panose="020B0606020202030204" pitchFamily="34" charset="0"/>
              </a:rPr>
              <a:t>Court</a:t>
            </a:r>
            <a:r>
              <a:rPr lang="cs-CZ" altLang="cs-CZ" dirty="0">
                <a:solidFill>
                  <a:schemeClr val="tx1"/>
                </a:solidFill>
                <a:latin typeface="Arial Narrow" panose="020B0606020202030204" pitchFamily="34" charset="0"/>
              </a:rPr>
              <a:t>.</a:t>
            </a:r>
          </a:p>
          <a:p>
            <a:pPr eaLnBrk="1" hangingPunct="1">
              <a:lnSpc>
                <a:spcPct val="90000"/>
              </a:lnSpc>
              <a:buClrTx/>
              <a:buSzPct val="60000"/>
              <a:buFont typeface="Wingdings" panose="05000000000000000000" pitchFamily="2" charset="2"/>
              <a:buChar char="q"/>
            </a:pPr>
            <a:endParaRPr lang="cs-CZ" altLang="cs-CZ" sz="2000" dirty="0">
              <a:solidFill>
                <a:schemeClr val="tx1"/>
              </a:solidFill>
              <a:latin typeface="Arial Narrow" panose="020B0606020202030204" pitchFamily="34" charset="0"/>
            </a:endParaRPr>
          </a:p>
        </p:txBody>
      </p:sp>
      <p:pic>
        <p:nvPicPr>
          <p:cNvPr id="36868" name="Picture 5" descr="icclogo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010816"/>
            <a:ext cx="5401270" cy="617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ástupný symbol pro zápatí 1"/>
          <p:cNvSpPr>
            <a:spLocks noGrp="1"/>
          </p:cNvSpPr>
          <p:nvPr>
            <p:ph type="ftr" sz="quarter" idx="11"/>
          </p:nvPr>
        </p:nvSpPr>
        <p:spPr>
          <a:xfrm>
            <a:off x="3070076"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980728"/>
            <a:ext cx="2500313" cy="5328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cs-CZ" sz="2400" b="1" dirty="0">
                <a:solidFill>
                  <a:srgbClr val="000000"/>
                </a:solidFill>
                <a:latin typeface="Arial Narrow" pitchFamily="34" charset="0"/>
              </a:rPr>
              <a:t>TRESTNÍ  PRÁVO</a:t>
            </a:r>
          </a:p>
          <a:p>
            <a:pPr marL="174625" indent="-174625">
              <a:buFontTx/>
              <a:buChar char="•"/>
              <a:defRPr/>
            </a:pPr>
            <a:r>
              <a:rPr lang="cs-CZ" sz="2400" dirty="0">
                <a:solidFill>
                  <a:srgbClr val="000000"/>
                </a:solidFill>
                <a:latin typeface="Arial Narrow" pitchFamily="34" charset="0"/>
              </a:rPr>
              <a:t>Je odvětví českého </a:t>
            </a:r>
            <a:br>
              <a:rPr lang="cs-CZ" sz="2400" dirty="0">
                <a:solidFill>
                  <a:srgbClr val="000000"/>
                </a:solidFill>
                <a:latin typeface="Arial Narrow" pitchFamily="34" charset="0"/>
              </a:rPr>
            </a:br>
            <a:r>
              <a:rPr lang="cs-CZ" sz="2400" dirty="0">
                <a:solidFill>
                  <a:srgbClr val="000000"/>
                </a:solidFill>
                <a:latin typeface="Arial Narrow" pitchFamily="34" charset="0"/>
              </a:rPr>
              <a:t>práva</a:t>
            </a:r>
          </a:p>
          <a:p>
            <a:pPr marL="174625" indent="-174625">
              <a:buFontTx/>
              <a:buChar char="•"/>
              <a:defRPr/>
            </a:pPr>
            <a:r>
              <a:rPr lang="cs-CZ" sz="2400" dirty="0">
                <a:solidFill>
                  <a:srgbClr val="000000"/>
                </a:solidFill>
                <a:latin typeface="Arial Narrow" pitchFamily="34" charset="0"/>
              </a:rPr>
              <a:t>Chrání zájmy </a:t>
            </a:r>
            <a:br>
              <a:rPr lang="cs-CZ" sz="2400" dirty="0">
                <a:solidFill>
                  <a:srgbClr val="000000"/>
                </a:solidFill>
                <a:latin typeface="Arial Narrow" pitchFamily="34" charset="0"/>
              </a:rPr>
            </a:br>
            <a:r>
              <a:rPr lang="cs-CZ" sz="2400" dirty="0">
                <a:solidFill>
                  <a:srgbClr val="000000"/>
                </a:solidFill>
                <a:latin typeface="Arial Narrow" pitchFamily="34" charset="0"/>
              </a:rPr>
              <a:t>společnosti, </a:t>
            </a:r>
            <a:br>
              <a:rPr lang="cs-CZ" sz="2400" dirty="0">
                <a:solidFill>
                  <a:srgbClr val="000000"/>
                </a:solidFill>
                <a:latin typeface="Arial Narrow" pitchFamily="34" charset="0"/>
              </a:rPr>
            </a:br>
            <a:r>
              <a:rPr lang="cs-CZ" sz="2400" dirty="0">
                <a:solidFill>
                  <a:srgbClr val="000000"/>
                </a:solidFill>
                <a:latin typeface="Arial Narrow" pitchFamily="34" charset="0"/>
              </a:rPr>
              <a:t>ústavní zřízení ČR,</a:t>
            </a:r>
            <a:br>
              <a:rPr lang="cs-CZ" sz="2400" dirty="0">
                <a:solidFill>
                  <a:srgbClr val="000000"/>
                </a:solidFill>
                <a:latin typeface="Arial Narrow" pitchFamily="34" charset="0"/>
              </a:rPr>
            </a:br>
            <a:r>
              <a:rPr lang="cs-CZ" sz="2400" dirty="0">
                <a:solidFill>
                  <a:srgbClr val="000000"/>
                </a:solidFill>
                <a:latin typeface="Arial Narrow" pitchFamily="34" charset="0"/>
              </a:rPr>
              <a:t>práva FO a PO</a:t>
            </a:r>
          </a:p>
        </p:txBody>
      </p:sp>
      <p:sp>
        <p:nvSpPr>
          <p:cNvPr id="11270" name="Rectangle 8"/>
          <p:cNvSpPr>
            <a:spLocks noChangeArrowheads="1"/>
          </p:cNvSpPr>
          <p:nvPr/>
        </p:nvSpPr>
        <p:spPr bwMode="auto">
          <a:xfrm>
            <a:off x="2500313" y="980728"/>
            <a:ext cx="2571750" cy="3246363"/>
          </a:xfrm>
          <a:prstGeom prst="rect">
            <a:avLst/>
          </a:prstGeom>
          <a:solidFill>
            <a:srgbClr val="FF9900"/>
          </a:solidFill>
          <a:ln w="9525">
            <a:solidFill>
              <a:schemeClr val="tx1"/>
            </a:solidFill>
            <a:miter lim="800000"/>
            <a:headEnd/>
            <a:tailEnd/>
          </a:ln>
        </p:spPr>
        <p:txBody>
          <a:bodyPr wrap="none" anchor="ct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r>
              <a:rPr lang="cs-CZ" altLang="cs-CZ" b="1" dirty="0">
                <a:solidFill>
                  <a:srgbClr val="000000"/>
                </a:solidFill>
                <a:latin typeface="Arial Narrow" panose="020B0606020202030204" pitchFamily="34" charset="0"/>
              </a:rPr>
              <a:t>HMOTNÉ </a:t>
            </a:r>
          </a:p>
          <a:p>
            <a:pPr eaLnBrk="1" hangingPunct="1">
              <a:spcBef>
                <a:spcPct val="0"/>
              </a:spcBef>
              <a:buClrTx/>
              <a:buSzTx/>
              <a:buFontTx/>
              <a:buNone/>
            </a:pPr>
            <a:r>
              <a:rPr lang="cs-CZ" altLang="cs-CZ" sz="2200" i="1" dirty="0">
                <a:solidFill>
                  <a:srgbClr val="000000"/>
                </a:solidFill>
                <a:latin typeface="Arial Narrow" panose="020B0606020202030204" pitchFamily="34" charset="0"/>
              </a:rPr>
              <a:t>Zákon č. 140/1961</a:t>
            </a:r>
          </a:p>
          <a:p>
            <a:pPr eaLnBrk="1" hangingPunct="1">
              <a:spcBef>
                <a:spcPct val="0"/>
              </a:spcBef>
              <a:buClrTx/>
              <a:buSzTx/>
              <a:buFontTx/>
              <a:buNone/>
            </a:pPr>
            <a:r>
              <a:rPr lang="cs-CZ" altLang="cs-CZ" sz="2200" i="1" dirty="0">
                <a:solidFill>
                  <a:srgbClr val="000000"/>
                </a:solidFill>
                <a:latin typeface="Arial Narrow" panose="020B0606020202030204" pitchFamily="34" charset="0"/>
              </a:rPr>
              <a:t>Sb., trestní zákon, </a:t>
            </a:r>
          </a:p>
          <a:p>
            <a:pPr eaLnBrk="1" hangingPunct="1">
              <a:spcBef>
                <a:spcPct val="0"/>
              </a:spcBef>
              <a:buClrTx/>
              <a:buSzTx/>
              <a:buFontTx/>
              <a:buNone/>
            </a:pPr>
            <a:r>
              <a:rPr lang="cs-CZ" altLang="cs-CZ" sz="2200" i="1" dirty="0">
                <a:solidFill>
                  <a:srgbClr val="000000"/>
                </a:solidFill>
                <a:latin typeface="Arial Narrow" panose="020B0606020202030204" pitchFamily="34" charset="0"/>
              </a:rPr>
              <a:t>ve znění pozdějších</a:t>
            </a:r>
          </a:p>
          <a:p>
            <a:pPr eaLnBrk="1" hangingPunct="1">
              <a:spcBef>
                <a:spcPct val="0"/>
              </a:spcBef>
              <a:buClrTx/>
              <a:buSzTx/>
              <a:buFontTx/>
              <a:buNone/>
            </a:pPr>
            <a:r>
              <a:rPr lang="cs-CZ" altLang="cs-CZ" sz="2200" i="1" dirty="0">
                <a:solidFill>
                  <a:srgbClr val="000000"/>
                </a:solidFill>
                <a:latin typeface="Arial Narrow" panose="020B0606020202030204" pitchFamily="34" charset="0"/>
              </a:rPr>
              <a:t>předpisů. </a:t>
            </a:r>
            <a:br>
              <a:rPr lang="cs-CZ" altLang="cs-CZ" sz="2200" i="1" dirty="0">
                <a:solidFill>
                  <a:srgbClr val="000000"/>
                </a:solidFill>
                <a:latin typeface="Arial Narrow" panose="020B0606020202030204" pitchFamily="34" charset="0"/>
              </a:rPr>
            </a:br>
            <a:r>
              <a:rPr lang="cs-CZ" altLang="cs-CZ" sz="2200" i="1" dirty="0">
                <a:solidFill>
                  <a:srgbClr val="000000"/>
                </a:solidFill>
                <a:latin typeface="Arial Narrow" panose="020B0606020202030204" pitchFamily="34" charset="0"/>
              </a:rPr>
              <a:t>(pozbyl platnosti)</a:t>
            </a:r>
          </a:p>
          <a:p>
            <a:pPr eaLnBrk="1" hangingPunct="1">
              <a:spcBef>
                <a:spcPct val="0"/>
              </a:spcBef>
              <a:buClrTx/>
              <a:buSzTx/>
              <a:buFontTx/>
              <a:buNone/>
            </a:pPr>
            <a:endParaRPr lang="cs-CZ" altLang="cs-CZ" sz="2200" dirty="0">
              <a:solidFill>
                <a:srgbClr val="000000"/>
              </a:solidFill>
              <a:latin typeface="Arial Narrow" panose="020B0606020202030204" pitchFamily="34" charset="0"/>
            </a:endParaRPr>
          </a:p>
          <a:p>
            <a:pPr eaLnBrk="1" hangingPunct="1">
              <a:spcBef>
                <a:spcPct val="0"/>
              </a:spcBef>
              <a:buClrTx/>
              <a:buSzTx/>
              <a:buFontTx/>
              <a:buNone/>
            </a:pPr>
            <a:r>
              <a:rPr lang="cs-CZ" altLang="cs-CZ" sz="2200" b="1" dirty="0">
                <a:solidFill>
                  <a:srgbClr val="000000"/>
                </a:solidFill>
                <a:latin typeface="Arial Narrow" panose="020B0606020202030204" pitchFamily="34" charset="0"/>
              </a:rPr>
              <a:t>Zákon č. 40/2009 Sb.,</a:t>
            </a:r>
          </a:p>
          <a:p>
            <a:pPr eaLnBrk="1" hangingPunct="1">
              <a:spcBef>
                <a:spcPct val="0"/>
              </a:spcBef>
              <a:buClrTx/>
              <a:buSzTx/>
              <a:buFontTx/>
              <a:buNone/>
            </a:pPr>
            <a:r>
              <a:rPr lang="cs-CZ" altLang="cs-CZ" sz="2200" b="1" dirty="0">
                <a:solidFill>
                  <a:srgbClr val="000000"/>
                </a:solidFill>
                <a:latin typeface="Arial Narrow" panose="020B0606020202030204" pitchFamily="34" charset="0"/>
              </a:rPr>
              <a:t>trestní zákoník</a:t>
            </a:r>
          </a:p>
        </p:txBody>
      </p:sp>
      <p:sp>
        <p:nvSpPr>
          <p:cNvPr id="11271" name="Rectangle 9"/>
          <p:cNvSpPr>
            <a:spLocks noChangeArrowheads="1"/>
          </p:cNvSpPr>
          <p:nvPr/>
        </p:nvSpPr>
        <p:spPr bwMode="auto">
          <a:xfrm>
            <a:off x="2500313" y="4227091"/>
            <a:ext cx="2571750" cy="2081637"/>
          </a:xfrm>
          <a:prstGeom prst="rect">
            <a:avLst/>
          </a:prstGeom>
          <a:solidFill>
            <a:srgbClr val="99CC00"/>
          </a:solidFill>
          <a:ln w="9525">
            <a:solidFill>
              <a:schemeClr val="tx1"/>
            </a:solidFill>
            <a:miter lim="800000"/>
            <a:headEnd/>
            <a:tailEnd/>
          </a:ln>
        </p:spPr>
        <p:txBody>
          <a:bodyPr wrap="none" anchor="ct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endParaRPr lang="cs-CZ" altLang="cs-CZ" sz="2000" b="1" dirty="0">
              <a:solidFill>
                <a:srgbClr val="000000"/>
              </a:solidFill>
              <a:latin typeface="Arial Narrow" panose="020B0606020202030204" pitchFamily="34" charset="0"/>
            </a:endParaRPr>
          </a:p>
          <a:p>
            <a:pPr eaLnBrk="1" hangingPunct="1">
              <a:spcBef>
                <a:spcPct val="0"/>
              </a:spcBef>
              <a:buClrTx/>
              <a:buSzTx/>
              <a:buFontTx/>
              <a:buNone/>
            </a:pPr>
            <a:r>
              <a:rPr lang="cs-CZ" altLang="cs-CZ" sz="2000" b="1" dirty="0">
                <a:solidFill>
                  <a:srgbClr val="000000"/>
                </a:solidFill>
                <a:latin typeface="Arial Narrow" panose="020B0606020202030204" pitchFamily="34" charset="0"/>
                <a:hlinkClick r:id="rId3" action="ppaction://hlinksldjump"/>
              </a:rPr>
              <a:t>PROCESNÍ</a:t>
            </a:r>
            <a:endParaRPr lang="cs-CZ" altLang="cs-CZ" sz="2000" b="1" dirty="0">
              <a:solidFill>
                <a:srgbClr val="000000"/>
              </a:solidFill>
              <a:latin typeface="Arial Narrow" panose="020B0606020202030204" pitchFamily="34" charset="0"/>
            </a:endParaRPr>
          </a:p>
          <a:p>
            <a:pPr eaLnBrk="1" hangingPunct="1">
              <a:spcBef>
                <a:spcPct val="0"/>
              </a:spcBef>
              <a:buClrTx/>
              <a:buSzTx/>
              <a:buFontTx/>
              <a:buNone/>
            </a:pPr>
            <a:r>
              <a:rPr lang="cs-CZ" altLang="cs-CZ" sz="2000" dirty="0">
                <a:solidFill>
                  <a:srgbClr val="000000"/>
                </a:solidFill>
                <a:latin typeface="Arial Narrow" panose="020B0606020202030204" pitchFamily="34" charset="0"/>
              </a:rPr>
              <a:t>Zákon č. 141/1961</a:t>
            </a:r>
          </a:p>
          <a:p>
            <a:pPr eaLnBrk="1" hangingPunct="1">
              <a:spcBef>
                <a:spcPct val="0"/>
              </a:spcBef>
              <a:buClrTx/>
              <a:buSzTx/>
              <a:buFontTx/>
              <a:buNone/>
            </a:pPr>
            <a:r>
              <a:rPr lang="cs-CZ" altLang="cs-CZ" sz="2000" dirty="0">
                <a:solidFill>
                  <a:srgbClr val="000000"/>
                </a:solidFill>
                <a:latin typeface="Arial Narrow" panose="020B0606020202030204" pitchFamily="34" charset="0"/>
              </a:rPr>
              <a:t>Sb., trestní řád, </a:t>
            </a:r>
          </a:p>
          <a:p>
            <a:pPr eaLnBrk="1" hangingPunct="1">
              <a:spcBef>
                <a:spcPct val="0"/>
              </a:spcBef>
              <a:buClrTx/>
              <a:buSzTx/>
              <a:buFontTx/>
              <a:buNone/>
            </a:pPr>
            <a:r>
              <a:rPr lang="cs-CZ" altLang="cs-CZ" sz="2000" dirty="0">
                <a:solidFill>
                  <a:srgbClr val="000000"/>
                </a:solidFill>
                <a:latin typeface="Arial Narrow" panose="020B0606020202030204" pitchFamily="34" charset="0"/>
              </a:rPr>
              <a:t>ve znění pozdějších</a:t>
            </a:r>
          </a:p>
          <a:p>
            <a:pPr eaLnBrk="1" hangingPunct="1">
              <a:spcBef>
                <a:spcPct val="0"/>
              </a:spcBef>
              <a:buClrTx/>
              <a:buSzTx/>
              <a:buFontTx/>
              <a:buNone/>
            </a:pPr>
            <a:r>
              <a:rPr lang="cs-CZ" altLang="cs-CZ" sz="2000" dirty="0">
                <a:solidFill>
                  <a:srgbClr val="000000"/>
                </a:solidFill>
                <a:latin typeface="Arial Narrow" panose="020B0606020202030204" pitchFamily="34" charset="0"/>
              </a:rPr>
              <a:t>předpisů. (7/2009; </a:t>
            </a:r>
          </a:p>
          <a:p>
            <a:pPr eaLnBrk="1" hangingPunct="1">
              <a:spcBef>
                <a:spcPct val="0"/>
              </a:spcBef>
              <a:buClrTx/>
              <a:buSzTx/>
              <a:buFontTx/>
              <a:buNone/>
            </a:pPr>
            <a:r>
              <a:rPr lang="cs-CZ" altLang="cs-CZ" sz="2000" dirty="0">
                <a:solidFill>
                  <a:srgbClr val="000000"/>
                </a:solidFill>
                <a:latin typeface="Arial Narrow" panose="020B0606020202030204" pitchFamily="34" charset="0"/>
              </a:rPr>
              <a:t>41/2009)</a:t>
            </a:r>
          </a:p>
          <a:p>
            <a:pPr eaLnBrk="1" hangingPunct="1">
              <a:spcBef>
                <a:spcPct val="0"/>
              </a:spcBef>
              <a:buClrTx/>
              <a:buSzTx/>
              <a:buFontTx/>
              <a:buNone/>
            </a:pPr>
            <a:endParaRPr lang="cs-CZ" altLang="cs-CZ" sz="2200" b="1" dirty="0">
              <a:solidFill>
                <a:srgbClr val="000000"/>
              </a:solidFill>
              <a:latin typeface="Arial Narrow" panose="020B0606020202030204" pitchFamily="34" charset="0"/>
            </a:endParaRPr>
          </a:p>
        </p:txBody>
      </p:sp>
      <p:sp>
        <p:nvSpPr>
          <p:cNvPr id="11272" name="Rectangle 11"/>
          <p:cNvSpPr>
            <a:spLocks noChangeArrowheads="1"/>
          </p:cNvSpPr>
          <p:nvPr/>
        </p:nvSpPr>
        <p:spPr bwMode="auto">
          <a:xfrm>
            <a:off x="5072063" y="980728"/>
            <a:ext cx="4071937" cy="1729191"/>
          </a:xfrm>
          <a:prstGeom prst="rect">
            <a:avLst/>
          </a:prstGeom>
          <a:solidFill>
            <a:srgbClr val="FFFF00"/>
          </a:solidFill>
          <a:ln w="9525">
            <a:solidFill>
              <a:schemeClr val="tx1"/>
            </a:solidFill>
            <a:miter lim="800000"/>
            <a:headEnd/>
            <a:tailEnd/>
          </a:ln>
        </p:spPr>
        <p:txBody>
          <a:bodyPr wrap="none" anchor="ct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363538" indent="-160338"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lgn="just" eaLnBrk="1" hangingPunct="1">
              <a:spcBef>
                <a:spcPct val="0"/>
              </a:spcBef>
              <a:buClrTx/>
              <a:buSzTx/>
              <a:buFontTx/>
              <a:buNone/>
            </a:pPr>
            <a:r>
              <a:rPr lang="cs-CZ" altLang="cs-CZ" sz="1800" b="1" dirty="0">
                <a:solidFill>
                  <a:srgbClr val="000000"/>
                </a:solidFill>
                <a:latin typeface="Arial Narrow" panose="020B0606020202030204" pitchFamily="34" charset="0"/>
              </a:rPr>
              <a:t>I. OBECNÁ ČÁST TZ</a:t>
            </a:r>
          </a:p>
          <a:p>
            <a:pPr algn="just" eaLnBrk="1" hangingPunct="1">
              <a:spcBef>
                <a:spcPct val="0"/>
              </a:spcBef>
              <a:buClrTx/>
              <a:buSzTx/>
              <a:buFontTx/>
              <a:buChar char="•"/>
            </a:pPr>
            <a:r>
              <a:rPr lang="cs-CZ" altLang="cs-CZ" sz="1800" dirty="0">
                <a:solidFill>
                  <a:srgbClr val="000000"/>
                </a:solidFill>
                <a:latin typeface="Arial Narrow" panose="020B0606020202030204" pitchFamily="34" charset="0"/>
              </a:rPr>
              <a:t>Rozdělení do VIII hlav</a:t>
            </a:r>
          </a:p>
          <a:p>
            <a:pPr lvl="1" algn="just" eaLnBrk="1" hangingPunct="1">
              <a:spcBef>
                <a:spcPct val="0"/>
              </a:spcBef>
              <a:buClrTx/>
              <a:buSzTx/>
              <a:buFont typeface="Arial" panose="020B0604020202020204" pitchFamily="34" charset="0"/>
              <a:buChar char="•"/>
            </a:pPr>
            <a:r>
              <a:rPr lang="cs-CZ" altLang="cs-CZ" sz="1800" dirty="0">
                <a:solidFill>
                  <a:srgbClr val="000000"/>
                </a:solidFill>
                <a:latin typeface="Arial Narrow" panose="020B0606020202030204" pitchFamily="34" charset="0"/>
              </a:rPr>
              <a:t>působnost, odpovědnost, </a:t>
            </a:r>
          </a:p>
          <a:p>
            <a:pPr lvl="1" algn="just" eaLnBrk="1" hangingPunct="1">
              <a:spcBef>
                <a:spcPct val="0"/>
              </a:spcBef>
              <a:buClrTx/>
              <a:buSzTx/>
              <a:buFont typeface="Arial" panose="020B0604020202020204" pitchFamily="34" charset="0"/>
              <a:buChar char="•"/>
            </a:pPr>
            <a:r>
              <a:rPr lang="cs-CZ" altLang="cs-CZ" sz="1800" dirty="0">
                <a:solidFill>
                  <a:srgbClr val="000000"/>
                </a:solidFill>
                <a:latin typeface="Arial Narrow" panose="020B0606020202030204" pitchFamily="34" charset="0"/>
              </a:rPr>
              <a:t>vyloučení </a:t>
            </a:r>
            <a:r>
              <a:rPr lang="cs-CZ" altLang="cs-CZ" sz="1800" dirty="0" err="1">
                <a:solidFill>
                  <a:srgbClr val="000000"/>
                </a:solidFill>
                <a:latin typeface="Arial Narrow" panose="020B0606020202030204" pitchFamily="34" charset="0"/>
              </a:rPr>
              <a:t>protipráv</a:t>
            </a:r>
            <a:r>
              <a:rPr lang="cs-CZ" altLang="cs-CZ" sz="1800" dirty="0">
                <a:solidFill>
                  <a:srgbClr val="000000"/>
                </a:solidFill>
                <a:latin typeface="Arial Narrow" panose="020B0606020202030204" pitchFamily="34" charset="0"/>
              </a:rPr>
              <a:t>. činu, zánik TO,</a:t>
            </a:r>
          </a:p>
          <a:p>
            <a:pPr lvl="1" algn="just" eaLnBrk="1" hangingPunct="1">
              <a:spcBef>
                <a:spcPct val="0"/>
              </a:spcBef>
              <a:buClrTx/>
              <a:buSzTx/>
              <a:buFont typeface="Arial" panose="020B0604020202020204" pitchFamily="34" charset="0"/>
              <a:buChar char="•"/>
            </a:pPr>
            <a:r>
              <a:rPr lang="cs-CZ" altLang="cs-CZ" sz="1800" dirty="0" err="1">
                <a:solidFill>
                  <a:srgbClr val="000000"/>
                </a:solidFill>
                <a:latin typeface="Arial Narrow" panose="020B0606020202030204" pitchFamily="34" charset="0"/>
              </a:rPr>
              <a:t>tr</a:t>
            </a:r>
            <a:r>
              <a:rPr lang="cs-CZ" altLang="cs-CZ" sz="1800" dirty="0">
                <a:solidFill>
                  <a:srgbClr val="000000"/>
                </a:solidFill>
                <a:latin typeface="Arial Narrow" panose="020B0606020202030204" pitchFamily="34" charset="0"/>
              </a:rPr>
              <a:t>. sankce, zahlazení </a:t>
            </a:r>
            <a:r>
              <a:rPr lang="cs-CZ" altLang="cs-CZ" sz="1800" dirty="0" err="1">
                <a:solidFill>
                  <a:srgbClr val="000000"/>
                </a:solidFill>
                <a:latin typeface="Arial Narrow" panose="020B0606020202030204" pitchFamily="34" charset="0"/>
              </a:rPr>
              <a:t>odsouz</a:t>
            </a:r>
            <a:r>
              <a:rPr lang="cs-CZ" altLang="cs-CZ" sz="1800" dirty="0">
                <a:solidFill>
                  <a:srgbClr val="000000"/>
                </a:solidFill>
                <a:latin typeface="Arial Narrow" panose="020B0606020202030204" pitchFamily="34" charset="0"/>
              </a:rPr>
              <a:t>., zvl.</a:t>
            </a:r>
          </a:p>
          <a:p>
            <a:pPr lvl="1" algn="just" eaLnBrk="1" hangingPunct="1">
              <a:spcBef>
                <a:spcPct val="0"/>
              </a:spcBef>
              <a:buClrTx/>
              <a:buSzTx/>
              <a:buFont typeface="Arial" panose="020B0604020202020204" pitchFamily="34" charset="0"/>
              <a:buChar char="•"/>
            </a:pPr>
            <a:r>
              <a:rPr lang="cs-CZ" altLang="cs-CZ" sz="1800" dirty="0" err="1">
                <a:solidFill>
                  <a:srgbClr val="000000"/>
                </a:solidFill>
                <a:latin typeface="Arial Narrow" panose="020B0606020202030204" pitchFamily="34" charset="0"/>
              </a:rPr>
              <a:t>ust</a:t>
            </a:r>
            <a:r>
              <a:rPr lang="cs-CZ" altLang="cs-CZ" sz="1800" dirty="0">
                <a:solidFill>
                  <a:srgbClr val="000000"/>
                </a:solidFill>
                <a:latin typeface="Arial Narrow" panose="020B0606020202030204" pitchFamily="34" charset="0"/>
              </a:rPr>
              <a:t>. o </a:t>
            </a:r>
            <a:r>
              <a:rPr lang="cs-CZ" altLang="cs-CZ" sz="1800" dirty="0" err="1">
                <a:solidFill>
                  <a:srgbClr val="000000"/>
                </a:solidFill>
                <a:latin typeface="Arial Narrow" panose="020B0606020202030204" pitchFamily="34" charset="0"/>
              </a:rPr>
              <a:t>něk</a:t>
            </a:r>
            <a:r>
              <a:rPr lang="cs-CZ" altLang="cs-CZ" sz="1800" dirty="0">
                <a:solidFill>
                  <a:srgbClr val="000000"/>
                </a:solidFill>
                <a:latin typeface="Arial Narrow" panose="020B0606020202030204" pitchFamily="34" charset="0"/>
              </a:rPr>
              <a:t>. pach., výkladová </a:t>
            </a:r>
            <a:r>
              <a:rPr lang="cs-CZ" altLang="cs-CZ" sz="2000" dirty="0" err="1">
                <a:solidFill>
                  <a:srgbClr val="000000"/>
                </a:solidFill>
                <a:latin typeface="Arial Narrow" panose="020B0606020202030204" pitchFamily="34" charset="0"/>
              </a:rPr>
              <a:t>ust</a:t>
            </a:r>
            <a:r>
              <a:rPr lang="cs-CZ" altLang="cs-CZ" sz="2000" dirty="0">
                <a:solidFill>
                  <a:srgbClr val="000000"/>
                </a:solidFill>
                <a:latin typeface="Arial Narrow" panose="020B0606020202030204" pitchFamily="34" charset="0"/>
              </a:rPr>
              <a:t>.</a:t>
            </a:r>
          </a:p>
        </p:txBody>
      </p:sp>
      <p:sp>
        <p:nvSpPr>
          <p:cNvPr id="11273" name="Rectangle 12"/>
          <p:cNvSpPr>
            <a:spLocks noChangeArrowheads="1"/>
          </p:cNvSpPr>
          <p:nvPr/>
        </p:nvSpPr>
        <p:spPr bwMode="auto">
          <a:xfrm>
            <a:off x="5072063" y="2715426"/>
            <a:ext cx="4071937" cy="868726"/>
          </a:xfrm>
          <a:prstGeom prst="rect">
            <a:avLst/>
          </a:prstGeom>
          <a:solidFill>
            <a:srgbClr val="CCFFCC"/>
          </a:solidFill>
          <a:ln w="9525">
            <a:solidFill>
              <a:schemeClr val="tx1"/>
            </a:solidFill>
            <a:miter lim="800000"/>
            <a:headEnd/>
            <a:tailEnd/>
          </a:ln>
        </p:spPr>
        <p:txBody>
          <a:bodyPr wrap="none" anchor="ctr"/>
          <a:lstStyle>
            <a:lvl1pPr indent="96838"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r>
              <a:rPr lang="cs-CZ" altLang="cs-CZ" sz="1400" b="1" dirty="0">
                <a:solidFill>
                  <a:srgbClr val="000000"/>
                </a:solidFill>
                <a:latin typeface="Arial Narrow" panose="020B0606020202030204" pitchFamily="34" charset="0"/>
              </a:rPr>
              <a:t>II. ZVLÁŠTNÍ ČÁST TZ</a:t>
            </a:r>
          </a:p>
          <a:p>
            <a:pPr eaLnBrk="1" hangingPunct="1">
              <a:spcBef>
                <a:spcPct val="0"/>
              </a:spcBef>
              <a:buClrTx/>
              <a:buSzTx/>
              <a:buFontTx/>
              <a:buChar char="•"/>
            </a:pPr>
            <a:r>
              <a:rPr lang="cs-CZ" altLang="cs-CZ" sz="1400" dirty="0">
                <a:solidFill>
                  <a:srgbClr val="000000"/>
                </a:solidFill>
                <a:latin typeface="Arial Narrow" panose="020B0606020202030204" pitchFamily="34" charset="0"/>
              </a:rPr>
              <a:t>Znaky skutkových podstat</a:t>
            </a:r>
          </a:p>
          <a:p>
            <a:pPr eaLnBrk="1" hangingPunct="1">
              <a:spcBef>
                <a:spcPct val="0"/>
              </a:spcBef>
              <a:buClrTx/>
              <a:buSzTx/>
              <a:buFontTx/>
              <a:buNone/>
            </a:pPr>
            <a:r>
              <a:rPr lang="cs-CZ" altLang="cs-CZ" sz="1400" dirty="0">
                <a:solidFill>
                  <a:srgbClr val="000000"/>
                </a:solidFill>
                <a:latin typeface="Arial Narrow" panose="020B0606020202030204" pitchFamily="34" charset="0"/>
              </a:rPr>
              <a:t>jednotlivých trestních činů </a:t>
            </a:r>
          </a:p>
          <a:p>
            <a:pPr eaLnBrk="1" hangingPunct="1">
              <a:spcBef>
                <a:spcPct val="0"/>
              </a:spcBef>
              <a:buClrTx/>
              <a:buSzTx/>
              <a:buFontTx/>
              <a:buNone/>
            </a:pPr>
            <a:r>
              <a:rPr lang="cs-CZ" altLang="cs-CZ" sz="1400" dirty="0">
                <a:solidFill>
                  <a:srgbClr val="000000"/>
                </a:solidFill>
                <a:latin typeface="Arial Narrow" panose="020B0606020202030204" pitchFamily="34" charset="0"/>
              </a:rPr>
              <a:t>rozdělených do XIII hlav</a:t>
            </a:r>
          </a:p>
        </p:txBody>
      </p:sp>
      <p:sp>
        <p:nvSpPr>
          <p:cNvPr id="11274" name="Rectangle 13"/>
          <p:cNvSpPr>
            <a:spLocks noChangeArrowheads="1"/>
          </p:cNvSpPr>
          <p:nvPr/>
        </p:nvSpPr>
        <p:spPr bwMode="auto">
          <a:xfrm>
            <a:off x="5072063" y="4227091"/>
            <a:ext cx="4071937" cy="2081637"/>
          </a:xfrm>
          <a:prstGeom prst="rect">
            <a:avLst/>
          </a:prstGeom>
          <a:solidFill>
            <a:srgbClr val="FFCC99"/>
          </a:solidFill>
          <a:ln w="9525">
            <a:solidFill>
              <a:schemeClr val="tx1"/>
            </a:solidFill>
            <a:miter lim="800000"/>
            <a:headEnd/>
            <a:tailEnd/>
          </a:ln>
        </p:spPr>
        <p:txBody>
          <a:bodyPr wrap="none" anchor="ctr"/>
          <a:lstStyle>
            <a:lvl1pPr marL="176213" indent="-176213"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 typeface="Arial" panose="020B0604020202020204" pitchFamily="34" charset="0"/>
              <a:buChar char="•"/>
            </a:pPr>
            <a:r>
              <a:rPr lang="cs-CZ" altLang="cs-CZ" dirty="0">
                <a:solidFill>
                  <a:srgbClr val="000000"/>
                </a:solidFill>
                <a:latin typeface="Arial Narrow" panose="020B0606020202030204" pitchFamily="34" charset="0"/>
              </a:rPr>
              <a:t>Upravuje postup orgánů činných </a:t>
            </a:r>
            <a:br>
              <a:rPr lang="cs-CZ" altLang="cs-CZ" dirty="0">
                <a:solidFill>
                  <a:srgbClr val="000000"/>
                </a:solidFill>
                <a:latin typeface="Arial Narrow" panose="020B0606020202030204" pitchFamily="34" charset="0"/>
              </a:rPr>
            </a:br>
            <a:r>
              <a:rPr lang="cs-CZ" altLang="cs-CZ" dirty="0">
                <a:solidFill>
                  <a:srgbClr val="000000"/>
                </a:solidFill>
                <a:latin typeface="Arial Narrow" panose="020B0606020202030204" pitchFamily="34" charset="0"/>
              </a:rPr>
              <a:t>v trestním řízení </a:t>
            </a:r>
            <a:br>
              <a:rPr lang="cs-CZ" altLang="cs-CZ" dirty="0">
                <a:solidFill>
                  <a:srgbClr val="000000"/>
                </a:solidFill>
                <a:latin typeface="Arial Narrow" panose="020B0606020202030204" pitchFamily="34" charset="0"/>
              </a:rPr>
            </a:br>
            <a:r>
              <a:rPr lang="cs-CZ" altLang="cs-CZ" sz="2000" dirty="0">
                <a:solidFill>
                  <a:srgbClr val="000000"/>
                </a:solidFill>
                <a:latin typeface="Arial Narrow" panose="020B0606020202030204" pitchFamily="34" charset="0"/>
              </a:rPr>
              <a:t>(policie, státní zastupitelství, soudy)</a:t>
            </a:r>
            <a:endParaRPr lang="cs-CZ" altLang="cs-CZ" dirty="0">
              <a:solidFill>
                <a:srgbClr val="000000"/>
              </a:solidFill>
              <a:latin typeface="Arial Narrow" panose="020B0606020202030204" pitchFamily="34" charset="0"/>
            </a:endParaRPr>
          </a:p>
        </p:txBody>
      </p:sp>
      <p:sp>
        <p:nvSpPr>
          <p:cNvPr id="11" name="Rectangle 13"/>
          <p:cNvSpPr>
            <a:spLocks noChangeArrowheads="1"/>
          </p:cNvSpPr>
          <p:nvPr/>
        </p:nvSpPr>
        <p:spPr bwMode="auto">
          <a:xfrm>
            <a:off x="5071455" y="3584150"/>
            <a:ext cx="4071937" cy="64331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indent="96838">
              <a:defRPr/>
            </a:pPr>
            <a:r>
              <a:rPr lang="cs-CZ" sz="2000" b="1" dirty="0">
                <a:solidFill>
                  <a:srgbClr val="000000"/>
                </a:solidFill>
                <a:latin typeface="Arial Narrow" pitchFamily="34" charset="0"/>
              </a:rPr>
              <a:t>III. PŘECHODNÁ A ZÁVĚREČNÁ</a:t>
            </a:r>
          </a:p>
          <a:p>
            <a:pPr indent="96838">
              <a:defRPr/>
            </a:pPr>
            <a:r>
              <a:rPr lang="cs-CZ" sz="2000" b="1" dirty="0">
                <a:solidFill>
                  <a:srgbClr val="000000"/>
                </a:solidFill>
                <a:latin typeface="Arial Narrow" pitchFamily="34" charset="0"/>
              </a:rPr>
              <a:t> USTANOVENÍ</a:t>
            </a: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fade">
                                      <p:cBhvr>
                                        <p:cTn id="7" dur="500"/>
                                        <p:tgtEl>
                                          <p:spTgt spid="112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72"/>
                                        </p:tgtEl>
                                        <p:attrNameLst>
                                          <p:attrName>style.visibility</p:attrName>
                                        </p:attrNameLst>
                                      </p:cBhvr>
                                      <p:to>
                                        <p:strVal val="visible"/>
                                      </p:to>
                                    </p:set>
                                    <p:animEffect transition="in" filter="fade">
                                      <p:cBhvr>
                                        <p:cTn id="12" dur="500"/>
                                        <p:tgtEl>
                                          <p:spTgt spid="1127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73"/>
                                        </p:tgtEl>
                                        <p:attrNameLst>
                                          <p:attrName>style.visibility</p:attrName>
                                        </p:attrNameLst>
                                      </p:cBhvr>
                                      <p:to>
                                        <p:strVal val="visible"/>
                                      </p:to>
                                    </p:set>
                                    <p:animEffect transition="in" filter="fade">
                                      <p:cBhvr>
                                        <p:cTn id="17" dur="500"/>
                                        <p:tgtEl>
                                          <p:spTgt spid="1127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71"/>
                                        </p:tgtEl>
                                        <p:attrNameLst>
                                          <p:attrName>style.visibility</p:attrName>
                                        </p:attrNameLst>
                                      </p:cBhvr>
                                      <p:to>
                                        <p:strVal val="visible"/>
                                      </p:to>
                                    </p:set>
                                    <p:animEffect transition="in" filter="fade">
                                      <p:cBhvr>
                                        <p:cTn id="27" dur="500"/>
                                        <p:tgtEl>
                                          <p:spTgt spid="1127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74"/>
                                        </p:tgtEl>
                                        <p:attrNameLst>
                                          <p:attrName>style.visibility</p:attrName>
                                        </p:attrNameLst>
                                      </p:cBhvr>
                                      <p:to>
                                        <p:strVal val="visible"/>
                                      </p:to>
                                    </p:set>
                                    <p:animEffect transition="in" filter="fade">
                                      <p:cBhvr>
                                        <p:cTn id="32" dur="5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nimBg="1"/>
      <p:bldP spid="11271" grpId="0" animBg="1"/>
      <p:bldP spid="11272" grpId="0" animBg="1"/>
      <p:bldP spid="11273" grpId="0" animBg="1"/>
      <p:bldP spid="11274" grpId="0" animBg="1"/>
      <p:bldP spid="1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323528" y="947068"/>
            <a:ext cx="8229600" cy="393700"/>
          </a:xfrm>
        </p:spPr>
        <p:txBody>
          <a:bodyPr>
            <a:normAutofit fontScale="90000"/>
          </a:bodyPr>
          <a:lstStyle/>
          <a:p>
            <a:pPr eaLnBrk="1" hangingPunct="1"/>
            <a:r>
              <a:rPr lang="cs-CZ" altLang="cs-CZ" sz="3200" b="1">
                <a:solidFill>
                  <a:schemeClr val="tx1"/>
                </a:solidFill>
                <a:latin typeface="Arial Narrow" panose="020B0606020202030204" pitchFamily="34" charset="0"/>
              </a:rPr>
              <a:t>Prameny</a:t>
            </a:r>
          </a:p>
        </p:txBody>
      </p:sp>
      <p:sp>
        <p:nvSpPr>
          <p:cNvPr id="30723" name="Rectangle 3"/>
          <p:cNvSpPr>
            <a:spLocks noGrp="1" noChangeArrowheads="1"/>
          </p:cNvSpPr>
          <p:nvPr>
            <p:ph idx="1"/>
          </p:nvPr>
        </p:nvSpPr>
        <p:spPr>
          <a:xfrm>
            <a:off x="27155" y="1340768"/>
            <a:ext cx="9009341" cy="4646860"/>
          </a:xfrm>
        </p:spPr>
        <p:txBody>
          <a:bodyPr rtlCol="0">
            <a:noAutofit/>
          </a:bodyPr>
          <a:lstStyle/>
          <a:p>
            <a:pPr marL="360363" indent="-360363" eaLnBrk="1" fontAlgn="auto" hangingPunct="1">
              <a:lnSpc>
                <a:spcPct val="100000"/>
              </a:lnSpc>
              <a:spcBef>
                <a:spcPts val="600"/>
              </a:spcBef>
              <a:spcAft>
                <a:spcPts val="0"/>
              </a:spcAft>
              <a:buClr>
                <a:schemeClr val="tx1"/>
              </a:buClr>
              <a:buSzPct val="80000"/>
              <a:buFont typeface="Wingdings" pitchFamily="2" charset="2"/>
              <a:buChar char="q"/>
              <a:defRPr/>
            </a:pPr>
            <a:r>
              <a:rPr lang="cs-CZ" sz="1600" dirty="0">
                <a:solidFill>
                  <a:schemeClr val="tx1"/>
                </a:solidFill>
                <a:latin typeface="Arial Narrow" pitchFamily="34" charset="0"/>
              </a:rPr>
              <a:t>Ústava ČR,</a:t>
            </a:r>
          </a:p>
          <a:p>
            <a:pPr marL="360363" indent="-360363" eaLnBrk="1" fontAlgn="auto" hangingPunct="1">
              <a:lnSpc>
                <a:spcPct val="100000"/>
              </a:lnSpc>
              <a:spcBef>
                <a:spcPts val="0"/>
              </a:spcBef>
              <a:spcAft>
                <a:spcPts val="600"/>
              </a:spcAft>
              <a:buClr>
                <a:schemeClr val="tx1"/>
              </a:buClr>
              <a:buSzPct val="80000"/>
              <a:buFont typeface="Wingdings" pitchFamily="2" charset="2"/>
              <a:buChar char="q"/>
              <a:defRPr/>
            </a:pPr>
            <a:r>
              <a:rPr lang="cs-CZ" sz="1600" dirty="0">
                <a:solidFill>
                  <a:schemeClr val="tx1"/>
                </a:solidFill>
                <a:latin typeface="Arial Narrow" pitchFamily="34" charset="0"/>
              </a:rPr>
              <a:t>LZPS,</a:t>
            </a:r>
          </a:p>
          <a:p>
            <a:pPr marL="360363" indent="-360363" eaLnBrk="1" fontAlgn="auto" hangingPunct="1">
              <a:lnSpc>
                <a:spcPct val="100000"/>
              </a:lnSpc>
              <a:spcBef>
                <a:spcPts val="0"/>
              </a:spcBef>
              <a:spcAft>
                <a:spcPts val="600"/>
              </a:spcAft>
              <a:buClr>
                <a:schemeClr val="tx1"/>
              </a:buClr>
              <a:buSzPct val="80000"/>
              <a:buFont typeface="Wingdings" pitchFamily="2" charset="2"/>
              <a:buChar char="q"/>
              <a:defRPr/>
            </a:pPr>
            <a:r>
              <a:rPr lang="cs-CZ" sz="1600" dirty="0">
                <a:solidFill>
                  <a:schemeClr val="tx1"/>
                </a:solidFill>
                <a:latin typeface="Arial Narrow" pitchFamily="34" charset="0"/>
              </a:rPr>
              <a:t>Zákon č. 140/1961 Sb., trestní zákon, ve znění pozdějších předpisů,</a:t>
            </a:r>
          </a:p>
          <a:p>
            <a:pPr marL="360363" indent="-360363" eaLnBrk="1" fontAlgn="auto" hangingPunct="1">
              <a:lnSpc>
                <a:spcPct val="100000"/>
              </a:lnSpc>
              <a:spcBef>
                <a:spcPts val="0"/>
              </a:spcBef>
              <a:spcAft>
                <a:spcPts val="600"/>
              </a:spcAft>
              <a:buClr>
                <a:schemeClr val="tx1"/>
              </a:buClr>
              <a:buSzPct val="80000"/>
              <a:buFont typeface="Wingdings" pitchFamily="2" charset="2"/>
              <a:buChar char="q"/>
              <a:defRPr/>
            </a:pPr>
            <a:r>
              <a:rPr lang="cs-CZ" sz="1600" dirty="0">
                <a:solidFill>
                  <a:schemeClr val="tx1"/>
                </a:solidFill>
                <a:latin typeface="Arial Narrow" pitchFamily="34" charset="0"/>
              </a:rPr>
              <a:t>Zákon č. 141/1961 Sb., trestní řád, ve znění pozdějších předpisů,</a:t>
            </a:r>
          </a:p>
          <a:p>
            <a:pPr marL="360363" indent="-360363" eaLnBrk="1" fontAlgn="auto" hangingPunct="1">
              <a:lnSpc>
                <a:spcPct val="100000"/>
              </a:lnSpc>
              <a:spcBef>
                <a:spcPts val="600"/>
              </a:spcBef>
              <a:spcAft>
                <a:spcPts val="0"/>
              </a:spcAft>
              <a:buClr>
                <a:schemeClr val="tx1"/>
              </a:buClr>
              <a:buSzPct val="80000"/>
              <a:buFont typeface="Wingdings" pitchFamily="2" charset="2"/>
              <a:buChar char="q"/>
              <a:defRPr/>
            </a:pPr>
            <a:r>
              <a:rPr lang="cs-CZ" sz="1600" dirty="0">
                <a:solidFill>
                  <a:schemeClr val="tx1"/>
                </a:solidFill>
                <a:latin typeface="Arial Narrow" pitchFamily="34" charset="0"/>
              </a:rPr>
              <a:t>Zákon č. 239/1994 Sb., o Rejstříku trestů,</a:t>
            </a:r>
          </a:p>
          <a:p>
            <a:pPr marL="360363" indent="-360363" eaLnBrk="1" fontAlgn="auto" hangingPunct="1">
              <a:lnSpc>
                <a:spcPct val="100000"/>
              </a:lnSpc>
              <a:spcBef>
                <a:spcPts val="600"/>
              </a:spcBef>
              <a:spcAft>
                <a:spcPts val="0"/>
              </a:spcAft>
              <a:buClr>
                <a:schemeClr val="tx1"/>
              </a:buClr>
              <a:buSzPct val="80000"/>
              <a:buFont typeface="Wingdings" pitchFamily="2" charset="2"/>
              <a:buChar char="q"/>
              <a:defRPr/>
            </a:pPr>
            <a:r>
              <a:rPr lang="cs-CZ" sz="1600" dirty="0">
                <a:solidFill>
                  <a:schemeClr val="tx1"/>
                </a:solidFill>
                <a:latin typeface="Arial Narrow" pitchFamily="34" charset="0"/>
              </a:rPr>
              <a:t>Zákon č. 218/2003 Sb., o odpovědnosti mládeže za protiprávní činy </a:t>
            </a:r>
            <a:br>
              <a:rPr lang="cs-CZ" sz="1600" dirty="0">
                <a:solidFill>
                  <a:schemeClr val="tx1"/>
                </a:solidFill>
                <a:latin typeface="Arial Narrow" pitchFamily="34" charset="0"/>
              </a:rPr>
            </a:br>
            <a:r>
              <a:rPr lang="cs-CZ" sz="1600" dirty="0">
                <a:solidFill>
                  <a:schemeClr val="tx1"/>
                </a:solidFill>
                <a:latin typeface="Arial Narrow" pitchFamily="34" charset="0"/>
              </a:rPr>
              <a:t>a o soudnictví ve věcech mládeže a o změně některých zákonů (zákon o soudnictví ve věcech mládeže),</a:t>
            </a:r>
          </a:p>
          <a:p>
            <a:pPr marL="360363" indent="-360363" eaLnBrk="1" fontAlgn="auto" hangingPunct="1">
              <a:lnSpc>
                <a:spcPct val="100000"/>
              </a:lnSpc>
              <a:spcBef>
                <a:spcPts val="600"/>
              </a:spcBef>
              <a:spcAft>
                <a:spcPts val="0"/>
              </a:spcAft>
              <a:buClr>
                <a:schemeClr val="tx1"/>
              </a:buClr>
              <a:buSzPct val="80000"/>
              <a:buFont typeface="Wingdings" pitchFamily="2" charset="2"/>
              <a:buChar char="q"/>
              <a:defRPr/>
            </a:pPr>
            <a:r>
              <a:rPr lang="cs-CZ" sz="1600" dirty="0">
                <a:solidFill>
                  <a:schemeClr val="tx1"/>
                </a:solidFill>
                <a:latin typeface="Arial Narrow" pitchFamily="34" charset="0"/>
              </a:rPr>
              <a:t>Zákon č. 6/2002 Sb., o soudech, soudcích, přísedících a státní správě soudů a o změně některých dalších zákonů  (zákon o soudech a soudcích),</a:t>
            </a:r>
          </a:p>
          <a:p>
            <a:pPr marL="360363" indent="-360363" eaLnBrk="1" fontAlgn="auto" hangingPunct="1">
              <a:lnSpc>
                <a:spcPct val="100000"/>
              </a:lnSpc>
              <a:spcBef>
                <a:spcPts val="600"/>
              </a:spcBef>
              <a:spcAft>
                <a:spcPts val="0"/>
              </a:spcAft>
              <a:buClr>
                <a:schemeClr val="tx1"/>
              </a:buClr>
              <a:buSzPct val="80000"/>
              <a:buFont typeface="Wingdings" pitchFamily="2" charset="2"/>
              <a:buChar char="q"/>
              <a:defRPr/>
            </a:pPr>
            <a:r>
              <a:rPr lang="cs-CZ" sz="1600" dirty="0">
                <a:solidFill>
                  <a:schemeClr val="tx1"/>
                </a:solidFill>
                <a:latin typeface="Arial Narrow" pitchFamily="34" charset="0"/>
              </a:rPr>
              <a:t>Zákon č. 283/1993 Sb., o státním zastupitelství, ve znění pozdějších předpisů,</a:t>
            </a:r>
          </a:p>
          <a:p>
            <a:pPr marL="360363" indent="-360363" eaLnBrk="1" fontAlgn="auto" hangingPunct="1">
              <a:lnSpc>
                <a:spcPct val="100000"/>
              </a:lnSpc>
              <a:spcBef>
                <a:spcPts val="600"/>
              </a:spcBef>
              <a:spcAft>
                <a:spcPts val="0"/>
              </a:spcAft>
              <a:buClr>
                <a:schemeClr val="tx1"/>
              </a:buClr>
              <a:buSzPct val="80000"/>
              <a:buFont typeface="Wingdings" pitchFamily="2" charset="2"/>
              <a:buChar char="q"/>
              <a:defRPr/>
            </a:pPr>
            <a:r>
              <a:rPr lang="cs-CZ" sz="1600" smtClean="0">
                <a:solidFill>
                  <a:schemeClr val="tx1"/>
                </a:solidFill>
                <a:latin typeface="Arial Narrow" pitchFamily="34" charset="0"/>
              </a:rPr>
              <a:t>Zákon </a:t>
            </a:r>
            <a:r>
              <a:rPr lang="cs-CZ" sz="1600" dirty="0">
                <a:solidFill>
                  <a:schemeClr val="tx1"/>
                </a:solidFill>
                <a:latin typeface="Arial Narrow" pitchFamily="34" charset="0"/>
              </a:rPr>
              <a:t>č. 300/2013 Sb., o Vojenské policii a o změně některých zákonů (zákon o Vojenské policii),</a:t>
            </a:r>
          </a:p>
          <a:p>
            <a:pPr marL="360363" indent="-360363" eaLnBrk="1" fontAlgn="auto" hangingPunct="1">
              <a:lnSpc>
                <a:spcPct val="100000"/>
              </a:lnSpc>
              <a:spcBef>
                <a:spcPts val="600"/>
              </a:spcBef>
              <a:spcAft>
                <a:spcPts val="0"/>
              </a:spcAft>
              <a:buClr>
                <a:schemeClr val="tx1"/>
              </a:buClr>
              <a:buSzPct val="80000"/>
              <a:buFont typeface="Wingdings" pitchFamily="2" charset="2"/>
              <a:buChar char="q"/>
              <a:defRPr/>
            </a:pPr>
            <a:r>
              <a:rPr lang="cs-CZ" sz="1600" dirty="0">
                <a:solidFill>
                  <a:schemeClr val="tx1"/>
                </a:solidFill>
                <a:latin typeface="Arial Narrow" pitchFamily="34" charset="0"/>
              </a:rPr>
              <a:t>Zákon č. 418/2011 Sb., o trestné odpovědnosti právnických osob a řízení proti nim</a:t>
            </a:r>
          </a:p>
          <a:p>
            <a:pPr marL="360363" indent="-360363" eaLnBrk="1" fontAlgn="auto" hangingPunct="1">
              <a:lnSpc>
                <a:spcPct val="100000"/>
              </a:lnSpc>
              <a:spcBef>
                <a:spcPts val="600"/>
              </a:spcBef>
              <a:spcAft>
                <a:spcPts val="0"/>
              </a:spcAft>
              <a:buClr>
                <a:schemeClr val="tx1"/>
              </a:buClr>
              <a:buSzPct val="80000"/>
              <a:buFont typeface="Wingdings" pitchFamily="2" charset="2"/>
              <a:buChar char="q"/>
              <a:defRPr/>
            </a:pPr>
            <a:r>
              <a:rPr lang="cs-CZ" sz="1600" dirty="0">
                <a:solidFill>
                  <a:schemeClr val="tx1"/>
                </a:solidFill>
                <a:latin typeface="Arial Narrow" pitchFamily="34" charset="0"/>
              </a:rPr>
              <a:t>www - ICC, </a:t>
            </a:r>
            <a:r>
              <a:rPr lang="cs-CZ" sz="1600" i="1" dirty="0">
                <a:solidFill>
                  <a:schemeClr val="tx1"/>
                </a:solidFill>
                <a:latin typeface="Arial Narrow" pitchFamily="34" charset="0"/>
              </a:rPr>
              <a:t>ICJ, </a:t>
            </a:r>
            <a:r>
              <a:rPr lang="cs-CZ" sz="1600" dirty="0">
                <a:solidFill>
                  <a:schemeClr val="tx1"/>
                </a:solidFill>
                <a:latin typeface="Arial Narrow" pitchFamily="34" charset="0"/>
              </a:rPr>
              <a:t>ICTY, ICTR</a:t>
            </a:r>
          </a:p>
          <a:p>
            <a:pPr marL="274320" indent="-274320" eaLnBrk="1" fontAlgn="auto" hangingPunct="1">
              <a:spcAft>
                <a:spcPts val="0"/>
              </a:spcAft>
              <a:buClr>
                <a:schemeClr val="tx1"/>
              </a:buClr>
              <a:buSzTx/>
              <a:buFont typeface="Wingdings" pitchFamily="2" charset="2"/>
              <a:buChar char="ü"/>
              <a:defRPr/>
            </a:pPr>
            <a:endParaRPr lang="cs-CZ" sz="600" dirty="0">
              <a:solidFill>
                <a:schemeClr val="tx1"/>
              </a:solidFill>
              <a:latin typeface="Arial Narrow" pitchFamily="34" charset="0"/>
            </a:endParaRPr>
          </a:p>
        </p:txBody>
      </p:sp>
      <p:sp>
        <p:nvSpPr>
          <p:cNvPr id="6" name="Zástupný symbol pro zápatí 1"/>
          <p:cNvSpPr>
            <a:spLocks noGrp="1"/>
          </p:cNvSpPr>
          <p:nvPr>
            <p:ph type="ftr" sz="quarter" idx="11"/>
          </p:nvPr>
        </p:nvSpPr>
        <p:spPr>
          <a:xfrm>
            <a:off x="3070076" y="6356351"/>
            <a:ext cx="3086100" cy="365125"/>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251520" y="1019076"/>
            <a:ext cx="8229600" cy="393700"/>
          </a:xfrm>
        </p:spPr>
        <p:txBody>
          <a:bodyPr>
            <a:normAutofit fontScale="90000"/>
          </a:bodyPr>
          <a:lstStyle/>
          <a:p>
            <a:pPr eaLnBrk="1" hangingPunct="1"/>
            <a:r>
              <a:rPr lang="cs-CZ" altLang="cs-CZ" sz="3200" b="1" dirty="0">
                <a:solidFill>
                  <a:schemeClr val="tx1"/>
                </a:solidFill>
                <a:latin typeface="Arial Narrow" panose="020B0606020202030204" pitchFamily="34" charset="0"/>
              </a:rPr>
              <a:t>Úkoly k samostatné přípravě</a:t>
            </a:r>
          </a:p>
        </p:txBody>
      </p:sp>
      <p:sp>
        <p:nvSpPr>
          <p:cNvPr id="30723" name="Rectangle 3"/>
          <p:cNvSpPr>
            <a:spLocks noGrp="1" noChangeArrowheads="1"/>
          </p:cNvSpPr>
          <p:nvPr>
            <p:ph idx="1"/>
          </p:nvPr>
        </p:nvSpPr>
        <p:spPr>
          <a:xfrm>
            <a:off x="35496" y="1662460"/>
            <a:ext cx="9009341" cy="4646860"/>
          </a:xfrm>
        </p:spPr>
        <p:txBody>
          <a:bodyPr rtlCol="0">
            <a:noAutofit/>
          </a:bodyPr>
          <a:lstStyle/>
          <a:p>
            <a:pPr marL="354013" indent="-354013" eaLnBrk="1" fontAlgn="auto" hangingPunct="1">
              <a:spcAft>
                <a:spcPts val="0"/>
              </a:spcAft>
              <a:buClr>
                <a:schemeClr val="tx1"/>
              </a:buClr>
              <a:buSzPct val="80000"/>
              <a:buFont typeface="Wingdings" panose="05000000000000000000" pitchFamily="2" charset="2"/>
              <a:buChar char="q"/>
              <a:defRPr/>
            </a:pPr>
            <a:r>
              <a:rPr lang="cs-CZ" sz="2400" dirty="0">
                <a:latin typeface="Arial Narrow" pitchFamily="34" charset="0"/>
              </a:rPr>
              <a:t>Nastudujte následující ustanovení TZ</a:t>
            </a:r>
          </a:p>
          <a:p>
            <a:pPr lvl="1">
              <a:buClr>
                <a:schemeClr val="tx1"/>
              </a:buClr>
              <a:buSzPct val="80000"/>
              <a:buFont typeface="Wingdings" panose="05000000000000000000" pitchFamily="2" charset="2"/>
              <a:buChar char="q"/>
              <a:defRPr/>
            </a:pPr>
            <a:r>
              <a:rPr lang="cs-CZ" sz="2000" dirty="0">
                <a:latin typeface="Arial Narrow" pitchFamily="34" charset="0"/>
              </a:rPr>
              <a:t>ČÁST PRVVNÍ</a:t>
            </a:r>
          </a:p>
          <a:p>
            <a:pPr lvl="2">
              <a:buClr>
                <a:schemeClr val="tx1"/>
              </a:buClr>
              <a:buSzPct val="80000"/>
              <a:buFont typeface="Wingdings" panose="05000000000000000000" pitchFamily="2" charset="2"/>
              <a:buChar char="q"/>
              <a:defRPr/>
            </a:pPr>
            <a:r>
              <a:rPr lang="cs-CZ" sz="1600" dirty="0">
                <a:latin typeface="Arial Narrow" pitchFamily="34" charset="0"/>
              </a:rPr>
              <a:t>HLAVA II -  Zavinění (úmysl</a:t>
            </a:r>
            <a:r>
              <a:rPr lang="cs-CZ" sz="1600">
                <a:latin typeface="Arial Narrow" pitchFamily="34" charset="0"/>
              </a:rPr>
              <a:t>, nedbalost)</a:t>
            </a:r>
          </a:p>
          <a:p>
            <a:pPr lvl="2">
              <a:buClr>
                <a:schemeClr val="tx1"/>
              </a:buClr>
              <a:buSzPct val="80000"/>
              <a:buFont typeface="Wingdings" panose="05000000000000000000" pitchFamily="2" charset="2"/>
              <a:buChar char="q"/>
              <a:defRPr/>
            </a:pPr>
            <a:r>
              <a:rPr lang="cs-CZ" sz="1600" dirty="0">
                <a:latin typeface="Arial Narrow" pitchFamily="34" charset="0"/>
              </a:rPr>
              <a:t>HLAVA III - Okolnosti vylučující protiprávnost činu (krajní nouze, nutná obrana, svolení poškozeného, oprávněné použití zbraně)</a:t>
            </a:r>
          </a:p>
          <a:p>
            <a:pPr lvl="3">
              <a:buClr>
                <a:schemeClr val="tx1"/>
              </a:buClr>
              <a:buSzPct val="80000"/>
              <a:buFont typeface="Wingdings" panose="05000000000000000000" pitchFamily="2" charset="2"/>
              <a:buChar char="q"/>
              <a:defRPr/>
            </a:pPr>
            <a:r>
              <a:rPr lang="cs-CZ" sz="1400" dirty="0">
                <a:latin typeface="Arial Narrow" pitchFamily="34" charset="0"/>
              </a:rPr>
              <a:t>DÍL 2 - Promlčení trestní odpovědnosti</a:t>
            </a:r>
          </a:p>
          <a:p>
            <a:pPr lvl="1">
              <a:buClr>
                <a:schemeClr val="tx1"/>
              </a:buClr>
              <a:buSzPct val="80000"/>
              <a:buFont typeface="Wingdings" panose="05000000000000000000" pitchFamily="2" charset="2"/>
              <a:buChar char="q"/>
              <a:defRPr/>
            </a:pPr>
            <a:r>
              <a:rPr lang="cs-CZ" sz="2000" dirty="0">
                <a:latin typeface="Arial Narrow" pitchFamily="34" charset="0"/>
              </a:rPr>
              <a:t>ČÁST DRUHÁ - Zvláštní část </a:t>
            </a:r>
          </a:p>
          <a:p>
            <a:pPr lvl="2">
              <a:buClr>
                <a:schemeClr val="tx1"/>
              </a:buClr>
              <a:buSzPct val="80000"/>
              <a:buFont typeface="Wingdings" panose="05000000000000000000" pitchFamily="2" charset="2"/>
              <a:buChar char="q"/>
              <a:defRPr/>
            </a:pPr>
            <a:r>
              <a:rPr lang="cs-CZ" sz="1600" dirty="0">
                <a:latin typeface="Arial Narrow" pitchFamily="34" charset="0"/>
              </a:rPr>
              <a:t>HLAVA I - Trestné činy proti životu a zdraví</a:t>
            </a:r>
          </a:p>
          <a:p>
            <a:pPr lvl="2">
              <a:buClr>
                <a:schemeClr val="tx1"/>
              </a:buClr>
              <a:buSzPct val="80000"/>
              <a:buFont typeface="Wingdings" panose="05000000000000000000" pitchFamily="2" charset="2"/>
              <a:buChar char="q"/>
              <a:defRPr/>
            </a:pPr>
            <a:r>
              <a:rPr lang="cs-CZ" sz="1600" dirty="0">
                <a:latin typeface="Arial Narrow" pitchFamily="34" charset="0"/>
              </a:rPr>
              <a:t>HLAVA III - Trestné činy proti lidské důstojnosti v sexuální oblasti</a:t>
            </a:r>
          </a:p>
          <a:p>
            <a:pPr lvl="2">
              <a:buClr>
                <a:schemeClr val="tx1"/>
              </a:buClr>
              <a:buSzPct val="80000"/>
              <a:buFont typeface="Wingdings" panose="05000000000000000000" pitchFamily="2" charset="2"/>
              <a:buChar char="q"/>
              <a:defRPr/>
            </a:pPr>
            <a:r>
              <a:rPr lang="cs-CZ" sz="1600" dirty="0">
                <a:latin typeface="Arial Narrow" pitchFamily="34" charset="0"/>
              </a:rPr>
              <a:t>HLAVA V - Trestné činy proti majetku</a:t>
            </a:r>
          </a:p>
          <a:p>
            <a:pPr lvl="2">
              <a:buClr>
                <a:schemeClr val="tx1"/>
              </a:buClr>
              <a:buSzPct val="80000"/>
              <a:buFont typeface="Wingdings" panose="05000000000000000000" pitchFamily="2" charset="2"/>
              <a:buChar char="q"/>
              <a:defRPr/>
            </a:pPr>
            <a:r>
              <a:rPr lang="cs-CZ" sz="1600" dirty="0">
                <a:latin typeface="Arial Narrow" pitchFamily="34" charset="0"/>
              </a:rPr>
              <a:t>HLAVA IX - Trestné činy proti České republice, cizímu státu a mezinárodní organizaci</a:t>
            </a:r>
          </a:p>
          <a:p>
            <a:pPr lvl="2">
              <a:buClr>
                <a:schemeClr val="tx1"/>
              </a:buClr>
              <a:buSzPct val="80000"/>
              <a:buFont typeface="Wingdings" panose="05000000000000000000" pitchFamily="2" charset="2"/>
              <a:buChar char="q"/>
              <a:defRPr/>
            </a:pPr>
            <a:r>
              <a:rPr lang="it-IT" sz="1600" dirty="0">
                <a:latin typeface="Arial Narrow" pitchFamily="34" charset="0"/>
              </a:rPr>
              <a:t>HLAVA XI</a:t>
            </a:r>
            <a:r>
              <a:rPr lang="cs-CZ" sz="1600" dirty="0">
                <a:latin typeface="Arial Narrow" pitchFamily="34" charset="0"/>
              </a:rPr>
              <a:t> - </a:t>
            </a:r>
            <a:r>
              <a:rPr lang="it-IT" sz="1600" dirty="0">
                <a:latin typeface="Arial Narrow" pitchFamily="34" charset="0"/>
              </a:rPr>
              <a:t>Trestné činy proti branné povinnosti</a:t>
            </a:r>
            <a:endParaRPr lang="cs-CZ" sz="1600" dirty="0">
              <a:latin typeface="Arial Narrow" pitchFamily="34" charset="0"/>
            </a:endParaRPr>
          </a:p>
          <a:p>
            <a:pPr lvl="2">
              <a:buClr>
                <a:schemeClr val="tx1"/>
              </a:buClr>
              <a:buSzPct val="80000"/>
              <a:buFont typeface="Wingdings" panose="05000000000000000000" pitchFamily="2" charset="2"/>
              <a:buChar char="q"/>
              <a:defRPr/>
            </a:pPr>
            <a:r>
              <a:rPr lang="cs-CZ" sz="1600" dirty="0">
                <a:latin typeface="Arial Narrow" pitchFamily="34" charset="0"/>
              </a:rPr>
              <a:t>HLAVA XII - Trestné činy vojenské</a:t>
            </a:r>
          </a:p>
          <a:p>
            <a:pPr lvl="2">
              <a:buClr>
                <a:schemeClr val="tx1"/>
              </a:buClr>
              <a:buSzPct val="80000"/>
              <a:buFont typeface="Wingdings" panose="05000000000000000000" pitchFamily="2" charset="2"/>
              <a:buChar char="q"/>
              <a:defRPr/>
            </a:pPr>
            <a:r>
              <a:rPr lang="cs-CZ" sz="1600" dirty="0">
                <a:latin typeface="Arial Narrow" pitchFamily="34" charset="0"/>
              </a:rPr>
              <a:t>HLAVA XIII - Trestné činy proti lidskosti, proti míru a válečné trestné činy</a:t>
            </a:r>
          </a:p>
          <a:p>
            <a:pPr lvl="1">
              <a:buClr>
                <a:schemeClr val="tx1"/>
              </a:buClr>
              <a:buSzPct val="80000"/>
              <a:buFont typeface="Wingdings" panose="05000000000000000000" pitchFamily="2" charset="2"/>
              <a:buChar char="q"/>
              <a:defRPr/>
            </a:pPr>
            <a:endParaRPr lang="cs-CZ" sz="1600" dirty="0">
              <a:latin typeface="Arial Narrow" pitchFamily="34" charset="0"/>
            </a:endParaRPr>
          </a:p>
        </p:txBody>
      </p:sp>
      <p:sp>
        <p:nvSpPr>
          <p:cNvPr id="6" name="Zástupný symbol pro zápatí 1"/>
          <p:cNvSpPr>
            <a:spLocks noGrp="1"/>
          </p:cNvSpPr>
          <p:nvPr>
            <p:ph type="ftr" sz="quarter" idx="11"/>
          </p:nvPr>
        </p:nvSpPr>
        <p:spPr>
          <a:xfrm>
            <a:off x="3070076" y="6356351"/>
            <a:ext cx="3086100" cy="365125"/>
          </a:xfrm>
        </p:spPr>
        <p:txBody>
          <a:bodyPr/>
          <a:lstStyle/>
          <a:p>
            <a:pPr algn="ctr">
              <a:defRPr/>
            </a:pPr>
            <a:r>
              <a:rPr lang="cs-CZ" b="0" dirty="0">
                <a:latin typeface="Arial Narrow" panose="020B0606020202030204" pitchFamily="34" charset="0"/>
              </a:rPr>
              <a:t>Leopold  SKORUŠA, Ph.D.</a:t>
            </a:r>
          </a:p>
        </p:txBody>
      </p:sp>
    </p:spTree>
    <p:extLst>
      <p:ext uri="{BB962C8B-B14F-4D97-AF65-F5344CB8AC3E}">
        <p14:creationId xmlns:p14="http://schemas.microsoft.com/office/powerpoint/2010/main" val="4243968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0" y="1598438"/>
            <a:ext cx="9036496" cy="4253472"/>
          </a:xfrm>
          <a:prstGeom prst="rect">
            <a:avLst/>
          </a:prstGeom>
        </p:spPr>
        <p:txBody>
          <a:bodyPr wrap="square">
            <a:spAutoFit/>
          </a:bodyPr>
          <a:lstStyle/>
          <a:p>
            <a:pPr marL="457200" indent="-457200">
              <a:buSzPct val="60000"/>
              <a:buFont typeface="Wingdings" pitchFamily="2" charset="2"/>
              <a:buChar char="q"/>
              <a:defRPr/>
            </a:pPr>
            <a:r>
              <a:rPr lang="cs-CZ" sz="2400" b="1" dirty="0">
                <a:latin typeface="Arial Narrow" pitchFamily="34" charset="0"/>
              </a:rPr>
              <a:t>trestní právo hmotné a trestní právo procesní</a:t>
            </a:r>
            <a:endParaRPr lang="cs-CZ" sz="2400" dirty="0">
              <a:latin typeface="Arial Narrow" pitchFamily="34" charset="0"/>
            </a:endParaRPr>
          </a:p>
          <a:p>
            <a:pPr marL="800100" lvl="1" indent="-342900">
              <a:buSzPct val="60000"/>
              <a:buFont typeface="Wingdings" pitchFamily="2" charset="2"/>
              <a:buChar char="q"/>
              <a:defRPr/>
            </a:pPr>
            <a:r>
              <a:rPr lang="cs-CZ" sz="2000" dirty="0">
                <a:latin typeface="Arial Narrow" pitchFamily="34" charset="0"/>
              </a:rPr>
              <a:t>TPH: určuje koho (pachatel), za co (ČST) a jak  (sankce) trestně postihnout</a:t>
            </a:r>
          </a:p>
          <a:p>
            <a:pPr marL="800100" lvl="1" indent="-342900">
              <a:buSzPct val="60000"/>
              <a:buFont typeface="Wingdings" pitchFamily="2" charset="2"/>
              <a:buChar char="q"/>
              <a:defRPr/>
            </a:pPr>
            <a:r>
              <a:rPr lang="cs-CZ" sz="2000" dirty="0">
                <a:latin typeface="Arial Narrow" pitchFamily="34" charset="0"/>
              </a:rPr>
              <a:t>TPP: určuje v rámci jaké procedury (TŘ) a ze strany koho (</a:t>
            </a:r>
            <a:r>
              <a:rPr lang="cs-CZ" sz="2000" dirty="0" err="1">
                <a:latin typeface="Arial Narrow" pitchFamily="34" charset="0"/>
              </a:rPr>
              <a:t>OčTř</a:t>
            </a:r>
            <a:r>
              <a:rPr lang="cs-CZ" sz="2000" dirty="0">
                <a:latin typeface="Arial Narrow" pitchFamily="34" charset="0"/>
              </a:rPr>
              <a:t>) se tak má stát</a:t>
            </a:r>
          </a:p>
          <a:p>
            <a:pPr marL="800100" lvl="1" indent="-342900">
              <a:buSzPct val="60000"/>
              <a:buFont typeface="Wingdings" pitchFamily="2" charset="2"/>
              <a:buChar char="q"/>
              <a:defRPr/>
            </a:pPr>
            <a:r>
              <a:rPr lang="cs-CZ" sz="2000" dirty="0">
                <a:latin typeface="Arial Narrow" pitchFamily="34" charset="0"/>
              </a:rPr>
              <a:t>TPH bez TPP by byl obsah bez formy, tedy nepoužitelný</a:t>
            </a:r>
          </a:p>
          <a:p>
            <a:pPr marL="800100" lvl="1" indent="-342900">
              <a:buSzPct val="60000"/>
              <a:buFont typeface="Wingdings" pitchFamily="2" charset="2"/>
              <a:buChar char="q"/>
              <a:defRPr/>
            </a:pPr>
            <a:r>
              <a:rPr lang="cs-CZ" sz="2000" dirty="0">
                <a:latin typeface="Arial Narrow" pitchFamily="34" charset="0"/>
              </a:rPr>
              <a:t>TPP bez TPH by bylo formou bez obsahu, tedy rovněž nepoužitelnou</a:t>
            </a:r>
          </a:p>
          <a:p>
            <a:pPr marL="800100" lvl="1" indent="-342900">
              <a:buSzPct val="60000"/>
              <a:buFont typeface="Wingdings" pitchFamily="2" charset="2"/>
              <a:buChar char="q"/>
              <a:defRPr/>
            </a:pPr>
            <a:r>
              <a:rPr lang="cs-CZ" sz="2000" dirty="0">
                <a:latin typeface="Arial Narrow" pitchFamily="34" charset="0"/>
              </a:rPr>
              <a:t>existence obou TP odvětví je vzájemně podmíněna, za současné jejich relativní samostatnosti</a:t>
            </a:r>
          </a:p>
          <a:p>
            <a:pPr marL="457200" indent="-457200">
              <a:buSzPct val="60000"/>
              <a:buFont typeface="Wingdings" pitchFamily="2" charset="2"/>
              <a:buChar char="q"/>
              <a:defRPr/>
            </a:pPr>
            <a:r>
              <a:rPr lang="cs-CZ" sz="2400" b="1" dirty="0">
                <a:latin typeface="Arial Narrow" pitchFamily="34" charset="0"/>
              </a:rPr>
              <a:t>místo trestního práva v právním řádu ČR</a:t>
            </a:r>
          </a:p>
          <a:p>
            <a:pPr marL="800100" lvl="1" indent="-342900">
              <a:buSzPct val="60000"/>
              <a:buFont typeface="Wingdings" pitchFamily="2" charset="2"/>
              <a:buChar char="q"/>
              <a:defRPr/>
            </a:pPr>
            <a:r>
              <a:rPr lang="cs-CZ" sz="2000" dirty="0">
                <a:latin typeface="Arial Narrow" pitchFamily="34" charset="0"/>
              </a:rPr>
              <a:t>Příklad – „pelotonu“: žlutý trikot – </a:t>
            </a:r>
            <a:r>
              <a:rPr lang="cs-CZ" sz="2000" dirty="0" err="1">
                <a:latin typeface="Arial Narrow" pitchFamily="34" charset="0"/>
              </a:rPr>
              <a:t>ÚstPrávo</a:t>
            </a:r>
            <a:r>
              <a:rPr lang="cs-CZ" sz="2000" dirty="0">
                <a:latin typeface="Arial Narrow" pitchFamily="34" charset="0"/>
              </a:rPr>
              <a:t>, … , závěr pelotonu – TPH+P, nesbírá padlé, ale postihuje ty a za to, na co nestačí ostatní v pelotonu, tj. </a:t>
            </a:r>
            <a:r>
              <a:rPr lang="cs-CZ" sz="2000" dirty="0" err="1">
                <a:latin typeface="Arial Narrow" pitchFamily="34" charset="0"/>
              </a:rPr>
              <a:t>ObčP</a:t>
            </a:r>
            <a:r>
              <a:rPr lang="cs-CZ" sz="2000" dirty="0">
                <a:latin typeface="Arial Narrow" pitchFamily="34" charset="0"/>
              </a:rPr>
              <a:t>, </a:t>
            </a:r>
            <a:r>
              <a:rPr lang="cs-CZ" sz="2000" dirty="0" err="1">
                <a:latin typeface="Arial Narrow" pitchFamily="34" charset="0"/>
              </a:rPr>
              <a:t>SprP</a:t>
            </a:r>
            <a:r>
              <a:rPr lang="cs-CZ" sz="2000" dirty="0">
                <a:latin typeface="Arial Narrow" pitchFamily="34" charset="0"/>
              </a:rPr>
              <a:t>, </a:t>
            </a:r>
            <a:r>
              <a:rPr lang="cs-CZ" sz="2000" dirty="0" err="1">
                <a:latin typeface="Arial Narrow" pitchFamily="34" charset="0"/>
              </a:rPr>
              <a:t>FinP</a:t>
            </a:r>
            <a:r>
              <a:rPr lang="cs-CZ" sz="2000" dirty="0">
                <a:latin typeface="Arial Narrow" pitchFamily="34" charset="0"/>
              </a:rPr>
              <a:t> … aj.</a:t>
            </a:r>
          </a:p>
          <a:p>
            <a:pPr marL="800100" lvl="1" indent="-342900">
              <a:buSzPct val="60000"/>
              <a:buFont typeface="Wingdings" pitchFamily="2" charset="2"/>
              <a:buChar char="q"/>
              <a:defRPr/>
            </a:pPr>
            <a:r>
              <a:rPr lang="cs-CZ" sz="2000" dirty="0">
                <a:latin typeface="Arial Narrow" pitchFamily="34" charset="0"/>
              </a:rPr>
              <a:t>TPH+P je tak  </a:t>
            </a:r>
            <a:r>
              <a:rPr lang="cs-CZ" sz="2000" u="sng" dirty="0">
                <a:latin typeface="Arial Narrow" pitchFamily="34" charset="0"/>
              </a:rPr>
              <a:t>ultima ratio, </a:t>
            </a:r>
            <a:r>
              <a:rPr lang="cs-CZ" sz="2000" u="sng" dirty="0" err="1">
                <a:latin typeface="Arial Narrow" pitchFamily="34" charset="0"/>
              </a:rPr>
              <a:t>ultimum</a:t>
            </a:r>
            <a:r>
              <a:rPr lang="cs-CZ" sz="2000" u="sng" dirty="0">
                <a:latin typeface="Arial Narrow" pitchFamily="34" charset="0"/>
              </a:rPr>
              <a:t> </a:t>
            </a:r>
            <a:r>
              <a:rPr lang="cs-CZ" sz="2000" u="sng" dirty="0" err="1">
                <a:latin typeface="Arial Narrow" pitchFamily="34" charset="0"/>
              </a:rPr>
              <a:t>remedium</a:t>
            </a:r>
            <a:r>
              <a:rPr lang="cs-CZ" sz="2000" dirty="0">
                <a:latin typeface="Arial Narrow" pitchFamily="34" charset="0"/>
              </a:rPr>
              <a:t> právní ochrany v rámci systému práva …</a:t>
            </a:r>
          </a:p>
          <a:p>
            <a:pPr>
              <a:lnSpc>
                <a:spcPct val="80000"/>
              </a:lnSpc>
              <a:defRPr/>
            </a:pPr>
            <a:endParaRPr lang="cs-CZ" sz="2800" i="1" dirty="0">
              <a:latin typeface="Arial Narrow" pitchFamily="34" charset="0"/>
            </a:endParaRPr>
          </a:p>
        </p:txBody>
      </p:sp>
      <p:sp>
        <p:nvSpPr>
          <p:cNvPr id="5" name="Obdélník 4"/>
          <p:cNvSpPr/>
          <p:nvPr/>
        </p:nvSpPr>
        <p:spPr>
          <a:xfrm>
            <a:off x="283170" y="981100"/>
            <a:ext cx="2298193" cy="584775"/>
          </a:xfrm>
          <a:prstGeom prst="rect">
            <a:avLst/>
          </a:prstGeom>
        </p:spPr>
        <p:txBody>
          <a:bodyPr wrap="none">
            <a:spAutoFit/>
          </a:bodyPr>
          <a:lstStyle/>
          <a:p>
            <a:pPr>
              <a:defRPr/>
            </a:pPr>
            <a:r>
              <a:rPr lang="cs-CZ" sz="3200" b="1" dirty="0">
                <a:solidFill>
                  <a:prstClr val="black"/>
                </a:solidFill>
                <a:latin typeface="Arial Narrow" pitchFamily="34" charset="0"/>
                <a:ea typeface="+mj-ea"/>
                <a:cs typeface="+mj-cs"/>
              </a:rPr>
              <a:t>Trestní právo</a:t>
            </a:r>
            <a:endParaRPr lang="cs-CZ" sz="1600" dirty="0"/>
          </a:p>
        </p:txBody>
      </p:sp>
      <p:sp>
        <p:nvSpPr>
          <p:cNvPr id="2" name="Zástupný symbol pro zápatí 1"/>
          <p:cNvSpPr>
            <a:spLocks noGrp="1"/>
          </p:cNvSpPr>
          <p:nvPr>
            <p:ph type="ftr" sz="quarter" idx="11"/>
          </p:nvPr>
        </p:nvSpPr>
        <p:spPr/>
        <p:txBody>
          <a:bodyPr/>
          <a:lstStyle/>
          <a:p>
            <a:pPr algn="ctr">
              <a:defRPr/>
            </a:pPr>
            <a:r>
              <a:rPr lang="cs-CZ" b="0" dirty="0"/>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251520" y="985292"/>
            <a:ext cx="7772400" cy="571500"/>
          </a:xfrm>
        </p:spPr>
        <p:txBody>
          <a:bodyPr>
            <a:normAutofit fontScale="90000"/>
          </a:bodyPr>
          <a:lstStyle/>
          <a:p>
            <a:pPr eaLnBrk="1" hangingPunct="1"/>
            <a:r>
              <a:rPr lang="cs-CZ" altLang="cs-CZ" sz="3600" b="1" dirty="0">
                <a:solidFill>
                  <a:schemeClr val="tx1"/>
                </a:solidFill>
                <a:latin typeface="Arial Narrow" panose="020B0606020202030204" pitchFamily="34" charset="0"/>
              </a:rPr>
              <a:t>Trestní právo</a:t>
            </a:r>
          </a:p>
        </p:txBody>
      </p:sp>
      <p:sp>
        <p:nvSpPr>
          <p:cNvPr id="52227" name="Rectangle 3"/>
          <p:cNvSpPr>
            <a:spLocks noGrp="1" noChangeArrowheads="1"/>
          </p:cNvSpPr>
          <p:nvPr>
            <p:ph idx="1"/>
          </p:nvPr>
        </p:nvSpPr>
        <p:spPr>
          <a:xfrm>
            <a:off x="127000" y="1770584"/>
            <a:ext cx="9036050" cy="4585768"/>
          </a:xfrm>
        </p:spPr>
        <p:txBody>
          <a:bodyPr rtlCol="0">
            <a:normAutofit fontScale="70000" lnSpcReduction="20000"/>
          </a:bodyPr>
          <a:lstStyle/>
          <a:p>
            <a:pPr marL="444500" indent="-444500" eaLnBrk="1" fontAlgn="auto" hangingPunct="1">
              <a:lnSpc>
                <a:spcPct val="90000"/>
              </a:lnSpc>
              <a:spcBef>
                <a:spcPts val="600"/>
              </a:spcBef>
              <a:spcAft>
                <a:spcPts val="600"/>
              </a:spcAft>
              <a:buClr>
                <a:schemeClr val="tx1"/>
              </a:buClr>
              <a:buSzPct val="60000"/>
              <a:buFont typeface="Wingdings" pitchFamily="2" charset="2"/>
              <a:buChar char="q"/>
              <a:defRPr/>
            </a:pPr>
            <a:r>
              <a:rPr lang="cs-CZ" sz="3000" dirty="0">
                <a:solidFill>
                  <a:schemeClr val="tx1"/>
                </a:solidFill>
                <a:latin typeface="Arial Narrow" pitchFamily="34" charset="0"/>
              </a:rPr>
              <a:t>Trestný čin – protiprávní čin, který trestní zákon označuje za trestný </a:t>
            </a:r>
            <a:br>
              <a:rPr lang="cs-CZ" sz="3000" dirty="0">
                <a:solidFill>
                  <a:schemeClr val="tx1"/>
                </a:solidFill>
                <a:latin typeface="Arial Narrow" pitchFamily="34" charset="0"/>
              </a:rPr>
            </a:br>
            <a:r>
              <a:rPr lang="cs-CZ" sz="3000" dirty="0">
                <a:solidFill>
                  <a:schemeClr val="tx1"/>
                </a:solidFill>
                <a:latin typeface="Arial Narrow" pitchFamily="34" charset="0"/>
              </a:rPr>
              <a:t>a který vykazuje znaky uvedené v takovém zákoně</a:t>
            </a:r>
          </a:p>
          <a:p>
            <a:pPr marL="444500" indent="-444500" eaLnBrk="1" fontAlgn="auto" hangingPunct="1">
              <a:lnSpc>
                <a:spcPct val="90000"/>
              </a:lnSpc>
              <a:spcBef>
                <a:spcPts val="600"/>
              </a:spcBef>
              <a:spcAft>
                <a:spcPts val="600"/>
              </a:spcAft>
              <a:buClr>
                <a:schemeClr val="tx1"/>
              </a:buClr>
              <a:buSzPct val="60000"/>
              <a:buFont typeface="Wingdings" pitchFamily="2" charset="2"/>
              <a:buChar char="q"/>
              <a:defRPr/>
            </a:pPr>
            <a:r>
              <a:rPr lang="cs-CZ" sz="3000" dirty="0">
                <a:solidFill>
                  <a:schemeClr val="tx1"/>
                </a:solidFill>
                <a:latin typeface="Arial Narrow" pitchFamily="34" charset="0"/>
              </a:rPr>
              <a:t>jen čin soudně trestný, a pokud z jednotlivého ustanovení trestního zákona nevyplývá něco jiného, též </a:t>
            </a:r>
          </a:p>
          <a:p>
            <a:pPr marL="844550" lvl="1" indent="-398463" eaLnBrk="1" fontAlgn="auto" hangingPunct="1">
              <a:lnSpc>
                <a:spcPct val="90000"/>
              </a:lnSpc>
              <a:spcBef>
                <a:spcPts val="600"/>
              </a:spcBef>
              <a:spcAft>
                <a:spcPts val="600"/>
              </a:spcAft>
              <a:buClr>
                <a:schemeClr val="tx1"/>
              </a:buClr>
              <a:buSzPct val="60000"/>
              <a:buFont typeface="Wingdings" pitchFamily="2" charset="2"/>
              <a:buChar char="q"/>
              <a:defRPr/>
            </a:pPr>
            <a:r>
              <a:rPr lang="cs-CZ" sz="2600" dirty="0">
                <a:solidFill>
                  <a:schemeClr val="tx1"/>
                </a:solidFill>
                <a:latin typeface="Arial Narrow" pitchFamily="34" charset="0"/>
              </a:rPr>
              <a:t>příprava k trestnému činu </a:t>
            </a:r>
          </a:p>
          <a:p>
            <a:pPr marL="844550" lvl="1" indent="-398463" eaLnBrk="1" fontAlgn="auto" hangingPunct="1">
              <a:lnSpc>
                <a:spcPct val="90000"/>
              </a:lnSpc>
              <a:spcBef>
                <a:spcPts val="600"/>
              </a:spcBef>
              <a:spcAft>
                <a:spcPts val="600"/>
              </a:spcAft>
              <a:buClr>
                <a:schemeClr val="tx1"/>
              </a:buClr>
              <a:buSzPct val="60000"/>
              <a:buFont typeface="Wingdings" pitchFamily="2" charset="2"/>
              <a:buChar char="q"/>
              <a:defRPr/>
            </a:pPr>
            <a:r>
              <a:rPr lang="cs-CZ" sz="2600" dirty="0">
                <a:solidFill>
                  <a:schemeClr val="tx1"/>
                </a:solidFill>
                <a:latin typeface="Arial Narrow" pitchFamily="34" charset="0"/>
              </a:rPr>
              <a:t>pokus trestného činu</a:t>
            </a:r>
          </a:p>
          <a:p>
            <a:pPr marL="844550" lvl="1" indent="-398463" eaLnBrk="1" fontAlgn="auto" hangingPunct="1">
              <a:lnSpc>
                <a:spcPct val="90000"/>
              </a:lnSpc>
              <a:spcBef>
                <a:spcPts val="600"/>
              </a:spcBef>
              <a:spcAft>
                <a:spcPts val="600"/>
              </a:spcAft>
              <a:buClr>
                <a:schemeClr val="tx1"/>
              </a:buClr>
              <a:buSzPct val="60000"/>
              <a:buFont typeface="Wingdings" pitchFamily="2" charset="2"/>
              <a:buChar char="q"/>
              <a:defRPr/>
            </a:pPr>
            <a:r>
              <a:rPr lang="cs-CZ" sz="2600" dirty="0">
                <a:solidFill>
                  <a:schemeClr val="tx1"/>
                </a:solidFill>
                <a:latin typeface="Arial Narrow" pitchFamily="34" charset="0"/>
              </a:rPr>
              <a:t>organizátorství</a:t>
            </a:r>
          </a:p>
          <a:p>
            <a:pPr marL="844550" lvl="1" indent="-398463" eaLnBrk="1" fontAlgn="auto" hangingPunct="1">
              <a:lnSpc>
                <a:spcPct val="90000"/>
              </a:lnSpc>
              <a:spcBef>
                <a:spcPts val="600"/>
              </a:spcBef>
              <a:spcAft>
                <a:spcPts val="600"/>
              </a:spcAft>
              <a:buClr>
                <a:schemeClr val="tx1"/>
              </a:buClr>
              <a:buSzPct val="60000"/>
              <a:buFont typeface="Wingdings" pitchFamily="2" charset="2"/>
              <a:buChar char="q"/>
              <a:defRPr/>
            </a:pPr>
            <a:r>
              <a:rPr lang="cs-CZ" sz="2600" dirty="0">
                <a:solidFill>
                  <a:schemeClr val="tx1"/>
                </a:solidFill>
                <a:latin typeface="Arial Narrow" pitchFamily="34" charset="0"/>
              </a:rPr>
              <a:t>návod a </a:t>
            </a:r>
          </a:p>
          <a:p>
            <a:pPr marL="844550" lvl="1" indent="-398463" eaLnBrk="1" fontAlgn="auto" hangingPunct="1">
              <a:lnSpc>
                <a:spcPct val="90000"/>
              </a:lnSpc>
              <a:spcBef>
                <a:spcPts val="600"/>
              </a:spcBef>
              <a:spcAft>
                <a:spcPts val="600"/>
              </a:spcAft>
              <a:buClr>
                <a:schemeClr val="tx1"/>
              </a:buClr>
              <a:buSzPct val="60000"/>
              <a:buFont typeface="Wingdings" pitchFamily="2" charset="2"/>
              <a:buChar char="q"/>
              <a:defRPr/>
            </a:pPr>
            <a:r>
              <a:rPr lang="cs-CZ" sz="2600" dirty="0">
                <a:solidFill>
                  <a:schemeClr val="tx1"/>
                </a:solidFill>
                <a:latin typeface="Arial Narrow" pitchFamily="34" charset="0"/>
              </a:rPr>
              <a:t>pomoc</a:t>
            </a:r>
          </a:p>
          <a:p>
            <a:pPr marL="444500" indent="-444500" eaLnBrk="1" fontAlgn="auto" hangingPunct="1">
              <a:lnSpc>
                <a:spcPct val="90000"/>
              </a:lnSpc>
              <a:spcBef>
                <a:spcPts val="600"/>
              </a:spcBef>
              <a:spcAft>
                <a:spcPts val="600"/>
              </a:spcAft>
              <a:buClr>
                <a:schemeClr val="tx1"/>
              </a:buClr>
              <a:buSzPct val="60000"/>
              <a:buFont typeface="Wingdings" pitchFamily="2" charset="2"/>
              <a:buChar char="q"/>
              <a:defRPr/>
            </a:pPr>
            <a:r>
              <a:rPr lang="cs-CZ" sz="3000" dirty="0">
                <a:solidFill>
                  <a:schemeClr val="tx1"/>
                </a:solidFill>
                <a:latin typeface="Arial Narrow" pitchFamily="34" charset="0"/>
              </a:rPr>
              <a:t>Trestné činy se dělí na </a:t>
            </a:r>
          </a:p>
          <a:p>
            <a:pPr marL="844550" lvl="1" indent="-444500" eaLnBrk="1" fontAlgn="auto" hangingPunct="1">
              <a:lnSpc>
                <a:spcPct val="90000"/>
              </a:lnSpc>
              <a:spcBef>
                <a:spcPts val="600"/>
              </a:spcBef>
              <a:spcAft>
                <a:spcPts val="600"/>
              </a:spcAft>
              <a:buClr>
                <a:schemeClr val="tx1"/>
              </a:buClr>
              <a:buSzPct val="60000"/>
              <a:buFont typeface="Wingdings" pitchFamily="2" charset="2"/>
              <a:buChar char="q"/>
              <a:defRPr/>
            </a:pPr>
            <a:r>
              <a:rPr lang="cs-CZ" sz="2600" b="1" dirty="0">
                <a:solidFill>
                  <a:schemeClr val="tx1"/>
                </a:solidFill>
                <a:latin typeface="Arial Narrow" pitchFamily="34" charset="0"/>
              </a:rPr>
              <a:t>přečiny</a:t>
            </a:r>
            <a:r>
              <a:rPr lang="cs-CZ" sz="2600" dirty="0">
                <a:solidFill>
                  <a:schemeClr val="tx1"/>
                </a:solidFill>
                <a:latin typeface="Arial Narrow" pitchFamily="34" charset="0"/>
              </a:rPr>
              <a:t> a </a:t>
            </a:r>
            <a:r>
              <a:rPr lang="en-US" sz="2600" dirty="0">
                <a:solidFill>
                  <a:schemeClr val="tx1"/>
                </a:solidFill>
                <a:latin typeface="Arial Narrow" pitchFamily="34" charset="0"/>
              </a:rPr>
              <a:t>[</a:t>
            </a:r>
            <a:r>
              <a:rPr lang="cs-CZ" sz="2600" dirty="0">
                <a:solidFill>
                  <a:schemeClr val="tx1"/>
                </a:solidFill>
                <a:latin typeface="Arial Narrow" pitchFamily="34" charset="0"/>
              </a:rPr>
              <a:t>nedbalostní  + úmyslné  (horní  hranice do 5 let)</a:t>
            </a:r>
            <a:r>
              <a:rPr lang="en-US" sz="2600" dirty="0">
                <a:solidFill>
                  <a:schemeClr val="tx1"/>
                </a:solidFill>
                <a:latin typeface="Arial Narrow" pitchFamily="34" charset="0"/>
              </a:rPr>
              <a:t>]</a:t>
            </a:r>
            <a:endParaRPr lang="cs-CZ" sz="2600" dirty="0">
              <a:solidFill>
                <a:schemeClr val="tx1"/>
              </a:solidFill>
              <a:latin typeface="Arial Narrow" pitchFamily="34" charset="0"/>
            </a:endParaRPr>
          </a:p>
          <a:p>
            <a:pPr marL="844550" lvl="1" indent="-444500" eaLnBrk="1" fontAlgn="auto" hangingPunct="1">
              <a:lnSpc>
                <a:spcPct val="90000"/>
              </a:lnSpc>
              <a:spcBef>
                <a:spcPts val="600"/>
              </a:spcBef>
              <a:spcAft>
                <a:spcPts val="600"/>
              </a:spcAft>
              <a:buClr>
                <a:schemeClr val="tx1"/>
              </a:buClr>
              <a:buSzPct val="60000"/>
              <a:buFont typeface="Wingdings" pitchFamily="2" charset="2"/>
              <a:buChar char="q"/>
              <a:defRPr/>
            </a:pPr>
            <a:r>
              <a:rPr lang="cs-CZ" sz="2600" b="1" dirty="0">
                <a:solidFill>
                  <a:schemeClr val="tx1"/>
                </a:solidFill>
                <a:latin typeface="Arial Narrow" pitchFamily="34" charset="0"/>
              </a:rPr>
              <a:t>zločiny</a:t>
            </a:r>
            <a:r>
              <a:rPr lang="cs-CZ" sz="2600" dirty="0">
                <a:solidFill>
                  <a:schemeClr val="tx1"/>
                </a:solidFill>
                <a:latin typeface="Arial Narrow" pitchFamily="34" charset="0"/>
              </a:rPr>
              <a:t> (které nejsou přečiny)</a:t>
            </a:r>
          </a:p>
          <a:p>
            <a:pPr marL="1074738" lvl="2" indent="-274638" eaLnBrk="1" fontAlgn="auto" hangingPunct="1">
              <a:lnSpc>
                <a:spcPct val="90000"/>
              </a:lnSpc>
              <a:spcBef>
                <a:spcPts val="600"/>
              </a:spcBef>
              <a:spcAft>
                <a:spcPts val="600"/>
              </a:spcAft>
              <a:buClr>
                <a:schemeClr val="tx1"/>
              </a:buClr>
              <a:buSzPct val="60000"/>
              <a:buFont typeface="Wingdings" pitchFamily="2" charset="2"/>
              <a:buChar char="q"/>
              <a:defRPr/>
            </a:pPr>
            <a:r>
              <a:rPr lang="cs-CZ" sz="2200" b="1" dirty="0">
                <a:solidFill>
                  <a:schemeClr val="tx1"/>
                </a:solidFill>
                <a:latin typeface="Arial Narrow" pitchFamily="34" charset="0"/>
              </a:rPr>
              <a:t>zvlášť závažný zločin </a:t>
            </a:r>
            <a:r>
              <a:rPr lang="en-US" sz="2200" dirty="0">
                <a:solidFill>
                  <a:schemeClr val="tx1"/>
                </a:solidFill>
                <a:latin typeface="Arial Narrow" pitchFamily="34" charset="0"/>
              </a:rPr>
              <a:t>[</a:t>
            </a:r>
            <a:r>
              <a:rPr lang="cs-CZ" sz="2200" dirty="0">
                <a:solidFill>
                  <a:schemeClr val="tx1"/>
                </a:solidFill>
                <a:latin typeface="Arial Narrow" pitchFamily="34" charset="0"/>
              </a:rPr>
              <a:t>úmyslné (horní hranice nejméně  10 let)</a:t>
            </a:r>
            <a:r>
              <a:rPr lang="en-US" sz="2200" dirty="0">
                <a:solidFill>
                  <a:schemeClr val="tx1"/>
                </a:solidFill>
                <a:latin typeface="Arial Narrow" pitchFamily="34" charset="0"/>
              </a:rPr>
              <a:t>]</a:t>
            </a:r>
            <a:endParaRPr lang="cs-CZ" sz="2200" dirty="0">
              <a:solidFill>
                <a:schemeClr val="tx1"/>
              </a:solidFill>
              <a:latin typeface="Arial Narrow" pitchFamily="34" charset="0"/>
            </a:endParaRPr>
          </a:p>
          <a:p>
            <a:pPr marL="274638" indent="-274638" eaLnBrk="1" fontAlgn="auto" hangingPunct="1">
              <a:lnSpc>
                <a:spcPct val="90000"/>
              </a:lnSpc>
              <a:spcBef>
                <a:spcPts val="600"/>
              </a:spcBef>
              <a:spcAft>
                <a:spcPts val="600"/>
              </a:spcAft>
              <a:buClr>
                <a:schemeClr val="tx1"/>
              </a:buClr>
              <a:buFont typeface="Wingdings" pitchFamily="2" charset="2"/>
              <a:buNone/>
              <a:defRPr/>
            </a:pPr>
            <a:r>
              <a:rPr lang="cs-CZ" sz="2600" dirty="0">
                <a:solidFill>
                  <a:schemeClr val="tx1"/>
                </a:solidFill>
                <a:latin typeface="Arial Narrow" pitchFamily="34" charset="0"/>
              </a:rPr>
              <a:t> </a:t>
            </a:r>
            <a:endParaRPr lang="cs-CZ" sz="2200" dirty="0">
              <a:solidFill>
                <a:schemeClr val="tx1"/>
              </a:solidFill>
              <a:latin typeface="Arial Narrow" pitchFamily="34" charset="0"/>
            </a:endParaRP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Left)">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strips(downLeft)">
                                      <p:cBhvr>
                                        <p:cTn id="12" dur="500"/>
                                        <p:tgtEl>
                                          <p:spTgt spid="52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strips(downLeft)">
                                      <p:cBhvr>
                                        <p:cTn id="17" dur="500"/>
                                        <p:tgtEl>
                                          <p:spTgt spid="522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strips(downLeft)">
                                      <p:cBhvr>
                                        <p:cTn id="22" dur="500"/>
                                        <p:tgtEl>
                                          <p:spTgt spid="522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strips(downLeft)">
                                      <p:cBhvr>
                                        <p:cTn id="27" dur="500"/>
                                        <p:tgtEl>
                                          <p:spTgt spid="522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52227">
                                            <p:txEl>
                                              <p:pRg st="5" end="5"/>
                                            </p:txEl>
                                          </p:spTgt>
                                        </p:tgtEl>
                                        <p:attrNameLst>
                                          <p:attrName>style.visibility</p:attrName>
                                        </p:attrNameLst>
                                      </p:cBhvr>
                                      <p:to>
                                        <p:strVal val="visible"/>
                                      </p:to>
                                    </p:set>
                                    <p:animEffect transition="in" filter="strips(downLeft)">
                                      <p:cBhvr>
                                        <p:cTn id="32" dur="500"/>
                                        <p:tgtEl>
                                          <p:spTgt spid="522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52227">
                                            <p:txEl>
                                              <p:pRg st="6" end="6"/>
                                            </p:txEl>
                                          </p:spTgt>
                                        </p:tgtEl>
                                        <p:attrNameLst>
                                          <p:attrName>style.visibility</p:attrName>
                                        </p:attrNameLst>
                                      </p:cBhvr>
                                      <p:to>
                                        <p:strVal val="visible"/>
                                      </p:to>
                                    </p:set>
                                    <p:animEffect transition="in" filter="strips(downLeft)">
                                      <p:cBhvr>
                                        <p:cTn id="37" dur="500"/>
                                        <p:tgtEl>
                                          <p:spTgt spid="5222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52227">
                                            <p:txEl>
                                              <p:pRg st="7" end="7"/>
                                            </p:txEl>
                                          </p:spTgt>
                                        </p:tgtEl>
                                        <p:attrNameLst>
                                          <p:attrName>style.visibility</p:attrName>
                                        </p:attrNameLst>
                                      </p:cBhvr>
                                      <p:to>
                                        <p:strVal val="visible"/>
                                      </p:to>
                                    </p:set>
                                    <p:animEffect transition="in" filter="strips(downLeft)">
                                      <p:cBhvr>
                                        <p:cTn id="42" dur="500"/>
                                        <p:tgtEl>
                                          <p:spTgt spid="5222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nodeType="clickEffect">
                                  <p:stCondLst>
                                    <p:cond delay="0"/>
                                  </p:stCondLst>
                                  <p:childTnLst>
                                    <p:set>
                                      <p:cBhvr>
                                        <p:cTn id="46" dur="1" fill="hold">
                                          <p:stCondLst>
                                            <p:cond delay="0"/>
                                          </p:stCondLst>
                                        </p:cTn>
                                        <p:tgtEl>
                                          <p:spTgt spid="52227">
                                            <p:txEl>
                                              <p:pRg st="8" end="8"/>
                                            </p:txEl>
                                          </p:spTgt>
                                        </p:tgtEl>
                                        <p:attrNameLst>
                                          <p:attrName>style.visibility</p:attrName>
                                        </p:attrNameLst>
                                      </p:cBhvr>
                                      <p:to>
                                        <p:strVal val="visible"/>
                                      </p:to>
                                    </p:set>
                                    <p:animEffect transition="in" filter="strips(downLeft)">
                                      <p:cBhvr>
                                        <p:cTn id="47" dur="500"/>
                                        <p:tgtEl>
                                          <p:spTgt spid="52227">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12" fill="hold" nodeType="clickEffect">
                                  <p:stCondLst>
                                    <p:cond delay="0"/>
                                  </p:stCondLst>
                                  <p:childTnLst>
                                    <p:set>
                                      <p:cBhvr>
                                        <p:cTn id="51" dur="1" fill="hold">
                                          <p:stCondLst>
                                            <p:cond delay="0"/>
                                          </p:stCondLst>
                                        </p:cTn>
                                        <p:tgtEl>
                                          <p:spTgt spid="52227">
                                            <p:txEl>
                                              <p:pRg st="9" end="9"/>
                                            </p:txEl>
                                          </p:spTgt>
                                        </p:tgtEl>
                                        <p:attrNameLst>
                                          <p:attrName>style.visibility</p:attrName>
                                        </p:attrNameLst>
                                      </p:cBhvr>
                                      <p:to>
                                        <p:strVal val="visible"/>
                                      </p:to>
                                    </p:set>
                                    <p:animEffect transition="in" filter="strips(downLeft)">
                                      <p:cBhvr>
                                        <p:cTn id="52" dur="500"/>
                                        <p:tgtEl>
                                          <p:spTgt spid="52227">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12" fill="hold" nodeType="clickEffect">
                                  <p:stCondLst>
                                    <p:cond delay="0"/>
                                  </p:stCondLst>
                                  <p:childTnLst>
                                    <p:set>
                                      <p:cBhvr>
                                        <p:cTn id="56" dur="1" fill="hold">
                                          <p:stCondLst>
                                            <p:cond delay="0"/>
                                          </p:stCondLst>
                                        </p:cTn>
                                        <p:tgtEl>
                                          <p:spTgt spid="52227">
                                            <p:txEl>
                                              <p:pRg st="10" end="10"/>
                                            </p:txEl>
                                          </p:spTgt>
                                        </p:tgtEl>
                                        <p:attrNameLst>
                                          <p:attrName>style.visibility</p:attrName>
                                        </p:attrNameLst>
                                      </p:cBhvr>
                                      <p:to>
                                        <p:strVal val="visible"/>
                                      </p:to>
                                    </p:set>
                                    <p:animEffect transition="in" filter="strips(downLeft)">
                                      <p:cBhvr>
                                        <p:cTn id="57" dur="500"/>
                                        <p:tgtEl>
                                          <p:spTgt spid="52227">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ntr" presetSubtype="12" fill="hold" nodeType="clickEffect">
                                  <p:stCondLst>
                                    <p:cond delay="0"/>
                                  </p:stCondLst>
                                  <p:childTnLst>
                                    <p:set>
                                      <p:cBhvr>
                                        <p:cTn id="61" dur="1" fill="hold">
                                          <p:stCondLst>
                                            <p:cond delay="0"/>
                                          </p:stCondLst>
                                        </p:cTn>
                                        <p:tgtEl>
                                          <p:spTgt spid="52227">
                                            <p:txEl>
                                              <p:pRg st="11" end="11"/>
                                            </p:txEl>
                                          </p:spTgt>
                                        </p:tgtEl>
                                        <p:attrNameLst>
                                          <p:attrName>style.visibility</p:attrName>
                                        </p:attrNameLst>
                                      </p:cBhvr>
                                      <p:to>
                                        <p:strVal val="visible"/>
                                      </p:to>
                                    </p:set>
                                    <p:animEffect transition="in" filter="strips(downLeft)">
                                      <p:cBhvr>
                                        <p:cTn id="62" dur="500"/>
                                        <p:tgtEl>
                                          <p:spTgt spid="5222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251520" y="913855"/>
            <a:ext cx="7772400" cy="642937"/>
          </a:xfrm>
        </p:spPr>
        <p:txBody>
          <a:bodyPr>
            <a:normAutofit/>
          </a:bodyPr>
          <a:lstStyle/>
          <a:p>
            <a:pPr eaLnBrk="1" hangingPunct="1"/>
            <a:r>
              <a:rPr lang="cs-CZ" altLang="cs-CZ" sz="3200" b="1" dirty="0">
                <a:solidFill>
                  <a:schemeClr val="tx1"/>
                </a:solidFill>
                <a:latin typeface="Arial Narrow" panose="020B0606020202030204" pitchFamily="34" charset="0"/>
              </a:rPr>
              <a:t>Trestní právo</a:t>
            </a:r>
          </a:p>
        </p:txBody>
      </p:sp>
      <p:sp>
        <p:nvSpPr>
          <p:cNvPr id="52227" name="Rectangle 3"/>
          <p:cNvSpPr>
            <a:spLocks noGrp="1" noChangeArrowheads="1"/>
          </p:cNvSpPr>
          <p:nvPr>
            <p:ph idx="1"/>
          </p:nvPr>
        </p:nvSpPr>
        <p:spPr>
          <a:xfrm>
            <a:off x="107950" y="1653802"/>
            <a:ext cx="9036050" cy="4702549"/>
          </a:xfrm>
        </p:spPr>
        <p:txBody>
          <a:bodyPr>
            <a:normAutofit lnSpcReduction="10000"/>
          </a:bodyPr>
          <a:lstStyle/>
          <a:p>
            <a:pPr marL="271463" lvl="1" indent="-231775"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 </a:t>
            </a:r>
            <a:r>
              <a:rPr lang="cs-CZ" altLang="cs-CZ" sz="2400" b="1" dirty="0">
                <a:solidFill>
                  <a:schemeClr val="tx1"/>
                </a:solidFill>
                <a:latin typeface="Arial Narrow" panose="020B0606020202030204" pitchFamily="34" charset="0"/>
              </a:rPr>
              <a:t>Příprava trestného činu</a:t>
            </a:r>
          </a:p>
          <a:p>
            <a:pPr marL="671513" lvl="2" indent="-231775"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Jednání záležející v úmyslném vytváření podmínek pro spáchání zvlášť závažného zločinu, zejména v jeho</a:t>
            </a:r>
          </a:p>
          <a:p>
            <a:pPr marL="1128713" lvl="3" indent="-231775" eaLnBrk="1" hangingPunct="1">
              <a:lnSpc>
                <a:spcPct val="90000"/>
              </a:lnSpc>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organizování</a:t>
            </a:r>
          </a:p>
          <a:p>
            <a:pPr marL="1128713" lvl="3" indent="-231775" eaLnBrk="1" hangingPunct="1">
              <a:lnSpc>
                <a:spcPct val="90000"/>
              </a:lnSpc>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opatřování nebo</a:t>
            </a:r>
          </a:p>
          <a:p>
            <a:pPr marL="1128713" lvl="3" indent="-231775" eaLnBrk="1" hangingPunct="1">
              <a:lnSpc>
                <a:spcPct val="90000"/>
              </a:lnSpc>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přizpůsobování prostředků nebo nástrojů k jeho spáchání</a:t>
            </a:r>
          </a:p>
          <a:p>
            <a:pPr marL="1128713" lvl="3" indent="-231775" eaLnBrk="1" hangingPunct="1">
              <a:lnSpc>
                <a:spcPct val="90000"/>
              </a:lnSpc>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ve spolčení</a:t>
            </a:r>
          </a:p>
          <a:p>
            <a:pPr marL="1128713" lvl="3" indent="-231775" eaLnBrk="1" hangingPunct="1">
              <a:lnSpc>
                <a:spcPct val="90000"/>
              </a:lnSpc>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srocení</a:t>
            </a:r>
          </a:p>
          <a:p>
            <a:pPr marL="1128713" lvl="3" indent="-231775" eaLnBrk="1" hangingPunct="1">
              <a:lnSpc>
                <a:spcPct val="90000"/>
              </a:lnSpc>
              <a:spcBef>
                <a:spcPct val="0"/>
              </a:spcBef>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v návodu nebo pomoci k takovému zločinu</a:t>
            </a:r>
          </a:p>
          <a:p>
            <a:pPr marL="671513" lvl="2" indent="-231775"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Příprava je trestná podle trestní sazby stanovené na </a:t>
            </a:r>
            <a:r>
              <a:rPr lang="cs-CZ" altLang="cs-CZ" b="1" dirty="0">
                <a:solidFill>
                  <a:schemeClr val="tx1"/>
                </a:solidFill>
                <a:latin typeface="Arial Narrow" panose="020B0606020202030204" pitchFamily="34" charset="0"/>
              </a:rPr>
              <a:t>zvlášť závažný zločin</a:t>
            </a:r>
            <a:r>
              <a:rPr lang="cs-CZ" altLang="cs-CZ" dirty="0">
                <a:solidFill>
                  <a:schemeClr val="tx1"/>
                </a:solidFill>
                <a:latin typeface="Arial Narrow" panose="020B0606020202030204" pitchFamily="34" charset="0"/>
              </a:rPr>
              <a:t>, k němuž směřovala, jestliže trestní zákon nestanoví něco jiného</a:t>
            </a:r>
          </a:p>
          <a:p>
            <a:pPr marL="271463" lvl="1" indent="-231775"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sz="2400" dirty="0">
                <a:solidFill>
                  <a:schemeClr val="tx1"/>
                </a:solidFill>
                <a:latin typeface="Arial Narrow" panose="020B0606020202030204" pitchFamily="34" charset="0"/>
              </a:rPr>
              <a:t> </a:t>
            </a:r>
            <a:r>
              <a:rPr lang="cs-CZ" altLang="cs-CZ" sz="2400" b="1" dirty="0">
                <a:solidFill>
                  <a:schemeClr val="tx1"/>
                </a:solidFill>
                <a:latin typeface="Arial Narrow" panose="020B0606020202030204" pitchFamily="34" charset="0"/>
              </a:rPr>
              <a:t>Pokus trestného činu</a:t>
            </a:r>
          </a:p>
          <a:p>
            <a:pPr marL="671513" lvl="2" indent="-231775"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Jednání, které bezprostředně směřuje k dokonání trestného činu a jehož se pachatel dopustil v úmyslu trestný čin spáchat - jestliže k dokonání trestného činu nedošlo.</a:t>
            </a:r>
          </a:p>
          <a:p>
            <a:pPr marL="671513" lvl="2" indent="-231775" eaLnBrk="1" hangingPunct="1">
              <a:lnSpc>
                <a:spcPct val="90000"/>
              </a:lnSpc>
              <a:spcBef>
                <a:spcPts val="600"/>
              </a:spcBef>
              <a:spcAft>
                <a:spcPts val="600"/>
              </a:spcAft>
              <a:buClr>
                <a:schemeClr val="tx1"/>
              </a:buClr>
              <a:buSzPct val="60000"/>
              <a:buFont typeface="Wingdings" panose="05000000000000000000" pitchFamily="2" charset="2"/>
              <a:buChar char="q"/>
            </a:pPr>
            <a:r>
              <a:rPr lang="cs-CZ" altLang="cs-CZ" dirty="0">
                <a:solidFill>
                  <a:schemeClr val="tx1"/>
                </a:solidFill>
                <a:latin typeface="Arial Narrow" panose="020B0606020202030204" pitchFamily="34" charset="0"/>
              </a:rPr>
              <a:t>Pokus trestného činu je trestný podle trestní sazby stanovené na </a:t>
            </a:r>
            <a:r>
              <a:rPr lang="cs-CZ" altLang="cs-CZ" b="1" dirty="0">
                <a:solidFill>
                  <a:schemeClr val="tx1"/>
                </a:solidFill>
                <a:latin typeface="Arial Narrow" panose="020B0606020202030204" pitchFamily="34" charset="0"/>
              </a:rPr>
              <a:t>dokonaný trestný čin</a:t>
            </a:r>
            <a:r>
              <a:rPr lang="cs-CZ" altLang="cs-CZ" dirty="0">
                <a:solidFill>
                  <a:schemeClr val="tx1"/>
                </a:solidFill>
                <a:latin typeface="Arial Narrow" panose="020B0606020202030204" pitchFamily="34" charset="0"/>
              </a:rPr>
              <a:t>.</a:t>
            </a:r>
          </a:p>
          <a:p>
            <a:pPr marL="271463" lvl="1" indent="-231775" eaLnBrk="1" hangingPunct="1">
              <a:lnSpc>
                <a:spcPct val="90000"/>
              </a:lnSpc>
              <a:spcBef>
                <a:spcPts val="600"/>
              </a:spcBef>
              <a:spcAft>
                <a:spcPts val="600"/>
              </a:spcAft>
              <a:buClr>
                <a:schemeClr val="tx1"/>
              </a:buClr>
              <a:buSzPct val="60000"/>
              <a:buFont typeface="Wingdings" panose="05000000000000000000" pitchFamily="2" charset="2"/>
              <a:buChar char="q"/>
            </a:pPr>
            <a:endParaRPr lang="cs-CZ" altLang="cs-CZ" dirty="0">
              <a:solidFill>
                <a:schemeClr val="tx1"/>
              </a:solidFill>
              <a:latin typeface="Arial Narrow" panose="020B0606020202030204" pitchFamily="34" charset="0"/>
            </a:endParaRPr>
          </a:p>
          <a:p>
            <a:pPr marL="271463" lvl="1" indent="-231775" eaLnBrk="1" hangingPunct="1">
              <a:lnSpc>
                <a:spcPct val="90000"/>
              </a:lnSpc>
              <a:spcBef>
                <a:spcPts val="600"/>
              </a:spcBef>
              <a:spcAft>
                <a:spcPts val="600"/>
              </a:spcAft>
              <a:buClr>
                <a:schemeClr val="tx1"/>
              </a:buClr>
              <a:buSzPct val="60000"/>
              <a:buFont typeface="Wingdings" panose="05000000000000000000" pitchFamily="2" charset="2"/>
              <a:buChar char="q"/>
            </a:pPr>
            <a:endParaRPr lang="cs-CZ" altLang="cs-CZ" dirty="0">
              <a:solidFill>
                <a:schemeClr val="tx1"/>
              </a:solidFill>
              <a:latin typeface="Arial Narrow" panose="020B0606020202030204" pitchFamily="34" charset="0"/>
            </a:endParaRPr>
          </a:p>
        </p:txBody>
      </p:sp>
      <p:sp>
        <p:nvSpPr>
          <p:cNvPr id="2" name="Zástupný symbol pro zápatí 1"/>
          <p:cNvSpPr>
            <a:spLocks noGrp="1"/>
          </p:cNvSpPr>
          <p:nvPr>
            <p:ph type="ftr" sz="quarter" idx="11"/>
          </p:nvPr>
        </p:nvSpPr>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Left)">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strips(downLeft)">
                                      <p:cBhvr>
                                        <p:cTn id="12" dur="500"/>
                                        <p:tgtEl>
                                          <p:spTgt spid="52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fade">
                                      <p:cBhvr>
                                        <p:cTn id="17" dur="500"/>
                                        <p:tgtEl>
                                          <p:spTgt spid="52227">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2227">
                                            <p:txEl>
                                              <p:pRg st="3" end="3"/>
                                            </p:txEl>
                                          </p:spTgt>
                                        </p:tgtEl>
                                        <p:attrNameLst>
                                          <p:attrName>style.visibility</p:attrName>
                                        </p:attrNameLst>
                                      </p:cBhvr>
                                      <p:to>
                                        <p:strVal val="visible"/>
                                      </p:to>
                                    </p:set>
                                    <p:animEffect transition="in" filter="fade">
                                      <p:cBhvr>
                                        <p:cTn id="20" dur="500"/>
                                        <p:tgtEl>
                                          <p:spTgt spid="52227">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animEffect transition="in" filter="fade">
                                      <p:cBhvr>
                                        <p:cTn id="23" dur="500"/>
                                        <p:tgtEl>
                                          <p:spTgt spid="52227">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2227">
                                            <p:txEl>
                                              <p:pRg st="5" end="5"/>
                                            </p:txEl>
                                          </p:spTgt>
                                        </p:tgtEl>
                                        <p:attrNameLst>
                                          <p:attrName>style.visibility</p:attrName>
                                        </p:attrNameLst>
                                      </p:cBhvr>
                                      <p:to>
                                        <p:strVal val="visible"/>
                                      </p:to>
                                    </p:set>
                                    <p:animEffect transition="in" filter="fade">
                                      <p:cBhvr>
                                        <p:cTn id="26" dur="500"/>
                                        <p:tgtEl>
                                          <p:spTgt spid="52227">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2227">
                                            <p:txEl>
                                              <p:pRg st="6" end="6"/>
                                            </p:txEl>
                                          </p:spTgt>
                                        </p:tgtEl>
                                        <p:attrNameLst>
                                          <p:attrName>style.visibility</p:attrName>
                                        </p:attrNameLst>
                                      </p:cBhvr>
                                      <p:to>
                                        <p:strVal val="visible"/>
                                      </p:to>
                                    </p:set>
                                    <p:animEffect transition="in" filter="fade">
                                      <p:cBhvr>
                                        <p:cTn id="29" dur="500"/>
                                        <p:tgtEl>
                                          <p:spTgt spid="52227">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2227">
                                            <p:txEl>
                                              <p:pRg st="7" end="7"/>
                                            </p:txEl>
                                          </p:spTgt>
                                        </p:tgtEl>
                                        <p:attrNameLst>
                                          <p:attrName>style.visibility</p:attrName>
                                        </p:attrNameLst>
                                      </p:cBhvr>
                                      <p:to>
                                        <p:strVal val="visible"/>
                                      </p:to>
                                    </p:set>
                                    <p:animEffect transition="in" filter="fade">
                                      <p:cBhvr>
                                        <p:cTn id="32" dur="500"/>
                                        <p:tgtEl>
                                          <p:spTgt spid="5222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52227">
                                            <p:txEl>
                                              <p:pRg st="8" end="8"/>
                                            </p:txEl>
                                          </p:spTgt>
                                        </p:tgtEl>
                                        <p:attrNameLst>
                                          <p:attrName>style.visibility</p:attrName>
                                        </p:attrNameLst>
                                      </p:cBhvr>
                                      <p:to>
                                        <p:strVal val="visible"/>
                                      </p:to>
                                    </p:set>
                                    <p:animEffect transition="in" filter="strips(downLeft)">
                                      <p:cBhvr>
                                        <p:cTn id="37" dur="500"/>
                                        <p:tgtEl>
                                          <p:spTgt spid="5222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52227">
                                            <p:txEl>
                                              <p:pRg st="9" end="9"/>
                                            </p:txEl>
                                          </p:spTgt>
                                        </p:tgtEl>
                                        <p:attrNameLst>
                                          <p:attrName>style.visibility</p:attrName>
                                        </p:attrNameLst>
                                      </p:cBhvr>
                                      <p:to>
                                        <p:strVal val="visible"/>
                                      </p:to>
                                    </p:set>
                                    <p:animEffect transition="in" filter="strips(downLeft)">
                                      <p:cBhvr>
                                        <p:cTn id="42" dur="500"/>
                                        <p:tgtEl>
                                          <p:spTgt spid="52227">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52227">
                                            <p:txEl>
                                              <p:pRg st="10" end="10"/>
                                            </p:txEl>
                                          </p:spTgt>
                                        </p:tgtEl>
                                        <p:attrNameLst>
                                          <p:attrName>style.visibility</p:attrName>
                                        </p:attrNameLst>
                                      </p:cBhvr>
                                      <p:to>
                                        <p:strVal val="visible"/>
                                      </p:to>
                                    </p:set>
                                    <p:animEffect transition="in" filter="strips(downLeft)">
                                      <p:cBhvr>
                                        <p:cTn id="47" dur="500"/>
                                        <p:tgtEl>
                                          <p:spTgt spid="52227">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nodeType="clickEffect">
                                  <p:stCondLst>
                                    <p:cond delay="0"/>
                                  </p:stCondLst>
                                  <p:childTnLst>
                                    <p:set>
                                      <p:cBhvr>
                                        <p:cTn id="51" dur="1" fill="hold">
                                          <p:stCondLst>
                                            <p:cond delay="0"/>
                                          </p:stCondLst>
                                        </p:cTn>
                                        <p:tgtEl>
                                          <p:spTgt spid="52227">
                                            <p:txEl>
                                              <p:pRg st="11" end="11"/>
                                            </p:txEl>
                                          </p:spTgt>
                                        </p:tgtEl>
                                        <p:attrNameLst>
                                          <p:attrName>style.visibility</p:attrName>
                                        </p:attrNameLst>
                                      </p:cBhvr>
                                      <p:to>
                                        <p:strVal val="visible"/>
                                      </p:to>
                                    </p:set>
                                    <p:animEffect transition="in" filter="strips(downLeft)">
                                      <p:cBhvr>
                                        <p:cTn id="52" dur="500"/>
                                        <p:tgtEl>
                                          <p:spTgt spid="5222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Nadpis 2"/>
          <p:cNvSpPr>
            <a:spLocks noGrp="1"/>
          </p:cNvSpPr>
          <p:nvPr>
            <p:ph type="title"/>
          </p:nvPr>
        </p:nvSpPr>
        <p:spPr>
          <a:xfrm>
            <a:off x="251520" y="980728"/>
            <a:ext cx="8229600" cy="576064"/>
          </a:xfrm>
        </p:spPr>
        <p:txBody>
          <a:bodyPr>
            <a:normAutofit/>
          </a:bodyPr>
          <a:lstStyle/>
          <a:p>
            <a:pPr eaLnBrk="1" hangingPunct="1"/>
            <a:r>
              <a:rPr lang="cs-CZ" altLang="cs-CZ" sz="3200" b="1" dirty="0">
                <a:solidFill>
                  <a:srgbClr val="000000"/>
                </a:solidFill>
                <a:latin typeface="Arial Narrow" panose="020B0606020202030204" pitchFamily="34" charset="0"/>
              </a:rPr>
              <a:t>Skutková podstata trestného činu</a:t>
            </a:r>
          </a:p>
        </p:txBody>
      </p:sp>
      <p:sp>
        <p:nvSpPr>
          <p:cNvPr id="2" name="Zástupný symbol pro obsah 1"/>
          <p:cNvSpPr>
            <a:spLocks noGrp="1"/>
          </p:cNvSpPr>
          <p:nvPr>
            <p:ph idx="1"/>
          </p:nvPr>
        </p:nvSpPr>
        <p:spPr>
          <a:xfrm>
            <a:off x="179388" y="1523578"/>
            <a:ext cx="8640762" cy="4713734"/>
          </a:xfrm>
        </p:spPr>
        <p:txBody>
          <a:bodyPr>
            <a:normAutofit fontScale="92500" lnSpcReduction="20000"/>
          </a:bodyPr>
          <a:lstStyle/>
          <a:p>
            <a:pPr eaLnBrk="1" hangingPunct="1">
              <a:lnSpc>
                <a:spcPct val="110000"/>
              </a:lnSpc>
              <a:spcBef>
                <a:spcPts val="0"/>
              </a:spcBef>
              <a:spcAft>
                <a:spcPts val="600"/>
              </a:spcAft>
              <a:buClrTx/>
              <a:buSzPct val="60000"/>
              <a:buFont typeface="Wingdings" panose="05000000000000000000" pitchFamily="2" charset="2"/>
              <a:buChar char="q"/>
            </a:pPr>
            <a:r>
              <a:rPr lang="cs-CZ" altLang="cs-CZ" dirty="0">
                <a:solidFill>
                  <a:srgbClr val="000000"/>
                </a:solidFill>
                <a:latin typeface="Arial Narrow" panose="020B0606020202030204" pitchFamily="34" charset="0"/>
              </a:rPr>
              <a:t>Souhrn typových znaků, kterými se od sebe odlišují různé typy trestných činů</a:t>
            </a:r>
          </a:p>
          <a:p>
            <a:pPr eaLnBrk="1" hangingPunct="1">
              <a:buClrTx/>
              <a:buSzPct val="60000"/>
              <a:buFont typeface="Wingdings" panose="05000000000000000000" pitchFamily="2" charset="2"/>
              <a:buChar char="q"/>
            </a:pPr>
            <a:r>
              <a:rPr lang="cs-CZ" altLang="cs-CZ" dirty="0">
                <a:solidFill>
                  <a:srgbClr val="000000"/>
                </a:solidFill>
                <a:latin typeface="Arial Narrow" panose="020B0606020202030204" pitchFamily="34" charset="0"/>
              </a:rPr>
              <a:t>třídění</a:t>
            </a:r>
          </a:p>
          <a:p>
            <a:pPr lvl="1" eaLnBrk="1" hangingPunct="1">
              <a:buClrTx/>
              <a:buSzPct val="60000"/>
              <a:buFont typeface="Wingdings" panose="05000000000000000000" pitchFamily="2" charset="2"/>
              <a:buChar char="q"/>
            </a:pPr>
            <a:r>
              <a:rPr lang="cs-CZ" altLang="cs-CZ" b="1" dirty="0">
                <a:solidFill>
                  <a:srgbClr val="000000"/>
                </a:solidFill>
                <a:latin typeface="Arial Narrow" panose="020B0606020202030204" pitchFamily="34" charset="0"/>
              </a:rPr>
              <a:t>Podle vyjádření v zákoně</a:t>
            </a:r>
          </a:p>
          <a:p>
            <a:pPr lvl="2" eaLnBrk="1" hangingPunct="1">
              <a:buClrTx/>
              <a:buSzPct val="60000"/>
              <a:buFont typeface="Wingdings" panose="05000000000000000000" pitchFamily="2" charset="2"/>
              <a:buChar char="q"/>
            </a:pPr>
            <a:r>
              <a:rPr lang="cs-CZ" altLang="cs-CZ" dirty="0">
                <a:solidFill>
                  <a:srgbClr val="000000"/>
                </a:solidFill>
                <a:latin typeface="Arial Narrow" panose="020B0606020202030204" pitchFamily="34" charset="0"/>
              </a:rPr>
              <a:t>Popisné – samy přímo podávají legální definici pojmů</a:t>
            </a:r>
          </a:p>
          <a:p>
            <a:pPr lvl="2" eaLnBrk="1" hangingPunct="1">
              <a:buClrTx/>
              <a:buSzPct val="60000"/>
              <a:buFont typeface="Wingdings" panose="05000000000000000000" pitchFamily="2" charset="2"/>
              <a:buChar char="q"/>
            </a:pPr>
            <a:r>
              <a:rPr lang="cs-CZ" altLang="cs-CZ" dirty="0">
                <a:solidFill>
                  <a:srgbClr val="000000"/>
                </a:solidFill>
                <a:latin typeface="Arial Narrow" panose="020B0606020202030204" pitchFamily="34" charset="0"/>
              </a:rPr>
              <a:t>Odkazovací – odkazují na konkrétní právní normu</a:t>
            </a:r>
          </a:p>
          <a:p>
            <a:pPr lvl="2" eaLnBrk="1" hangingPunct="1">
              <a:buClrTx/>
              <a:buSzPct val="60000"/>
              <a:buFont typeface="Wingdings" panose="05000000000000000000" pitchFamily="2" charset="2"/>
              <a:buChar char="q"/>
            </a:pPr>
            <a:r>
              <a:rPr lang="cs-CZ" altLang="cs-CZ" dirty="0">
                <a:solidFill>
                  <a:srgbClr val="000000"/>
                </a:solidFill>
                <a:latin typeface="Arial Narrow" panose="020B0606020202030204" pitchFamily="34" charset="0"/>
              </a:rPr>
              <a:t>Blanketové – obecně se dovolávají jiných právních norem</a:t>
            </a:r>
          </a:p>
          <a:p>
            <a:pPr lvl="1" eaLnBrk="1" hangingPunct="1">
              <a:buClrTx/>
              <a:buSzPct val="60000"/>
              <a:buFont typeface="Wingdings" panose="05000000000000000000" pitchFamily="2" charset="2"/>
              <a:buChar char="q"/>
            </a:pPr>
            <a:r>
              <a:rPr lang="cs-CZ" altLang="cs-CZ" b="1" dirty="0">
                <a:solidFill>
                  <a:srgbClr val="000000"/>
                </a:solidFill>
                <a:latin typeface="Arial Narrow" panose="020B0606020202030204" pitchFamily="34" charset="0"/>
              </a:rPr>
              <a:t>Podle závažnosti trestných činů jimi charakterizovaných</a:t>
            </a:r>
          </a:p>
          <a:p>
            <a:pPr lvl="2" eaLnBrk="1" hangingPunct="1">
              <a:buClrTx/>
              <a:buSzPct val="60000"/>
              <a:buFont typeface="Wingdings" panose="05000000000000000000" pitchFamily="2" charset="2"/>
              <a:buChar char="q"/>
            </a:pPr>
            <a:r>
              <a:rPr lang="cs-CZ" altLang="cs-CZ" dirty="0">
                <a:solidFill>
                  <a:srgbClr val="000000"/>
                </a:solidFill>
                <a:latin typeface="Arial Narrow" panose="020B0606020202030204" pitchFamily="34" charset="0"/>
              </a:rPr>
              <a:t>Základní</a:t>
            </a:r>
          </a:p>
          <a:p>
            <a:pPr lvl="2" eaLnBrk="1" hangingPunct="1">
              <a:buClrTx/>
              <a:buSzPct val="60000"/>
              <a:buFont typeface="Wingdings" panose="05000000000000000000" pitchFamily="2" charset="2"/>
              <a:buChar char="q"/>
            </a:pPr>
            <a:r>
              <a:rPr lang="cs-CZ" altLang="cs-CZ" dirty="0">
                <a:solidFill>
                  <a:srgbClr val="000000"/>
                </a:solidFill>
                <a:latin typeface="Arial Narrow" panose="020B0606020202030204" pitchFamily="34" charset="0"/>
              </a:rPr>
              <a:t>Kvalifikované </a:t>
            </a:r>
          </a:p>
          <a:p>
            <a:pPr lvl="2" eaLnBrk="1" hangingPunct="1">
              <a:buClrTx/>
              <a:buSzPct val="60000"/>
              <a:buFont typeface="Wingdings" panose="05000000000000000000" pitchFamily="2" charset="2"/>
              <a:buChar char="q"/>
            </a:pPr>
            <a:r>
              <a:rPr lang="cs-CZ" altLang="cs-CZ" dirty="0">
                <a:solidFill>
                  <a:srgbClr val="000000"/>
                </a:solidFill>
                <a:latin typeface="Arial Narrow" panose="020B0606020202030204" pitchFamily="34" charset="0"/>
              </a:rPr>
              <a:t>Privilegované</a:t>
            </a:r>
          </a:p>
          <a:p>
            <a:pPr lvl="1" eaLnBrk="1" hangingPunct="1">
              <a:buClrTx/>
              <a:buSzPct val="60000"/>
              <a:buFont typeface="Wingdings" panose="05000000000000000000" pitchFamily="2" charset="2"/>
              <a:buChar char="q"/>
            </a:pPr>
            <a:r>
              <a:rPr lang="cs-CZ" altLang="cs-CZ" b="1" dirty="0">
                <a:solidFill>
                  <a:srgbClr val="000000"/>
                </a:solidFill>
                <a:latin typeface="Arial Narrow" panose="020B0606020202030204" pitchFamily="34" charset="0"/>
              </a:rPr>
              <a:t>Podle struktury</a:t>
            </a:r>
          </a:p>
          <a:p>
            <a:pPr lvl="2" eaLnBrk="1" hangingPunct="1">
              <a:buClrTx/>
              <a:buSzPct val="60000"/>
              <a:buFont typeface="Wingdings" panose="05000000000000000000" pitchFamily="2" charset="2"/>
              <a:buChar char="q"/>
            </a:pPr>
            <a:r>
              <a:rPr lang="cs-CZ" altLang="cs-CZ" dirty="0">
                <a:solidFill>
                  <a:srgbClr val="000000"/>
                </a:solidFill>
                <a:latin typeface="Arial Narrow" panose="020B0606020202030204" pitchFamily="34" charset="0"/>
              </a:rPr>
              <a:t>Jednoduché</a:t>
            </a:r>
          </a:p>
          <a:p>
            <a:pPr lvl="2" eaLnBrk="1" hangingPunct="1">
              <a:buClrTx/>
              <a:buSzPct val="60000"/>
              <a:buFont typeface="Wingdings" panose="05000000000000000000" pitchFamily="2" charset="2"/>
              <a:buChar char="q"/>
            </a:pPr>
            <a:r>
              <a:rPr lang="cs-CZ" altLang="cs-CZ" dirty="0">
                <a:solidFill>
                  <a:srgbClr val="000000"/>
                </a:solidFill>
                <a:latin typeface="Arial Narrow" panose="020B0606020202030204" pitchFamily="34" charset="0"/>
              </a:rPr>
              <a:t>Složité</a:t>
            </a:r>
          </a:p>
        </p:txBody>
      </p:sp>
      <p:sp>
        <p:nvSpPr>
          <p:cNvPr id="3" name="Zástupný symbol pro zápatí 2"/>
          <p:cNvSpPr>
            <a:spLocks noGrp="1"/>
          </p:cNvSpPr>
          <p:nvPr>
            <p:ph type="ftr" sz="quarter" idx="11"/>
          </p:nvPr>
        </p:nvSpPr>
        <p:spPr>
          <a:xfrm>
            <a:off x="3028950" y="6381328"/>
            <a:ext cx="3127226" cy="340148"/>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fade">
                                      <p:cBhvr>
                                        <p:cTn id="32" dur="500"/>
                                        <p:tgtEl>
                                          <p:spTgt spid="2">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fade">
                                      <p:cBhvr>
                                        <p:cTn id="37" dur="500"/>
                                        <p:tgtEl>
                                          <p:spTgt spid="2">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500"/>
                                        <p:tgtEl>
                                          <p:spTgt spid="2">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fade">
                                      <p:cBhvr>
                                        <p:cTn id="47" dur="500"/>
                                        <p:tgtEl>
                                          <p:spTgt spid="2">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fade">
                                      <p:cBhvr>
                                        <p:cTn id="52" dur="500"/>
                                        <p:tgtEl>
                                          <p:spTgt spid="2">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fade">
                                      <p:cBhvr>
                                        <p:cTn id="57" dur="500"/>
                                        <p:tgtEl>
                                          <p:spTgt spid="2">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500"/>
                                        <p:tgtEl>
                                          <p:spTgt spid="2">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fade">
                                      <p:cBhvr>
                                        <p:cTn id="67"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251520" y="985862"/>
            <a:ext cx="7772400" cy="642938"/>
          </a:xfrm>
        </p:spPr>
        <p:txBody>
          <a:bodyPr>
            <a:normAutofit/>
          </a:bodyPr>
          <a:lstStyle/>
          <a:p>
            <a:pPr eaLnBrk="1" hangingPunct="1"/>
            <a:r>
              <a:rPr lang="cs-CZ" altLang="cs-CZ" sz="3200" b="1" dirty="0">
                <a:solidFill>
                  <a:schemeClr val="tx1"/>
                </a:solidFill>
                <a:latin typeface="Arial Narrow" panose="020B0606020202030204" pitchFamily="34" charset="0"/>
              </a:rPr>
              <a:t>Trestní odpovědnost (způsobilost)</a:t>
            </a:r>
          </a:p>
        </p:txBody>
      </p:sp>
      <p:sp>
        <p:nvSpPr>
          <p:cNvPr id="52227" name="Rectangle 3"/>
          <p:cNvSpPr>
            <a:spLocks noGrp="1" noChangeArrowheads="1"/>
          </p:cNvSpPr>
          <p:nvPr>
            <p:ph idx="1"/>
          </p:nvPr>
        </p:nvSpPr>
        <p:spPr>
          <a:xfrm>
            <a:off x="107950" y="1554435"/>
            <a:ext cx="9036050" cy="4682877"/>
          </a:xfrm>
        </p:spPr>
        <p:txBody>
          <a:bodyPr>
            <a:normAutofit fontScale="92500" lnSpcReduction="20000"/>
          </a:bodyPr>
          <a:lstStyle/>
          <a:p>
            <a:pPr marL="0" indent="0" eaLnBrk="1" hangingPunct="1">
              <a:lnSpc>
                <a:spcPct val="90000"/>
              </a:lnSpc>
              <a:spcBef>
                <a:spcPts val="600"/>
              </a:spcBef>
              <a:spcAft>
                <a:spcPts val="600"/>
              </a:spcAft>
              <a:buClr>
                <a:schemeClr val="tx1"/>
              </a:buClr>
              <a:buSzPct val="60000"/>
              <a:buFont typeface="Symbol" panose="05050102010706020507" pitchFamily="18" charset="2"/>
              <a:buNone/>
              <a:defRPr/>
            </a:pPr>
            <a:r>
              <a:rPr lang="cs-CZ" altLang="cs-CZ" dirty="0">
                <a:solidFill>
                  <a:schemeClr val="tx1"/>
                </a:solidFill>
                <a:latin typeface="Arial Narrow" pitchFamily="34" charset="0"/>
              </a:rPr>
              <a:t>Znaky</a:t>
            </a:r>
          </a:p>
          <a:p>
            <a:pPr marL="444500" indent="-444500" eaLnBrk="1" hangingPunct="1">
              <a:lnSpc>
                <a:spcPct val="90000"/>
              </a:lnSpc>
              <a:spcBef>
                <a:spcPts val="600"/>
              </a:spcBef>
              <a:spcAft>
                <a:spcPts val="600"/>
              </a:spcAft>
              <a:buClr>
                <a:schemeClr val="tx1"/>
              </a:buClr>
              <a:buSzPct val="60000"/>
              <a:buFont typeface="Wingdings" pitchFamily="2" charset="2"/>
              <a:buChar char="q"/>
              <a:defRPr/>
            </a:pPr>
            <a:r>
              <a:rPr lang="cs-CZ" altLang="cs-CZ" b="1" dirty="0">
                <a:solidFill>
                  <a:schemeClr val="tx1"/>
                </a:solidFill>
                <a:latin typeface="Arial Narrow" pitchFamily="34" charset="0"/>
              </a:rPr>
              <a:t>Protiprávnost činu</a:t>
            </a:r>
          </a:p>
          <a:p>
            <a:pPr marL="444500" indent="-444500" eaLnBrk="1" hangingPunct="1">
              <a:lnSpc>
                <a:spcPct val="90000"/>
              </a:lnSpc>
              <a:spcBef>
                <a:spcPts val="600"/>
              </a:spcBef>
              <a:spcAft>
                <a:spcPts val="600"/>
              </a:spcAft>
              <a:buClr>
                <a:schemeClr val="tx1"/>
              </a:buClr>
              <a:buSzPct val="60000"/>
              <a:buFont typeface="Wingdings" pitchFamily="2" charset="2"/>
              <a:buChar char="q"/>
              <a:defRPr/>
            </a:pPr>
            <a:r>
              <a:rPr lang="cs-CZ" altLang="cs-CZ" b="1" dirty="0">
                <a:solidFill>
                  <a:schemeClr val="tx1"/>
                </a:solidFill>
                <a:latin typeface="Arial Narrow" pitchFamily="34" charset="0"/>
              </a:rPr>
              <a:t>Typové znaky trestného činu</a:t>
            </a:r>
            <a:r>
              <a:rPr lang="cs-CZ" altLang="cs-CZ" dirty="0">
                <a:solidFill>
                  <a:schemeClr val="tx1"/>
                </a:solidFill>
                <a:latin typeface="Arial Narrow" pitchFamily="34" charset="0"/>
              </a:rPr>
              <a:t> (skutková podstata trestného činu)</a:t>
            </a:r>
          </a:p>
          <a:p>
            <a:pPr marL="747713" lvl="1" indent="-444500" eaLnBrk="1" hangingPunct="1">
              <a:lnSpc>
                <a:spcPct val="90000"/>
              </a:lnSpc>
              <a:spcBef>
                <a:spcPts val="600"/>
              </a:spcBef>
              <a:spcAft>
                <a:spcPts val="600"/>
              </a:spcAft>
              <a:buClr>
                <a:schemeClr val="tx1"/>
              </a:buClr>
              <a:buSzPct val="60000"/>
              <a:buFont typeface="Wingdings" pitchFamily="2" charset="2"/>
              <a:buChar char="q"/>
              <a:defRPr/>
            </a:pPr>
            <a:r>
              <a:rPr lang="cs-CZ" altLang="cs-CZ" dirty="0">
                <a:solidFill>
                  <a:schemeClr val="tx1"/>
                </a:solidFill>
                <a:latin typeface="Arial Narrow" pitchFamily="34" charset="0"/>
              </a:rPr>
              <a:t>objekt, </a:t>
            </a:r>
          </a:p>
          <a:p>
            <a:pPr marL="747713" lvl="1" indent="-444500" eaLnBrk="1" hangingPunct="1">
              <a:lnSpc>
                <a:spcPct val="90000"/>
              </a:lnSpc>
              <a:spcBef>
                <a:spcPts val="600"/>
              </a:spcBef>
              <a:spcAft>
                <a:spcPts val="600"/>
              </a:spcAft>
              <a:buClr>
                <a:schemeClr val="tx1"/>
              </a:buClr>
              <a:buSzPct val="60000"/>
              <a:buFont typeface="Wingdings" pitchFamily="2" charset="2"/>
              <a:buChar char="q"/>
              <a:defRPr/>
            </a:pPr>
            <a:r>
              <a:rPr lang="cs-CZ" altLang="cs-CZ" dirty="0">
                <a:solidFill>
                  <a:schemeClr val="tx1"/>
                </a:solidFill>
                <a:latin typeface="Arial Narrow" pitchFamily="34" charset="0"/>
              </a:rPr>
              <a:t>objektivní stránka, </a:t>
            </a:r>
          </a:p>
          <a:p>
            <a:pPr marL="747713" lvl="1" indent="-444500" eaLnBrk="1" hangingPunct="1">
              <a:lnSpc>
                <a:spcPct val="90000"/>
              </a:lnSpc>
              <a:spcBef>
                <a:spcPts val="600"/>
              </a:spcBef>
              <a:spcAft>
                <a:spcPts val="600"/>
              </a:spcAft>
              <a:buClr>
                <a:schemeClr val="tx1"/>
              </a:buClr>
              <a:buSzPct val="60000"/>
              <a:buFont typeface="Wingdings" pitchFamily="2" charset="2"/>
              <a:buChar char="q"/>
              <a:defRPr/>
            </a:pPr>
            <a:r>
              <a:rPr lang="cs-CZ" altLang="cs-CZ" dirty="0">
                <a:solidFill>
                  <a:schemeClr val="tx1"/>
                </a:solidFill>
                <a:latin typeface="Arial Narrow" pitchFamily="34" charset="0"/>
              </a:rPr>
              <a:t>subjekt, </a:t>
            </a:r>
          </a:p>
          <a:p>
            <a:pPr marL="747713" lvl="1" indent="-444500" eaLnBrk="1" hangingPunct="1">
              <a:lnSpc>
                <a:spcPct val="90000"/>
              </a:lnSpc>
              <a:spcBef>
                <a:spcPts val="600"/>
              </a:spcBef>
              <a:spcAft>
                <a:spcPts val="600"/>
              </a:spcAft>
              <a:buClr>
                <a:schemeClr val="tx1"/>
              </a:buClr>
              <a:buSzPct val="60000"/>
              <a:buFont typeface="Wingdings" pitchFamily="2" charset="2"/>
              <a:buChar char="q"/>
              <a:defRPr/>
            </a:pPr>
            <a:r>
              <a:rPr lang="cs-CZ" altLang="cs-CZ" dirty="0">
                <a:solidFill>
                  <a:schemeClr val="tx1"/>
                </a:solidFill>
                <a:latin typeface="Arial Narrow" pitchFamily="34" charset="0"/>
              </a:rPr>
              <a:t>subjektivní stránka</a:t>
            </a:r>
          </a:p>
          <a:p>
            <a:pPr marL="444500" indent="-444500" eaLnBrk="1" hangingPunct="1">
              <a:lnSpc>
                <a:spcPct val="90000"/>
              </a:lnSpc>
              <a:spcBef>
                <a:spcPts val="600"/>
              </a:spcBef>
              <a:spcAft>
                <a:spcPts val="600"/>
              </a:spcAft>
              <a:buClr>
                <a:schemeClr val="tx1"/>
              </a:buClr>
              <a:buSzPct val="60000"/>
              <a:buFont typeface="Wingdings" pitchFamily="2" charset="2"/>
              <a:buChar char="q"/>
              <a:defRPr/>
            </a:pPr>
            <a:r>
              <a:rPr lang="cs-CZ" altLang="cs-CZ" b="1" dirty="0">
                <a:solidFill>
                  <a:schemeClr val="tx1"/>
                </a:solidFill>
                <a:latin typeface="Arial Narrow" pitchFamily="34" charset="0"/>
              </a:rPr>
              <a:t>Obecné znaky uvedené v zákoně</a:t>
            </a:r>
            <a:r>
              <a:rPr lang="cs-CZ" altLang="cs-CZ" dirty="0">
                <a:solidFill>
                  <a:schemeClr val="tx1"/>
                </a:solidFill>
                <a:latin typeface="Arial Narrow" pitchFamily="34" charset="0"/>
              </a:rPr>
              <a:t> </a:t>
            </a:r>
          </a:p>
          <a:p>
            <a:pPr marL="747713" lvl="1" indent="-444500" eaLnBrk="1" hangingPunct="1">
              <a:lnSpc>
                <a:spcPct val="90000"/>
              </a:lnSpc>
              <a:spcBef>
                <a:spcPts val="600"/>
              </a:spcBef>
              <a:spcAft>
                <a:spcPts val="600"/>
              </a:spcAft>
              <a:buClr>
                <a:schemeClr val="tx1"/>
              </a:buClr>
              <a:buSzPct val="60000"/>
              <a:buFont typeface="Wingdings" pitchFamily="2" charset="2"/>
              <a:buChar char="q"/>
              <a:defRPr/>
            </a:pPr>
            <a:r>
              <a:rPr lang="cs-CZ" altLang="cs-CZ" dirty="0">
                <a:solidFill>
                  <a:schemeClr val="tx1"/>
                </a:solidFill>
                <a:latin typeface="Arial Narrow" pitchFamily="34" charset="0"/>
              </a:rPr>
              <a:t>věk, </a:t>
            </a:r>
          </a:p>
          <a:p>
            <a:pPr marL="747713" lvl="1" indent="-444500" eaLnBrk="1" hangingPunct="1">
              <a:lnSpc>
                <a:spcPct val="90000"/>
              </a:lnSpc>
              <a:spcBef>
                <a:spcPts val="600"/>
              </a:spcBef>
              <a:spcAft>
                <a:spcPts val="600"/>
              </a:spcAft>
              <a:buClr>
                <a:schemeClr val="tx1"/>
              </a:buClr>
              <a:buSzPct val="60000"/>
              <a:buFont typeface="Wingdings" pitchFamily="2" charset="2"/>
              <a:buChar char="q"/>
              <a:defRPr/>
            </a:pPr>
            <a:r>
              <a:rPr lang="cs-CZ" altLang="cs-CZ" dirty="0">
                <a:solidFill>
                  <a:schemeClr val="tx1"/>
                </a:solidFill>
                <a:latin typeface="Arial Narrow" pitchFamily="34" charset="0"/>
              </a:rPr>
              <a:t>příčetnost a </a:t>
            </a:r>
          </a:p>
          <a:p>
            <a:pPr marL="747713" lvl="1" indent="-444500" eaLnBrk="1" hangingPunct="1">
              <a:lnSpc>
                <a:spcPct val="90000"/>
              </a:lnSpc>
              <a:spcBef>
                <a:spcPts val="600"/>
              </a:spcBef>
              <a:spcAft>
                <a:spcPts val="600"/>
              </a:spcAft>
              <a:buClr>
                <a:schemeClr val="tx1"/>
              </a:buClr>
              <a:buSzPct val="60000"/>
              <a:buFont typeface="Wingdings" pitchFamily="2" charset="2"/>
              <a:buChar char="q"/>
              <a:defRPr/>
            </a:pPr>
            <a:r>
              <a:rPr lang="cs-CZ" altLang="cs-CZ" dirty="0">
                <a:solidFill>
                  <a:schemeClr val="tx1"/>
                </a:solidFill>
                <a:latin typeface="Arial Narrow" pitchFamily="34" charset="0"/>
              </a:rPr>
              <a:t>u mladistvých rozumová a mravní vyspělost</a:t>
            </a:r>
          </a:p>
        </p:txBody>
      </p:sp>
      <p:sp>
        <p:nvSpPr>
          <p:cNvPr id="2" name="Zástupný symbol pro zápatí 1"/>
          <p:cNvSpPr>
            <a:spLocks noGrp="1"/>
          </p:cNvSpPr>
          <p:nvPr>
            <p:ph type="ftr" sz="quarter" idx="11"/>
          </p:nvPr>
        </p:nvSpPr>
        <p:spPr>
          <a:xfrm>
            <a:off x="3028950" y="6381329"/>
            <a:ext cx="3086100" cy="419220"/>
          </a:xfrm>
        </p:spPr>
        <p:txBody>
          <a:bodyPr/>
          <a:lstStyle/>
          <a:p>
            <a:pPr algn="ctr">
              <a:defRPr/>
            </a:pPr>
            <a:r>
              <a:rPr lang="cs-CZ" b="0" dirty="0">
                <a:latin typeface="Arial Narrow" panose="020B0606020202030204" pitchFamily="34" charset="0"/>
              </a:rPr>
              <a:t>Leopold  SKORUŠA, Ph.D.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fade">
                                      <p:cBhvr>
                                        <p:cTn id="12" dur="500"/>
                                        <p:tgtEl>
                                          <p:spTgt spid="52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fade">
                                      <p:cBhvr>
                                        <p:cTn id="17" dur="500"/>
                                        <p:tgtEl>
                                          <p:spTgt spid="522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2227">
                                            <p:txEl>
                                              <p:pRg st="7" end="7"/>
                                            </p:txEl>
                                          </p:spTgt>
                                        </p:tgtEl>
                                        <p:attrNameLst>
                                          <p:attrName>style.visibility</p:attrName>
                                        </p:attrNameLst>
                                      </p:cBhvr>
                                      <p:to>
                                        <p:strVal val="visible"/>
                                      </p:to>
                                    </p:set>
                                    <p:animEffect transition="in" filter="fade">
                                      <p:cBhvr>
                                        <p:cTn id="22" dur="500"/>
                                        <p:tgtEl>
                                          <p:spTgt spid="52227">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52227">
                                            <p:txEl>
                                              <p:pRg st="3" end="3"/>
                                            </p:txEl>
                                          </p:spTgt>
                                        </p:tgtEl>
                                        <p:attrNameLst>
                                          <p:attrName>style.visibility</p:attrName>
                                        </p:attrNameLst>
                                      </p:cBhvr>
                                      <p:to>
                                        <p:strVal val="visible"/>
                                      </p:to>
                                    </p:set>
                                    <p:animEffect transition="in" filter="fade">
                                      <p:cBhvr>
                                        <p:cTn id="27" dur="500"/>
                                        <p:tgtEl>
                                          <p:spTgt spid="52227">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2227">
                                            <p:txEl>
                                              <p:pRg st="4" end="4"/>
                                            </p:txEl>
                                          </p:spTgt>
                                        </p:tgtEl>
                                        <p:attrNameLst>
                                          <p:attrName>style.visibility</p:attrName>
                                        </p:attrNameLst>
                                      </p:cBhvr>
                                      <p:to>
                                        <p:strVal val="visible"/>
                                      </p:to>
                                    </p:set>
                                    <p:animEffect transition="in" filter="fade">
                                      <p:cBhvr>
                                        <p:cTn id="30" dur="500"/>
                                        <p:tgtEl>
                                          <p:spTgt spid="52227">
                                            <p:txEl>
                                              <p:pRg st="4" end="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2227">
                                            <p:txEl>
                                              <p:pRg st="5" end="5"/>
                                            </p:txEl>
                                          </p:spTgt>
                                        </p:tgtEl>
                                        <p:attrNameLst>
                                          <p:attrName>style.visibility</p:attrName>
                                        </p:attrNameLst>
                                      </p:cBhvr>
                                      <p:to>
                                        <p:strVal val="visible"/>
                                      </p:to>
                                    </p:set>
                                    <p:animEffect transition="in" filter="fade">
                                      <p:cBhvr>
                                        <p:cTn id="33" dur="500"/>
                                        <p:tgtEl>
                                          <p:spTgt spid="52227">
                                            <p:txEl>
                                              <p:pRg st="5" end="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2227">
                                            <p:txEl>
                                              <p:pRg st="6" end="6"/>
                                            </p:txEl>
                                          </p:spTgt>
                                        </p:tgtEl>
                                        <p:attrNameLst>
                                          <p:attrName>style.visibility</p:attrName>
                                        </p:attrNameLst>
                                      </p:cBhvr>
                                      <p:to>
                                        <p:strVal val="visible"/>
                                      </p:to>
                                    </p:set>
                                    <p:animEffect transition="in" filter="fade">
                                      <p:cBhvr>
                                        <p:cTn id="36" dur="500"/>
                                        <p:tgtEl>
                                          <p:spTgt spid="52227">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52227">
                                            <p:txEl>
                                              <p:pRg st="8" end="8"/>
                                            </p:txEl>
                                          </p:spTgt>
                                        </p:tgtEl>
                                        <p:attrNameLst>
                                          <p:attrName>style.visibility</p:attrName>
                                        </p:attrNameLst>
                                      </p:cBhvr>
                                      <p:to>
                                        <p:strVal val="visible"/>
                                      </p:to>
                                    </p:set>
                                    <p:animEffect transition="in" filter="fade">
                                      <p:cBhvr>
                                        <p:cTn id="41" dur="500"/>
                                        <p:tgtEl>
                                          <p:spTgt spid="52227">
                                            <p:txEl>
                                              <p:pRg st="8" end="8"/>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52227">
                                            <p:txEl>
                                              <p:pRg st="9" end="9"/>
                                            </p:txEl>
                                          </p:spTgt>
                                        </p:tgtEl>
                                        <p:attrNameLst>
                                          <p:attrName>style.visibility</p:attrName>
                                        </p:attrNameLst>
                                      </p:cBhvr>
                                      <p:to>
                                        <p:strVal val="visible"/>
                                      </p:to>
                                    </p:set>
                                    <p:animEffect transition="in" filter="fade">
                                      <p:cBhvr>
                                        <p:cTn id="44" dur="500"/>
                                        <p:tgtEl>
                                          <p:spTgt spid="52227">
                                            <p:txEl>
                                              <p:pRg st="9" end="9"/>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2227">
                                            <p:txEl>
                                              <p:pRg st="10" end="10"/>
                                            </p:txEl>
                                          </p:spTgt>
                                        </p:tgtEl>
                                        <p:attrNameLst>
                                          <p:attrName>style.visibility</p:attrName>
                                        </p:attrNameLst>
                                      </p:cBhvr>
                                      <p:to>
                                        <p:strVal val="visible"/>
                                      </p:to>
                                    </p:set>
                                    <p:animEffect transition="in" filter="fade">
                                      <p:cBhvr>
                                        <p:cTn id="47" dur="500"/>
                                        <p:tgtEl>
                                          <p:spTgt spid="5222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VL-CJ">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0-FVL_CJ.pptx" id="{B2DDCD10-14C5-4EB4-8BDA-4926E3B459B9}" vid="{30B18CFF-610A-4252-AF1D-9EACB6C6F119}"/>
    </a:ext>
  </a:ext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FVL-CJ</Template>
  <TotalTime>6833</TotalTime>
  <Words>8852</Words>
  <Application>Microsoft Office PowerPoint</Application>
  <PresentationFormat>Předvádění na obrazovce (4:3)</PresentationFormat>
  <Paragraphs>998</Paragraphs>
  <Slides>41</Slides>
  <Notes>38</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41</vt:i4>
      </vt:variant>
    </vt:vector>
  </HeadingPairs>
  <TitlesOfParts>
    <vt:vector size="48" baseType="lpstr">
      <vt:lpstr>Arial</vt:lpstr>
      <vt:lpstr>Arial Narrow</vt:lpstr>
      <vt:lpstr>Symbol</vt:lpstr>
      <vt:lpstr>Tahoma</vt:lpstr>
      <vt:lpstr>Times New Roman</vt:lpstr>
      <vt:lpstr>Wingdings</vt:lpstr>
      <vt:lpstr>FVL-CJ</vt:lpstr>
      <vt:lpstr>Prezentace aplikace PowerPoint</vt:lpstr>
      <vt:lpstr>Prezentace aplikace PowerPoint</vt:lpstr>
      <vt:lpstr>Trestní právo</vt:lpstr>
      <vt:lpstr>Prezentace aplikace PowerPoint</vt:lpstr>
      <vt:lpstr>Prezentace aplikace PowerPoint</vt:lpstr>
      <vt:lpstr>Trestní právo</vt:lpstr>
      <vt:lpstr>Trestní právo</vt:lpstr>
      <vt:lpstr>Skutková podstata trestného činu</vt:lpstr>
      <vt:lpstr>Trestní odpovědnost (způsobilost)</vt:lpstr>
      <vt:lpstr>Znaky skutkové podstaty TČ</vt:lpstr>
      <vt:lpstr>Trestní právo</vt:lpstr>
      <vt:lpstr>Trestní právo – pomocné obory</vt:lpstr>
      <vt:lpstr>Trestní právo</vt:lpstr>
      <vt:lpstr>Sankcionování mládeže</vt:lpstr>
      <vt:lpstr>Sankcionování mládeže</vt:lpstr>
      <vt:lpstr>Sankcionování mládeže</vt:lpstr>
      <vt:lpstr>Trestní právo procesní</vt:lpstr>
      <vt:lpstr>Fáze (stádia) trestního řízení</vt:lpstr>
      <vt:lpstr>Přípravné řízení</vt:lpstr>
      <vt:lpstr>Předběžné projednání obžaloby</vt:lpstr>
      <vt:lpstr>Hlavní líčení</vt:lpstr>
      <vt:lpstr>Hlavní líčení</vt:lpstr>
      <vt:lpstr>Odvolací (opravné) řízení</vt:lpstr>
      <vt:lpstr>Vykonávací řízení</vt:lpstr>
      <vt:lpstr>Trestní právo procesní - částí</vt:lpstr>
      <vt:lpstr>Vybrané pojmy trestního práva procesního</vt:lpstr>
      <vt:lpstr>Vybrané pojmy trestního práva procesního</vt:lpstr>
      <vt:lpstr>Základní zásady trestního řízení - § 2</vt:lpstr>
      <vt:lpstr>Prezentace aplikace PowerPoint</vt:lpstr>
      <vt:lpstr>Prameny a systém trestního práva</vt:lpstr>
      <vt:lpstr>Prameny a systém trestního práva</vt:lpstr>
      <vt:lpstr>Prezentace aplikace PowerPoint</vt:lpstr>
      <vt:lpstr>Prezentace aplikace PowerPoint</vt:lpstr>
      <vt:lpstr>Působnost trestních zákonů </vt:lpstr>
      <vt:lpstr>Prezentace aplikace PowerPoint</vt:lpstr>
      <vt:lpstr>Mezinárodní trestní soudnictví</vt:lpstr>
      <vt:lpstr>Prezentace aplikace PowerPoint</vt:lpstr>
      <vt:lpstr>Prezentace aplikace PowerPoint</vt:lpstr>
      <vt:lpstr>Prezentace aplikace PowerPoint</vt:lpstr>
      <vt:lpstr>Prameny</vt:lpstr>
      <vt:lpstr>Úkoly k samostatné přípravě</vt:lpstr>
    </vt:vector>
  </TitlesOfParts>
  <Company>doma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PRÁVA T-34 TRESTNÉ A PŘESTUPKOVÉ PRÁVO</dc:title>
  <dc:creator>Skoruša Leopold</dc:creator>
  <cp:lastModifiedBy>Skoruša Leopold</cp:lastModifiedBy>
  <cp:revision>204</cp:revision>
  <dcterms:created xsi:type="dcterms:W3CDTF">2004-11-14T09:31:35Z</dcterms:created>
  <dcterms:modified xsi:type="dcterms:W3CDTF">2020-07-15T08:12:33Z</dcterms:modified>
</cp:coreProperties>
</file>