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39"/>
  </p:notesMasterIdLst>
  <p:handoutMasterIdLst>
    <p:handoutMasterId r:id="rId40"/>
  </p:handoutMasterIdLst>
  <p:sldIdLst>
    <p:sldId id="265" r:id="rId6"/>
    <p:sldId id="263" r:id="rId7"/>
    <p:sldId id="261" r:id="rId8"/>
    <p:sldId id="271" r:id="rId9"/>
    <p:sldId id="327" r:id="rId10"/>
    <p:sldId id="325" r:id="rId11"/>
    <p:sldId id="266" r:id="rId12"/>
    <p:sldId id="324" r:id="rId13"/>
    <p:sldId id="326" r:id="rId14"/>
    <p:sldId id="347" r:id="rId15"/>
    <p:sldId id="348" r:id="rId16"/>
    <p:sldId id="349" r:id="rId17"/>
    <p:sldId id="350" r:id="rId18"/>
    <p:sldId id="355" r:id="rId19"/>
    <p:sldId id="357" r:id="rId20"/>
    <p:sldId id="328" r:id="rId21"/>
    <p:sldId id="329" r:id="rId22"/>
    <p:sldId id="331" r:id="rId23"/>
    <p:sldId id="330" r:id="rId24"/>
    <p:sldId id="351" r:id="rId25"/>
    <p:sldId id="358" r:id="rId26"/>
    <p:sldId id="359" r:id="rId27"/>
    <p:sldId id="360" r:id="rId28"/>
    <p:sldId id="361" r:id="rId29"/>
    <p:sldId id="362" r:id="rId30"/>
    <p:sldId id="363" r:id="rId31"/>
    <p:sldId id="352" r:id="rId32"/>
    <p:sldId id="335" r:id="rId33"/>
    <p:sldId id="336" r:id="rId34"/>
    <p:sldId id="334" r:id="rId35"/>
    <p:sldId id="337" r:id="rId36"/>
    <p:sldId id="338" r:id="rId37"/>
    <p:sldId id="257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2D26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 autoAdjust="0"/>
  </p:normalViewPr>
  <p:slideViewPr>
    <p:cSldViewPr snapToGrid="0">
      <p:cViewPr varScale="1">
        <p:scale>
          <a:sx n="165" d="100"/>
          <a:sy n="165" d="100"/>
        </p:scale>
        <p:origin x="776" y="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viewProps" Target="viewProp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theme" Target="theme/theme1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45A05-1953-47A8-9D5B-C1BE4A5EED83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C5BD2-E48C-42A4-B833-8561479C81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14289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39058-1B9C-473A-BBE9-8F7B4B129FA3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B81394-BC83-4084-8DA0-79DCF9FDC1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98656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9175" y="1363432"/>
            <a:ext cx="7772400" cy="2387600"/>
          </a:xfrm>
        </p:spPr>
        <p:txBody>
          <a:bodyPr anchor="ctr">
            <a:normAutofit/>
          </a:bodyPr>
          <a:lstStyle>
            <a:lvl1pPr algn="ctr">
              <a:defRPr sz="4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305993"/>
            <a:ext cx="6858000" cy="1852473"/>
          </a:xfrm>
        </p:spPr>
        <p:txBody>
          <a:bodyPr anchor="ctr"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367930438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6551561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1474839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82D2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2D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27412265"/>
              </p:ext>
            </p:extLst>
          </p:nvPr>
        </p:nvGraphicFramePr>
        <p:xfrm>
          <a:off x="0" y="6306457"/>
          <a:ext cx="9144000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4519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94919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3344562">
                  <a:extLst>
                    <a:ext uri="{9D8B030D-6E8A-4147-A177-3AD203B41FA5}">
                      <a16:colId xmlns:a16="http://schemas.microsoft.com/office/drawing/2014/main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2D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www.unob.cz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2D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85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0902"/>
            <a:ext cx="2949178" cy="107649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306783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006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047403"/>
            <a:ext cx="1971675" cy="5129559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047403"/>
            <a:ext cx="5800725" cy="512955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366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 anchor="ctr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 smtClean="0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20387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3799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ctr"/>
          <a:lstStyle>
            <a:lvl1pPr>
              <a:defRPr sz="6000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 anchor="ctr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2104564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60549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8" name="Content Placeholder 2"/>
          <p:cNvSpPr>
            <a:spLocks noGrp="1"/>
          </p:cNvSpPr>
          <p:nvPr>
            <p:ph sz="half" idx="10"/>
          </p:nvPr>
        </p:nvSpPr>
        <p:spPr>
          <a:xfrm>
            <a:off x="628650" y="2043981"/>
            <a:ext cx="7886700" cy="2159719"/>
          </a:xfrm>
        </p:spPr>
        <p:txBody>
          <a:bodyPr/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1"/>
          </p:nvPr>
        </p:nvSpPr>
        <p:spPr>
          <a:xfrm>
            <a:off x="628650" y="4393481"/>
            <a:ext cx="7886700" cy="2159719"/>
          </a:xfrm>
        </p:spPr>
        <p:txBody>
          <a:bodyPr/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395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91258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7311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78934"/>
            <a:ext cx="7886700" cy="97455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94807"/>
            <a:ext cx="7886700" cy="4082156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791874339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6551561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1474839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82D2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2D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graphicFrame>
        <p:nvGraphicFramePr>
          <p:cNvPr id="13" name="Tabulka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9215686"/>
              </p:ext>
            </p:extLst>
          </p:nvPr>
        </p:nvGraphicFramePr>
        <p:xfrm>
          <a:off x="0" y="6306457"/>
          <a:ext cx="9144000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4519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94919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3344562">
                  <a:extLst>
                    <a:ext uri="{9D8B030D-6E8A-4147-A177-3AD203B41FA5}">
                      <a16:colId xmlns:a16="http://schemas.microsoft.com/office/drawing/2014/main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2D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www.unob.cz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2D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70382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473825"/>
            <a:ext cx="4629150" cy="5387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5409889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8309786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62409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graf 3"/>
          <p:cNvSpPr>
            <a:spLocks noGrp="1"/>
          </p:cNvSpPr>
          <p:nvPr>
            <p:ph type="chart" sz="quarter" idx="10"/>
          </p:nvPr>
        </p:nvSpPr>
        <p:spPr>
          <a:xfrm>
            <a:off x="698500" y="1828800"/>
            <a:ext cx="3250045" cy="1820487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graf 3"/>
          <p:cNvSpPr>
            <a:spLocks noGrp="1"/>
          </p:cNvSpPr>
          <p:nvPr>
            <p:ph type="chart" sz="quarter" idx="12"/>
          </p:nvPr>
        </p:nvSpPr>
        <p:spPr>
          <a:xfrm>
            <a:off x="4225867" y="2255520"/>
            <a:ext cx="4560686" cy="3347258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graf 3"/>
          <p:cNvSpPr>
            <a:spLocks noGrp="1"/>
          </p:cNvSpPr>
          <p:nvPr>
            <p:ph type="chart" sz="quarter" idx="13"/>
          </p:nvPr>
        </p:nvSpPr>
        <p:spPr>
          <a:xfrm>
            <a:off x="742834" y="4184073"/>
            <a:ext cx="3250045" cy="1820487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57820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2421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ctr"/>
          <a:lstStyle>
            <a:lvl1pPr>
              <a:defRPr sz="4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 anchor="ctr"/>
          <a:lstStyle>
            <a:lvl1pPr marL="0" indent="0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35472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46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72589"/>
            <a:ext cx="7886700" cy="7181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19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24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345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 userDrawn="1"/>
        </p:nvSpPr>
        <p:spPr>
          <a:xfrm>
            <a:off x="1001684" y="2828836"/>
            <a:ext cx="71406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Děkuji za pozornost.</a:t>
            </a:r>
            <a:b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Dotazy?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5794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05840"/>
            <a:ext cx="2949178" cy="10515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5931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963767"/>
            <a:ext cx="7886700" cy="8266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B6A58-7A36-4533-8DE5-521D633956D1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766344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6551561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1474839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82D2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2D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197486"/>
              </p:ext>
            </p:extLst>
          </p:nvPr>
        </p:nvGraphicFramePr>
        <p:xfrm>
          <a:off x="0" y="6306457"/>
          <a:ext cx="9144000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4519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94919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3344562">
                  <a:extLst>
                    <a:ext uri="{9D8B030D-6E8A-4147-A177-3AD203B41FA5}">
                      <a16:colId xmlns:a16="http://schemas.microsoft.com/office/drawing/2014/main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2D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www.unob.cz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2D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9" name="Obrázek 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918" y="157560"/>
            <a:ext cx="5573936" cy="706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6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86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just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546167"/>
            <a:ext cx="7886700" cy="463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651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cs-CZ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0" y="6680200"/>
            <a:ext cx="9144000" cy="1651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861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just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20409" y="364554"/>
            <a:ext cx="109791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l.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nob.</a:t>
            </a:r>
            <a:r>
              <a:rPr sz="1800" spc="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78760" y="6300101"/>
            <a:ext cx="0" cy="558165"/>
          </a:xfrm>
          <a:custGeom>
            <a:avLst/>
            <a:gdLst/>
            <a:ahLst/>
            <a:cxnLst/>
            <a:rect l="l" t="t" r="r" b="b"/>
            <a:pathLst>
              <a:path h="558165">
                <a:moveTo>
                  <a:pt x="0" y="0"/>
                </a:moveTo>
                <a:lnTo>
                  <a:pt x="0" y="55789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7397622" y="6300101"/>
            <a:ext cx="0" cy="558165"/>
          </a:xfrm>
          <a:custGeom>
            <a:avLst/>
            <a:gdLst/>
            <a:ahLst/>
            <a:cxnLst/>
            <a:rect l="l" t="t" r="r" b="b"/>
            <a:pathLst>
              <a:path h="558165">
                <a:moveTo>
                  <a:pt x="0" y="0"/>
                </a:moveTo>
                <a:lnTo>
                  <a:pt x="0" y="55789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3175" y="6300101"/>
            <a:ext cx="0" cy="558165"/>
          </a:xfrm>
          <a:custGeom>
            <a:avLst/>
            <a:gdLst/>
            <a:ahLst/>
            <a:cxnLst/>
            <a:rect l="l" t="t" r="r" b="b"/>
            <a:pathLst>
              <a:path h="558165">
                <a:moveTo>
                  <a:pt x="0" y="0"/>
                </a:moveTo>
                <a:lnTo>
                  <a:pt x="0" y="557895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0" y="6306451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1117600" y="889"/>
            <a:ext cx="0" cy="973455"/>
          </a:xfrm>
          <a:custGeom>
            <a:avLst/>
            <a:gdLst/>
            <a:ahLst/>
            <a:cxnLst/>
            <a:rect l="l" t="t" r="r" b="b"/>
            <a:pathLst>
              <a:path h="973455">
                <a:moveTo>
                  <a:pt x="0" y="0"/>
                </a:moveTo>
                <a:lnTo>
                  <a:pt x="0" y="97345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0" y="889"/>
            <a:ext cx="0" cy="973455"/>
          </a:xfrm>
          <a:custGeom>
            <a:avLst/>
            <a:gdLst/>
            <a:ahLst/>
            <a:cxnLst/>
            <a:rect l="l" t="t" r="r" b="b"/>
            <a:pathLst>
              <a:path h="973455">
                <a:moveTo>
                  <a:pt x="0" y="0"/>
                </a:moveTo>
                <a:lnTo>
                  <a:pt x="0" y="97345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0" y="7238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967994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2357120" y="1693316"/>
            <a:ext cx="4429125" cy="1764030"/>
          </a:xfrm>
          <a:prstGeom prst="rect">
            <a:avLst/>
          </a:prstGeom>
        </p:spPr>
        <p:txBody>
          <a:bodyPr vert="horz" wrap="square" lIns="0" tIns="116839" rIns="0" bIns="0" rtlCol="0">
            <a:spAutoFit/>
          </a:bodyPr>
          <a:lstStyle/>
          <a:p>
            <a:pPr marL="268605" marR="5080" indent="-256540">
              <a:lnSpc>
                <a:spcPts val="6480"/>
              </a:lnSpc>
              <a:spcBef>
                <a:spcPts val="919"/>
              </a:spcBef>
            </a:pPr>
            <a:r>
              <a:rPr sz="6000" b="0" dirty="0">
                <a:latin typeface="Arial"/>
                <a:cs typeface="Arial"/>
              </a:rPr>
              <a:t>Kyberne</a:t>
            </a:r>
            <a:r>
              <a:rPr sz="6000" b="0" spc="-30" dirty="0">
                <a:latin typeface="Arial"/>
                <a:cs typeface="Arial"/>
              </a:rPr>
              <a:t>t</a:t>
            </a:r>
            <a:r>
              <a:rPr sz="6000" b="0" spc="-5" dirty="0">
                <a:latin typeface="Arial"/>
                <a:cs typeface="Arial"/>
              </a:rPr>
              <a:t>ická  </a:t>
            </a:r>
            <a:r>
              <a:rPr sz="6000" b="0" dirty="0">
                <a:latin typeface="Arial"/>
                <a:cs typeface="Arial"/>
              </a:rPr>
              <a:t>bezpečnost</a:t>
            </a:r>
            <a:endParaRPr sz="60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89317" y="3855288"/>
            <a:ext cx="7164729" cy="947054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3810" algn="ctr">
              <a:lnSpc>
                <a:spcPct val="100000"/>
              </a:lnSpc>
              <a:spcBef>
                <a:spcPts val="825"/>
              </a:spcBef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Téma 3 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10" algn="ctr">
              <a:lnSpc>
                <a:spcPct val="100000"/>
              </a:lnSpc>
              <a:spcBef>
                <a:spcPts val="825"/>
              </a:spcBef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Systém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řízení bezpečnosti informací (ISMS)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71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28577" y="1701358"/>
            <a:ext cx="8079129" cy="4285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3660" algn="just">
              <a:spcAft>
                <a:spcPts val="0"/>
              </a:spcAft>
            </a:pPr>
            <a:r>
              <a:rPr lang="cs-CZ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Aktivum </a:t>
            </a:r>
            <a:r>
              <a:rPr lang="cs-CZ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cs-CZ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Asset</a:t>
            </a:r>
            <a:r>
              <a:rPr lang="cs-CZ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 cokoliv, co má pro organizaci hodnotu.</a:t>
            </a:r>
            <a:endParaRPr lang="cs-CZ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3660" algn="just">
              <a:spcBef>
                <a:spcPts val="50"/>
              </a:spcBef>
              <a:spcAft>
                <a:spcPts val="0"/>
              </a:spcAft>
            </a:pPr>
            <a:r>
              <a:rPr lang="cs-CZ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cs-CZ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3660" algn="just">
              <a:lnSpc>
                <a:spcPct val="115000"/>
              </a:lnSpc>
              <a:spcAft>
                <a:spcPts val="0"/>
              </a:spcAft>
            </a:pPr>
            <a:r>
              <a:rPr lang="cs-CZ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Bezpečnost informací </a:t>
            </a:r>
            <a:r>
              <a:rPr lang="cs-CZ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US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Information security</a:t>
            </a:r>
            <a:r>
              <a:rPr lang="cs-CZ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 ochrana </a:t>
            </a:r>
            <a:r>
              <a:rPr lang="cs-CZ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důvěrnosti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cs-CZ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integrity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cs-CZ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dostupnosti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informací.</a:t>
            </a:r>
            <a:endParaRPr lang="cs-CZ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3660" algn="just">
              <a:lnSpc>
                <a:spcPct val="116000"/>
              </a:lnSpc>
              <a:spcBef>
                <a:spcPts val="965"/>
              </a:spcBef>
              <a:spcAft>
                <a:spcPts val="0"/>
              </a:spcAft>
            </a:pPr>
            <a:r>
              <a:rPr lang="cs-CZ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Dostupnost </a:t>
            </a:r>
            <a:r>
              <a:rPr lang="cs-CZ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US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Availability</a:t>
            </a:r>
            <a:r>
              <a:rPr lang="cs-CZ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 zajištění toho, že informace a s nimi spojená aktiva jsou uživatelům přístupná v době, kdy je požadují.</a:t>
            </a:r>
          </a:p>
          <a:p>
            <a:pPr marL="73660" algn="just">
              <a:spcBef>
                <a:spcPts val="960"/>
              </a:spcBef>
              <a:spcAft>
                <a:spcPts val="0"/>
              </a:spcAft>
            </a:pPr>
            <a:r>
              <a:rPr lang="cs-CZ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Dopad (</a:t>
            </a:r>
            <a:r>
              <a:rPr lang="cs-CZ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Impact</a:t>
            </a:r>
            <a:r>
              <a:rPr lang="cs-CZ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 výsledek nežádoucího incidentu.</a:t>
            </a:r>
            <a:endParaRPr lang="cs-CZ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3660" algn="just">
              <a:spcBef>
                <a:spcPts val="45"/>
              </a:spcBef>
              <a:spcAft>
                <a:spcPts val="0"/>
              </a:spcAft>
            </a:pPr>
            <a:r>
              <a:rPr lang="cs-CZ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cs-CZ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3660" algn="just"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cs-CZ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Důvěrnost (</a:t>
            </a:r>
            <a:r>
              <a:rPr lang="cs-CZ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Confidentiality</a:t>
            </a:r>
            <a:r>
              <a:rPr lang="cs-CZ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 zajištění toho, že informace je přístupná jen těm, kteří jsou oprávněni k ní mít přístup.</a:t>
            </a:r>
            <a:endParaRPr lang="cs-CZ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3660" algn="just">
              <a:lnSpc>
                <a:spcPct val="115000"/>
              </a:lnSpc>
              <a:spcBef>
                <a:spcPts val="975"/>
              </a:spcBef>
              <a:spcAft>
                <a:spcPts val="0"/>
              </a:spcAft>
            </a:pPr>
            <a:r>
              <a:rPr lang="cs-CZ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Hodnocení rizik (Risk </a:t>
            </a:r>
            <a:r>
              <a:rPr lang="cs-CZ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assessment</a:t>
            </a:r>
            <a:r>
              <a:rPr lang="cs-CZ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 posouzení pravděpodobnosti selhání bezpečnosti, které by se mohlo vyskytnout působením hrozeb a zranitelností a dopady na konkrétní aktiva.</a:t>
            </a:r>
          </a:p>
        </p:txBody>
      </p:sp>
      <p:sp>
        <p:nvSpPr>
          <p:cNvPr id="3" name="object 17"/>
          <p:cNvSpPr txBox="1"/>
          <p:nvPr/>
        </p:nvSpPr>
        <p:spPr>
          <a:xfrm>
            <a:off x="707542" y="677692"/>
            <a:ext cx="761465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000" dirty="0" err="1">
                <a:latin typeface="Arial"/>
                <a:cs typeface="Arial"/>
              </a:rPr>
              <a:t>Základní</a:t>
            </a:r>
            <a:r>
              <a:rPr sz="4000" spc="-114" dirty="0">
                <a:latin typeface="Arial"/>
                <a:cs typeface="Arial"/>
              </a:rPr>
              <a:t> </a:t>
            </a:r>
            <a:r>
              <a:rPr sz="4000" dirty="0" err="1" smtClean="0">
                <a:latin typeface="Arial"/>
                <a:cs typeface="Arial"/>
              </a:rPr>
              <a:t>pojmy</a:t>
            </a:r>
            <a:r>
              <a:rPr lang="cs-CZ" sz="4000" dirty="0" smtClean="0">
                <a:latin typeface="Arial"/>
                <a:cs typeface="Arial"/>
              </a:rPr>
              <a:t> - vysvětlení</a:t>
            </a:r>
            <a:endParaRPr sz="4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376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7"/>
          <p:cNvSpPr txBox="1"/>
          <p:nvPr/>
        </p:nvSpPr>
        <p:spPr>
          <a:xfrm>
            <a:off x="707542" y="677692"/>
            <a:ext cx="761465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000" dirty="0" err="1">
                <a:latin typeface="Arial"/>
                <a:cs typeface="Arial"/>
              </a:rPr>
              <a:t>Základní</a:t>
            </a:r>
            <a:r>
              <a:rPr sz="4000" spc="-114" dirty="0">
                <a:latin typeface="Arial"/>
                <a:cs typeface="Arial"/>
              </a:rPr>
              <a:t> </a:t>
            </a:r>
            <a:r>
              <a:rPr sz="4000" dirty="0" err="1" smtClean="0">
                <a:latin typeface="Arial"/>
                <a:cs typeface="Arial"/>
              </a:rPr>
              <a:t>pojmy</a:t>
            </a:r>
            <a:r>
              <a:rPr lang="cs-CZ" sz="4000" dirty="0" smtClean="0">
                <a:latin typeface="Arial"/>
                <a:cs typeface="Arial"/>
              </a:rPr>
              <a:t> - vysvětlení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82279" y="1432243"/>
            <a:ext cx="8295190" cy="505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3660" marR="74295" algn="just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</a:pPr>
            <a:r>
              <a:rPr lang="cs-CZ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Hodnocení aktiv (</a:t>
            </a:r>
            <a:r>
              <a:rPr lang="cs-CZ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Asset</a:t>
            </a:r>
            <a:r>
              <a:rPr lang="cs-CZ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assessment</a:t>
            </a:r>
            <a:r>
              <a:rPr lang="cs-CZ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 stanovení hodnoty aktiva v závislosti na posouzení dopadů na činnost organizace, které by mohly vyplynout ztráty důvěrnosti, integrity nebo dostupnosti aktiv.</a:t>
            </a:r>
          </a:p>
          <a:p>
            <a:pPr marL="73660" marR="76835" algn="just">
              <a:lnSpc>
                <a:spcPct val="116000"/>
              </a:lnSpc>
              <a:spcBef>
                <a:spcPts val="960"/>
              </a:spcBef>
              <a:spcAft>
                <a:spcPts val="0"/>
              </a:spcAft>
            </a:pPr>
            <a:r>
              <a:rPr lang="cs-CZ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Hrozba (</a:t>
            </a:r>
            <a:r>
              <a:rPr lang="cs-CZ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Threat</a:t>
            </a:r>
            <a:r>
              <a:rPr lang="cs-CZ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 potenciální příčina nežádoucího incidentu, který může mít za následek poškození systému nebo organizace.</a:t>
            </a:r>
          </a:p>
          <a:p>
            <a:pPr marL="73660" marR="74930" algn="just">
              <a:lnSpc>
                <a:spcPct val="116000"/>
              </a:lnSpc>
              <a:spcBef>
                <a:spcPts val="945"/>
              </a:spcBef>
              <a:spcAft>
                <a:spcPts val="0"/>
              </a:spcAft>
            </a:pPr>
            <a:r>
              <a:rPr lang="cs-CZ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Identifikace aktiva (</a:t>
            </a:r>
            <a:r>
              <a:rPr lang="cs-CZ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Asset</a:t>
            </a:r>
            <a:r>
              <a:rPr lang="cs-CZ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identification</a:t>
            </a:r>
            <a:r>
              <a:rPr lang="cs-CZ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 proces, který předchází vytvoření seznamu aktiv a určení vlastníka daného aktiva.</a:t>
            </a:r>
            <a:endParaRPr lang="cs-CZ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3660" marR="76200" algn="just">
              <a:lnSpc>
                <a:spcPct val="115000"/>
              </a:lnSpc>
              <a:spcBef>
                <a:spcPts val="945"/>
              </a:spcBef>
              <a:spcAft>
                <a:spcPts val="0"/>
              </a:spcAft>
            </a:pPr>
            <a:r>
              <a:rPr lang="cs-CZ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Informace (informační aktiva)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jsou výsledné, tj. vybrané či jinak zpracované údaje (data), prezentované</a:t>
            </a:r>
            <a:r>
              <a:rPr lang="cs-CZ" spc="-8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cs-CZ" spc="-7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formě</a:t>
            </a:r>
            <a:r>
              <a:rPr lang="cs-CZ" spc="-7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snadno</a:t>
            </a:r>
            <a:r>
              <a:rPr lang="cs-CZ" spc="-7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čitelné,</a:t>
            </a:r>
            <a:r>
              <a:rPr lang="cs-CZ" spc="-7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pochopitelné</a:t>
            </a:r>
            <a:r>
              <a:rPr lang="cs-CZ" spc="-7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cs-CZ" spc="-7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využitelné</a:t>
            </a:r>
            <a:r>
              <a:rPr lang="cs-CZ" spc="-7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subjektem,</a:t>
            </a:r>
            <a:r>
              <a:rPr lang="cs-CZ" spc="-6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jemuž</a:t>
            </a:r>
            <a:r>
              <a:rPr lang="cs-CZ" spc="-6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jsou</a:t>
            </a:r>
            <a:r>
              <a:rPr lang="cs-CZ" spc="-7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určeny. Mohou</a:t>
            </a:r>
            <a:r>
              <a:rPr lang="cs-CZ" spc="-2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spc="-1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být</a:t>
            </a:r>
            <a:r>
              <a:rPr lang="cs-CZ" spc="-2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</a:t>
            </a:r>
            <a:r>
              <a:rPr lang="cs-CZ" spc="-2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elektronické</a:t>
            </a:r>
            <a:r>
              <a:rPr lang="cs-CZ" spc="-2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formě</a:t>
            </a:r>
            <a:r>
              <a:rPr lang="cs-CZ" spc="-2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nebo</a:t>
            </a:r>
            <a:r>
              <a:rPr lang="cs-CZ" spc="-2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napsané</a:t>
            </a:r>
            <a:r>
              <a:rPr lang="cs-CZ" spc="-2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(vytištěné)</a:t>
            </a:r>
            <a:r>
              <a:rPr lang="cs-CZ" spc="-3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</a:t>
            </a:r>
            <a:r>
              <a:rPr lang="cs-CZ" spc="-2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listinné</a:t>
            </a:r>
            <a:r>
              <a:rPr lang="cs-CZ" spc="-3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formě,</a:t>
            </a:r>
            <a:r>
              <a:rPr lang="cs-CZ" spc="-2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vyřčené</a:t>
            </a:r>
            <a:r>
              <a:rPr lang="cs-CZ" spc="-3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při</a:t>
            </a:r>
            <a:r>
              <a:rPr lang="cs-CZ" spc="-2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jednání nebo zaznamenané na jiném</a:t>
            </a:r>
            <a:r>
              <a:rPr lang="cs-CZ" spc="-1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médiu.</a:t>
            </a:r>
          </a:p>
          <a:p>
            <a:pPr marL="73660" marR="75565" algn="just">
              <a:lnSpc>
                <a:spcPct val="116000"/>
              </a:lnSpc>
              <a:spcBef>
                <a:spcPts val="1000"/>
              </a:spcBef>
              <a:spcAft>
                <a:spcPts val="0"/>
              </a:spcAft>
            </a:pPr>
            <a:r>
              <a:rPr lang="cs-CZ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Integrita (Integrity)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 zabezpečení přesnosti a kompletnosti informace a metod jejího zpracování.</a:t>
            </a:r>
            <a:endParaRPr lang="cs-CZ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37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7"/>
          <p:cNvSpPr txBox="1"/>
          <p:nvPr/>
        </p:nvSpPr>
        <p:spPr>
          <a:xfrm>
            <a:off x="707542" y="677692"/>
            <a:ext cx="761465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000" dirty="0" err="1">
                <a:latin typeface="Arial"/>
                <a:cs typeface="Arial"/>
              </a:rPr>
              <a:t>Základní</a:t>
            </a:r>
            <a:r>
              <a:rPr sz="4000" spc="-114" dirty="0">
                <a:latin typeface="Arial"/>
                <a:cs typeface="Arial"/>
              </a:rPr>
              <a:t> </a:t>
            </a:r>
            <a:r>
              <a:rPr sz="4000" dirty="0" err="1" smtClean="0">
                <a:latin typeface="Arial"/>
                <a:cs typeface="Arial"/>
              </a:rPr>
              <a:t>pojmy</a:t>
            </a:r>
            <a:r>
              <a:rPr lang="cs-CZ" sz="4000" dirty="0" smtClean="0">
                <a:latin typeface="Arial"/>
                <a:cs typeface="Arial"/>
              </a:rPr>
              <a:t> - vysvětlení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20861" y="1961893"/>
            <a:ext cx="8055980" cy="3330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3660" algn="just">
              <a:spcBef>
                <a:spcPts val="960"/>
              </a:spcBef>
              <a:spcAft>
                <a:spcPts val="0"/>
              </a:spcAft>
            </a:pPr>
            <a:r>
              <a:rPr lang="cs-CZ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Riziko (Risk)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 potenciální možnost, že daná hrozba způsobí poškození nebo zničení aktiv.</a:t>
            </a:r>
          </a:p>
          <a:p>
            <a:pPr marL="73660">
              <a:spcBef>
                <a:spcPts val="50"/>
              </a:spcBef>
              <a:spcAft>
                <a:spcPts val="0"/>
              </a:spcAft>
            </a:pPr>
            <a:r>
              <a:rPr lang="cs-CZ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cs-CZ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3660" marR="74930" algn="just">
              <a:lnSpc>
                <a:spcPct val="115000"/>
              </a:lnSpc>
              <a:spcAft>
                <a:spcPts val="0"/>
              </a:spcAft>
            </a:pPr>
            <a:r>
              <a:rPr lang="cs-CZ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Redukované riziko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 riziko, kterému bude organizace čelit po implementaci všech opatření pro snížení rizik, vyplývající z analýzy rizik.</a:t>
            </a:r>
          </a:p>
          <a:p>
            <a:pPr marL="73660" marR="76200" algn="just">
              <a:lnSpc>
                <a:spcPct val="115000"/>
              </a:lnSpc>
              <a:spcBef>
                <a:spcPts val="975"/>
              </a:spcBef>
              <a:spcAft>
                <a:spcPts val="0"/>
              </a:spcAft>
            </a:pPr>
            <a:r>
              <a:rPr lang="cs-CZ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Vlastník</a:t>
            </a:r>
            <a:r>
              <a:rPr lang="cs-CZ" b="1" spc="-4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aktiva</a:t>
            </a:r>
            <a:r>
              <a:rPr lang="cs-CZ" b="1" spc="-4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</a:t>
            </a:r>
            <a:r>
              <a:rPr lang="cs-CZ" spc="-4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jednotlivec,</a:t>
            </a:r>
            <a:r>
              <a:rPr lang="cs-CZ" spc="-4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jemuž</a:t>
            </a:r>
            <a:r>
              <a:rPr lang="cs-CZ" spc="-4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byla</a:t>
            </a:r>
            <a:r>
              <a:rPr lang="cs-CZ" spc="-3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vedením</a:t>
            </a:r>
            <a:r>
              <a:rPr lang="cs-CZ" spc="-4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přidělena</a:t>
            </a:r>
            <a:r>
              <a:rPr lang="cs-CZ" spc="-5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odpovědnost</a:t>
            </a:r>
            <a:r>
              <a:rPr lang="cs-CZ" spc="-4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</a:t>
            </a:r>
            <a:r>
              <a:rPr lang="cs-CZ" spc="-5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produkci,</a:t>
            </a:r>
            <a:r>
              <a:rPr lang="cs-CZ" spc="-4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vývoj, údržbu, použití a bezpečnost aktiv; neznamená to však, že by byl jejich skutečným vlastníkem a měl k nim vlastnická</a:t>
            </a:r>
            <a:r>
              <a:rPr lang="cs-CZ" spc="-1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práva.</a:t>
            </a:r>
          </a:p>
          <a:p>
            <a:pPr marL="73660" marR="7366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cs-CZ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Zranitelnost</a:t>
            </a:r>
            <a:r>
              <a:rPr lang="cs-CZ" b="1" spc="-2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(Vulnerability)</a:t>
            </a:r>
            <a:r>
              <a:rPr lang="cs-CZ" b="1" spc="-1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</a:t>
            </a:r>
            <a:r>
              <a:rPr lang="cs-CZ" spc="-2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slabé</a:t>
            </a:r>
            <a:r>
              <a:rPr lang="cs-CZ" spc="-2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místo</a:t>
            </a:r>
            <a:r>
              <a:rPr lang="cs-CZ" spc="-2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aktiva</a:t>
            </a:r>
            <a:r>
              <a:rPr lang="cs-CZ" spc="-1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nebo</a:t>
            </a:r>
            <a:r>
              <a:rPr lang="cs-CZ" spc="-2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skupiny</a:t>
            </a:r>
            <a:r>
              <a:rPr lang="cs-CZ" spc="-3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aktiv,</a:t>
            </a:r>
            <a:r>
              <a:rPr lang="cs-CZ" spc="-2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které</a:t>
            </a:r>
            <a:r>
              <a:rPr lang="cs-CZ" spc="-2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může</a:t>
            </a:r>
            <a:r>
              <a:rPr lang="cs-CZ" spc="-2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být</a:t>
            </a:r>
            <a:r>
              <a:rPr lang="cs-CZ" spc="-2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využito jednou nebo více</a:t>
            </a:r>
            <a:r>
              <a:rPr lang="cs-CZ" spc="-1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hrozbami.</a:t>
            </a:r>
            <a:endParaRPr lang="cs-CZ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64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598026" y="1820467"/>
            <a:ext cx="8005823" cy="3640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3660" marR="72390" algn="just">
              <a:lnSpc>
                <a:spcPct val="115000"/>
              </a:lnSpc>
              <a:spcBef>
                <a:spcPts val="965"/>
              </a:spcBef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 dnešní době se již žádná organizace nemůže obejít bez </a:t>
            </a:r>
            <a:r>
              <a:rPr lang="cs-CZ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řízení bezpečnosti informací.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Bezpečnost informací se stala nedílnou součástí každodenního řízení a vnitřní kultury každé organizace.</a:t>
            </a:r>
            <a:r>
              <a:rPr lang="cs-CZ" spc="-9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cs-CZ" spc="-9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3660" marR="72390" algn="just">
              <a:lnSpc>
                <a:spcPct val="115000"/>
              </a:lnSpc>
              <a:spcBef>
                <a:spcPts val="965"/>
              </a:spcBef>
              <a:spcAft>
                <a:spcPts val="0"/>
              </a:spcAft>
            </a:pPr>
            <a:r>
              <a:rPr lang="cs-CZ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Abychom</a:t>
            </a:r>
            <a:r>
              <a:rPr lang="cs-CZ" spc="-8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byli</a:t>
            </a:r>
            <a:r>
              <a:rPr lang="cs-CZ" spc="-8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schopni</a:t>
            </a:r>
            <a:r>
              <a:rPr lang="cs-CZ" spc="-8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řízení</a:t>
            </a:r>
            <a:r>
              <a:rPr lang="cs-CZ" spc="-8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bezpečnosti</a:t>
            </a:r>
            <a:r>
              <a:rPr lang="cs-CZ" spc="-8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informací</a:t>
            </a:r>
            <a:r>
              <a:rPr lang="cs-CZ" spc="-8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cíleně,</a:t>
            </a:r>
            <a:r>
              <a:rPr lang="cs-CZ" spc="-8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účinně</a:t>
            </a:r>
            <a:r>
              <a:rPr lang="cs-CZ" spc="-9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cs-CZ" spc="-9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účelně</a:t>
            </a:r>
            <a:r>
              <a:rPr lang="cs-CZ" spc="-8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rozvíjet, je třeba tento prvek řízení vnímat jako </a:t>
            </a:r>
            <a:r>
              <a:rPr lang="cs-CZ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systém řízení bezpečnosti </a:t>
            </a:r>
            <a:r>
              <a:rPr lang="cs-CZ" b="1" u="sng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informací </a:t>
            </a:r>
            <a:r>
              <a:rPr lang="cs-CZ" sz="2400" b="1" u="sng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(ISMS)</a:t>
            </a:r>
            <a:r>
              <a:rPr lang="cs-CZ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marL="73660" marR="72390" algn="just">
              <a:lnSpc>
                <a:spcPct val="115000"/>
              </a:lnSpc>
              <a:spcBef>
                <a:spcPts val="965"/>
              </a:spcBef>
              <a:spcAft>
                <a:spcPts val="0"/>
              </a:spcAft>
            </a:pPr>
            <a:r>
              <a:rPr lang="cs-CZ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Bezpečnost </a:t>
            </a:r>
            <a:r>
              <a:rPr lang="cs-CZ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informačního systému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 souhrn opatření k zabezpečení provozu informačního systému podle stanovených zásad a pravidel </a:t>
            </a:r>
            <a:r>
              <a:rPr lang="cs-CZ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cs-CZ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ochraně jejich dat před neoprávněným narušením, změnou, zneužitím a</a:t>
            </a:r>
            <a:r>
              <a:rPr lang="cs-CZ" spc="-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užíváním.</a:t>
            </a:r>
          </a:p>
        </p:txBody>
      </p:sp>
      <p:sp>
        <p:nvSpPr>
          <p:cNvPr id="4" name="object 17"/>
          <p:cNvSpPr txBox="1"/>
          <p:nvPr/>
        </p:nvSpPr>
        <p:spPr>
          <a:xfrm>
            <a:off x="707542" y="677692"/>
            <a:ext cx="7614655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cs-CZ" sz="4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Řízení </a:t>
            </a:r>
            <a:r>
              <a:rPr lang="cs-CZ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bezpečnosti informací</a:t>
            </a:r>
            <a:endParaRPr sz="4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596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7"/>
          <p:cNvSpPr txBox="1">
            <a:spLocks noGrp="1"/>
          </p:cNvSpPr>
          <p:nvPr>
            <p:ph type="title"/>
          </p:nvPr>
        </p:nvSpPr>
        <p:spPr>
          <a:xfrm>
            <a:off x="553213" y="361317"/>
            <a:ext cx="287591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Co </a:t>
            </a:r>
            <a:r>
              <a:rPr dirty="0"/>
              <a:t>je</a:t>
            </a:r>
            <a:r>
              <a:rPr spc="-114" dirty="0"/>
              <a:t> </a:t>
            </a:r>
            <a:r>
              <a:rPr spc="-5" dirty="0"/>
              <a:t>ISMS?</a:t>
            </a:r>
          </a:p>
        </p:txBody>
      </p:sp>
      <p:sp>
        <p:nvSpPr>
          <p:cNvPr id="3" name="object 18"/>
          <p:cNvSpPr txBox="1"/>
          <p:nvPr/>
        </p:nvSpPr>
        <p:spPr>
          <a:xfrm>
            <a:off x="398818" y="1148692"/>
            <a:ext cx="8180070" cy="5183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Informační bezpečnost je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důležitou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součást fungování podniku i státní sféry a její organizace se stává integrální součástí strategie každé složky. Organizace informační bezpečnosti se řídí 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systémem pro řízení informační bezpečnosti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 (ve zkratce ISMS z anglického </a:t>
            </a:r>
            <a:r>
              <a:rPr lang="cs-CZ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cs-CZ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cs-CZ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Management </a:t>
            </a:r>
            <a:r>
              <a:rPr lang="cs-CZ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ISMS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je systém ve své struktuře určený normou ISO 27001. Ta poskytuje model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ustavení, implementování, zpracovávání, monitorování, přezkoumávání, udržování a zlepšování ochrany informačních aktiv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aby byly dosaženy cíle organizace na základě posouzení rizik a úrovní akceptace rizik organizace navržených k efektivnímu ošetření a řízení rizik ztráty či poškození informace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46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7"/>
          <p:cNvSpPr txBox="1">
            <a:spLocks noGrp="1"/>
          </p:cNvSpPr>
          <p:nvPr>
            <p:ph type="title"/>
          </p:nvPr>
        </p:nvSpPr>
        <p:spPr>
          <a:xfrm>
            <a:off x="553213" y="361317"/>
            <a:ext cx="287591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Co </a:t>
            </a:r>
            <a:r>
              <a:rPr dirty="0"/>
              <a:t>je</a:t>
            </a:r>
            <a:r>
              <a:rPr spc="-114" dirty="0"/>
              <a:t> </a:t>
            </a:r>
            <a:r>
              <a:rPr spc="-5" dirty="0"/>
              <a:t>ISMS?</a:t>
            </a:r>
          </a:p>
        </p:txBody>
      </p:sp>
      <p:sp>
        <p:nvSpPr>
          <p:cNvPr id="3" name="object 18"/>
          <p:cNvSpPr txBox="1"/>
          <p:nvPr/>
        </p:nvSpPr>
        <p:spPr>
          <a:xfrm>
            <a:off x="472124" y="1904905"/>
            <a:ext cx="8180070" cy="3152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Hlavním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úkolem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ISMS je provádět vhodná opatření za účelem potlačení či minimalizace hrozeb informační bezpečnosti. Opatření jsou závislá na velikosti organizace a počtem aktivit, jež vykonává, přičemž se bere ohled na reálnou rizikovost aktivit organizace. Tato rizikovost je odvislá od toho, v jaké míře organizace zpracovává osobní či důvěrné údaje. 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Komplexní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řešení informační bezpečnosti se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netýká velkých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organizací jako jsou banky, zdravotnické instituce a státní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orgány,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ale všech firem, které zpravují údaje, které musí chránit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21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7"/>
          <p:cNvSpPr txBox="1">
            <a:spLocks noGrp="1"/>
          </p:cNvSpPr>
          <p:nvPr>
            <p:ph type="title"/>
          </p:nvPr>
        </p:nvSpPr>
        <p:spPr>
          <a:xfrm>
            <a:off x="707542" y="936193"/>
            <a:ext cx="287591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Co </a:t>
            </a:r>
            <a:r>
              <a:rPr dirty="0"/>
              <a:t>je</a:t>
            </a:r>
            <a:r>
              <a:rPr spc="-114" dirty="0"/>
              <a:t> </a:t>
            </a:r>
            <a:r>
              <a:rPr spc="-5" dirty="0"/>
              <a:t>ISMS?</a:t>
            </a:r>
          </a:p>
        </p:txBody>
      </p:sp>
      <p:sp>
        <p:nvSpPr>
          <p:cNvPr id="3" name="object 18"/>
          <p:cNvSpPr txBox="1"/>
          <p:nvPr/>
        </p:nvSpPr>
        <p:spPr>
          <a:xfrm>
            <a:off x="408228" y="1968754"/>
            <a:ext cx="8214359" cy="33637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6350" algn="just">
              <a:lnSpc>
                <a:spcPct val="100000"/>
              </a:lnSpc>
              <a:spcBef>
                <a:spcPts val="90"/>
              </a:spcBef>
            </a:pPr>
            <a:r>
              <a:rPr sz="2000" b="1" spc="-15" dirty="0">
                <a:solidFill>
                  <a:srgbClr val="FF0000"/>
                </a:solidFill>
                <a:latin typeface="Arial"/>
                <a:cs typeface="Arial"/>
              </a:rPr>
              <a:t>Systém </a:t>
            </a:r>
            <a:r>
              <a:rPr sz="2000" b="1" spc="-10" dirty="0">
                <a:solidFill>
                  <a:srgbClr val="FF0000"/>
                </a:solidFill>
                <a:latin typeface="Arial"/>
                <a:cs typeface="Arial"/>
              </a:rPr>
              <a:t>řízení 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bezpečnosti </a:t>
            </a:r>
            <a:r>
              <a:rPr sz="2000" b="1" spc="-10" dirty="0">
                <a:solidFill>
                  <a:srgbClr val="FF0000"/>
                </a:solidFill>
                <a:latin typeface="Arial"/>
                <a:cs typeface="Arial"/>
              </a:rPr>
              <a:t>informací </a:t>
            </a:r>
            <a:r>
              <a:rPr sz="2000" spc="-5" dirty="0">
                <a:latin typeface="Arial"/>
                <a:cs typeface="Arial"/>
              </a:rPr>
              <a:t>poskytuje </a:t>
            </a:r>
            <a:r>
              <a:rPr sz="2000" dirty="0">
                <a:latin typeface="Arial"/>
                <a:cs typeface="Arial"/>
              </a:rPr>
              <a:t>model </a:t>
            </a:r>
            <a:r>
              <a:rPr sz="2000" spc="-5" dirty="0">
                <a:latin typeface="Arial"/>
                <a:cs typeface="Arial"/>
              </a:rPr>
              <a:t>pro ustavení,  </a:t>
            </a:r>
            <a:r>
              <a:rPr sz="2000" spc="-10" dirty="0">
                <a:latin typeface="Arial"/>
                <a:cs typeface="Arial"/>
              </a:rPr>
              <a:t>implementování, zpracovávání, </a:t>
            </a:r>
            <a:r>
              <a:rPr sz="2000" spc="-5" dirty="0">
                <a:latin typeface="Arial"/>
                <a:cs typeface="Arial"/>
              </a:rPr>
              <a:t>monitorování, </a:t>
            </a:r>
            <a:r>
              <a:rPr sz="2000" spc="-10" dirty="0">
                <a:latin typeface="Arial"/>
                <a:cs typeface="Arial"/>
              </a:rPr>
              <a:t>přezkoumávání, udržování  </a:t>
            </a:r>
            <a:r>
              <a:rPr sz="2000" spc="-5" dirty="0">
                <a:latin typeface="Arial"/>
                <a:cs typeface="Arial"/>
              </a:rPr>
              <a:t>a </a:t>
            </a:r>
            <a:r>
              <a:rPr sz="2000" spc="-10" dirty="0">
                <a:latin typeface="Arial"/>
                <a:cs typeface="Arial"/>
              </a:rPr>
              <a:t>zlepšování </a:t>
            </a:r>
            <a:r>
              <a:rPr sz="2000" dirty="0">
                <a:latin typeface="Arial"/>
                <a:cs typeface="Arial"/>
              </a:rPr>
              <a:t>ochrany </a:t>
            </a:r>
            <a:r>
              <a:rPr sz="2000" spc="-5" dirty="0">
                <a:latin typeface="Arial"/>
                <a:cs typeface="Arial"/>
              </a:rPr>
              <a:t>informačních </a:t>
            </a:r>
            <a:r>
              <a:rPr sz="2000" spc="-35" dirty="0">
                <a:latin typeface="Arial"/>
                <a:cs typeface="Arial"/>
              </a:rPr>
              <a:t>aktiv, </a:t>
            </a:r>
            <a:r>
              <a:rPr sz="2000" spc="5" dirty="0">
                <a:latin typeface="Arial"/>
                <a:cs typeface="Arial"/>
              </a:rPr>
              <a:t>aby </a:t>
            </a:r>
            <a:r>
              <a:rPr sz="2000" spc="-5" dirty="0">
                <a:latin typeface="Arial"/>
                <a:cs typeface="Arial"/>
              </a:rPr>
              <a:t>byly dosaženy </a:t>
            </a:r>
            <a:r>
              <a:rPr sz="2000" dirty="0">
                <a:latin typeface="Arial"/>
                <a:cs typeface="Arial"/>
              </a:rPr>
              <a:t>cíle  </a:t>
            </a:r>
            <a:r>
              <a:rPr sz="2000" spc="-5" dirty="0">
                <a:latin typeface="Arial"/>
                <a:cs typeface="Arial"/>
              </a:rPr>
              <a:t>organizace </a:t>
            </a:r>
            <a:r>
              <a:rPr sz="2000" spc="-10" dirty="0">
                <a:latin typeface="Arial"/>
                <a:cs typeface="Arial"/>
              </a:rPr>
              <a:t>na </a:t>
            </a:r>
            <a:r>
              <a:rPr sz="2000" spc="-5" dirty="0">
                <a:latin typeface="Arial"/>
                <a:cs typeface="Arial"/>
              </a:rPr>
              <a:t>základě </a:t>
            </a:r>
            <a:r>
              <a:rPr sz="2000" spc="-10" dirty="0">
                <a:latin typeface="Arial"/>
                <a:cs typeface="Arial"/>
              </a:rPr>
              <a:t>posouzení </a:t>
            </a:r>
            <a:r>
              <a:rPr sz="2000" spc="-5" dirty="0">
                <a:latin typeface="Arial"/>
                <a:cs typeface="Arial"/>
              </a:rPr>
              <a:t>rizik a </a:t>
            </a:r>
            <a:r>
              <a:rPr sz="2000" spc="-10" dirty="0">
                <a:latin typeface="Arial"/>
                <a:cs typeface="Arial"/>
              </a:rPr>
              <a:t>úrovních </a:t>
            </a:r>
            <a:r>
              <a:rPr sz="2000" spc="-5" dirty="0">
                <a:latin typeface="Arial"/>
                <a:cs typeface="Arial"/>
              </a:rPr>
              <a:t>akceptace rizik  </a:t>
            </a:r>
            <a:r>
              <a:rPr sz="2000" spc="-10" dirty="0">
                <a:latin typeface="Arial"/>
                <a:cs typeface="Arial"/>
              </a:rPr>
              <a:t>organizace </a:t>
            </a:r>
            <a:r>
              <a:rPr sz="2000" spc="-20" dirty="0">
                <a:latin typeface="Arial"/>
                <a:cs typeface="Arial"/>
              </a:rPr>
              <a:t>navržených </a:t>
            </a:r>
            <a:r>
              <a:rPr sz="2000" spc="-5" dirty="0">
                <a:latin typeface="Arial"/>
                <a:cs typeface="Arial"/>
              </a:rPr>
              <a:t>k efektivnímu ošetření a </a:t>
            </a:r>
            <a:r>
              <a:rPr sz="2000" spc="-15" dirty="0">
                <a:latin typeface="Arial"/>
                <a:cs typeface="Arial"/>
              </a:rPr>
              <a:t>řízení</a:t>
            </a:r>
            <a:r>
              <a:rPr sz="2000" spc="24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rizik.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 dirty="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1870"/>
              </a:spcBef>
            </a:pPr>
            <a:r>
              <a:rPr sz="2000" b="1" dirty="0">
                <a:latin typeface="Arial"/>
                <a:cs typeface="Arial"/>
              </a:rPr>
              <a:t>ISMS </a:t>
            </a:r>
            <a:r>
              <a:rPr sz="2000" spc="-5" dirty="0">
                <a:latin typeface="Arial"/>
                <a:cs typeface="Arial"/>
              </a:rPr>
              <a:t>– část </a:t>
            </a:r>
            <a:r>
              <a:rPr sz="2000" spc="-10" dirty="0">
                <a:latin typeface="Arial"/>
                <a:cs typeface="Arial"/>
              </a:rPr>
              <a:t>celkového </a:t>
            </a:r>
            <a:r>
              <a:rPr sz="2000" dirty="0">
                <a:latin typeface="Arial"/>
                <a:cs typeface="Arial"/>
              </a:rPr>
              <a:t>systému </a:t>
            </a:r>
            <a:r>
              <a:rPr sz="2000" spc="-10" dirty="0">
                <a:latin typeface="Arial"/>
                <a:cs typeface="Arial"/>
              </a:rPr>
              <a:t>řízení </a:t>
            </a:r>
            <a:r>
              <a:rPr sz="2000" spc="-5" dirty="0">
                <a:latin typeface="Arial"/>
                <a:cs typeface="Arial"/>
              </a:rPr>
              <a:t>organizace, založená </a:t>
            </a:r>
            <a:r>
              <a:rPr sz="2000" spc="5" dirty="0">
                <a:latin typeface="Arial"/>
                <a:cs typeface="Arial"/>
              </a:rPr>
              <a:t>na </a:t>
            </a:r>
            <a:r>
              <a:rPr sz="2000" spc="-10" dirty="0">
                <a:latin typeface="Arial"/>
                <a:cs typeface="Arial"/>
              </a:rPr>
              <a:t>přístupu  </a:t>
            </a:r>
            <a:r>
              <a:rPr sz="2000" spc="-5" dirty="0">
                <a:latin typeface="Arial"/>
                <a:cs typeface="Arial"/>
              </a:rPr>
              <a:t>(organizace) k rizikům </a:t>
            </a:r>
            <a:r>
              <a:rPr sz="2000" spc="-10" dirty="0">
                <a:latin typeface="Arial"/>
                <a:cs typeface="Arial"/>
              </a:rPr>
              <a:t>činností, </a:t>
            </a:r>
            <a:r>
              <a:rPr sz="2000" dirty="0">
                <a:latin typeface="Arial"/>
                <a:cs typeface="Arial"/>
              </a:rPr>
              <a:t>která je </a:t>
            </a:r>
            <a:r>
              <a:rPr sz="2000" spc="-10" dirty="0">
                <a:latin typeface="Arial"/>
                <a:cs typeface="Arial"/>
              </a:rPr>
              <a:t>zaměřena na </a:t>
            </a:r>
            <a:r>
              <a:rPr sz="2000" spc="-5" dirty="0">
                <a:latin typeface="Arial"/>
                <a:cs typeface="Arial"/>
              </a:rPr>
              <a:t>ustanovení,  </a:t>
            </a:r>
            <a:r>
              <a:rPr sz="2000" spc="-10" dirty="0">
                <a:latin typeface="Arial"/>
                <a:cs typeface="Arial"/>
              </a:rPr>
              <a:t>zavádění, provoz, </a:t>
            </a:r>
            <a:r>
              <a:rPr sz="2000" spc="-5" dirty="0">
                <a:latin typeface="Arial"/>
                <a:cs typeface="Arial"/>
              </a:rPr>
              <a:t>monitorování, přezkoumání, </a:t>
            </a:r>
            <a:r>
              <a:rPr sz="2000" spc="-10" dirty="0">
                <a:latin typeface="Arial"/>
                <a:cs typeface="Arial"/>
              </a:rPr>
              <a:t>údržbu </a:t>
            </a:r>
            <a:r>
              <a:rPr sz="2000" spc="-5" dirty="0">
                <a:latin typeface="Arial"/>
                <a:cs typeface="Arial"/>
              </a:rPr>
              <a:t>a zlepšování  </a:t>
            </a:r>
            <a:r>
              <a:rPr sz="2000" spc="-15" dirty="0">
                <a:latin typeface="Arial"/>
                <a:cs typeface="Arial"/>
              </a:rPr>
              <a:t>bezpečnosti</a:t>
            </a:r>
            <a:r>
              <a:rPr sz="2000" spc="8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informací.</a:t>
            </a:r>
            <a:endParaRPr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3173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7"/>
          <p:cNvSpPr txBox="1">
            <a:spLocks noGrp="1"/>
          </p:cNvSpPr>
          <p:nvPr>
            <p:ph type="title"/>
          </p:nvPr>
        </p:nvSpPr>
        <p:spPr>
          <a:xfrm>
            <a:off x="707542" y="936193"/>
            <a:ext cx="287591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Co </a:t>
            </a:r>
            <a:r>
              <a:rPr dirty="0"/>
              <a:t>je</a:t>
            </a:r>
            <a:r>
              <a:rPr spc="-114" dirty="0"/>
              <a:t> </a:t>
            </a:r>
            <a:r>
              <a:rPr spc="-5" dirty="0"/>
              <a:t>ISMS?</a:t>
            </a:r>
          </a:p>
        </p:txBody>
      </p:sp>
      <p:sp>
        <p:nvSpPr>
          <p:cNvPr id="3" name="object 18"/>
          <p:cNvSpPr txBox="1"/>
          <p:nvPr/>
        </p:nvSpPr>
        <p:spPr>
          <a:xfrm>
            <a:off x="456691" y="2038603"/>
            <a:ext cx="8180070" cy="31675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Arial"/>
                <a:cs typeface="Arial"/>
              </a:rPr>
              <a:t>ISMS </a:t>
            </a:r>
            <a:r>
              <a:rPr sz="2000" b="1" spc="-10" dirty="0">
                <a:latin typeface="Arial"/>
                <a:cs typeface="Arial"/>
              </a:rPr>
              <a:t>je </a:t>
            </a:r>
            <a:r>
              <a:rPr sz="2000" b="1" spc="-5" dirty="0">
                <a:latin typeface="Arial"/>
                <a:cs typeface="Arial"/>
              </a:rPr>
              <a:t>efektivní dokumentovaný </a:t>
            </a:r>
            <a:r>
              <a:rPr sz="2000" b="1" spc="-10" dirty="0">
                <a:latin typeface="Arial"/>
                <a:cs typeface="Arial"/>
              </a:rPr>
              <a:t>systém </a:t>
            </a:r>
            <a:r>
              <a:rPr sz="2000" b="1" spc="-5" dirty="0">
                <a:latin typeface="Arial"/>
                <a:cs typeface="Arial"/>
              </a:rPr>
              <a:t>řízení </a:t>
            </a:r>
            <a:r>
              <a:rPr sz="2000" b="1" dirty="0">
                <a:latin typeface="Arial"/>
                <a:cs typeface="Arial"/>
              </a:rPr>
              <a:t>a </a:t>
            </a:r>
            <a:r>
              <a:rPr sz="2000" b="1" spc="-5" dirty="0">
                <a:latin typeface="Arial"/>
                <a:cs typeface="Arial"/>
              </a:rPr>
              <a:t>správy  </a:t>
            </a:r>
            <a:r>
              <a:rPr sz="2000" b="1" dirty="0">
                <a:latin typeface="Arial"/>
                <a:cs typeface="Arial"/>
              </a:rPr>
              <a:t>informačních aktiv </a:t>
            </a:r>
            <a:r>
              <a:rPr sz="2000" dirty="0">
                <a:latin typeface="Arial"/>
                <a:cs typeface="Arial"/>
              </a:rPr>
              <a:t>s </a:t>
            </a:r>
            <a:r>
              <a:rPr sz="2000" spc="-5" dirty="0">
                <a:latin typeface="Arial"/>
                <a:cs typeface="Arial"/>
              </a:rPr>
              <a:t>cílem eliminovat jejich </a:t>
            </a:r>
            <a:r>
              <a:rPr sz="2000" dirty="0">
                <a:latin typeface="Arial"/>
                <a:cs typeface="Arial"/>
              </a:rPr>
              <a:t>možnou </a:t>
            </a:r>
            <a:r>
              <a:rPr sz="2000" spc="-5" dirty="0">
                <a:latin typeface="Arial"/>
                <a:cs typeface="Arial"/>
              </a:rPr>
              <a:t>ztrátu  </a:t>
            </a:r>
            <a:r>
              <a:rPr sz="2000" dirty="0">
                <a:latin typeface="Arial"/>
                <a:cs typeface="Arial"/>
              </a:rPr>
              <a:t>nebo </a:t>
            </a:r>
            <a:r>
              <a:rPr sz="2000" spc="-5" dirty="0">
                <a:latin typeface="Arial"/>
                <a:cs typeface="Arial"/>
              </a:rPr>
              <a:t>poškození tím,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že:</a:t>
            </a:r>
            <a:endParaRPr sz="2000" dirty="0">
              <a:latin typeface="Arial"/>
              <a:cs typeface="Arial"/>
            </a:endParaRPr>
          </a:p>
          <a:p>
            <a:pPr marL="256540" indent="-243840" algn="just">
              <a:lnSpc>
                <a:spcPct val="150000"/>
              </a:lnSpc>
              <a:spcBef>
                <a:spcPts val="1010"/>
              </a:spcBef>
              <a:buSzPct val="95833"/>
              <a:buFont typeface="Wingdings"/>
              <a:buChar char=""/>
              <a:tabLst>
                <a:tab pos="256540" algn="l"/>
              </a:tabLst>
            </a:pPr>
            <a:r>
              <a:rPr sz="2000" dirty="0">
                <a:latin typeface="Arial"/>
                <a:cs typeface="Arial"/>
              </a:rPr>
              <a:t>jsou určena </a:t>
            </a:r>
            <a:r>
              <a:rPr sz="2000" b="1" spc="-5" dirty="0">
                <a:latin typeface="Arial"/>
                <a:cs typeface="Arial"/>
              </a:rPr>
              <a:t>aktiva</a:t>
            </a:r>
            <a:r>
              <a:rPr sz="2000" spc="-5" dirty="0">
                <a:latin typeface="Arial"/>
                <a:cs typeface="Arial"/>
              </a:rPr>
              <a:t>, </a:t>
            </a:r>
            <a:r>
              <a:rPr sz="2000" dirty="0">
                <a:latin typeface="Arial"/>
                <a:cs typeface="Arial"/>
              </a:rPr>
              <a:t>která se mají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chránit,</a:t>
            </a:r>
          </a:p>
          <a:p>
            <a:pPr marL="256540" indent="-243840" algn="just">
              <a:lnSpc>
                <a:spcPct val="150000"/>
              </a:lnSpc>
              <a:spcBef>
                <a:spcPts val="1010"/>
              </a:spcBef>
              <a:buSzPct val="95833"/>
              <a:buFont typeface="Wingdings"/>
              <a:buChar char=""/>
              <a:tabLst>
                <a:tab pos="256540" algn="l"/>
              </a:tabLst>
            </a:pPr>
            <a:r>
              <a:rPr sz="2000" dirty="0">
                <a:latin typeface="Arial"/>
                <a:cs typeface="Arial"/>
              </a:rPr>
              <a:t>jsou </a:t>
            </a:r>
            <a:r>
              <a:rPr sz="2000" spc="-10" dirty="0">
                <a:latin typeface="Arial"/>
                <a:cs typeface="Arial"/>
              </a:rPr>
              <a:t>zvolena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10" dirty="0">
                <a:latin typeface="Arial"/>
                <a:cs typeface="Arial"/>
              </a:rPr>
              <a:t>řízena </a:t>
            </a:r>
            <a:r>
              <a:rPr sz="2000" dirty="0">
                <a:latin typeface="Arial"/>
                <a:cs typeface="Arial"/>
              </a:rPr>
              <a:t>možná </a:t>
            </a:r>
            <a:r>
              <a:rPr sz="2000" b="1" spc="-10" dirty="0">
                <a:latin typeface="Arial"/>
                <a:cs typeface="Arial"/>
              </a:rPr>
              <a:t>rizika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bezpečnosti</a:t>
            </a:r>
            <a:r>
              <a:rPr sz="2000" spc="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informací,</a:t>
            </a:r>
          </a:p>
          <a:p>
            <a:pPr marL="256540" indent="-243840" algn="just">
              <a:lnSpc>
                <a:spcPct val="150000"/>
              </a:lnSpc>
              <a:spcBef>
                <a:spcPts val="985"/>
              </a:spcBef>
              <a:buSzPct val="95833"/>
              <a:buFont typeface="Wingdings"/>
              <a:buChar char=""/>
              <a:tabLst>
                <a:tab pos="256540" algn="l"/>
              </a:tabLst>
            </a:pPr>
            <a:r>
              <a:rPr sz="2000" dirty="0">
                <a:latin typeface="Arial"/>
                <a:cs typeface="Arial"/>
              </a:rPr>
              <a:t>jsou </a:t>
            </a:r>
            <a:r>
              <a:rPr sz="2000" spc="-5" dirty="0">
                <a:latin typeface="Arial"/>
                <a:cs typeface="Arial"/>
              </a:rPr>
              <a:t>zavedena </a:t>
            </a:r>
            <a:r>
              <a:rPr sz="2000" b="1" dirty="0">
                <a:latin typeface="Arial"/>
                <a:cs typeface="Arial"/>
              </a:rPr>
              <a:t>opatření</a:t>
            </a:r>
            <a:r>
              <a:rPr sz="2000" dirty="0">
                <a:latin typeface="Arial"/>
                <a:cs typeface="Arial"/>
              </a:rPr>
              <a:t> s </a:t>
            </a:r>
            <a:r>
              <a:rPr sz="2000" spc="-5" dirty="0">
                <a:latin typeface="Arial"/>
                <a:cs typeface="Arial"/>
              </a:rPr>
              <a:t>požadovanou úrovní </a:t>
            </a:r>
            <a:r>
              <a:rPr sz="2000" spc="-10" dirty="0">
                <a:latin typeface="Arial"/>
                <a:cs typeface="Arial"/>
              </a:rPr>
              <a:t>záruk 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 smtClean="0">
                <a:latin typeface="Arial"/>
                <a:cs typeface="Arial"/>
              </a:rPr>
              <a:t>ta</a:t>
            </a:r>
            <a:r>
              <a:rPr lang="cs-CZ" sz="2000" dirty="0" smtClean="0">
                <a:latin typeface="Arial"/>
                <a:cs typeface="Arial"/>
              </a:rPr>
              <a:t> </a:t>
            </a:r>
            <a:r>
              <a:rPr lang="cs-CZ" sz="2000" spc="-5" dirty="0" smtClean="0">
                <a:latin typeface="Arial"/>
                <a:cs typeface="Arial"/>
              </a:rPr>
              <a:t>jsou</a:t>
            </a:r>
            <a:r>
              <a:rPr sz="2000" spc="-15" dirty="0" smtClean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kontrolována.</a:t>
            </a:r>
          </a:p>
        </p:txBody>
      </p:sp>
    </p:spTree>
    <p:extLst>
      <p:ext uri="{BB962C8B-B14F-4D97-AF65-F5344CB8AC3E}">
        <p14:creationId xmlns:p14="http://schemas.microsoft.com/office/powerpoint/2010/main" val="263257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7"/>
          <p:cNvSpPr txBox="1">
            <a:spLocks noGrp="1"/>
          </p:cNvSpPr>
          <p:nvPr>
            <p:ph type="title"/>
          </p:nvPr>
        </p:nvSpPr>
        <p:spPr>
          <a:xfrm>
            <a:off x="2138945" y="465489"/>
            <a:ext cx="466026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Model </a:t>
            </a:r>
            <a:r>
              <a:rPr dirty="0"/>
              <a:t>ISMS -</a:t>
            </a:r>
            <a:r>
              <a:rPr spc="-120" dirty="0"/>
              <a:t> </a:t>
            </a:r>
            <a:r>
              <a:rPr spc="5" dirty="0"/>
              <a:t>PDCA</a:t>
            </a:r>
          </a:p>
        </p:txBody>
      </p:sp>
      <p:sp>
        <p:nvSpPr>
          <p:cNvPr id="3" name="object 18"/>
          <p:cNvSpPr/>
          <p:nvPr/>
        </p:nvSpPr>
        <p:spPr>
          <a:xfrm>
            <a:off x="1197863" y="1584935"/>
            <a:ext cx="6444110" cy="45994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4338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7"/>
          <p:cNvSpPr txBox="1">
            <a:spLocks noGrp="1"/>
          </p:cNvSpPr>
          <p:nvPr>
            <p:ph type="title"/>
          </p:nvPr>
        </p:nvSpPr>
        <p:spPr>
          <a:xfrm>
            <a:off x="665784" y="906906"/>
            <a:ext cx="4659630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5" dirty="0"/>
              <a:t>Model </a:t>
            </a:r>
            <a:r>
              <a:rPr dirty="0"/>
              <a:t>ISMS -</a:t>
            </a:r>
            <a:r>
              <a:rPr spc="-125" dirty="0"/>
              <a:t> </a:t>
            </a:r>
            <a:r>
              <a:rPr spc="5" dirty="0"/>
              <a:t>PDCA</a:t>
            </a:r>
          </a:p>
        </p:txBody>
      </p:sp>
      <p:sp>
        <p:nvSpPr>
          <p:cNvPr id="3" name="object 18"/>
          <p:cNvSpPr txBox="1"/>
          <p:nvPr/>
        </p:nvSpPr>
        <p:spPr>
          <a:xfrm>
            <a:off x="424383" y="1775045"/>
            <a:ext cx="8218170" cy="4356735"/>
          </a:xfrm>
          <a:prstGeom prst="rect">
            <a:avLst/>
          </a:prstGeom>
        </p:spPr>
        <p:txBody>
          <a:bodyPr vert="horz" wrap="square" lIns="0" tIns="14160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115"/>
              </a:spcBef>
            </a:pPr>
            <a:r>
              <a:rPr sz="1800" b="1" dirty="0">
                <a:latin typeface="Arial"/>
                <a:cs typeface="Arial"/>
              </a:rPr>
              <a:t>Model ISMS – </a:t>
            </a:r>
            <a:r>
              <a:rPr sz="1800" b="1" spc="-5" dirty="0">
                <a:latin typeface="Arial"/>
                <a:cs typeface="Arial"/>
              </a:rPr>
              <a:t>PDCA </a:t>
            </a:r>
            <a:r>
              <a:rPr sz="1800" dirty="0">
                <a:latin typeface="Arial"/>
                <a:cs typeface="Arial"/>
              </a:rPr>
              <a:t>(Plánuj – Dělej – Kontroluj –</a:t>
            </a:r>
            <a:r>
              <a:rPr sz="1800" spc="-19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Jednej)</a:t>
            </a:r>
          </a:p>
          <a:p>
            <a:pPr marL="12700" algn="just">
              <a:lnSpc>
                <a:spcPct val="100000"/>
              </a:lnSpc>
              <a:spcBef>
                <a:spcPts val="1010"/>
              </a:spcBef>
            </a:pPr>
            <a:r>
              <a:rPr sz="1800" spc="-5" dirty="0">
                <a:latin typeface="Arial"/>
                <a:cs typeface="Arial"/>
              </a:rPr>
              <a:t>Čtyři </a:t>
            </a:r>
            <a:r>
              <a:rPr sz="1800" dirty="0">
                <a:latin typeface="Arial"/>
                <a:cs typeface="Arial"/>
              </a:rPr>
              <a:t>etapy </a:t>
            </a:r>
            <a:r>
              <a:rPr sz="1800" spc="5" dirty="0">
                <a:latin typeface="Arial"/>
                <a:cs typeface="Arial"/>
              </a:rPr>
              <a:t>celého </a:t>
            </a:r>
            <a:r>
              <a:rPr sz="1800" spc="-5" dirty="0">
                <a:latin typeface="Arial"/>
                <a:cs typeface="Arial"/>
              </a:rPr>
              <a:t>životního </a:t>
            </a:r>
            <a:r>
              <a:rPr sz="1800" dirty="0">
                <a:latin typeface="Arial"/>
                <a:cs typeface="Arial"/>
              </a:rPr>
              <a:t>cyklu systému</a:t>
            </a:r>
            <a:r>
              <a:rPr sz="1800" spc="-1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řízení:</a:t>
            </a:r>
          </a:p>
          <a:p>
            <a:pPr marL="241300" marR="5080" indent="-228600" algn="just">
              <a:lnSpc>
                <a:spcPct val="100000"/>
              </a:lnSpc>
              <a:spcBef>
                <a:spcPts val="985"/>
              </a:spcBef>
              <a:buFont typeface="Wingdings"/>
              <a:buChar char=""/>
              <a:tabLst>
                <a:tab pos="241300" algn="l"/>
              </a:tabLst>
            </a:pPr>
            <a:r>
              <a:rPr sz="1800" b="1" spc="-5" dirty="0">
                <a:latin typeface="Arial"/>
                <a:cs typeface="Arial"/>
              </a:rPr>
              <a:t>Ustanovení ISMS </a:t>
            </a:r>
            <a:r>
              <a:rPr sz="1800" b="1" dirty="0">
                <a:latin typeface="Arial"/>
                <a:cs typeface="Arial"/>
              </a:rPr>
              <a:t>– </a:t>
            </a:r>
            <a:r>
              <a:rPr sz="1800" spc="-5" dirty="0">
                <a:latin typeface="Arial"/>
                <a:cs typeface="Arial"/>
              </a:rPr>
              <a:t>cílem </a:t>
            </a:r>
            <a:r>
              <a:rPr sz="1800" spc="-15" dirty="0">
                <a:latin typeface="Arial"/>
                <a:cs typeface="Arial"/>
              </a:rPr>
              <a:t>je </a:t>
            </a:r>
            <a:r>
              <a:rPr sz="1800" spc="-5" dirty="0">
                <a:latin typeface="Arial"/>
                <a:cs typeface="Arial"/>
              </a:rPr>
              <a:t>upřesnit rozsah a hranice, kterých </a:t>
            </a:r>
            <a:r>
              <a:rPr sz="1800" dirty="0">
                <a:latin typeface="Arial"/>
                <a:cs typeface="Arial"/>
              </a:rPr>
              <a:t>se </a:t>
            </a:r>
            <a:r>
              <a:rPr sz="1800" spc="-5" dirty="0">
                <a:latin typeface="Arial"/>
                <a:cs typeface="Arial"/>
              </a:rPr>
              <a:t>řízení  bezpečnosti týká, stanovit jasné manažerské zadání a </a:t>
            </a:r>
            <a:r>
              <a:rPr sz="1800" dirty="0">
                <a:latin typeface="Arial"/>
                <a:cs typeface="Arial"/>
              </a:rPr>
              <a:t>na </a:t>
            </a:r>
            <a:r>
              <a:rPr sz="1800" spc="-5" dirty="0">
                <a:latin typeface="Arial"/>
                <a:cs typeface="Arial"/>
              </a:rPr>
              <a:t>základě ohodnocení  rizik vybrat nezbytná </a:t>
            </a:r>
            <a:r>
              <a:rPr sz="1800" dirty="0">
                <a:latin typeface="Arial"/>
                <a:cs typeface="Arial"/>
              </a:rPr>
              <a:t>bezpečnostní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opatření.</a:t>
            </a:r>
          </a:p>
          <a:p>
            <a:pPr marL="241300" indent="-228600" algn="just">
              <a:lnSpc>
                <a:spcPct val="100000"/>
              </a:lnSpc>
              <a:spcBef>
                <a:spcPts val="1010"/>
              </a:spcBef>
              <a:buFont typeface="Wingdings"/>
              <a:buChar char=""/>
              <a:tabLst>
                <a:tab pos="241300" algn="l"/>
              </a:tabLst>
            </a:pPr>
            <a:r>
              <a:rPr sz="1800" b="1" spc="-5" dirty="0">
                <a:latin typeface="Arial"/>
                <a:cs typeface="Arial"/>
              </a:rPr>
              <a:t>Zavádění</a:t>
            </a:r>
            <a:r>
              <a:rPr sz="1800" b="1" spc="19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a</a:t>
            </a:r>
            <a:r>
              <a:rPr sz="1800" b="1" spc="18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provoz</a:t>
            </a:r>
            <a:r>
              <a:rPr sz="1800" b="1" spc="19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ISMS</a:t>
            </a:r>
            <a:r>
              <a:rPr sz="1800" b="1" spc="17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–</a:t>
            </a:r>
            <a:r>
              <a:rPr sz="1800" b="1" spc="1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cílem</a:t>
            </a:r>
            <a:r>
              <a:rPr sz="1800" spc="190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je</a:t>
            </a:r>
            <a:r>
              <a:rPr sz="1800" spc="18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účelně</a:t>
            </a:r>
            <a:r>
              <a:rPr sz="1800" spc="18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spc="18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systematicky</a:t>
            </a:r>
            <a:r>
              <a:rPr sz="1800" spc="17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prosadit</a:t>
            </a:r>
            <a:r>
              <a:rPr sz="1800" spc="19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vybraná</a:t>
            </a:r>
            <a:endParaRPr sz="1800" dirty="0">
              <a:latin typeface="Arial"/>
              <a:cs typeface="Arial"/>
            </a:endParaRPr>
          </a:p>
          <a:p>
            <a:pPr marL="241300" algn="just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bezpečnostní opatření do chodu</a:t>
            </a:r>
            <a:r>
              <a:rPr sz="1800" spc="-1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organizace.</a:t>
            </a:r>
          </a:p>
          <a:p>
            <a:pPr marL="241300" marR="5715" indent="-228600" algn="just">
              <a:lnSpc>
                <a:spcPct val="100000"/>
              </a:lnSpc>
              <a:spcBef>
                <a:spcPts val="1010"/>
              </a:spcBef>
              <a:buFont typeface="Wingdings"/>
              <a:buChar char=""/>
              <a:tabLst>
                <a:tab pos="241300" algn="l"/>
              </a:tabLst>
            </a:pPr>
            <a:r>
              <a:rPr sz="1800" b="1" spc="-5" dirty="0">
                <a:latin typeface="Arial"/>
                <a:cs typeface="Arial"/>
              </a:rPr>
              <a:t>Monitorování a přezkoumání </a:t>
            </a:r>
            <a:r>
              <a:rPr sz="1800" b="1" dirty="0">
                <a:latin typeface="Arial"/>
                <a:cs typeface="Arial"/>
              </a:rPr>
              <a:t>ISMS – </a:t>
            </a:r>
            <a:r>
              <a:rPr sz="1800" dirty="0">
                <a:latin typeface="Arial"/>
                <a:cs typeface="Arial"/>
              </a:rPr>
              <a:t>cílem je </a:t>
            </a:r>
            <a:r>
              <a:rPr sz="1800" spc="-5" dirty="0">
                <a:latin typeface="Arial"/>
                <a:cs typeface="Arial"/>
              </a:rPr>
              <a:t>zajištění </a:t>
            </a:r>
            <a:r>
              <a:rPr sz="1800" dirty="0">
                <a:latin typeface="Arial"/>
                <a:cs typeface="Arial"/>
              </a:rPr>
              <a:t>zpětné </a:t>
            </a:r>
            <a:r>
              <a:rPr sz="1800" spc="-5" dirty="0">
                <a:latin typeface="Arial"/>
                <a:cs typeface="Arial"/>
              </a:rPr>
              <a:t>vazby a  pravidelného sledování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hodnocení </a:t>
            </a:r>
            <a:r>
              <a:rPr sz="1800" spc="-10" dirty="0">
                <a:latin typeface="Arial"/>
                <a:cs typeface="Arial"/>
              </a:rPr>
              <a:t>úspěšných </a:t>
            </a:r>
            <a:r>
              <a:rPr sz="1800" dirty="0">
                <a:latin typeface="Arial"/>
                <a:cs typeface="Arial"/>
              </a:rPr>
              <a:t>i </a:t>
            </a:r>
            <a:r>
              <a:rPr sz="1800" spc="-5" dirty="0">
                <a:latin typeface="Arial"/>
                <a:cs typeface="Arial"/>
              </a:rPr>
              <a:t>nedostatečných stránek  </a:t>
            </a:r>
            <a:r>
              <a:rPr sz="1800" dirty="0">
                <a:latin typeface="Arial"/>
                <a:cs typeface="Arial"/>
              </a:rPr>
              <a:t>řízení bezpečnosti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informací.</a:t>
            </a:r>
            <a:endParaRPr sz="1800" dirty="0">
              <a:latin typeface="Arial"/>
              <a:cs typeface="Arial"/>
            </a:endParaRPr>
          </a:p>
          <a:p>
            <a:pPr marL="241300" marR="5715" indent="-228600" algn="just">
              <a:lnSpc>
                <a:spcPct val="100000"/>
              </a:lnSpc>
              <a:spcBef>
                <a:spcPts val="985"/>
              </a:spcBef>
              <a:buFont typeface="Wingdings"/>
              <a:buChar char=""/>
              <a:tabLst>
                <a:tab pos="241300" algn="l"/>
              </a:tabLst>
            </a:pPr>
            <a:r>
              <a:rPr sz="1800" b="1" spc="-5" dirty="0">
                <a:latin typeface="Arial"/>
                <a:cs typeface="Arial"/>
              </a:rPr>
              <a:t>Údržba </a:t>
            </a:r>
            <a:r>
              <a:rPr sz="1800" b="1" dirty="0">
                <a:latin typeface="Arial"/>
                <a:cs typeface="Arial"/>
              </a:rPr>
              <a:t>a </a:t>
            </a:r>
            <a:r>
              <a:rPr sz="1800" b="1" spc="-5" dirty="0">
                <a:latin typeface="Arial"/>
                <a:cs typeface="Arial"/>
              </a:rPr>
              <a:t>zlepšování </a:t>
            </a:r>
            <a:r>
              <a:rPr sz="1800" b="1" dirty="0">
                <a:latin typeface="Arial"/>
                <a:cs typeface="Arial"/>
              </a:rPr>
              <a:t>ISMS – </a:t>
            </a:r>
            <a:r>
              <a:rPr sz="1800" spc="-5" dirty="0">
                <a:latin typeface="Arial"/>
                <a:cs typeface="Arial"/>
              </a:rPr>
              <a:t>cílem </a:t>
            </a:r>
            <a:r>
              <a:rPr sz="1800" spc="-10" dirty="0">
                <a:latin typeface="Arial"/>
                <a:cs typeface="Arial"/>
              </a:rPr>
              <a:t>je </a:t>
            </a:r>
            <a:r>
              <a:rPr sz="1800" spc="-5" dirty="0">
                <a:latin typeface="Arial"/>
                <a:cs typeface="Arial"/>
              </a:rPr>
              <a:t>realizace možností </a:t>
            </a:r>
            <a:r>
              <a:rPr sz="1800" spc="-10" dirty="0">
                <a:latin typeface="Arial"/>
                <a:cs typeface="Arial"/>
              </a:rPr>
              <a:t>zlepšování </a:t>
            </a:r>
            <a:r>
              <a:rPr sz="1800" spc="-5" dirty="0">
                <a:latin typeface="Arial"/>
                <a:cs typeface="Arial"/>
              </a:rPr>
              <a:t>systému  </a:t>
            </a:r>
            <a:r>
              <a:rPr sz="1800" dirty="0">
                <a:latin typeface="Arial"/>
                <a:cs typeface="Arial"/>
              </a:rPr>
              <a:t>řízení </a:t>
            </a:r>
            <a:r>
              <a:rPr sz="1800" spc="-5" dirty="0">
                <a:latin typeface="Arial"/>
                <a:cs typeface="Arial"/>
              </a:rPr>
              <a:t>bezpečnosti informací </a:t>
            </a:r>
            <a:r>
              <a:rPr sz="1800" dirty="0">
                <a:latin typeface="Arial"/>
                <a:cs typeface="Arial"/>
              </a:rPr>
              <a:t>ať už soustavným </a:t>
            </a:r>
            <a:r>
              <a:rPr sz="1800" spc="-5" dirty="0">
                <a:latin typeface="Arial"/>
                <a:cs typeface="Arial"/>
              </a:rPr>
              <a:t>zlepšování </a:t>
            </a:r>
            <a:r>
              <a:rPr sz="1800" dirty="0">
                <a:latin typeface="Arial"/>
                <a:cs typeface="Arial"/>
              </a:rPr>
              <a:t>systému </a:t>
            </a:r>
            <a:r>
              <a:rPr sz="1800" spc="-5" dirty="0">
                <a:latin typeface="Arial"/>
                <a:cs typeface="Arial"/>
              </a:rPr>
              <a:t>nebo  </a:t>
            </a:r>
            <a:r>
              <a:rPr sz="1800" dirty="0">
                <a:latin typeface="Arial"/>
                <a:cs typeface="Arial"/>
              </a:rPr>
              <a:t>odstraňování zjištěných slabin a</a:t>
            </a:r>
            <a:r>
              <a:rPr sz="1800" spc="-1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nedostatků.</a:t>
            </a:r>
          </a:p>
        </p:txBody>
      </p:sp>
    </p:spTree>
    <p:extLst>
      <p:ext uri="{BB962C8B-B14F-4D97-AF65-F5344CB8AC3E}">
        <p14:creationId xmlns:p14="http://schemas.microsoft.com/office/powerpoint/2010/main" val="351103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8336" y="1824732"/>
            <a:ext cx="7886700" cy="4082156"/>
          </a:xfrm>
        </p:spPr>
        <p:txBody>
          <a:bodyPr>
            <a:normAutofit fontScale="92500" lnSpcReduction="10000"/>
          </a:bodyPr>
          <a:lstStyle/>
          <a:p>
            <a:pPr marL="241300" indent="-229235">
              <a:lnSpc>
                <a:spcPct val="100000"/>
              </a:lnSpc>
              <a:spcBef>
                <a:spcPts val="819"/>
              </a:spcBef>
              <a:tabLst>
                <a:tab pos="241935" algn="l"/>
              </a:tabLst>
            </a:pPr>
            <a:r>
              <a:rPr lang="cs-CZ" dirty="0"/>
              <a:t>Základní </a:t>
            </a:r>
            <a:r>
              <a:rPr lang="cs-CZ" dirty="0" smtClean="0"/>
              <a:t>pojmy.</a:t>
            </a:r>
          </a:p>
          <a:p>
            <a:pPr marL="241300" indent="-229235">
              <a:lnSpc>
                <a:spcPct val="100000"/>
              </a:lnSpc>
              <a:spcBef>
                <a:spcPts val="819"/>
              </a:spcBef>
              <a:tabLst>
                <a:tab pos="241935" algn="l"/>
              </a:tabLst>
            </a:pPr>
            <a:r>
              <a:rPr lang="cs-CZ" dirty="0" smtClean="0"/>
              <a:t>Co </a:t>
            </a:r>
            <a:r>
              <a:rPr lang="cs-CZ" dirty="0"/>
              <a:t>jsou informace? </a:t>
            </a:r>
            <a:endParaRPr lang="cs-CZ" dirty="0" smtClean="0"/>
          </a:p>
          <a:p>
            <a:pPr marL="241300" indent="-229235">
              <a:lnSpc>
                <a:spcPct val="100000"/>
              </a:lnSpc>
              <a:spcBef>
                <a:spcPts val="819"/>
              </a:spcBef>
              <a:tabLst>
                <a:tab pos="241935" algn="l"/>
              </a:tabLst>
            </a:pPr>
            <a:r>
              <a:rPr lang="cs-CZ" dirty="0" smtClean="0"/>
              <a:t>Co </a:t>
            </a:r>
            <a:r>
              <a:rPr lang="cs-CZ" dirty="0"/>
              <a:t>je bezpečnost informací? </a:t>
            </a:r>
            <a:endParaRPr lang="cs-CZ" dirty="0" smtClean="0"/>
          </a:p>
          <a:p>
            <a:pPr marL="241300" indent="-229235">
              <a:lnSpc>
                <a:spcPct val="100000"/>
              </a:lnSpc>
              <a:spcBef>
                <a:spcPts val="819"/>
              </a:spcBef>
              <a:tabLst>
                <a:tab pos="241935" algn="l"/>
              </a:tabLst>
            </a:pPr>
            <a:r>
              <a:rPr lang="cs-CZ" dirty="0" smtClean="0"/>
              <a:t>Co </a:t>
            </a:r>
            <a:r>
              <a:rPr lang="cs-CZ" dirty="0"/>
              <a:t>je ISMS? </a:t>
            </a:r>
            <a:endParaRPr lang="cs-CZ" dirty="0" smtClean="0"/>
          </a:p>
          <a:p>
            <a:pPr marL="241300" indent="-229235">
              <a:lnSpc>
                <a:spcPct val="100000"/>
              </a:lnSpc>
              <a:spcBef>
                <a:spcPts val="819"/>
              </a:spcBef>
              <a:tabLst>
                <a:tab pos="241935" algn="l"/>
              </a:tabLst>
            </a:pPr>
            <a:r>
              <a:rPr lang="cs-CZ" dirty="0" smtClean="0"/>
              <a:t>Model </a:t>
            </a:r>
            <a:r>
              <a:rPr lang="cs-CZ" dirty="0"/>
              <a:t>ISMS - PDCA. </a:t>
            </a:r>
            <a:endParaRPr lang="cs-CZ" dirty="0" smtClean="0"/>
          </a:p>
          <a:p>
            <a:pPr marL="241300" indent="-229235">
              <a:lnSpc>
                <a:spcPct val="100000"/>
              </a:lnSpc>
              <a:spcBef>
                <a:spcPts val="819"/>
              </a:spcBef>
              <a:tabLst>
                <a:tab pos="241935" algn="l"/>
              </a:tabLst>
            </a:pPr>
            <a:r>
              <a:rPr lang="cs-CZ" dirty="0" smtClean="0"/>
              <a:t>Zavádění </a:t>
            </a:r>
            <a:r>
              <a:rPr lang="cs-CZ" dirty="0"/>
              <a:t>a provoz </a:t>
            </a:r>
            <a:r>
              <a:rPr lang="cs-CZ" dirty="0" smtClean="0"/>
              <a:t>ISMS.</a:t>
            </a:r>
          </a:p>
          <a:p>
            <a:pPr marL="241300" indent="-229235">
              <a:lnSpc>
                <a:spcPct val="100000"/>
              </a:lnSpc>
              <a:spcBef>
                <a:spcPts val="819"/>
              </a:spcBef>
              <a:tabLst>
                <a:tab pos="241935" algn="l"/>
              </a:tabLst>
            </a:pPr>
            <a:r>
              <a:rPr lang="cs-CZ" dirty="0" smtClean="0"/>
              <a:t>Monitorování </a:t>
            </a:r>
            <a:r>
              <a:rPr lang="cs-CZ" dirty="0"/>
              <a:t>a údržba ISMS. </a:t>
            </a:r>
            <a:endParaRPr lang="cs-CZ" dirty="0" smtClean="0"/>
          </a:p>
          <a:p>
            <a:pPr marL="241300" indent="-229235">
              <a:lnSpc>
                <a:spcPct val="100000"/>
              </a:lnSpc>
              <a:spcBef>
                <a:spcPts val="819"/>
              </a:spcBef>
              <a:tabLst>
                <a:tab pos="241935" algn="l"/>
              </a:tabLst>
            </a:pPr>
            <a:r>
              <a:rPr lang="cs-CZ" dirty="0" smtClean="0"/>
              <a:t>Realizace </a:t>
            </a:r>
            <a:r>
              <a:rPr lang="cs-CZ" dirty="0"/>
              <a:t>bezpečnostních </a:t>
            </a:r>
            <a:r>
              <a:rPr lang="cs-CZ" dirty="0" smtClean="0"/>
              <a:t>opatření.</a:t>
            </a:r>
          </a:p>
          <a:p>
            <a:pPr marL="241300" indent="-229235">
              <a:lnSpc>
                <a:spcPct val="100000"/>
              </a:lnSpc>
              <a:spcBef>
                <a:spcPts val="819"/>
              </a:spcBef>
              <a:tabLst>
                <a:tab pos="241935" algn="l"/>
              </a:tabLst>
            </a:pPr>
            <a:r>
              <a:rPr lang="cs-CZ" dirty="0" smtClean="0"/>
              <a:t>Norma </a:t>
            </a:r>
            <a:r>
              <a:rPr lang="cs-CZ" dirty="0"/>
              <a:t>ČSN ISO/IEC 27001. </a:t>
            </a:r>
            <a:endParaRPr lang="cs-CZ" dirty="0" smtClean="0"/>
          </a:p>
          <a:p>
            <a:pPr marL="241300" indent="-229235">
              <a:lnSpc>
                <a:spcPct val="100000"/>
              </a:lnSpc>
              <a:spcBef>
                <a:spcPts val="819"/>
              </a:spcBef>
              <a:tabLst>
                <a:tab pos="241935" algn="l"/>
              </a:tabLst>
            </a:pPr>
            <a:r>
              <a:rPr lang="cs-CZ" dirty="0" smtClean="0"/>
              <a:t>Závěr.</a:t>
            </a:r>
            <a:endParaRPr lang="cs-CZ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1137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7"/>
          <p:cNvSpPr txBox="1"/>
          <p:nvPr/>
        </p:nvSpPr>
        <p:spPr>
          <a:xfrm>
            <a:off x="776990" y="646826"/>
            <a:ext cx="761465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cs-CZ" sz="4000" dirty="0">
                <a:latin typeface="Arial"/>
                <a:cs typeface="Arial"/>
              </a:rPr>
              <a:t>Ustavení ISMS (</a:t>
            </a:r>
            <a:r>
              <a:rPr lang="cs-CZ" sz="4000" dirty="0" err="1">
                <a:solidFill>
                  <a:srgbClr val="FF0000"/>
                </a:solidFill>
                <a:latin typeface="Arial"/>
                <a:cs typeface="Arial"/>
              </a:rPr>
              <a:t>Plan</a:t>
            </a:r>
            <a:r>
              <a:rPr lang="cs-CZ" sz="4000" dirty="0">
                <a:latin typeface="Arial"/>
                <a:cs typeface="Arial"/>
              </a:rPr>
              <a:t>)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30504" y="1729679"/>
            <a:ext cx="828554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Stanovit rozsah a hranice ISMS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musí být jasně řečeno, kde </a:t>
            </a:r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bude </a:t>
            </a:r>
            <a:r>
              <a:rPr lang="cs-CZ" smtClean="0">
                <a:latin typeface="Arial" panose="020B0604020202020204" pitchFamily="34" charset="0"/>
                <a:cs typeface="Arial" panose="020B0604020202020204" pitchFamily="34" charset="0"/>
              </a:rPr>
              <a:t>zaváděno,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Definovat metodiku hodnocení rizik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která zajistí porovnatelné a reprodukovatelné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výsledky,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provést </a:t>
            </a:r>
            <a:r>
              <a:rPr lang="cs-CZ" b="1" u="sng" dirty="0">
                <a:latin typeface="Arial" panose="020B0604020202020204" pitchFamily="34" charset="0"/>
                <a:cs typeface="Arial" panose="020B0604020202020204" pitchFamily="34" charset="0"/>
              </a:rPr>
              <a:t>analýzu rizik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identifikovat a kvantifikovat aktiva, hrozby, zranitelnosti a výsledné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riziko,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zvolit vhodný způsob </a:t>
            </a:r>
            <a:r>
              <a:rPr lang="cs-CZ" b="1" u="sng" dirty="0">
                <a:latin typeface="Arial" panose="020B0604020202020204" pitchFamily="34" charset="0"/>
                <a:cs typeface="Arial" panose="020B0604020202020204" pitchFamily="34" charset="0"/>
              </a:rPr>
              <a:t>zvládání rizik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a na základě 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cost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-benefit analýzy vybrat vhodná bezpečnostní opatření a určit jakým způsobem bude měřena účinnost těchto opatření.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Získat souhlas vedení organizace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 se způsobem zvládání jednotlivých rizik a implementací vybraných opatření, která jsou uvedená v příloze A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standardu ISO 27001.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Formulovat plán zvládání rizik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který bude vycházet ze souhlasu vedení organizace.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Zavést bezpečnostní opatření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která byla vybrána za účelem snížení rizika na přijatelnou úroveň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18"/>
          <p:cNvSpPr/>
          <p:nvPr/>
        </p:nvSpPr>
        <p:spPr>
          <a:xfrm>
            <a:off x="6745995" y="189053"/>
            <a:ext cx="1742107" cy="14233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1718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7"/>
          <p:cNvSpPr txBox="1"/>
          <p:nvPr/>
        </p:nvSpPr>
        <p:spPr>
          <a:xfrm>
            <a:off x="754062" y="426907"/>
            <a:ext cx="761465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cs-CZ" sz="4000" dirty="0">
                <a:latin typeface="Arial"/>
                <a:cs typeface="Arial"/>
              </a:rPr>
              <a:t>Ustavení ISMS (</a:t>
            </a:r>
            <a:r>
              <a:rPr lang="cs-CZ" sz="4000" dirty="0" err="1">
                <a:solidFill>
                  <a:srgbClr val="FF0000"/>
                </a:solidFill>
                <a:latin typeface="Arial"/>
                <a:cs typeface="Arial"/>
              </a:rPr>
              <a:t>Plan</a:t>
            </a:r>
            <a:r>
              <a:rPr lang="cs-CZ" sz="4000" dirty="0">
                <a:latin typeface="Arial"/>
                <a:cs typeface="Arial"/>
              </a:rPr>
              <a:t>)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57200" y="1612391"/>
            <a:ext cx="8285546" cy="4611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Zpracovat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bezpečnostní politiku, standardy a směrnice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které budou vycházet z identifikovaných rizik, vybraných opatření a cílů organizace.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Zvyšovat bezpečnostní povědomí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 formou kurzů, školení a šíření osvěty.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Monitorovat a vyhodnocovat funkčnost zavedených opatření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 a navrhovat kroky vedoucí k dalšímu zlepšení.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V pravidelných intervalech opakovat analýzu rizik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protože mohlo dojít k jakékoliv změně.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Provádět interní audity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Zavádět nová a účinnější opatření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 na základě analýzy rizik, interních auditů a měření účinnosti jednotlivých opatření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Aktualizovat a optimalizovat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 jednotlivé postupy a související dokumenty.</a:t>
            </a:r>
            <a:endParaRPr lang="cs-CZ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18"/>
          <p:cNvSpPr/>
          <p:nvPr/>
        </p:nvSpPr>
        <p:spPr>
          <a:xfrm>
            <a:off x="6745995" y="189053"/>
            <a:ext cx="1742107" cy="14233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0515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7"/>
          <p:cNvSpPr txBox="1"/>
          <p:nvPr/>
        </p:nvSpPr>
        <p:spPr>
          <a:xfrm>
            <a:off x="888879" y="716274"/>
            <a:ext cx="761465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cs-CZ" sz="4000" dirty="0">
                <a:latin typeface="Arial"/>
                <a:cs typeface="Arial"/>
              </a:rPr>
              <a:t>Zavedení ISMS (</a:t>
            </a:r>
            <a:r>
              <a:rPr lang="cs-CZ" sz="4000" dirty="0">
                <a:solidFill>
                  <a:srgbClr val="FF0000"/>
                </a:solidFill>
                <a:latin typeface="Arial"/>
                <a:cs typeface="Arial"/>
              </a:rPr>
              <a:t>Do</a:t>
            </a:r>
            <a:r>
              <a:rPr lang="cs-CZ" sz="4000" dirty="0">
                <a:latin typeface="Arial"/>
                <a:cs typeface="Arial"/>
              </a:rPr>
              <a:t>)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88065" y="1941881"/>
            <a:ext cx="8285546" cy="2949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Formulovat plán zvládání rizik,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který bude vycházet ze souhlasu vedení organizace.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Zavést bezpečnostní opatření,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která byla vybrána za účelem snížení rizika na přijatelnou úroveň.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Zpracovat bezpečnostní politiku, standardy a směrnice,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které budou vycházet z identifikovaných rizik, vybraných opatření a cílů organizace.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Zvyšovat bezpečnostní povědomí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formou kurzů, školení a šíření osvěty.</a:t>
            </a:r>
            <a:endParaRPr lang="cs-CZ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18"/>
          <p:cNvSpPr/>
          <p:nvPr/>
        </p:nvSpPr>
        <p:spPr>
          <a:xfrm>
            <a:off x="6745995" y="189053"/>
            <a:ext cx="1742107" cy="14233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5827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7"/>
          <p:cNvSpPr txBox="1"/>
          <p:nvPr/>
        </p:nvSpPr>
        <p:spPr>
          <a:xfrm>
            <a:off x="671110" y="581236"/>
            <a:ext cx="7919455" cy="124521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cs-CZ" sz="4000" dirty="0">
                <a:latin typeface="Arial"/>
                <a:cs typeface="Arial"/>
              </a:rPr>
              <a:t>Monitorování a přezkoumání ISMS (</a:t>
            </a:r>
            <a:r>
              <a:rPr lang="cs-CZ" sz="4000" dirty="0" err="1">
                <a:solidFill>
                  <a:srgbClr val="FF0000"/>
                </a:solidFill>
                <a:latin typeface="Arial"/>
                <a:cs typeface="Arial"/>
              </a:rPr>
              <a:t>Check</a:t>
            </a:r>
            <a:r>
              <a:rPr lang="cs-CZ" sz="4000" dirty="0">
                <a:latin typeface="Arial"/>
                <a:cs typeface="Arial"/>
              </a:rPr>
              <a:t>)</a:t>
            </a:r>
          </a:p>
        </p:txBody>
      </p:sp>
      <p:sp>
        <p:nvSpPr>
          <p:cNvPr id="4" name="Obdélník 3"/>
          <p:cNvSpPr/>
          <p:nvPr/>
        </p:nvSpPr>
        <p:spPr>
          <a:xfrm>
            <a:off x="1041720" y="2617071"/>
            <a:ext cx="717823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Monitorovat a vyhodnocovat funkčnost zavedených opatření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 a navrhovat kroky vedoucí k dalšímu zlepšení.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V pravidelných intervalech opakovat analýzu rizik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protože mohlo dojít k jakékoliv změně.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Provádět interní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audity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18"/>
          <p:cNvSpPr/>
          <p:nvPr/>
        </p:nvSpPr>
        <p:spPr>
          <a:xfrm>
            <a:off x="5422623" y="4448537"/>
            <a:ext cx="2417296" cy="17246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2308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7"/>
          <p:cNvSpPr txBox="1"/>
          <p:nvPr/>
        </p:nvSpPr>
        <p:spPr>
          <a:xfrm>
            <a:off x="671111" y="581236"/>
            <a:ext cx="8087066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cs-CZ" sz="4000" dirty="0">
                <a:latin typeface="Arial"/>
                <a:cs typeface="Arial"/>
              </a:rPr>
              <a:t>Udržování a zlepšování ISMS (</a:t>
            </a:r>
            <a:r>
              <a:rPr lang="cs-CZ" sz="4000" dirty="0" err="1">
                <a:solidFill>
                  <a:srgbClr val="FF0000"/>
                </a:solidFill>
                <a:latin typeface="Arial"/>
                <a:cs typeface="Arial"/>
              </a:rPr>
              <a:t>Act</a:t>
            </a:r>
            <a:r>
              <a:rPr lang="cs-CZ" sz="4000" dirty="0">
                <a:latin typeface="Arial"/>
                <a:cs typeface="Arial"/>
              </a:rPr>
              <a:t>)</a:t>
            </a:r>
          </a:p>
        </p:txBody>
      </p:sp>
      <p:sp>
        <p:nvSpPr>
          <p:cNvPr id="4" name="Obdélník 3"/>
          <p:cNvSpPr/>
          <p:nvPr/>
        </p:nvSpPr>
        <p:spPr>
          <a:xfrm>
            <a:off x="1061011" y="2096210"/>
            <a:ext cx="71782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Zavádět nová a účinnější opatření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 na základě analýzy rizik, interních auditů a měření účinnosti jednotlivých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opatření.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Aktualizovat a optimalizovat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 jednotlivé postupy a související dokumenty.</a:t>
            </a:r>
          </a:p>
        </p:txBody>
      </p:sp>
      <p:sp>
        <p:nvSpPr>
          <p:cNvPr id="5" name="object 18"/>
          <p:cNvSpPr/>
          <p:nvPr/>
        </p:nvSpPr>
        <p:spPr>
          <a:xfrm>
            <a:off x="5299160" y="4136021"/>
            <a:ext cx="2417296" cy="17246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6246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7"/>
          <p:cNvSpPr txBox="1">
            <a:spLocks noGrp="1"/>
          </p:cNvSpPr>
          <p:nvPr>
            <p:ph type="title"/>
          </p:nvPr>
        </p:nvSpPr>
        <p:spPr>
          <a:xfrm>
            <a:off x="665784" y="906906"/>
            <a:ext cx="5622290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Zavádění a provoz</a:t>
            </a:r>
            <a:r>
              <a:rPr spc="-90" dirty="0"/>
              <a:t> </a:t>
            </a:r>
            <a:r>
              <a:rPr spc="-5" dirty="0"/>
              <a:t>ISMS</a:t>
            </a:r>
          </a:p>
        </p:txBody>
      </p:sp>
      <p:sp>
        <p:nvSpPr>
          <p:cNvPr id="3" name="object 18"/>
          <p:cNvSpPr txBox="1"/>
          <p:nvPr/>
        </p:nvSpPr>
        <p:spPr>
          <a:xfrm>
            <a:off x="424383" y="1900504"/>
            <a:ext cx="8216900" cy="19837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6540" indent="-243840" algn="just">
              <a:lnSpc>
                <a:spcPct val="100000"/>
              </a:lnSpc>
              <a:spcBef>
                <a:spcPts val="100"/>
              </a:spcBef>
              <a:buSzPct val="95833"/>
              <a:buFont typeface="Wingdings"/>
              <a:buChar char=""/>
              <a:tabLst>
                <a:tab pos="256540" algn="l"/>
              </a:tabLst>
            </a:pPr>
            <a:r>
              <a:rPr sz="2400" b="1" spc="-10" dirty="0">
                <a:latin typeface="Arial"/>
                <a:cs typeface="Arial"/>
              </a:rPr>
              <a:t>Zavést </a:t>
            </a:r>
            <a:r>
              <a:rPr sz="2400" dirty="0">
                <a:latin typeface="Arial"/>
                <a:cs typeface="Arial"/>
              </a:rPr>
              <a:t>plánovaná </a:t>
            </a:r>
            <a:r>
              <a:rPr sz="2400" spc="-5" dirty="0">
                <a:latin typeface="Arial"/>
                <a:cs typeface="Arial"/>
              </a:rPr>
              <a:t>bezpečnostní </a:t>
            </a:r>
            <a:r>
              <a:rPr sz="2400" dirty="0">
                <a:latin typeface="Arial"/>
                <a:cs typeface="Arial"/>
              </a:rPr>
              <a:t>opatření a</a:t>
            </a:r>
            <a:r>
              <a:rPr sz="2400" spc="39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zformulovat</a:t>
            </a:r>
            <a:endParaRPr sz="2400">
              <a:latin typeface="Arial"/>
              <a:cs typeface="Arial"/>
            </a:endParaRPr>
          </a:p>
          <a:p>
            <a:pPr marL="241300" algn="just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Arial"/>
                <a:cs typeface="Arial"/>
              </a:rPr>
              <a:t>příručku </a:t>
            </a:r>
            <a:r>
              <a:rPr sz="2400" dirty="0">
                <a:latin typeface="Arial"/>
                <a:cs typeface="Arial"/>
              </a:rPr>
              <a:t>bezpečnosti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informací.</a:t>
            </a:r>
            <a:endParaRPr sz="2400">
              <a:latin typeface="Arial"/>
              <a:cs typeface="Arial"/>
            </a:endParaRPr>
          </a:p>
          <a:p>
            <a:pPr marL="241300" marR="5080" indent="-228600" algn="just">
              <a:lnSpc>
                <a:spcPct val="100000"/>
              </a:lnSpc>
              <a:spcBef>
                <a:spcPts val="1010"/>
              </a:spcBef>
              <a:buSzPct val="95833"/>
              <a:buFont typeface="Wingdings"/>
              <a:buChar char=""/>
              <a:tabLst>
                <a:tab pos="256540" algn="l"/>
              </a:tabLst>
            </a:pPr>
            <a:r>
              <a:rPr sz="2400" b="1" spc="-5" dirty="0">
                <a:latin typeface="Arial"/>
                <a:cs typeface="Arial"/>
              </a:rPr>
              <a:t>Definovat </a:t>
            </a:r>
            <a:r>
              <a:rPr sz="2400" spc="-5" dirty="0">
                <a:latin typeface="Arial"/>
                <a:cs typeface="Arial"/>
              </a:rPr>
              <a:t>program </a:t>
            </a:r>
            <a:r>
              <a:rPr sz="2400" dirty="0">
                <a:latin typeface="Arial"/>
                <a:cs typeface="Arial"/>
              </a:rPr>
              <a:t>budování </a:t>
            </a:r>
            <a:r>
              <a:rPr sz="2400" spc="-5" dirty="0">
                <a:latin typeface="Arial"/>
                <a:cs typeface="Arial"/>
              </a:rPr>
              <a:t>bezpečnostního povědomí a  provést přípravu </a:t>
            </a:r>
            <a:r>
              <a:rPr sz="2400" dirty="0">
                <a:latin typeface="Arial"/>
                <a:cs typeface="Arial"/>
              </a:rPr>
              <a:t>a zaškolení </a:t>
            </a:r>
            <a:r>
              <a:rPr sz="2400" spc="-5" dirty="0">
                <a:latin typeface="Arial"/>
                <a:cs typeface="Arial"/>
              </a:rPr>
              <a:t>všech uživatelů, manažerů </a:t>
            </a:r>
            <a:r>
              <a:rPr sz="2400" dirty="0">
                <a:latin typeface="Arial"/>
                <a:cs typeface="Arial"/>
              </a:rPr>
              <a:t>a  </a:t>
            </a:r>
            <a:r>
              <a:rPr sz="2400" spc="-5" dirty="0">
                <a:latin typeface="Arial"/>
                <a:cs typeface="Arial"/>
              </a:rPr>
              <a:t>odborných pracovníků.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19"/>
          <p:cNvSpPr txBox="1"/>
          <p:nvPr/>
        </p:nvSpPr>
        <p:spPr>
          <a:xfrm>
            <a:off x="424383" y="3986910"/>
            <a:ext cx="82149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6540" indent="-243840">
              <a:lnSpc>
                <a:spcPct val="100000"/>
              </a:lnSpc>
              <a:spcBef>
                <a:spcPts val="100"/>
              </a:spcBef>
              <a:buSzPct val="95833"/>
              <a:buFont typeface="Wingdings"/>
              <a:buChar char=""/>
              <a:tabLst>
                <a:tab pos="256540" algn="l"/>
                <a:tab pos="1814195" algn="l"/>
                <a:tab pos="3271520" algn="l"/>
                <a:tab pos="4543425" algn="l"/>
                <a:tab pos="6067425" algn="l"/>
              </a:tabLst>
            </a:pPr>
            <a:r>
              <a:rPr sz="2400" b="1" spc="-5" dirty="0">
                <a:latin typeface="Arial"/>
                <a:cs typeface="Arial"/>
              </a:rPr>
              <a:t>Upřesnit	</a:t>
            </a:r>
            <a:r>
              <a:rPr sz="2400" spc="-5" dirty="0">
                <a:latin typeface="Arial"/>
                <a:cs typeface="Arial"/>
              </a:rPr>
              <a:t>způsoby	</a:t>
            </a:r>
            <a:r>
              <a:rPr sz="2400" dirty="0">
                <a:latin typeface="Arial"/>
                <a:cs typeface="Arial"/>
              </a:rPr>
              <a:t>měření	</a:t>
            </a:r>
            <a:r>
              <a:rPr sz="2400" spc="-5" dirty="0">
                <a:latin typeface="Arial"/>
                <a:cs typeface="Arial"/>
              </a:rPr>
              <a:t>účinnosti	bezpečnostních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20"/>
          <p:cNvSpPr txBox="1"/>
          <p:nvPr/>
        </p:nvSpPr>
        <p:spPr>
          <a:xfrm>
            <a:off x="424383" y="4227079"/>
            <a:ext cx="8216900" cy="1868170"/>
          </a:xfrm>
          <a:prstGeom prst="rect">
            <a:avLst/>
          </a:prstGeom>
        </p:spPr>
        <p:txBody>
          <a:bodyPr vert="horz" wrap="square" lIns="0" tIns="137795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1085"/>
              </a:spcBef>
            </a:pPr>
            <a:r>
              <a:rPr sz="2400" dirty="0">
                <a:latin typeface="Arial"/>
                <a:cs typeface="Arial"/>
              </a:rPr>
              <a:t>opatření a </a:t>
            </a:r>
            <a:r>
              <a:rPr sz="2400" spc="-5" dirty="0">
                <a:latin typeface="Arial"/>
                <a:cs typeface="Arial"/>
              </a:rPr>
              <a:t>sledovat stanovené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ukazatele.</a:t>
            </a:r>
            <a:endParaRPr sz="2400">
              <a:latin typeface="Arial"/>
              <a:cs typeface="Arial"/>
            </a:endParaRPr>
          </a:p>
          <a:p>
            <a:pPr marL="241300" marR="5080" indent="-228600">
              <a:lnSpc>
                <a:spcPct val="100000"/>
              </a:lnSpc>
              <a:spcBef>
                <a:spcPts val="990"/>
              </a:spcBef>
              <a:buSzPct val="95833"/>
              <a:buFont typeface="Wingdings"/>
              <a:buChar char=""/>
              <a:tabLst>
                <a:tab pos="256540" algn="l"/>
                <a:tab pos="1396365" algn="l"/>
                <a:tab pos="2643505" algn="l"/>
                <a:tab pos="2990850" algn="l"/>
                <a:tab pos="3811270" algn="l"/>
                <a:tab pos="5110480" algn="l"/>
                <a:tab pos="5728970" algn="l"/>
                <a:tab pos="6891020" algn="l"/>
                <a:tab pos="8034020" algn="l"/>
              </a:tabLst>
            </a:pPr>
            <a:r>
              <a:rPr sz="2400" b="1" dirty="0">
                <a:latin typeface="Arial"/>
                <a:cs typeface="Arial"/>
              </a:rPr>
              <a:t>Z</a:t>
            </a:r>
            <a:r>
              <a:rPr sz="2400" b="1" spc="5" dirty="0">
                <a:latin typeface="Arial"/>
                <a:cs typeface="Arial"/>
              </a:rPr>
              <a:t>a</a:t>
            </a:r>
            <a:r>
              <a:rPr sz="2400" b="1" spc="-40" dirty="0">
                <a:latin typeface="Arial"/>
                <a:cs typeface="Arial"/>
              </a:rPr>
              <a:t>v</a:t>
            </a:r>
            <a:r>
              <a:rPr sz="2400" b="1" spc="5" dirty="0">
                <a:latin typeface="Arial"/>
                <a:cs typeface="Arial"/>
              </a:rPr>
              <a:t>és</a:t>
            </a:r>
            <a:r>
              <a:rPr sz="2400" b="1" dirty="0">
                <a:latin typeface="Arial"/>
                <a:cs typeface="Arial"/>
              </a:rPr>
              <a:t>t	</a:t>
            </a:r>
            <a:r>
              <a:rPr sz="2400" dirty="0">
                <a:latin typeface="Arial"/>
                <a:cs typeface="Arial"/>
              </a:rPr>
              <a:t>postupy	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5" dirty="0">
                <a:latin typeface="Arial"/>
                <a:cs typeface="Arial"/>
              </a:rPr>
              <a:t>da</a:t>
            </a:r>
            <a:r>
              <a:rPr sz="2400" spc="-5" dirty="0">
                <a:latin typeface="Arial"/>
                <a:cs typeface="Arial"/>
              </a:rPr>
              <a:t>lš</a:t>
            </a:r>
            <a:r>
              <a:rPr sz="2400" dirty="0">
                <a:latin typeface="Arial"/>
                <a:cs typeface="Arial"/>
              </a:rPr>
              <a:t>í	</a:t>
            </a:r>
            <a:r>
              <a:rPr sz="2400" spc="5" dirty="0">
                <a:latin typeface="Arial"/>
                <a:cs typeface="Arial"/>
              </a:rPr>
              <a:t>opa</a:t>
            </a:r>
            <a:r>
              <a:rPr sz="2400" dirty="0">
                <a:latin typeface="Arial"/>
                <a:cs typeface="Arial"/>
              </a:rPr>
              <a:t>tř</a:t>
            </a:r>
            <a:r>
              <a:rPr sz="2400" spc="5" dirty="0">
                <a:latin typeface="Arial"/>
                <a:cs typeface="Arial"/>
              </a:rPr>
              <a:t>en</a:t>
            </a:r>
            <a:r>
              <a:rPr sz="2400" dirty="0">
                <a:latin typeface="Arial"/>
                <a:cs typeface="Arial"/>
              </a:rPr>
              <a:t>í	p</a:t>
            </a:r>
            <a:r>
              <a:rPr sz="2400" spc="-5" dirty="0">
                <a:latin typeface="Arial"/>
                <a:cs typeface="Arial"/>
              </a:rPr>
              <a:t>ro</a:t>
            </a:r>
            <a:r>
              <a:rPr sz="2400" dirty="0">
                <a:latin typeface="Arial"/>
                <a:cs typeface="Arial"/>
              </a:rPr>
              <a:t>	r</a:t>
            </a:r>
            <a:r>
              <a:rPr sz="2400" spc="-35" dirty="0">
                <a:latin typeface="Arial"/>
                <a:cs typeface="Arial"/>
              </a:rPr>
              <a:t>y</a:t>
            </a:r>
            <a:r>
              <a:rPr sz="2400" spc="-5" dirty="0">
                <a:latin typeface="Arial"/>
                <a:cs typeface="Arial"/>
              </a:rPr>
              <a:t>c</a:t>
            </a:r>
            <a:r>
              <a:rPr sz="2400" dirty="0">
                <a:latin typeface="Arial"/>
                <a:cs typeface="Arial"/>
              </a:rPr>
              <a:t>h</a:t>
            </a:r>
            <a:r>
              <a:rPr sz="2400" spc="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	d</a:t>
            </a:r>
            <a:r>
              <a:rPr sz="2400" spc="-2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kci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a  reakci </a:t>
            </a:r>
            <a:r>
              <a:rPr sz="2400" dirty="0">
                <a:latin typeface="Arial"/>
                <a:cs typeface="Arial"/>
              </a:rPr>
              <a:t>na bezpečnostní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incidenty.</a:t>
            </a:r>
            <a:endParaRPr sz="2400">
              <a:latin typeface="Arial"/>
              <a:cs typeface="Arial"/>
            </a:endParaRPr>
          </a:p>
          <a:p>
            <a:pPr marL="256540" indent="-243840">
              <a:lnSpc>
                <a:spcPct val="100000"/>
              </a:lnSpc>
              <a:spcBef>
                <a:spcPts val="1010"/>
              </a:spcBef>
              <a:buSzPct val="95833"/>
              <a:buFont typeface="Wingdings"/>
              <a:buChar char=""/>
              <a:tabLst>
                <a:tab pos="256540" algn="l"/>
              </a:tabLst>
            </a:pPr>
            <a:r>
              <a:rPr sz="2400" b="1" spc="-5" dirty="0">
                <a:latin typeface="Arial"/>
                <a:cs typeface="Arial"/>
              </a:rPr>
              <a:t>Řídit </a:t>
            </a:r>
            <a:r>
              <a:rPr sz="2400" spc="-5" dirty="0">
                <a:latin typeface="Arial"/>
                <a:cs typeface="Arial"/>
              </a:rPr>
              <a:t>zdroje, </a:t>
            </a:r>
            <a:r>
              <a:rPr sz="2400" dirty="0">
                <a:latin typeface="Arial"/>
                <a:cs typeface="Arial"/>
              </a:rPr>
              <a:t>dokumenty a </a:t>
            </a:r>
            <a:r>
              <a:rPr sz="2400" spc="-5" dirty="0">
                <a:latin typeface="Arial"/>
                <a:cs typeface="Arial"/>
              </a:rPr>
              <a:t>záznamy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ISMS.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18"/>
          <p:cNvSpPr/>
          <p:nvPr/>
        </p:nvSpPr>
        <p:spPr>
          <a:xfrm>
            <a:off x="6745995" y="189053"/>
            <a:ext cx="1742107" cy="14233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8062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7"/>
          <p:cNvSpPr txBox="1">
            <a:spLocks noGrp="1"/>
          </p:cNvSpPr>
          <p:nvPr>
            <p:ph type="title"/>
          </p:nvPr>
        </p:nvSpPr>
        <p:spPr>
          <a:xfrm>
            <a:off x="707542" y="936193"/>
            <a:ext cx="8192770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Přínosy </a:t>
            </a:r>
            <a:r>
              <a:rPr dirty="0"/>
              <a:t>zavedení </a:t>
            </a:r>
            <a:r>
              <a:rPr spc="5" dirty="0"/>
              <a:t>a certifikace</a:t>
            </a:r>
            <a:r>
              <a:rPr spc="-195" dirty="0"/>
              <a:t> </a:t>
            </a:r>
            <a:r>
              <a:rPr dirty="0"/>
              <a:t>ISMS</a:t>
            </a:r>
          </a:p>
        </p:txBody>
      </p:sp>
      <p:sp>
        <p:nvSpPr>
          <p:cNvPr id="3" name="object 19"/>
          <p:cNvSpPr txBox="1"/>
          <p:nvPr/>
        </p:nvSpPr>
        <p:spPr>
          <a:xfrm>
            <a:off x="707541" y="1720182"/>
            <a:ext cx="7745835" cy="4344138"/>
          </a:xfrm>
          <a:prstGeom prst="rect">
            <a:avLst/>
          </a:prstGeom>
        </p:spPr>
        <p:txBody>
          <a:bodyPr vert="horz" wrap="square" lIns="0" tIns="141605" rIns="0" bIns="0" rtlCol="0">
            <a:spAutoFit/>
          </a:bodyPr>
          <a:lstStyle/>
          <a:p>
            <a:pPr marL="241300" indent="-229235" algn="just">
              <a:spcBef>
                <a:spcPts val="1010"/>
              </a:spcBef>
              <a:buFont typeface="Arial" panose="020B0604020202020204" pitchFamily="34" charset="0"/>
              <a:buChar char="•"/>
              <a:tabLst>
                <a:tab pos="241300" algn="l"/>
                <a:tab pos="241935" algn="l"/>
              </a:tabLst>
            </a:pPr>
            <a:r>
              <a:rPr lang="cs-CZ" dirty="0">
                <a:latin typeface="Arial"/>
                <a:cs typeface="Arial"/>
              </a:rPr>
              <a:t>Přechod	od	nesystémového	a	neuceleného	řízení	</a:t>
            </a:r>
            <a:r>
              <a:rPr lang="cs-CZ" dirty="0" smtClean="0">
                <a:latin typeface="Arial"/>
                <a:cs typeface="Arial"/>
              </a:rPr>
              <a:t>bezpečnosti </a:t>
            </a:r>
            <a:r>
              <a:rPr dirty="0">
                <a:latin typeface="Arial"/>
                <a:cs typeface="Arial"/>
              </a:rPr>
              <a:t>k bezpečnosti řízené a komplexní.</a:t>
            </a:r>
          </a:p>
          <a:p>
            <a:pPr marL="241300" indent="-229235">
              <a:spcBef>
                <a:spcPts val="1010"/>
              </a:spcBef>
              <a:buChar char="•"/>
              <a:tabLst>
                <a:tab pos="241300" algn="l"/>
                <a:tab pos="241935" algn="l"/>
              </a:tabLst>
            </a:pPr>
            <a:r>
              <a:rPr dirty="0">
                <a:latin typeface="Arial"/>
                <a:cs typeface="Arial"/>
              </a:rPr>
              <a:t>Efektivní řízení investic vkládaných do bezpečnosti.</a:t>
            </a:r>
          </a:p>
          <a:p>
            <a:pPr marL="241300" indent="-229235">
              <a:lnSpc>
                <a:spcPct val="100000"/>
              </a:lnSpc>
              <a:spcBef>
                <a:spcPts val="985"/>
              </a:spcBef>
              <a:buChar char="•"/>
              <a:tabLst>
                <a:tab pos="241300" algn="l"/>
                <a:tab pos="241935" algn="l"/>
              </a:tabLst>
            </a:pPr>
            <a:r>
              <a:rPr sz="1800" dirty="0">
                <a:latin typeface="Arial"/>
                <a:cs typeface="Arial"/>
              </a:rPr>
              <a:t>Inventura vlastních </a:t>
            </a:r>
            <a:r>
              <a:rPr sz="1800" spc="-25" dirty="0">
                <a:latin typeface="Arial"/>
                <a:cs typeface="Arial"/>
              </a:rPr>
              <a:t>aktiv, </a:t>
            </a:r>
            <a:r>
              <a:rPr sz="1800" dirty="0">
                <a:latin typeface="Arial"/>
                <a:cs typeface="Arial"/>
              </a:rPr>
              <a:t>jejich </a:t>
            </a:r>
            <a:r>
              <a:rPr sz="1800" spc="5" dirty="0">
                <a:latin typeface="Arial"/>
                <a:cs typeface="Arial"/>
              </a:rPr>
              <a:t>ocenění 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spc="-14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klasifikace.</a:t>
            </a:r>
            <a:endParaRPr sz="1800" dirty="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1010"/>
              </a:spcBef>
              <a:buChar char="•"/>
              <a:tabLst>
                <a:tab pos="241300" algn="l"/>
                <a:tab pos="241935" algn="l"/>
              </a:tabLst>
            </a:pPr>
            <a:r>
              <a:rPr sz="1800" spc="-5" dirty="0">
                <a:latin typeface="Arial"/>
                <a:cs typeface="Arial"/>
              </a:rPr>
              <a:t>Řízené </a:t>
            </a:r>
            <a:r>
              <a:rPr sz="1800" spc="5" dirty="0">
                <a:latin typeface="Arial"/>
                <a:cs typeface="Arial"/>
              </a:rPr>
              <a:t>odstranění </a:t>
            </a:r>
            <a:r>
              <a:rPr sz="1800" dirty="0">
                <a:latin typeface="Arial"/>
                <a:cs typeface="Arial"/>
              </a:rPr>
              <a:t>nebo snížení </a:t>
            </a:r>
            <a:r>
              <a:rPr sz="1800" spc="-5" dirty="0">
                <a:latin typeface="Arial"/>
                <a:cs typeface="Arial"/>
              </a:rPr>
              <a:t>rizik </a:t>
            </a:r>
            <a:r>
              <a:rPr sz="1800" dirty="0">
                <a:latin typeface="Arial"/>
                <a:cs typeface="Arial"/>
              </a:rPr>
              <a:t>v oblasti informačních</a:t>
            </a:r>
            <a:r>
              <a:rPr sz="1800" spc="-2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systémů.</a:t>
            </a:r>
          </a:p>
          <a:p>
            <a:pPr marL="241300" indent="-229235">
              <a:lnSpc>
                <a:spcPct val="100000"/>
              </a:lnSpc>
              <a:spcBef>
                <a:spcPts val="1010"/>
              </a:spcBef>
              <a:buChar char="•"/>
              <a:tabLst>
                <a:tab pos="241300" algn="l"/>
                <a:tab pos="241935" algn="l"/>
              </a:tabLst>
            </a:pPr>
            <a:r>
              <a:rPr sz="1800" dirty="0">
                <a:latin typeface="Arial"/>
                <a:cs typeface="Arial"/>
              </a:rPr>
              <a:t>Zavedení systémového </a:t>
            </a:r>
            <a:r>
              <a:rPr sz="1800" spc="-5" dirty="0">
                <a:latin typeface="Arial"/>
                <a:cs typeface="Arial"/>
              </a:rPr>
              <a:t>a </a:t>
            </a:r>
            <a:r>
              <a:rPr sz="1800" dirty="0">
                <a:latin typeface="Arial"/>
                <a:cs typeface="Arial"/>
              </a:rPr>
              <a:t>systematického přístupu při používání </a:t>
            </a:r>
            <a:r>
              <a:rPr sz="1800" spc="-5" dirty="0">
                <a:latin typeface="Arial"/>
                <a:cs typeface="Arial"/>
              </a:rPr>
              <a:t>IT/IS</a:t>
            </a:r>
            <a:r>
              <a:rPr sz="1800" spc="-1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.</a:t>
            </a:r>
          </a:p>
          <a:p>
            <a:pPr marL="241300" indent="-229235">
              <a:lnSpc>
                <a:spcPct val="100000"/>
              </a:lnSpc>
              <a:spcBef>
                <a:spcPts val="985"/>
              </a:spcBef>
              <a:buChar char="•"/>
              <a:tabLst>
                <a:tab pos="241300" algn="l"/>
                <a:tab pos="241935" algn="l"/>
              </a:tabLst>
            </a:pPr>
            <a:r>
              <a:rPr sz="1800" spc="-5" dirty="0">
                <a:latin typeface="Arial"/>
                <a:cs typeface="Arial"/>
              </a:rPr>
              <a:t>Zvýšení </a:t>
            </a:r>
            <a:r>
              <a:rPr sz="1800" dirty="0">
                <a:latin typeface="Arial"/>
                <a:cs typeface="Arial"/>
              </a:rPr>
              <a:t>povědomí </a:t>
            </a:r>
            <a:r>
              <a:rPr sz="1800" spc="-5" dirty="0">
                <a:latin typeface="Arial"/>
                <a:cs typeface="Arial"/>
              </a:rPr>
              <a:t>a </a:t>
            </a:r>
            <a:r>
              <a:rPr sz="1800" dirty="0">
                <a:latin typeface="Arial"/>
                <a:cs typeface="Arial"/>
              </a:rPr>
              <a:t>odpovědnosti zaměstnanců při práci s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informacemi.</a:t>
            </a:r>
          </a:p>
          <a:p>
            <a:pPr marL="241300" indent="-229235">
              <a:lnSpc>
                <a:spcPct val="100000"/>
              </a:lnSpc>
              <a:spcBef>
                <a:spcPts val="1010"/>
              </a:spcBef>
              <a:buChar char="•"/>
              <a:tabLst>
                <a:tab pos="241300" algn="l"/>
                <a:tab pos="241935" algn="l"/>
              </a:tabLst>
            </a:pPr>
            <a:r>
              <a:rPr sz="1800" dirty="0">
                <a:latin typeface="Arial"/>
                <a:cs typeface="Arial"/>
              </a:rPr>
              <a:t>Naplnění legislativních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požadavků.</a:t>
            </a:r>
          </a:p>
          <a:p>
            <a:pPr marL="241300" indent="-229235">
              <a:lnSpc>
                <a:spcPct val="100000"/>
              </a:lnSpc>
              <a:spcBef>
                <a:spcPts val="1010"/>
              </a:spcBef>
              <a:buChar char="•"/>
              <a:tabLst>
                <a:tab pos="241300" algn="l"/>
                <a:tab pos="241935" algn="l"/>
              </a:tabLst>
            </a:pPr>
            <a:r>
              <a:rPr sz="1800" spc="-5" dirty="0">
                <a:latin typeface="Arial"/>
                <a:cs typeface="Arial"/>
              </a:rPr>
              <a:t>Zvýšení </a:t>
            </a:r>
            <a:r>
              <a:rPr sz="1800" dirty="0">
                <a:latin typeface="Arial"/>
                <a:cs typeface="Arial"/>
              </a:rPr>
              <a:t>důvěryhodnosti pro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partnery.</a:t>
            </a:r>
            <a:endParaRPr sz="1800" dirty="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980"/>
              </a:spcBef>
              <a:buChar char="•"/>
              <a:tabLst>
                <a:tab pos="241300" algn="l"/>
                <a:tab pos="241935" algn="l"/>
              </a:tabLst>
            </a:pPr>
            <a:r>
              <a:rPr sz="1800" spc="-20" dirty="0">
                <a:latin typeface="Arial"/>
                <a:cs typeface="Arial"/>
              </a:rPr>
              <a:t>Trvalé </a:t>
            </a:r>
            <a:r>
              <a:rPr sz="1800" dirty="0">
                <a:latin typeface="Arial"/>
                <a:cs typeface="Arial"/>
              </a:rPr>
              <a:t>monitorování a </a:t>
            </a:r>
            <a:r>
              <a:rPr sz="1800" spc="-5" dirty="0">
                <a:latin typeface="Arial"/>
                <a:cs typeface="Arial"/>
              </a:rPr>
              <a:t>zlepšování </a:t>
            </a:r>
            <a:r>
              <a:rPr sz="1800" dirty="0">
                <a:latin typeface="Arial"/>
                <a:cs typeface="Arial"/>
              </a:rPr>
              <a:t>systému řízení bezpečnosti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informací.</a:t>
            </a:r>
          </a:p>
          <a:p>
            <a:pPr marL="241300" indent="-229235">
              <a:lnSpc>
                <a:spcPct val="100000"/>
              </a:lnSpc>
              <a:spcBef>
                <a:spcPts val="1015"/>
              </a:spcBef>
              <a:buChar char="•"/>
              <a:tabLst>
                <a:tab pos="241300" algn="l"/>
                <a:tab pos="241935" algn="l"/>
              </a:tabLst>
            </a:pPr>
            <a:r>
              <a:rPr sz="1800" dirty="0">
                <a:latin typeface="Arial"/>
                <a:cs typeface="Arial"/>
              </a:rPr>
              <a:t>Konkurenční </a:t>
            </a:r>
            <a:r>
              <a:rPr sz="1800" spc="-5" dirty="0">
                <a:latin typeface="Arial"/>
                <a:cs typeface="Arial"/>
              </a:rPr>
              <a:t>výhoda, </a:t>
            </a:r>
            <a:r>
              <a:rPr sz="1800" dirty="0">
                <a:latin typeface="Arial"/>
                <a:cs typeface="Arial"/>
              </a:rPr>
              <a:t>kultivace Image </a:t>
            </a:r>
            <a:r>
              <a:rPr sz="1800" spc="-5" dirty="0">
                <a:latin typeface="Arial"/>
                <a:cs typeface="Arial"/>
              </a:rPr>
              <a:t>a </a:t>
            </a:r>
            <a:r>
              <a:rPr sz="1800" dirty="0">
                <a:latin typeface="Arial"/>
                <a:cs typeface="Arial"/>
              </a:rPr>
              <a:t>firemní</a:t>
            </a:r>
            <a:r>
              <a:rPr sz="1800" spc="-14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kultury.</a:t>
            </a:r>
            <a:endParaRPr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390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78732" y="328526"/>
            <a:ext cx="7971099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příloze A normy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ISO/IEC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27001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uvedeno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11 oblastí a 133 opatření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Doporučení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jak jednotlivá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opatření zavést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je pak detailně popsáno v 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ISO/IEC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27002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Jedná se o následujících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11 oblastí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(v závorce je uveden počet opatření):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Bezpečnostní politika (2)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Organizace bezpečnosti (11)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Klasifikace řízení aktiv (5)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Bezpečnost lidských zdrojů (9)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Fyzická bezpečnost a bezpečnost prostředí (13)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Řízení komunikací a řízení provozu (32)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Řízení přístupu (25)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Nákup, vývoj a údržba informačního systému (16)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Zvládání bezpečnostních incidentů (5)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Řízení kontinuity činnosti organizace (5)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Soulad s požadavky (10)</a:t>
            </a:r>
            <a:endParaRPr lang="cs-CZ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84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7"/>
          <p:cNvSpPr txBox="1">
            <a:spLocks noGrp="1"/>
          </p:cNvSpPr>
          <p:nvPr>
            <p:ph type="title"/>
          </p:nvPr>
        </p:nvSpPr>
        <p:spPr>
          <a:xfrm>
            <a:off x="707542" y="936193"/>
            <a:ext cx="7969884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Realizace </a:t>
            </a:r>
            <a:r>
              <a:rPr dirty="0"/>
              <a:t>bezpečnostních</a:t>
            </a:r>
            <a:r>
              <a:rPr spc="-185" dirty="0"/>
              <a:t> </a:t>
            </a:r>
            <a:r>
              <a:rPr dirty="0"/>
              <a:t>opatření</a:t>
            </a:r>
          </a:p>
        </p:txBody>
      </p:sp>
      <p:sp>
        <p:nvSpPr>
          <p:cNvPr id="3" name="object 18"/>
          <p:cNvSpPr txBox="1"/>
          <p:nvPr/>
        </p:nvSpPr>
        <p:spPr>
          <a:xfrm>
            <a:off x="707542" y="1588990"/>
            <a:ext cx="5044440" cy="4445000"/>
          </a:xfrm>
          <a:prstGeom prst="rect">
            <a:avLst/>
          </a:prstGeom>
        </p:spPr>
        <p:txBody>
          <a:bodyPr vert="horz" wrap="square" lIns="0" tIns="14097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110"/>
              </a:spcBef>
              <a:buChar char="•"/>
              <a:tabLst>
                <a:tab pos="241300" algn="l"/>
                <a:tab pos="241935" algn="l"/>
              </a:tabLst>
            </a:pPr>
            <a:r>
              <a:rPr sz="1800" dirty="0">
                <a:latin typeface="Arial"/>
                <a:cs typeface="Arial"/>
              </a:rPr>
              <a:t>Bezpečnostní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politika.</a:t>
            </a:r>
          </a:p>
          <a:p>
            <a:pPr marL="241300" indent="-229235">
              <a:lnSpc>
                <a:spcPct val="100000"/>
              </a:lnSpc>
              <a:spcBef>
                <a:spcPts val="1010"/>
              </a:spcBef>
              <a:buChar char="•"/>
              <a:tabLst>
                <a:tab pos="241300" algn="l"/>
                <a:tab pos="241935" algn="l"/>
              </a:tabLst>
            </a:pPr>
            <a:r>
              <a:rPr sz="1800" dirty="0">
                <a:latin typeface="Arial"/>
                <a:cs typeface="Arial"/>
              </a:rPr>
              <a:t>Organizace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bezpečnosti.</a:t>
            </a:r>
          </a:p>
          <a:p>
            <a:pPr marL="241300" indent="-229235">
              <a:lnSpc>
                <a:spcPct val="100000"/>
              </a:lnSpc>
              <a:spcBef>
                <a:spcPts val="990"/>
              </a:spcBef>
              <a:buChar char="•"/>
              <a:tabLst>
                <a:tab pos="241300" algn="l"/>
                <a:tab pos="241935" algn="l"/>
              </a:tabLst>
            </a:pPr>
            <a:r>
              <a:rPr sz="1800" spc="-5" dirty="0">
                <a:latin typeface="Arial"/>
                <a:cs typeface="Arial"/>
              </a:rPr>
              <a:t>Řízení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aktiv.</a:t>
            </a:r>
            <a:endParaRPr sz="1800" dirty="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1005"/>
              </a:spcBef>
              <a:buChar char="•"/>
              <a:tabLst>
                <a:tab pos="241300" algn="l"/>
                <a:tab pos="241935" algn="l"/>
              </a:tabLst>
            </a:pPr>
            <a:r>
              <a:rPr sz="1800" dirty="0">
                <a:latin typeface="Arial"/>
                <a:cs typeface="Arial"/>
              </a:rPr>
              <a:t>Bezpečnost z hlediska lidských</a:t>
            </a:r>
            <a:r>
              <a:rPr sz="1800" spc="-18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zdrojů.</a:t>
            </a:r>
            <a:endParaRPr sz="1800" dirty="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1010"/>
              </a:spcBef>
              <a:buChar char="•"/>
              <a:tabLst>
                <a:tab pos="241300" algn="l"/>
                <a:tab pos="241935" algn="l"/>
              </a:tabLst>
            </a:pPr>
            <a:r>
              <a:rPr sz="1800" dirty="0">
                <a:latin typeface="Arial"/>
                <a:cs typeface="Arial"/>
              </a:rPr>
              <a:t>Fyzická bezpečnost a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bezpečnost.</a:t>
            </a:r>
          </a:p>
          <a:p>
            <a:pPr marL="241300" indent="-229235">
              <a:lnSpc>
                <a:spcPct val="100000"/>
              </a:lnSpc>
              <a:spcBef>
                <a:spcPts val="985"/>
              </a:spcBef>
              <a:buChar char="•"/>
              <a:tabLst>
                <a:tab pos="241300" algn="l"/>
                <a:tab pos="241935" algn="l"/>
              </a:tabLst>
            </a:pPr>
            <a:r>
              <a:rPr sz="1800" spc="-5" dirty="0">
                <a:latin typeface="Arial"/>
                <a:cs typeface="Arial"/>
              </a:rPr>
              <a:t>Řízení </a:t>
            </a:r>
            <a:r>
              <a:rPr sz="1800" spc="5" dirty="0">
                <a:latin typeface="Arial"/>
                <a:cs typeface="Arial"/>
              </a:rPr>
              <a:t>komunikací </a:t>
            </a:r>
            <a:r>
              <a:rPr sz="1800" dirty="0">
                <a:latin typeface="Arial"/>
                <a:cs typeface="Arial"/>
              </a:rPr>
              <a:t>a řízení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provozu.</a:t>
            </a:r>
            <a:endParaRPr sz="1800" dirty="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1010"/>
              </a:spcBef>
              <a:buChar char="•"/>
              <a:tabLst>
                <a:tab pos="241300" algn="l"/>
                <a:tab pos="241935" algn="l"/>
              </a:tabLst>
            </a:pPr>
            <a:r>
              <a:rPr sz="1800" spc="-5" dirty="0">
                <a:latin typeface="Arial"/>
                <a:cs typeface="Arial"/>
              </a:rPr>
              <a:t>Řízení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přístupu.</a:t>
            </a:r>
          </a:p>
          <a:p>
            <a:pPr marL="241300" indent="-229235">
              <a:lnSpc>
                <a:spcPct val="100000"/>
              </a:lnSpc>
              <a:spcBef>
                <a:spcPts val="1010"/>
              </a:spcBef>
              <a:buChar char="•"/>
              <a:tabLst>
                <a:tab pos="241300" algn="l"/>
                <a:tab pos="241935" algn="l"/>
              </a:tabLst>
            </a:pPr>
            <a:r>
              <a:rPr sz="1800" dirty="0">
                <a:latin typeface="Arial"/>
                <a:cs typeface="Arial"/>
              </a:rPr>
              <a:t>Akvizice, </a:t>
            </a:r>
            <a:r>
              <a:rPr sz="1800" spc="-10" dirty="0">
                <a:latin typeface="Arial"/>
                <a:cs typeface="Arial"/>
              </a:rPr>
              <a:t>vývoj </a:t>
            </a:r>
            <a:r>
              <a:rPr sz="1800" dirty="0">
                <a:latin typeface="Arial"/>
                <a:cs typeface="Arial"/>
              </a:rPr>
              <a:t>a údržba informačních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systémů.</a:t>
            </a:r>
          </a:p>
          <a:p>
            <a:pPr marL="241300" indent="-229235">
              <a:lnSpc>
                <a:spcPct val="100000"/>
              </a:lnSpc>
              <a:spcBef>
                <a:spcPts val="985"/>
              </a:spcBef>
              <a:buChar char="•"/>
              <a:tabLst>
                <a:tab pos="241300" algn="l"/>
                <a:tab pos="241935" algn="l"/>
              </a:tabLst>
            </a:pPr>
            <a:r>
              <a:rPr sz="1800" spc="-5" dirty="0">
                <a:latin typeface="Arial"/>
                <a:cs typeface="Arial"/>
              </a:rPr>
              <a:t>Zvládání </a:t>
            </a:r>
            <a:r>
              <a:rPr sz="1800" dirty="0">
                <a:latin typeface="Arial"/>
                <a:cs typeface="Arial"/>
              </a:rPr>
              <a:t>bezpečnostních</a:t>
            </a:r>
            <a:r>
              <a:rPr sz="1800" spc="-1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incidentů.</a:t>
            </a:r>
          </a:p>
          <a:p>
            <a:pPr marL="241300" indent="-229235">
              <a:lnSpc>
                <a:spcPct val="100000"/>
              </a:lnSpc>
              <a:spcBef>
                <a:spcPts val="1010"/>
              </a:spcBef>
              <a:buChar char="•"/>
              <a:tabLst>
                <a:tab pos="241300" algn="l"/>
                <a:tab pos="241935" algn="l"/>
              </a:tabLst>
            </a:pPr>
            <a:r>
              <a:rPr sz="1800" spc="-5" dirty="0">
                <a:latin typeface="Arial"/>
                <a:cs typeface="Arial"/>
              </a:rPr>
              <a:t>Řízení </a:t>
            </a:r>
            <a:r>
              <a:rPr sz="1800" dirty="0">
                <a:latin typeface="Arial"/>
                <a:cs typeface="Arial"/>
              </a:rPr>
              <a:t>kontinuity </a:t>
            </a:r>
            <a:r>
              <a:rPr sz="1800" spc="5" dirty="0">
                <a:latin typeface="Arial"/>
                <a:cs typeface="Arial"/>
              </a:rPr>
              <a:t>činností</a:t>
            </a:r>
            <a:r>
              <a:rPr sz="1800" spc="-1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organizace.</a:t>
            </a:r>
          </a:p>
          <a:p>
            <a:pPr marL="241300" indent="-229235">
              <a:lnSpc>
                <a:spcPct val="100000"/>
              </a:lnSpc>
              <a:spcBef>
                <a:spcPts val="1010"/>
              </a:spcBef>
              <a:buChar char="•"/>
              <a:tabLst>
                <a:tab pos="241300" algn="l"/>
                <a:tab pos="241935" algn="l"/>
              </a:tabLst>
            </a:pPr>
            <a:r>
              <a:rPr sz="1800" dirty="0">
                <a:latin typeface="Arial"/>
                <a:cs typeface="Arial"/>
              </a:rPr>
              <a:t>Soulad s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požadavky.</a:t>
            </a:r>
            <a:endParaRPr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0220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7"/>
          <p:cNvSpPr txBox="1">
            <a:spLocks noGrp="1"/>
          </p:cNvSpPr>
          <p:nvPr>
            <p:ph type="title"/>
          </p:nvPr>
        </p:nvSpPr>
        <p:spPr>
          <a:xfrm>
            <a:off x="643242" y="534613"/>
            <a:ext cx="7969884" cy="5681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Realizace </a:t>
            </a:r>
            <a:r>
              <a:rPr dirty="0"/>
              <a:t>bezpečnostních</a:t>
            </a:r>
            <a:r>
              <a:rPr spc="-185" dirty="0"/>
              <a:t> </a:t>
            </a:r>
            <a:r>
              <a:rPr dirty="0"/>
              <a:t>opatření</a:t>
            </a:r>
          </a:p>
        </p:txBody>
      </p:sp>
      <p:sp>
        <p:nvSpPr>
          <p:cNvPr id="3" name="object 18"/>
          <p:cNvSpPr/>
          <p:nvPr/>
        </p:nvSpPr>
        <p:spPr>
          <a:xfrm>
            <a:off x="566927" y="1618563"/>
            <a:ext cx="8122515" cy="45322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714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7"/>
          <p:cNvSpPr txBox="1">
            <a:spLocks noGrp="1"/>
          </p:cNvSpPr>
          <p:nvPr>
            <p:ph type="title"/>
          </p:nvPr>
        </p:nvSpPr>
        <p:spPr>
          <a:xfrm>
            <a:off x="630378" y="469348"/>
            <a:ext cx="231965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000" b="0" dirty="0">
                <a:latin typeface="Arial"/>
                <a:cs typeface="Arial"/>
              </a:rPr>
              <a:t>Literatura: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4" name="object 18"/>
          <p:cNvSpPr txBox="1"/>
          <p:nvPr/>
        </p:nvSpPr>
        <p:spPr>
          <a:xfrm>
            <a:off x="707542" y="1580134"/>
            <a:ext cx="7658734" cy="4377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9235">
              <a:lnSpc>
                <a:spcPct val="100000"/>
              </a:lnSpc>
              <a:spcBef>
                <a:spcPts val="100"/>
              </a:spcBef>
              <a:buChar char="•"/>
              <a:tabLst>
                <a:tab pos="241300" algn="l"/>
                <a:tab pos="241935" algn="l"/>
              </a:tabLst>
            </a:pPr>
            <a:r>
              <a:rPr sz="1800" spc="-10" dirty="0">
                <a:latin typeface="Arial"/>
                <a:cs typeface="Arial"/>
              </a:rPr>
              <a:t>HROMADA, </a:t>
            </a:r>
            <a:r>
              <a:rPr sz="1800" spc="-5" dirty="0">
                <a:latin typeface="Arial"/>
                <a:cs typeface="Arial"/>
              </a:rPr>
              <a:t>Martin; HRŮZA, </a:t>
            </a:r>
            <a:r>
              <a:rPr sz="1800" dirty="0">
                <a:latin typeface="Arial"/>
                <a:cs typeface="Arial"/>
              </a:rPr>
              <a:t>Petr; </a:t>
            </a:r>
            <a:r>
              <a:rPr sz="1800" spc="-5" dirty="0">
                <a:latin typeface="Arial"/>
                <a:cs typeface="Arial"/>
              </a:rPr>
              <a:t>KADERKA, </a:t>
            </a:r>
            <a:r>
              <a:rPr sz="1800" spc="5" dirty="0">
                <a:latin typeface="Arial"/>
                <a:cs typeface="Arial"/>
              </a:rPr>
              <a:t>Josef; </a:t>
            </a:r>
            <a:r>
              <a:rPr sz="1800" spc="-5" dirty="0">
                <a:latin typeface="Arial"/>
                <a:cs typeface="Arial"/>
              </a:rPr>
              <a:t>LUŇÁČEK, </a:t>
            </a:r>
            <a:r>
              <a:rPr sz="1800" dirty="0">
                <a:latin typeface="Arial"/>
                <a:cs typeface="Arial"/>
              </a:rPr>
              <a:t>Oldřich;  </a:t>
            </a:r>
            <a:r>
              <a:rPr sz="1800" spc="-5" dirty="0">
                <a:latin typeface="Arial"/>
                <a:cs typeface="Arial"/>
              </a:rPr>
              <a:t>NEČAS, Miroslav; PTÁČEK, </a:t>
            </a:r>
            <a:r>
              <a:rPr sz="1800" dirty="0">
                <a:latin typeface="Arial"/>
                <a:cs typeface="Arial"/>
              </a:rPr>
              <a:t>Bohumil; </a:t>
            </a:r>
            <a:r>
              <a:rPr sz="1800" spc="-5" dirty="0">
                <a:latin typeface="Arial"/>
                <a:cs typeface="Arial"/>
              </a:rPr>
              <a:t>SKORUŠA, </a:t>
            </a:r>
            <a:r>
              <a:rPr sz="1800" dirty="0">
                <a:latin typeface="Arial"/>
                <a:cs typeface="Arial"/>
              </a:rPr>
              <a:t>Leopold; </a:t>
            </a:r>
            <a:r>
              <a:rPr sz="1800" spc="-5" dirty="0">
                <a:latin typeface="Arial"/>
                <a:cs typeface="Arial"/>
              </a:rPr>
              <a:t>SLOŽIL,  </a:t>
            </a:r>
            <a:r>
              <a:rPr sz="1800" dirty="0">
                <a:latin typeface="Arial"/>
                <a:cs typeface="Arial"/>
              </a:rPr>
              <a:t>Richard. </a:t>
            </a:r>
            <a:r>
              <a:rPr sz="1800" i="1" dirty="0">
                <a:latin typeface="Arial"/>
                <a:cs typeface="Arial"/>
              </a:rPr>
              <a:t>Kybernetická </a:t>
            </a:r>
            <a:r>
              <a:rPr sz="1800" i="1" spc="-5" dirty="0">
                <a:latin typeface="Arial"/>
                <a:cs typeface="Arial"/>
              </a:rPr>
              <a:t>bezpečnost: </a:t>
            </a:r>
            <a:r>
              <a:rPr sz="1800" i="1" dirty="0">
                <a:latin typeface="Arial"/>
                <a:cs typeface="Arial"/>
              </a:rPr>
              <a:t>teorie a praxe. </a:t>
            </a:r>
            <a:r>
              <a:rPr sz="1800" dirty="0">
                <a:latin typeface="Arial"/>
                <a:cs typeface="Arial"/>
              </a:rPr>
              <a:t>Praha: </a:t>
            </a:r>
            <a:r>
              <a:rPr sz="1800" spc="-5" dirty="0">
                <a:latin typeface="Arial"/>
                <a:cs typeface="Arial"/>
              </a:rPr>
              <a:t>Powerprint  </a:t>
            </a:r>
            <a:r>
              <a:rPr sz="1800" spc="-15" dirty="0">
                <a:latin typeface="Arial"/>
                <a:cs typeface="Arial"/>
              </a:rPr>
              <a:t>s.r.o., </a:t>
            </a:r>
            <a:r>
              <a:rPr sz="1800" dirty="0">
                <a:latin typeface="Arial"/>
                <a:cs typeface="Arial"/>
              </a:rPr>
              <a:t>2015, 250 </a:t>
            </a:r>
            <a:r>
              <a:rPr sz="1800" spc="5" dirty="0">
                <a:latin typeface="Arial"/>
                <a:cs typeface="Arial"/>
              </a:rPr>
              <a:t>s. </a:t>
            </a:r>
            <a:r>
              <a:rPr sz="1800" dirty="0">
                <a:latin typeface="Arial"/>
                <a:cs typeface="Arial"/>
              </a:rPr>
              <a:t>ISBN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978-80-87994-72-6.</a:t>
            </a:r>
          </a:p>
          <a:p>
            <a:pPr marL="241300" marR="177165" indent="-229235">
              <a:lnSpc>
                <a:spcPct val="100000"/>
              </a:lnSpc>
              <a:spcBef>
                <a:spcPts val="1010"/>
              </a:spcBef>
              <a:buChar char="•"/>
              <a:tabLst>
                <a:tab pos="241300" algn="l"/>
                <a:tab pos="241935" algn="l"/>
              </a:tabLst>
            </a:pPr>
            <a:r>
              <a:rPr sz="1800" spc="-5" dirty="0">
                <a:latin typeface="Arial"/>
                <a:cs typeface="Arial"/>
              </a:rPr>
              <a:t>HRŮZA, </a:t>
            </a:r>
            <a:r>
              <a:rPr sz="1800" dirty="0">
                <a:latin typeface="Arial"/>
                <a:cs typeface="Arial"/>
              </a:rPr>
              <a:t>Petr; </a:t>
            </a:r>
            <a:r>
              <a:rPr sz="1800" spc="-30" dirty="0">
                <a:latin typeface="Arial"/>
                <a:cs typeface="Arial"/>
              </a:rPr>
              <a:t>PITAŠ, </a:t>
            </a:r>
            <a:r>
              <a:rPr sz="1800" dirty="0">
                <a:latin typeface="Arial"/>
                <a:cs typeface="Arial"/>
              </a:rPr>
              <a:t>Jaromír; </a:t>
            </a:r>
            <a:r>
              <a:rPr sz="1800" spc="-5" dirty="0">
                <a:latin typeface="Arial"/>
                <a:cs typeface="Arial"/>
              </a:rPr>
              <a:t>ŠANDA, </a:t>
            </a:r>
            <a:r>
              <a:rPr sz="1800" dirty="0">
                <a:latin typeface="Arial"/>
                <a:cs typeface="Arial"/>
              </a:rPr>
              <a:t>Jaroslav; </a:t>
            </a:r>
            <a:r>
              <a:rPr sz="1800" spc="-25" dirty="0">
                <a:latin typeface="Arial"/>
                <a:cs typeface="Arial"/>
              </a:rPr>
              <a:t>BRECHTA, </a:t>
            </a:r>
            <a:r>
              <a:rPr sz="1800" dirty="0">
                <a:latin typeface="Arial"/>
                <a:cs typeface="Arial"/>
              </a:rPr>
              <a:t>Bohumil.  </a:t>
            </a:r>
            <a:r>
              <a:rPr sz="1800" i="1" dirty="0">
                <a:latin typeface="Arial"/>
                <a:cs typeface="Arial"/>
              </a:rPr>
              <a:t>Kybernetická </a:t>
            </a:r>
            <a:r>
              <a:rPr sz="1800" i="1" spc="-5" dirty="0">
                <a:latin typeface="Arial"/>
                <a:cs typeface="Arial"/>
              </a:rPr>
              <a:t>bezpečnost </a:t>
            </a:r>
            <a:r>
              <a:rPr sz="1800" i="1" dirty="0">
                <a:latin typeface="Arial"/>
                <a:cs typeface="Arial"/>
              </a:rPr>
              <a:t>II. </a:t>
            </a:r>
            <a:r>
              <a:rPr sz="1800" dirty="0">
                <a:latin typeface="Arial"/>
                <a:cs typeface="Arial"/>
              </a:rPr>
              <a:t>Brno: </a:t>
            </a:r>
            <a:r>
              <a:rPr sz="1800" spc="-5" dirty="0">
                <a:latin typeface="Arial"/>
                <a:cs typeface="Arial"/>
              </a:rPr>
              <a:t>Univerzita </a:t>
            </a:r>
            <a:r>
              <a:rPr sz="1800" spc="-25" dirty="0">
                <a:latin typeface="Arial"/>
                <a:cs typeface="Arial"/>
              </a:rPr>
              <a:t>obrany, </a:t>
            </a:r>
            <a:r>
              <a:rPr sz="1800" dirty="0">
                <a:latin typeface="Arial"/>
                <a:cs typeface="Arial"/>
              </a:rPr>
              <a:t>Brno, 2013, 100 s.  ISBN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978-80-7231-931-2.</a:t>
            </a:r>
          </a:p>
          <a:p>
            <a:pPr marL="241300" indent="-229235">
              <a:lnSpc>
                <a:spcPct val="100000"/>
              </a:lnSpc>
              <a:spcBef>
                <a:spcPts val="990"/>
              </a:spcBef>
              <a:buChar char="•"/>
              <a:tabLst>
                <a:tab pos="241300" algn="l"/>
                <a:tab pos="241935" algn="l"/>
              </a:tabLst>
            </a:pPr>
            <a:r>
              <a:rPr sz="1800" spc="-5" dirty="0">
                <a:latin typeface="Arial"/>
                <a:cs typeface="Arial"/>
              </a:rPr>
              <a:t>HRŮZA, </a:t>
            </a:r>
            <a:r>
              <a:rPr sz="1800" spc="-20" dirty="0">
                <a:latin typeface="Arial"/>
                <a:cs typeface="Arial"/>
              </a:rPr>
              <a:t>Petr. </a:t>
            </a:r>
            <a:r>
              <a:rPr sz="1800" i="1" dirty="0">
                <a:latin typeface="Arial"/>
                <a:cs typeface="Arial"/>
              </a:rPr>
              <a:t>Kybernetická </a:t>
            </a:r>
            <a:r>
              <a:rPr sz="1800" i="1" spc="-5" dirty="0">
                <a:latin typeface="Arial"/>
                <a:cs typeface="Arial"/>
              </a:rPr>
              <a:t>bezpečnost. </a:t>
            </a:r>
            <a:r>
              <a:rPr sz="1800" dirty="0">
                <a:latin typeface="Arial"/>
                <a:cs typeface="Arial"/>
              </a:rPr>
              <a:t>Brno: </a:t>
            </a:r>
            <a:r>
              <a:rPr sz="1800" spc="-5" dirty="0">
                <a:latin typeface="Arial"/>
                <a:cs typeface="Arial"/>
              </a:rPr>
              <a:t>Univerzita </a:t>
            </a:r>
            <a:r>
              <a:rPr sz="1800" spc="-25" dirty="0">
                <a:latin typeface="Arial"/>
                <a:cs typeface="Arial"/>
              </a:rPr>
              <a:t>obrany,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2012,</a:t>
            </a:r>
          </a:p>
          <a:p>
            <a:pPr marL="2413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90 </a:t>
            </a:r>
            <a:r>
              <a:rPr sz="1800" spc="5" dirty="0">
                <a:latin typeface="Arial"/>
                <a:cs typeface="Arial"/>
              </a:rPr>
              <a:t>s. </a:t>
            </a:r>
            <a:r>
              <a:rPr sz="1800" dirty="0">
                <a:latin typeface="Arial"/>
                <a:cs typeface="Arial"/>
              </a:rPr>
              <a:t>ISBN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978-80-7231-914-5.</a:t>
            </a:r>
          </a:p>
          <a:p>
            <a:pPr marL="241300" marR="314960" indent="-229235">
              <a:lnSpc>
                <a:spcPct val="100000"/>
              </a:lnSpc>
              <a:spcBef>
                <a:spcPts val="1010"/>
              </a:spcBef>
              <a:buChar char="•"/>
              <a:tabLst>
                <a:tab pos="241300" algn="l"/>
                <a:tab pos="241935" algn="l"/>
              </a:tabLst>
            </a:pPr>
            <a:r>
              <a:rPr sz="1800" dirty="0">
                <a:latin typeface="Arial"/>
                <a:cs typeface="Arial"/>
              </a:rPr>
              <a:t>JIRÁSEK, </a:t>
            </a:r>
            <a:r>
              <a:rPr sz="1800" spc="-20" dirty="0">
                <a:latin typeface="Arial"/>
                <a:cs typeface="Arial"/>
              </a:rPr>
              <a:t>Petr, </a:t>
            </a:r>
            <a:r>
              <a:rPr sz="1800" dirty="0">
                <a:latin typeface="Arial"/>
                <a:cs typeface="Arial"/>
              </a:rPr>
              <a:t>Luděk </a:t>
            </a:r>
            <a:r>
              <a:rPr sz="1800" spc="-5" dirty="0">
                <a:latin typeface="Arial"/>
                <a:cs typeface="Arial"/>
              </a:rPr>
              <a:t>NOVÁK </a:t>
            </a:r>
            <a:r>
              <a:rPr sz="1800" dirty="0">
                <a:latin typeface="Arial"/>
                <a:cs typeface="Arial"/>
              </a:rPr>
              <a:t>a Josef </a:t>
            </a:r>
            <a:r>
              <a:rPr sz="1800" spc="-5" dirty="0">
                <a:latin typeface="Arial"/>
                <a:cs typeface="Arial"/>
              </a:rPr>
              <a:t>POŽÁR. </a:t>
            </a:r>
            <a:r>
              <a:rPr sz="1800" i="1" dirty="0">
                <a:latin typeface="Arial"/>
                <a:cs typeface="Arial"/>
              </a:rPr>
              <a:t>Výkladový slovník  kybernetické bezpečnosti</a:t>
            </a:r>
            <a:r>
              <a:rPr sz="1800" dirty="0">
                <a:latin typeface="Arial"/>
                <a:cs typeface="Arial"/>
              </a:rPr>
              <a:t>. </a:t>
            </a:r>
            <a:r>
              <a:rPr sz="1800" spc="-5" dirty="0">
                <a:latin typeface="Arial"/>
                <a:cs typeface="Arial"/>
              </a:rPr>
              <a:t>Třetí </a:t>
            </a:r>
            <a:r>
              <a:rPr sz="1800" dirty="0">
                <a:latin typeface="Arial"/>
                <a:cs typeface="Arial"/>
              </a:rPr>
              <a:t>aktualizované </a:t>
            </a:r>
            <a:r>
              <a:rPr sz="1800" spc="-5" dirty="0">
                <a:latin typeface="Arial"/>
                <a:cs typeface="Arial"/>
              </a:rPr>
              <a:t>vydání. </a:t>
            </a:r>
            <a:r>
              <a:rPr sz="1800" dirty="0">
                <a:latin typeface="Arial"/>
                <a:cs typeface="Arial"/>
              </a:rPr>
              <a:t>Praha: Policejní  </a:t>
            </a:r>
            <a:r>
              <a:rPr sz="1800" spc="5" dirty="0">
                <a:latin typeface="Arial"/>
                <a:cs typeface="Arial"/>
              </a:rPr>
              <a:t>akademie </a:t>
            </a:r>
            <a:r>
              <a:rPr sz="1800" spc="-5" dirty="0">
                <a:latin typeface="Arial"/>
                <a:cs typeface="Arial"/>
              </a:rPr>
              <a:t>ČR </a:t>
            </a:r>
            <a:r>
              <a:rPr sz="1800" dirty="0">
                <a:latin typeface="Arial"/>
                <a:cs typeface="Arial"/>
              </a:rPr>
              <a:t>v </a:t>
            </a:r>
            <a:r>
              <a:rPr sz="1800" spc="-5" dirty="0">
                <a:latin typeface="Arial"/>
                <a:cs typeface="Arial"/>
              </a:rPr>
              <a:t>Praze, </a:t>
            </a:r>
            <a:r>
              <a:rPr sz="1800" dirty="0">
                <a:latin typeface="Arial"/>
                <a:cs typeface="Arial"/>
              </a:rPr>
              <a:t>2015. ISBN</a:t>
            </a:r>
            <a:r>
              <a:rPr sz="1800" spc="-114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978-80-7251-436-6.</a:t>
            </a:r>
          </a:p>
          <a:p>
            <a:pPr marL="241300" marR="33655" indent="-229235">
              <a:lnSpc>
                <a:spcPct val="100000"/>
              </a:lnSpc>
              <a:spcBef>
                <a:spcPts val="1010"/>
              </a:spcBef>
              <a:buChar char="•"/>
              <a:tabLst>
                <a:tab pos="241300" algn="l"/>
                <a:tab pos="241935" algn="l"/>
              </a:tabLst>
            </a:pPr>
            <a:r>
              <a:rPr sz="1800" spc="-15" dirty="0">
                <a:latin typeface="Arial"/>
                <a:cs typeface="Arial"/>
              </a:rPr>
              <a:t>Vydané </a:t>
            </a:r>
            <a:r>
              <a:rPr sz="1800" dirty="0">
                <a:latin typeface="Arial"/>
                <a:cs typeface="Arial"/>
              </a:rPr>
              <a:t>normy </a:t>
            </a:r>
            <a:r>
              <a:rPr sz="1800" spc="-5" dirty="0">
                <a:latin typeface="Arial"/>
                <a:cs typeface="Arial"/>
              </a:rPr>
              <a:t>ISO/ČSN </a:t>
            </a:r>
            <a:r>
              <a:rPr sz="1800" dirty="0">
                <a:latin typeface="Arial"/>
                <a:cs typeface="Arial"/>
              </a:rPr>
              <a:t>řady 27000 a platné zákony a vyhlášky z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oblasti  kybernetické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bezpečnosti</a:t>
            </a:r>
          </a:p>
        </p:txBody>
      </p:sp>
    </p:spTree>
    <p:extLst>
      <p:ext uri="{BB962C8B-B14F-4D97-AF65-F5344CB8AC3E}">
        <p14:creationId xmlns:p14="http://schemas.microsoft.com/office/powerpoint/2010/main" val="80224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7"/>
          <p:cNvSpPr txBox="1">
            <a:spLocks noGrp="1"/>
          </p:cNvSpPr>
          <p:nvPr>
            <p:ph type="title"/>
          </p:nvPr>
        </p:nvSpPr>
        <p:spPr>
          <a:xfrm>
            <a:off x="707542" y="936193"/>
            <a:ext cx="6473190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Monitorování a údržba</a:t>
            </a:r>
            <a:r>
              <a:rPr spc="-160" dirty="0"/>
              <a:t> </a:t>
            </a:r>
            <a:r>
              <a:rPr dirty="0"/>
              <a:t>ISMS</a:t>
            </a:r>
          </a:p>
        </p:txBody>
      </p:sp>
      <p:sp>
        <p:nvSpPr>
          <p:cNvPr id="3" name="object 18"/>
          <p:cNvSpPr txBox="1"/>
          <p:nvPr/>
        </p:nvSpPr>
        <p:spPr>
          <a:xfrm>
            <a:off x="707542" y="1796618"/>
            <a:ext cx="7732395" cy="4210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241935" algn="l"/>
                <a:tab pos="2485390" algn="l"/>
                <a:tab pos="3189605" algn="l"/>
                <a:tab pos="4512945" algn="l"/>
                <a:tab pos="6266180" algn="l"/>
              </a:tabLst>
            </a:pPr>
            <a:r>
              <a:rPr sz="2600" spc="-5" dirty="0">
                <a:latin typeface="Arial"/>
                <a:cs typeface="Arial"/>
              </a:rPr>
              <a:t>Moni</a:t>
            </a:r>
            <a:r>
              <a:rPr sz="2600" spc="5" dirty="0">
                <a:latin typeface="Arial"/>
                <a:cs typeface="Arial"/>
              </a:rPr>
              <a:t>t</a:t>
            </a:r>
            <a:r>
              <a:rPr sz="2600" spc="-5" dirty="0">
                <a:latin typeface="Arial"/>
                <a:cs typeface="Arial"/>
              </a:rPr>
              <a:t>or</a:t>
            </a:r>
            <a:r>
              <a:rPr sz="2600" spc="10" dirty="0">
                <a:latin typeface="Arial"/>
                <a:cs typeface="Arial"/>
              </a:rPr>
              <a:t>o</a:t>
            </a:r>
            <a:r>
              <a:rPr sz="2600" spc="-35" dirty="0">
                <a:latin typeface="Arial"/>
                <a:cs typeface="Arial"/>
              </a:rPr>
              <a:t>v</a:t>
            </a:r>
            <a:r>
              <a:rPr sz="2600" spc="10" dirty="0">
                <a:latin typeface="Arial"/>
                <a:cs typeface="Arial"/>
              </a:rPr>
              <a:t>a</a:t>
            </a:r>
            <a:r>
              <a:rPr sz="2600" spc="-5" dirty="0">
                <a:latin typeface="Arial"/>
                <a:cs typeface="Arial"/>
              </a:rPr>
              <a:t>t</a:t>
            </a:r>
            <a:r>
              <a:rPr sz="2600" dirty="0">
                <a:latin typeface="Arial"/>
                <a:cs typeface="Arial"/>
              </a:rPr>
              <a:t>	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	</a:t>
            </a:r>
            <a:r>
              <a:rPr sz="2600" spc="10" dirty="0">
                <a:latin typeface="Arial"/>
                <a:cs typeface="Arial"/>
              </a:rPr>
              <a:t>o</a:t>
            </a:r>
            <a:r>
              <a:rPr sz="2600" spc="-35" dirty="0">
                <a:latin typeface="Arial"/>
                <a:cs typeface="Arial"/>
              </a:rPr>
              <a:t>v</a:t>
            </a:r>
            <a:r>
              <a:rPr sz="2600" spc="-10" dirty="0">
                <a:latin typeface="Arial"/>
                <a:cs typeface="Arial"/>
              </a:rPr>
              <a:t>ěři</a:t>
            </a:r>
            <a:r>
              <a:rPr sz="2600" spc="-5" dirty="0">
                <a:latin typeface="Arial"/>
                <a:cs typeface="Arial"/>
              </a:rPr>
              <a:t>t</a:t>
            </a:r>
            <a:r>
              <a:rPr sz="2600" dirty="0">
                <a:latin typeface="Arial"/>
                <a:cs typeface="Arial"/>
              </a:rPr>
              <a:t>	</a:t>
            </a:r>
            <a:r>
              <a:rPr sz="2600" spc="-10" dirty="0">
                <a:latin typeface="Arial"/>
                <a:cs typeface="Arial"/>
              </a:rPr>
              <a:t>úč</a:t>
            </a:r>
            <a:r>
              <a:rPr sz="2600" spc="15" dirty="0">
                <a:latin typeface="Arial"/>
                <a:cs typeface="Arial"/>
              </a:rPr>
              <a:t>i</a:t>
            </a:r>
            <a:r>
              <a:rPr sz="2600" spc="-10" dirty="0">
                <a:latin typeface="Arial"/>
                <a:cs typeface="Arial"/>
              </a:rPr>
              <a:t>n</a:t>
            </a:r>
            <a:r>
              <a:rPr sz="2600" spc="15" dirty="0">
                <a:latin typeface="Arial"/>
                <a:cs typeface="Arial"/>
              </a:rPr>
              <a:t>n</a:t>
            </a:r>
            <a:r>
              <a:rPr sz="2600" spc="-10" dirty="0">
                <a:latin typeface="Arial"/>
                <a:cs typeface="Arial"/>
              </a:rPr>
              <a:t>os</a:t>
            </a:r>
            <a:r>
              <a:rPr sz="2600" spc="-5" dirty="0">
                <a:latin typeface="Arial"/>
                <a:cs typeface="Arial"/>
              </a:rPr>
              <a:t>t</a:t>
            </a:r>
            <a:r>
              <a:rPr sz="2600" dirty="0">
                <a:latin typeface="Arial"/>
                <a:cs typeface="Arial"/>
              </a:rPr>
              <a:t>	</a:t>
            </a:r>
            <a:r>
              <a:rPr sz="2600" spc="-10" dirty="0">
                <a:latin typeface="Arial"/>
                <a:cs typeface="Arial"/>
              </a:rPr>
              <a:t>pros</a:t>
            </a:r>
            <a:r>
              <a:rPr sz="2600" spc="20" dirty="0">
                <a:latin typeface="Arial"/>
                <a:cs typeface="Arial"/>
              </a:rPr>
              <a:t>a</a:t>
            </a:r>
            <a:r>
              <a:rPr sz="2600" spc="-5" dirty="0">
                <a:latin typeface="Arial"/>
                <a:cs typeface="Arial"/>
              </a:rPr>
              <a:t>ze</a:t>
            </a:r>
            <a:r>
              <a:rPr sz="2600" spc="15" dirty="0">
                <a:latin typeface="Arial"/>
                <a:cs typeface="Arial"/>
              </a:rPr>
              <a:t>n</a:t>
            </a:r>
            <a:r>
              <a:rPr sz="2600" spc="-5" dirty="0">
                <a:latin typeface="Arial"/>
                <a:cs typeface="Arial"/>
              </a:rPr>
              <a:t>í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19"/>
          <p:cNvSpPr txBox="1">
            <a:spLocks/>
          </p:cNvSpPr>
          <p:nvPr/>
        </p:nvSpPr>
        <p:spPr>
          <a:xfrm>
            <a:off x="707542" y="2063437"/>
            <a:ext cx="7729855" cy="2914015"/>
          </a:xfrm>
          <a:prstGeom prst="rect">
            <a:avLst/>
          </a:prstGeom>
        </p:spPr>
        <p:txBody>
          <a:bodyPr vert="horz" wrap="square" lIns="0" tIns="141605" rIns="0" bIns="0" rtlCol="0">
            <a:spAutoFit/>
          </a:bodyPr>
          <a:lstStyle>
            <a:lvl1pPr marL="228600" indent="-228600" algn="just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41300">
              <a:lnSpc>
                <a:spcPct val="100000"/>
              </a:lnSpc>
              <a:spcBef>
                <a:spcPts val="1115"/>
              </a:spcBef>
            </a:pPr>
            <a:r>
              <a:rPr lang="cs-CZ" spc="-10" smtClean="0"/>
              <a:t>bezpečnostních</a:t>
            </a:r>
            <a:r>
              <a:rPr lang="cs-CZ" spc="105" smtClean="0"/>
              <a:t> </a:t>
            </a:r>
            <a:r>
              <a:rPr lang="cs-CZ" spc="-10" smtClean="0"/>
              <a:t>opatření.</a:t>
            </a:r>
          </a:p>
          <a:p>
            <a:pPr marL="241300" marR="5080" indent="-229235">
              <a:lnSpc>
                <a:spcPct val="100000"/>
              </a:lnSpc>
              <a:spcBef>
                <a:spcPts val="1010"/>
              </a:spcBef>
              <a:buFont typeface="Wingdings"/>
              <a:buChar char=""/>
              <a:tabLst>
                <a:tab pos="241935" algn="l"/>
                <a:tab pos="1503680" algn="l"/>
                <a:tab pos="2567305" algn="l"/>
                <a:tab pos="3592195" algn="l"/>
                <a:tab pos="4634865" algn="l"/>
                <a:tab pos="5699125" algn="l"/>
                <a:tab pos="6653530" algn="l"/>
              </a:tabLst>
            </a:pPr>
            <a:r>
              <a:rPr lang="cs-CZ" spc="-5" smtClean="0"/>
              <a:t>Pr</a:t>
            </a:r>
            <a:r>
              <a:rPr lang="cs-CZ" spc="15" smtClean="0"/>
              <a:t>o</a:t>
            </a:r>
            <a:r>
              <a:rPr lang="cs-CZ" spc="-30" smtClean="0"/>
              <a:t>v</a:t>
            </a:r>
            <a:r>
              <a:rPr lang="cs-CZ" spc="15" smtClean="0"/>
              <a:t>é</a:t>
            </a:r>
            <a:r>
              <a:rPr lang="cs-CZ" spc="-5" smtClean="0"/>
              <a:t>st</a:t>
            </a:r>
            <a:r>
              <a:rPr lang="cs-CZ" smtClean="0"/>
              <a:t>	</a:t>
            </a:r>
            <a:r>
              <a:rPr lang="cs-CZ" spc="-10" smtClean="0"/>
              <a:t>in</a:t>
            </a:r>
            <a:r>
              <a:rPr lang="cs-CZ" spc="15" smtClean="0"/>
              <a:t>t</a:t>
            </a:r>
            <a:r>
              <a:rPr lang="cs-CZ" spc="-10" smtClean="0"/>
              <a:t>ern</a:t>
            </a:r>
            <a:r>
              <a:rPr lang="cs-CZ" spc="-5" smtClean="0"/>
              <a:t>í</a:t>
            </a:r>
            <a:r>
              <a:rPr lang="cs-CZ" smtClean="0"/>
              <a:t>	</a:t>
            </a:r>
            <a:r>
              <a:rPr lang="cs-CZ" spc="-5" smtClean="0"/>
              <a:t>aud</a:t>
            </a:r>
            <a:r>
              <a:rPr lang="cs-CZ" spc="10" smtClean="0"/>
              <a:t>i</a:t>
            </a:r>
            <a:r>
              <a:rPr lang="cs-CZ" spc="15" smtClean="0"/>
              <a:t>t</a:t>
            </a:r>
            <a:r>
              <a:rPr lang="cs-CZ" spc="-5" smtClean="0"/>
              <a:t>y</a:t>
            </a:r>
            <a:r>
              <a:rPr lang="cs-CZ" smtClean="0"/>
              <a:t>	</a:t>
            </a:r>
            <a:r>
              <a:rPr lang="cs-CZ" spc="15" smtClean="0"/>
              <a:t>I</a:t>
            </a:r>
            <a:r>
              <a:rPr lang="cs-CZ" spc="10" smtClean="0"/>
              <a:t>S</a:t>
            </a:r>
            <a:r>
              <a:rPr lang="cs-CZ" spc="-35" smtClean="0"/>
              <a:t>M</a:t>
            </a:r>
            <a:r>
              <a:rPr lang="cs-CZ" spc="-5" smtClean="0"/>
              <a:t>S,</a:t>
            </a:r>
            <a:r>
              <a:rPr lang="cs-CZ" smtClean="0"/>
              <a:t>	</a:t>
            </a:r>
            <a:r>
              <a:rPr lang="cs-CZ" spc="15" smtClean="0"/>
              <a:t>j</a:t>
            </a:r>
            <a:r>
              <a:rPr lang="cs-CZ" spc="-10" smtClean="0"/>
              <a:t>ejich</a:t>
            </a:r>
            <a:r>
              <a:rPr lang="cs-CZ" spc="-5" smtClean="0"/>
              <a:t>ž</a:t>
            </a:r>
            <a:r>
              <a:rPr lang="cs-CZ" smtClean="0"/>
              <a:t>	</a:t>
            </a:r>
            <a:r>
              <a:rPr lang="cs-CZ" spc="-10" smtClean="0"/>
              <a:t>n</a:t>
            </a:r>
            <a:r>
              <a:rPr lang="cs-CZ" spc="10" smtClean="0"/>
              <a:t>á</a:t>
            </a:r>
            <a:r>
              <a:rPr lang="cs-CZ" spc="-10" smtClean="0"/>
              <a:t>p</a:t>
            </a:r>
            <a:r>
              <a:rPr lang="cs-CZ" spc="15" smtClean="0"/>
              <a:t>l</a:t>
            </a:r>
            <a:r>
              <a:rPr lang="cs-CZ" spc="-5" smtClean="0"/>
              <a:t>ň</a:t>
            </a:r>
            <a:r>
              <a:rPr lang="cs-CZ" smtClean="0"/>
              <a:t>	</a:t>
            </a:r>
            <a:r>
              <a:rPr lang="cs-CZ" spc="-5" smtClean="0"/>
              <a:t>pok</a:t>
            </a:r>
            <a:r>
              <a:rPr lang="cs-CZ" spc="15" smtClean="0"/>
              <a:t>r</a:t>
            </a:r>
            <a:r>
              <a:rPr lang="cs-CZ" spc="-30" smtClean="0"/>
              <a:t>y</a:t>
            </a:r>
            <a:r>
              <a:rPr lang="cs-CZ" spc="15" smtClean="0"/>
              <a:t>j</a:t>
            </a:r>
            <a:r>
              <a:rPr lang="cs-CZ" spc="-5" smtClean="0"/>
              <a:t>e  celý rozsah</a:t>
            </a:r>
            <a:r>
              <a:rPr lang="cs-CZ" spc="50" smtClean="0"/>
              <a:t> </a:t>
            </a:r>
            <a:r>
              <a:rPr lang="cs-CZ" spc="-10" smtClean="0"/>
              <a:t>ISMS.</a:t>
            </a:r>
          </a:p>
          <a:p>
            <a:pPr marL="241300" marR="6985" indent="-229235">
              <a:lnSpc>
                <a:spcPct val="100000"/>
              </a:lnSpc>
              <a:spcBef>
                <a:spcPts val="1010"/>
              </a:spcBef>
              <a:buFont typeface="Wingdings"/>
              <a:buChar char=""/>
              <a:tabLst>
                <a:tab pos="241935" algn="l"/>
                <a:tab pos="1588770" algn="l"/>
                <a:tab pos="3040380" algn="l"/>
                <a:tab pos="3966845" algn="l"/>
                <a:tab pos="4915535" algn="l"/>
                <a:tab pos="6577330" algn="l"/>
              </a:tabLst>
            </a:pPr>
            <a:r>
              <a:rPr lang="cs-CZ" spc="-5" smtClean="0"/>
              <a:t>Připr</a:t>
            </a:r>
            <a:r>
              <a:rPr lang="cs-CZ" spc="5" smtClean="0"/>
              <a:t>a</a:t>
            </a:r>
            <a:r>
              <a:rPr lang="cs-CZ" spc="-35" smtClean="0"/>
              <a:t>v</a:t>
            </a:r>
            <a:r>
              <a:rPr lang="cs-CZ" spc="-10" smtClean="0"/>
              <a:t>i</a:t>
            </a:r>
            <a:r>
              <a:rPr lang="cs-CZ" spc="-5" smtClean="0"/>
              <a:t>t</a:t>
            </a:r>
            <a:r>
              <a:rPr lang="cs-CZ" smtClean="0"/>
              <a:t>	</a:t>
            </a:r>
            <a:r>
              <a:rPr lang="cs-CZ" spc="-5" smtClean="0"/>
              <a:t>zpr</a:t>
            </a:r>
            <a:r>
              <a:rPr lang="cs-CZ" spc="10" smtClean="0"/>
              <a:t>á</a:t>
            </a:r>
            <a:r>
              <a:rPr lang="cs-CZ" spc="-5" smtClean="0"/>
              <a:t>vu</a:t>
            </a:r>
            <a:r>
              <a:rPr lang="cs-CZ" spc="355" smtClean="0"/>
              <a:t> </a:t>
            </a:r>
            <a:r>
              <a:rPr lang="cs-CZ" spc="-5" smtClean="0"/>
              <a:t>o</a:t>
            </a:r>
            <a:r>
              <a:rPr lang="cs-CZ" smtClean="0"/>
              <a:t>	</a:t>
            </a:r>
            <a:r>
              <a:rPr lang="cs-CZ" spc="-5" smtClean="0"/>
              <a:t>s</a:t>
            </a:r>
            <a:r>
              <a:rPr lang="cs-CZ" spc="10" smtClean="0"/>
              <a:t>ta</a:t>
            </a:r>
            <a:r>
              <a:rPr lang="cs-CZ" spc="-35" smtClean="0"/>
              <a:t>v</a:t>
            </a:r>
            <a:r>
              <a:rPr lang="cs-CZ" spc="-5" smtClean="0"/>
              <a:t>u</a:t>
            </a:r>
            <a:r>
              <a:rPr lang="cs-CZ" smtClean="0"/>
              <a:t>	</a:t>
            </a:r>
            <a:r>
              <a:rPr lang="cs-CZ" spc="15" smtClean="0"/>
              <a:t>I</a:t>
            </a:r>
            <a:r>
              <a:rPr lang="cs-CZ" spc="10" smtClean="0"/>
              <a:t>S</a:t>
            </a:r>
            <a:r>
              <a:rPr lang="cs-CZ" spc="-35" smtClean="0"/>
              <a:t>M</a:t>
            </a:r>
            <a:r>
              <a:rPr lang="cs-CZ" spc="-5" smtClean="0"/>
              <a:t>S</a:t>
            </a:r>
            <a:r>
              <a:rPr lang="cs-CZ" smtClean="0"/>
              <a:t>	</a:t>
            </a:r>
            <a:r>
              <a:rPr lang="cs-CZ" spc="-5" smtClean="0"/>
              <a:t>a</a:t>
            </a:r>
            <a:r>
              <a:rPr lang="cs-CZ" spc="355" smtClean="0"/>
              <a:t> </a:t>
            </a:r>
            <a:r>
              <a:rPr lang="cs-CZ" spc="15" smtClean="0"/>
              <a:t>n</a:t>
            </a:r>
            <a:r>
              <a:rPr lang="cs-CZ" spc="-5" smtClean="0"/>
              <a:t>a</a:t>
            </a:r>
            <a:r>
              <a:rPr lang="cs-CZ" spc="355" smtClean="0"/>
              <a:t> </a:t>
            </a:r>
            <a:r>
              <a:rPr lang="cs-CZ" spc="-10" smtClean="0"/>
              <a:t>jej</a:t>
            </a:r>
            <a:r>
              <a:rPr lang="cs-CZ" spc="10" smtClean="0"/>
              <a:t>í</a:t>
            </a:r>
            <a:r>
              <a:rPr lang="cs-CZ" spc="-5" smtClean="0"/>
              <a:t>m</a:t>
            </a:r>
            <a:r>
              <a:rPr lang="cs-CZ" smtClean="0"/>
              <a:t>	</a:t>
            </a:r>
            <a:r>
              <a:rPr lang="cs-CZ" spc="-5" smtClean="0"/>
              <a:t>zákl</a:t>
            </a:r>
            <a:r>
              <a:rPr lang="cs-CZ" spc="5" smtClean="0"/>
              <a:t>a</a:t>
            </a:r>
            <a:r>
              <a:rPr lang="cs-CZ" spc="-10" smtClean="0"/>
              <a:t>dě  přehodnotit </a:t>
            </a:r>
            <a:r>
              <a:rPr lang="cs-CZ" spc="-15" smtClean="0"/>
              <a:t>ISMS </a:t>
            </a:r>
            <a:r>
              <a:rPr lang="cs-CZ" spc="-10" smtClean="0"/>
              <a:t>na </a:t>
            </a:r>
            <a:r>
              <a:rPr lang="cs-CZ" spc="-15" smtClean="0"/>
              <a:t>úrovni vedení</a:t>
            </a:r>
            <a:r>
              <a:rPr lang="cs-CZ" spc="330" smtClean="0"/>
              <a:t> </a:t>
            </a:r>
            <a:r>
              <a:rPr lang="cs-CZ" spc="-5" smtClean="0"/>
              <a:t>organizace.</a:t>
            </a:r>
          </a:p>
          <a:p>
            <a:pPr marL="241300" indent="-229235">
              <a:lnSpc>
                <a:spcPct val="100000"/>
              </a:lnSpc>
              <a:spcBef>
                <a:spcPts val="990"/>
              </a:spcBef>
              <a:buFont typeface="Wingdings"/>
              <a:buChar char=""/>
              <a:tabLst>
                <a:tab pos="241935" algn="l"/>
              </a:tabLst>
            </a:pPr>
            <a:r>
              <a:rPr lang="cs-CZ" spc="-15" smtClean="0"/>
              <a:t>Zavádět </a:t>
            </a:r>
            <a:r>
              <a:rPr lang="cs-CZ" spc="-10" smtClean="0"/>
              <a:t>identifikované možnosti </a:t>
            </a:r>
            <a:r>
              <a:rPr lang="cs-CZ" spc="-5" smtClean="0"/>
              <a:t>zlepšení</a:t>
            </a:r>
            <a:r>
              <a:rPr lang="cs-CZ" spc="325" smtClean="0"/>
              <a:t> </a:t>
            </a:r>
            <a:r>
              <a:rPr lang="cs-CZ" spc="-15" smtClean="0"/>
              <a:t>ISMS.</a:t>
            </a:r>
            <a:endParaRPr lang="cs-CZ" spc="-15" dirty="0"/>
          </a:p>
        </p:txBody>
      </p:sp>
      <p:sp>
        <p:nvSpPr>
          <p:cNvPr id="5" name="object 20"/>
          <p:cNvSpPr txBox="1"/>
          <p:nvPr/>
        </p:nvSpPr>
        <p:spPr>
          <a:xfrm>
            <a:off x="707542" y="5081396"/>
            <a:ext cx="7727315" cy="81724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41300" marR="5080" indent="-229235">
              <a:lnSpc>
                <a:spcPct val="100000"/>
              </a:lnSpc>
              <a:spcBef>
                <a:spcPts val="90"/>
              </a:spcBef>
              <a:buFont typeface="Wingdings"/>
              <a:buChar char=""/>
              <a:tabLst>
                <a:tab pos="241935" algn="l"/>
                <a:tab pos="2012950" algn="l"/>
                <a:tab pos="4244340" algn="l"/>
                <a:tab pos="5906135" algn="l"/>
                <a:tab pos="6522084" algn="l"/>
              </a:tabLst>
            </a:pPr>
            <a:r>
              <a:rPr sz="2600" spc="-5" dirty="0">
                <a:latin typeface="Arial"/>
                <a:cs typeface="Arial"/>
              </a:rPr>
              <a:t>Pr</a:t>
            </a:r>
            <a:r>
              <a:rPr sz="2600" spc="15" dirty="0">
                <a:latin typeface="Arial"/>
                <a:cs typeface="Arial"/>
              </a:rPr>
              <a:t>o</a:t>
            </a:r>
            <a:r>
              <a:rPr sz="2600" spc="-30" dirty="0">
                <a:latin typeface="Arial"/>
                <a:cs typeface="Arial"/>
              </a:rPr>
              <a:t>v</a:t>
            </a:r>
            <a:r>
              <a:rPr sz="2600" spc="15" dirty="0">
                <a:latin typeface="Arial"/>
                <a:cs typeface="Arial"/>
              </a:rPr>
              <a:t>á</a:t>
            </a:r>
            <a:r>
              <a:rPr sz="2600" spc="-10" dirty="0">
                <a:latin typeface="Arial"/>
                <a:cs typeface="Arial"/>
              </a:rPr>
              <a:t>dě</a:t>
            </a:r>
            <a:r>
              <a:rPr sz="2600" spc="-5" dirty="0">
                <a:latin typeface="Arial"/>
                <a:cs typeface="Arial"/>
              </a:rPr>
              <a:t>t</a:t>
            </a:r>
            <a:r>
              <a:rPr sz="2600" dirty="0">
                <a:latin typeface="Arial"/>
                <a:cs typeface="Arial"/>
              </a:rPr>
              <a:t>	</a:t>
            </a:r>
            <a:r>
              <a:rPr sz="2600" spc="-10" dirty="0">
                <a:latin typeface="Arial"/>
                <a:cs typeface="Arial"/>
              </a:rPr>
              <a:t>o</a:t>
            </a:r>
            <a:r>
              <a:rPr sz="2600" spc="10" dirty="0">
                <a:latin typeface="Arial"/>
                <a:cs typeface="Arial"/>
              </a:rPr>
              <a:t>d</a:t>
            </a:r>
            <a:r>
              <a:rPr sz="2600" spc="-10" dirty="0">
                <a:latin typeface="Arial"/>
                <a:cs typeface="Arial"/>
              </a:rPr>
              <a:t>p</a:t>
            </a:r>
            <a:r>
              <a:rPr sz="2600" spc="10" dirty="0">
                <a:latin typeface="Arial"/>
                <a:cs typeface="Arial"/>
              </a:rPr>
              <a:t>o</a:t>
            </a:r>
            <a:r>
              <a:rPr sz="2600" spc="-30" dirty="0">
                <a:latin typeface="Arial"/>
                <a:cs typeface="Arial"/>
              </a:rPr>
              <a:t>v</a:t>
            </a:r>
            <a:r>
              <a:rPr sz="2600" spc="15" dirty="0">
                <a:latin typeface="Arial"/>
                <a:cs typeface="Arial"/>
              </a:rPr>
              <a:t>íd</a:t>
            </a:r>
            <a:r>
              <a:rPr sz="2600" spc="-10" dirty="0">
                <a:latin typeface="Arial"/>
                <a:cs typeface="Arial"/>
              </a:rPr>
              <a:t>ajíc</a:t>
            </a:r>
            <a:r>
              <a:rPr sz="2600" spc="-5" dirty="0">
                <a:latin typeface="Arial"/>
                <a:cs typeface="Arial"/>
              </a:rPr>
              <a:t>í</a:t>
            </a:r>
            <a:r>
              <a:rPr sz="2600" dirty="0">
                <a:latin typeface="Arial"/>
                <a:cs typeface="Arial"/>
              </a:rPr>
              <a:t>	</a:t>
            </a:r>
            <a:r>
              <a:rPr sz="2600" spc="15" dirty="0">
                <a:latin typeface="Arial"/>
                <a:cs typeface="Arial"/>
              </a:rPr>
              <a:t>o</a:t>
            </a:r>
            <a:r>
              <a:rPr sz="2600" spc="-10" dirty="0">
                <a:latin typeface="Arial"/>
                <a:cs typeface="Arial"/>
              </a:rPr>
              <a:t>pat</a:t>
            </a:r>
            <a:r>
              <a:rPr sz="2600" spc="10" dirty="0">
                <a:latin typeface="Arial"/>
                <a:cs typeface="Arial"/>
              </a:rPr>
              <a:t>ř</a:t>
            </a:r>
            <a:r>
              <a:rPr sz="2600" spc="-10" dirty="0">
                <a:latin typeface="Arial"/>
                <a:cs typeface="Arial"/>
              </a:rPr>
              <a:t>en</a:t>
            </a:r>
            <a:r>
              <a:rPr sz="2600" spc="-5" dirty="0">
                <a:latin typeface="Arial"/>
                <a:cs typeface="Arial"/>
              </a:rPr>
              <a:t>í</a:t>
            </a:r>
            <a:r>
              <a:rPr sz="2600" dirty="0">
                <a:latin typeface="Arial"/>
                <a:cs typeface="Arial"/>
              </a:rPr>
              <a:t>	</a:t>
            </a:r>
            <a:r>
              <a:rPr sz="2600" spc="-5" dirty="0">
                <a:latin typeface="Arial"/>
                <a:cs typeface="Arial"/>
              </a:rPr>
              <a:t>k</a:t>
            </a:r>
            <a:r>
              <a:rPr sz="2600" dirty="0">
                <a:latin typeface="Arial"/>
                <a:cs typeface="Arial"/>
              </a:rPr>
              <a:t>	</a:t>
            </a:r>
            <a:r>
              <a:rPr sz="2600" spc="-10" dirty="0">
                <a:latin typeface="Arial"/>
                <a:cs typeface="Arial"/>
              </a:rPr>
              <a:t>nápr</a:t>
            </a:r>
            <a:r>
              <a:rPr sz="2600" spc="10" dirty="0">
                <a:latin typeface="Arial"/>
                <a:cs typeface="Arial"/>
              </a:rPr>
              <a:t>a</a:t>
            </a:r>
            <a:r>
              <a:rPr sz="2600" spc="-5" dirty="0">
                <a:latin typeface="Arial"/>
                <a:cs typeface="Arial"/>
              </a:rPr>
              <a:t>vě  a </a:t>
            </a:r>
            <a:r>
              <a:rPr sz="2600" spc="-15" dirty="0">
                <a:latin typeface="Arial"/>
                <a:cs typeface="Arial"/>
              </a:rPr>
              <a:t>preventivní </a:t>
            </a:r>
            <a:r>
              <a:rPr sz="2600" spc="-10" dirty="0">
                <a:latin typeface="Arial"/>
                <a:cs typeface="Arial"/>
              </a:rPr>
              <a:t>opatření </a:t>
            </a:r>
            <a:r>
              <a:rPr sz="2600" spc="-5" dirty="0">
                <a:latin typeface="Arial"/>
                <a:cs typeface="Arial"/>
              </a:rPr>
              <a:t>pro </a:t>
            </a:r>
            <a:r>
              <a:rPr sz="2600" spc="-10" dirty="0">
                <a:latin typeface="Arial"/>
                <a:cs typeface="Arial"/>
              </a:rPr>
              <a:t>odstranění</a:t>
            </a:r>
            <a:r>
              <a:rPr sz="2600" spc="310" dirty="0">
                <a:latin typeface="Arial"/>
                <a:cs typeface="Arial"/>
              </a:rPr>
              <a:t> </a:t>
            </a:r>
            <a:r>
              <a:rPr sz="2600" spc="-10" dirty="0">
                <a:latin typeface="Arial"/>
                <a:cs typeface="Arial"/>
              </a:rPr>
              <a:t>nedostatků.</a:t>
            </a:r>
            <a:endParaRPr sz="26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6636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7"/>
          <p:cNvSpPr txBox="1">
            <a:spLocks noGrp="1"/>
          </p:cNvSpPr>
          <p:nvPr>
            <p:ph type="title"/>
          </p:nvPr>
        </p:nvSpPr>
        <p:spPr>
          <a:xfrm>
            <a:off x="707542" y="936193"/>
            <a:ext cx="632904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Norma </a:t>
            </a:r>
            <a:r>
              <a:rPr dirty="0"/>
              <a:t>ČSN </a:t>
            </a:r>
            <a:r>
              <a:rPr spc="-5" dirty="0"/>
              <a:t>ISO/IEC</a:t>
            </a:r>
            <a:r>
              <a:rPr spc="-85" dirty="0"/>
              <a:t> </a:t>
            </a:r>
            <a:r>
              <a:rPr dirty="0"/>
              <a:t>27001</a:t>
            </a:r>
          </a:p>
        </p:txBody>
      </p:sp>
      <p:sp>
        <p:nvSpPr>
          <p:cNvPr id="3" name="object 19"/>
          <p:cNvSpPr txBox="1"/>
          <p:nvPr/>
        </p:nvSpPr>
        <p:spPr>
          <a:xfrm>
            <a:off x="518336" y="2056198"/>
            <a:ext cx="8270707" cy="130612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800" dirty="0">
                <a:latin typeface="Arial"/>
                <a:cs typeface="Arial"/>
              </a:rPr>
              <a:t>Norma ČSN </a:t>
            </a:r>
            <a:r>
              <a:rPr sz="2800" spc="-5" dirty="0">
                <a:latin typeface="Arial"/>
                <a:cs typeface="Arial"/>
              </a:rPr>
              <a:t>ISO/IEC </a:t>
            </a:r>
            <a:r>
              <a:rPr sz="2800" dirty="0">
                <a:latin typeface="Arial"/>
                <a:cs typeface="Arial"/>
              </a:rPr>
              <a:t>27001 </a:t>
            </a:r>
            <a:r>
              <a:rPr sz="2800" spc="-5" dirty="0">
                <a:latin typeface="Arial"/>
                <a:cs typeface="Arial"/>
              </a:rPr>
              <a:t>poskytuje  </a:t>
            </a:r>
            <a:r>
              <a:rPr sz="2800" dirty="0">
                <a:latin typeface="Arial"/>
                <a:cs typeface="Arial"/>
              </a:rPr>
              <a:t>organizacím </a:t>
            </a:r>
            <a:r>
              <a:rPr sz="2800" spc="-10" dirty="0">
                <a:latin typeface="Arial"/>
                <a:cs typeface="Arial"/>
              </a:rPr>
              <a:t>návod </a:t>
            </a:r>
            <a:r>
              <a:rPr sz="2800" dirty="0">
                <a:latin typeface="Arial"/>
                <a:cs typeface="Arial"/>
              </a:rPr>
              <a:t>a </a:t>
            </a:r>
            <a:r>
              <a:rPr sz="2800" spc="-5" dirty="0">
                <a:latin typeface="Arial"/>
                <a:cs typeface="Arial"/>
              </a:rPr>
              <a:t>požadavky </a:t>
            </a:r>
            <a:r>
              <a:rPr sz="2800" spc="10" dirty="0">
                <a:latin typeface="Arial"/>
                <a:cs typeface="Arial"/>
              </a:rPr>
              <a:t>na </a:t>
            </a:r>
            <a:r>
              <a:rPr sz="2800" spc="-5" dirty="0">
                <a:latin typeface="Arial"/>
                <a:cs typeface="Arial"/>
              </a:rPr>
              <a:t>zavedení  </a:t>
            </a:r>
            <a:r>
              <a:rPr sz="2800" spc="-55" dirty="0">
                <a:latin typeface="Arial"/>
                <a:cs typeface="Arial"/>
              </a:rPr>
              <a:t>tzv.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Systému </a:t>
            </a:r>
            <a:r>
              <a:rPr sz="2800" u="heavy" dirty="0" err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managementu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800" u="heavy" dirty="0" err="1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bezpečnosti</a:t>
            </a:r>
            <a:r>
              <a:rPr lang="cs-CZ" sz="2800" u="heavy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800" u="heavy" dirty="0" err="1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informací</a:t>
            </a:r>
            <a:r>
              <a:rPr sz="2800" u="heavy" spc="-35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800" spc="5" dirty="0">
                <a:latin typeface="Arial"/>
                <a:cs typeface="Arial"/>
              </a:rPr>
              <a:t>(</a:t>
            </a:r>
            <a:r>
              <a:rPr sz="2800" b="1" spc="5" dirty="0">
                <a:latin typeface="Arial"/>
                <a:cs typeface="Arial"/>
              </a:rPr>
              <a:t>ISMS</a:t>
            </a:r>
            <a:r>
              <a:rPr sz="2800" spc="5" dirty="0">
                <a:latin typeface="Arial"/>
                <a:cs typeface="Arial"/>
              </a:rPr>
              <a:t>).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4" name="object 20"/>
          <p:cNvSpPr txBox="1"/>
          <p:nvPr/>
        </p:nvSpPr>
        <p:spPr>
          <a:xfrm>
            <a:off x="518336" y="4154106"/>
            <a:ext cx="831700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spcBef>
                <a:spcPts val="105"/>
              </a:spcBef>
            </a:pPr>
            <a:r>
              <a:rPr lang="cs-CZ" sz="2800" spc="-10" dirty="0">
                <a:latin typeface="Arial"/>
                <a:cs typeface="Arial"/>
              </a:rPr>
              <a:t>Obsahuje </a:t>
            </a:r>
            <a:r>
              <a:rPr lang="cs-CZ" sz="2800" spc="-10" dirty="0" smtClean="0">
                <a:latin typeface="Arial"/>
                <a:cs typeface="Arial"/>
              </a:rPr>
              <a:t>soubor</a:t>
            </a:r>
            <a:r>
              <a:rPr sz="2800" spc="-10" dirty="0">
                <a:latin typeface="Arial"/>
                <a:cs typeface="Arial"/>
              </a:rPr>
              <a:t>	</a:t>
            </a:r>
            <a:r>
              <a:rPr lang="cs-CZ" sz="2800" spc="-10" dirty="0" smtClean="0">
                <a:latin typeface="Arial"/>
                <a:cs typeface="Arial"/>
              </a:rPr>
              <a:t> </a:t>
            </a:r>
            <a:r>
              <a:rPr lang="cs-CZ" sz="2800" spc="-10" dirty="0" smtClean="0">
                <a:latin typeface="Arial"/>
                <a:cs typeface="Arial"/>
              </a:rPr>
              <a:t>pravidel, </a:t>
            </a:r>
            <a:r>
              <a:rPr lang="cs-CZ" sz="2800" spc="-10" dirty="0">
                <a:latin typeface="Arial"/>
                <a:cs typeface="Arial"/>
              </a:rPr>
              <a:t>ochranu	 a </a:t>
            </a:r>
            <a:r>
              <a:rPr lang="cs-CZ" sz="2800" spc="-10" dirty="0" smtClean="0">
                <a:latin typeface="Arial"/>
                <a:cs typeface="Arial"/>
              </a:rPr>
              <a:t>bezpečnost </a:t>
            </a:r>
            <a:r>
              <a:rPr lang="cs-CZ" sz="2800" spc="-10" dirty="0">
                <a:latin typeface="Arial"/>
                <a:cs typeface="Arial"/>
              </a:rPr>
              <a:t>informačních	aktiv	(tedy	nejen informací, ale </a:t>
            </a:r>
            <a:r>
              <a:rPr lang="cs-CZ" sz="2800" spc="-10" dirty="0" smtClean="0">
                <a:latin typeface="Arial"/>
                <a:cs typeface="Arial"/>
              </a:rPr>
              <a:t>např. klíčového</a:t>
            </a:r>
            <a:r>
              <a:rPr lang="cs-CZ" sz="2800" spc="-10" dirty="0">
                <a:latin typeface="Arial"/>
                <a:cs typeface="Arial"/>
              </a:rPr>
              <a:t>	hardwaru, softwaru, </a:t>
            </a:r>
            <a:r>
              <a:rPr lang="cs-CZ" sz="2800" spc="-10" dirty="0" smtClean="0">
                <a:latin typeface="Arial"/>
                <a:cs typeface="Arial"/>
              </a:rPr>
              <a:t>zaměstnanců, know-how</a:t>
            </a:r>
            <a:r>
              <a:rPr lang="cs-CZ" sz="2800" spc="-10" dirty="0">
                <a:latin typeface="Arial"/>
                <a:cs typeface="Arial"/>
              </a:rPr>
              <a:t>	atd</a:t>
            </a:r>
            <a:r>
              <a:rPr lang="cs-CZ" sz="2800" spc="10" dirty="0">
                <a:latin typeface="Arial"/>
                <a:cs typeface="Arial"/>
              </a:rPr>
              <a:t>.</a:t>
            </a:r>
            <a:r>
              <a:rPr lang="cs-CZ" sz="2800" dirty="0">
                <a:latin typeface="Arial"/>
                <a:cs typeface="Arial"/>
              </a:rPr>
              <a:t>)	</a:t>
            </a:r>
            <a:r>
              <a:rPr lang="cs-CZ" sz="2800" spc="-5" dirty="0">
                <a:latin typeface="Arial"/>
                <a:cs typeface="Arial"/>
              </a:rPr>
              <a:t>u</a:t>
            </a:r>
            <a:r>
              <a:rPr lang="cs-CZ" sz="2800" spc="-40" dirty="0">
                <a:latin typeface="Arial"/>
                <a:cs typeface="Arial"/>
              </a:rPr>
              <a:t>v</a:t>
            </a:r>
            <a:r>
              <a:rPr lang="cs-CZ" sz="2800" spc="-5" dirty="0">
                <a:latin typeface="Arial"/>
                <a:cs typeface="Arial"/>
              </a:rPr>
              <a:t>ni</a:t>
            </a:r>
            <a:r>
              <a:rPr lang="cs-CZ" sz="2800" spc="5" dirty="0">
                <a:latin typeface="Arial"/>
                <a:cs typeface="Arial"/>
              </a:rPr>
              <a:t>t</a:t>
            </a:r>
            <a:r>
              <a:rPr lang="cs-CZ" sz="2800" dirty="0">
                <a:latin typeface="Arial"/>
                <a:cs typeface="Arial"/>
              </a:rPr>
              <a:t>ř  </a:t>
            </a:r>
            <a:r>
              <a:rPr lang="cs-CZ" sz="2800" spc="5" dirty="0">
                <a:latin typeface="Arial"/>
                <a:cs typeface="Arial"/>
              </a:rPr>
              <a:t>organizace</a:t>
            </a:r>
            <a:r>
              <a:rPr lang="cs-CZ" sz="2800" spc="5" dirty="0" smtClean="0">
                <a:latin typeface="Arial"/>
                <a:cs typeface="Arial"/>
              </a:rPr>
              <a:t>.</a:t>
            </a:r>
            <a:endParaRPr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605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7"/>
          <p:cNvSpPr txBox="1">
            <a:spLocks noGrp="1"/>
          </p:cNvSpPr>
          <p:nvPr>
            <p:ph type="title"/>
          </p:nvPr>
        </p:nvSpPr>
        <p:spPr>
          <a:xfrm>
            <a:off x="3412159" y="623352"/>
            <a:ext cx="1469390" cy="5681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b="1" dirty="0" err="1" smtClean="0"/>
              <a:t>Závěr</a:t>
            </a:r>
            <a:endParaRPr b="1" dirty="0"/>
          </a:p>
        </p:txBody>
      </p:sp>
      <p:sp>
        <p:nvSpPr>
          <p:cNvPr id="3" name="object 18"/>
          <p:cNvSpPr txBox="1"/>
          <p:nvPr/>
        </p:nvSpPr>
        <p:spPr>
          <a:xfrm>
            <a:off x="707542" y="1820037"/>
            <a:ext cx="7734300" cy="40976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5080" indent="-229235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41935" algn="l"/>
              </a:tabLst>
            </a:pPr>
            <a:r>
              <a:rPr sz="2200" b="1" spc="-10" dirty="0">
                <a:latin typeface="Arial"/>
                <a:cs typeface="Arial"/>
              </a:rPr>
              <a:t>Systém </a:t>
            </a:r>
            <a:r>
              <a:rPr sz="2200" b="1" dirty="0">
                <a:latin typeface="Arial"/>
                <a:cs typeface="Arial"/>
              </a:rPr>
              <a:t>řízení </a:t>
            </a:r>
            <a:r>
              <a:rPr sz="2200" b="1" spc="-5" dirty="0">
                <a:latin typeface="Arial"/>
                <a:cs typeface="Arial"/>
              </a:rPr>
              <a:t>bezpečnosti </a:t>
            </a:r>
            <a:r>
              <a:rPr sz="2200" b="1" dirty="0">
                <a:latin typeface="Arial"/>
                <a:cs typeface="Arial"/>
              </a:rPr>
              <a:t>informací </a:t>
            </a:r>
            <a:r>
              <a:rPr sz="2200" spc="-5" dirty="0">
                <a:latin typeface="Arial"/>
                <a:cs typeface="Arial"/>
              </a:rPr>
              <a:t>(Information  </a:t>
            </a:r>
            <a:r>
              <a:rPr sz="2200" dirty="0">
                <a:latin typeface="Arial"/>
                <a:cs typeface="Arial"/>
              </a:rPr>
              <a:t>Security </a:t>
            </a:r>
            <a:r>
              <a:rPr sz="2200" spc="-5" dirty="0">
                <a:latin typeface="Arial"/>
                <a:cs typeface="Arial"/>
              </a:rPr>
              <a:t>Management System </a:t>
            </a:r>
            <a:r>
              <a:rPr sz="2200" dirty="0">
                <a:latin typeface="Arial"/>
                <a:cs typeface="Arial"/>
              </a:rPr>
              <a:t>- </a:t>
            </a:r>
            <a:r>
              <a:rPr sz="2200" spc="-15" dirty="0">
                <a:latin typeface="Arial"/>
                <a:cs typeface="Arial"/>
              </a:rPr>
              <a:t>ISMS) </a:t>
            </a:r>
            <a:r>
              <a:rPr sz="2200" spc="5" dirty="0">
                <a:latin typeface="Arial"/>
                <a:cs typeface="Arial"/>
              </a:rPr>
              <a:t>je </a:t>
            </a:r>
            <a:r>
              <a:rPr sz="2200" spc="-5" dirty="0">
                <a:latin typeface="Arial"/>
                <a:cs typeface="Arial"/>
              </a:rPr>
              <a:t>dokumentovaný  systém, </a:t>
            </a:r>
            <a:r>
              <a:rPr sz="2200" spc="-10" dirty="0">
                <a:latin typeface="Arial"/>
                <a:cs typeface="Arial"/>
              </a:rPr>
              <a:t>ve </a:t>
            </a:r>
            <a:r>
              <a:rPr sz="2200" dirty="0">
                <a:latin typeface="Arial"/>
                <a:cs typeface="Arial"/>
              </a:rPr>
              <a:t>kterém </a:t>
            </a:r>
            <a:r>
              <a:rPr sz="2200" spc="-5" dirty="0">
                <a:latin typeface="Arial"/>
                <a:cs typeface="Arial"/>
              </a:rPr>
              <a:t>jsou </a:t>
            </a:r>
            <a:r>
              <a:rPr sz="2200" dirty="0">
                <a:latin typeface="Arial"/>
                <a:cs typeface="Arial"/>
              </a:rPr>
              <a:t>chráněna </a:t>
            </a:r>
            <a:r>
              <a:rPr sz="2200" spc="-5" dirty="0">
                <a:latin typeface="Arial"/>
                <a:cs typeface="Arial"/>
              </a:rPr>
              <a:t>definovaná informační  aktiva, </a:t>
            </a:r>
            <a:r>
              <a:rPr sz="2200" spc="5" dirty="0">
                <a:latin typeface="Arial"/>
                <a:cs typeface="Arial"/>
              </a:rPr>
              <a:t>jsou </a:t>
            </a:r>
            <a:r>
              <a:rPr sz="2200" spc="-10" dirty="0">
                <a:latin typeface="Arial"/>
                <a:cs typeface="Arial"/>
              </a:rPr>
              <a:t>řízena </a:t>
            </a:r>
            <a:r>
              <a:rPr sz="2200" dirty="0">
                <a:latin typeface="Arial"/>
                <a:cs typeface="Arial"/>
              </a:rPr>
              <a:t>rizika </a:t>
            </a:r>
            <a:r>
              <a:rPr sz="2200" spc="-5" dirty="0">
                <a:latin typeface="Arial"/>
                <a:cs typeface="Arial"/>
              </a:rPr>
              <a:t>bezpečnosti informací </a:t>
            </a:r>
            <a:r>
              <a:rPr sz="2200" spc="5" dirty="0">
                <a:latin typeface="Arial"/>
                <a:cs typeface="Arial"/>
              </a:rPr>
              <a:t>a </a:t>
            </a:r>
            <a:r>
              <a:rPr sz="2200" spc="-10" dirty="0">
                <a:latin typeface="Arial"/>
                <a:cs typeface="Arial"/>
              </a:rPr>
              <a:t>zavedená  </a:t>
            </a:r>
            <a:r>
              <a:rPr sz="2200" spc="-5" dirty="0">
                <a:latin typeface="Arial"/>
                <a:cs typeface="Arial"/>
              </a:rPr>
              <a:t>opatření </a:t>
            </a:r>
            <a:r>
              <a:rPr sz="2200" spc="5" dirty="0">
                <a:latin typeface="Arial"/>
                <a:cs typeface="Arial"/>
              </a:rPr>
              <a:t>jsou</a:t>
            </a:r>
            <a:r>
              <a:rPr sz="2200" spc="-3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kontrolována.</a:t>
            </a:r>
            <a:endParaRPr sz="2200" dirty="0">
              <a:latin typeface="Arial"/>
              <a:cs typeface="Arial"/>
            </a:endParaRPr>
          </a:p>
          <a:p>
            <a:pPr marL="241300" marR="8890" indent="-229235" algn="just">
              <a:lnSpc>
                <a:spcPct val="100000"/>
              </a:lnSpc>
              <a:spcBef>
                <a:spcPts val="1015"/>
              </a:spcBef>
              <a:buFont typeface="Arial"/>
              <a:buChar char="•"/>
              <a:tabLst>
                <a:tab pos="241935" algn="l"/>
              </a:tabLst>
            </a:pPr>
            <a:r>
              <a:rPr sz="2200" b="1" spc="5" dirty="0">
                <a:latin typeface="Arial"/>
                <a:cs typeface="Arial"/>
              </a:rPr>
              <a:t>ISMS </a:t>
            </a:r>
            <a:r>
              <a:rPr sz="2200" spc="5" dirty="0">
                <a:latin typeface="Arial"/>
                <a:cs typeface="Arial"/>
              </a:rPr>
              <a:t>je </a:t>
            </a:r>
            <a:r>
              <a:rPr sz="2200" spc="-5" dirty="0">
                <a:latin typeface="Arial"/>
                <a:cs typeface="Arial"/>
              </a:rPr>
              <a:t>efektivní dokumentovaný </a:t>
            </a:r>
            <a:r>
              <a:rPr sz="2200" dirty="0">
                <a:latin typeface="Arial"/>
                <a:cs typeface="Arial"/>
              </a:rPr>
              <a:t>systém řízení a </a:t>
            </a:r>
            <a:r>
              <a:rPr sz="2200" spc="-5" dirty="0">
                <a:latin typeface="Arial"/>
                <a:cs typeface="Arial"/>
              </a:rPr>
              <a:t>správy  informačních </a:t>
            </a:r>
            <a:r>
              <a:rPr sz="2200" dirty="0">
                <a:latin typeface="Arial"/>
                <a:cs typeface="Arial"/>
              </a:rPr>
              <a:t>aktiv s </a:t>
            </a:r>
            <a:r>
              <a:rPr sz="2200" spc="-5" dirty="0">
                <a:latin typeface="Arial"/>
                <a:cs typeface="Arial"/>
              </a:rPr>
              <a:t>cílem eliminovat </a:t>
            </a:r>
            <a:r>
              <a:rPr sz="2200" dirty="0">
                <a:latin typeface="Arial"/>
                <a:cs typeface="Arial"/>
              </a:rPr>
              <a:t>jejich </a:t>
            </a:r>
            <a:r>
              <a:rPr sz="2200" spc="-10" dirty="0">
                <a:latin typeface="Arial"/>
                <a:cs typeface="Arial"/>
              </a:rPr>
              <a:t>možnou </a:t>
            </a:r>
            <a:r>
              <a:rPr sz="2200" spc="-5" dirty="0">
                <a:latin typeface="Arial"/>
                <a:cs typeface="Arial"/>
              </a:rPr>
              <a:t>ztrátu  </a:t>
            </a:r>
            <a:r>
              <a:rPr sz="2200" dirty="0">
                <a:latin typeface="Arial"/>
                <a:cs typeface="Arial"/>
              </a:rPr>
              <a:t>nebo </a:t>
            </a:r>
            <a:r>
              <a:rPr sz="2200" spc="-10" dirty="0">
                <a:latin typeface="Arial"/>
                <a:cs typeface="Arial"/>
              </a:rPr>
              <a:t>poškození.</a:t>
            </a:r>
            <a:endParaRPr sz="2200" dirty="0">
              <a:latin typeface="Arial"/>
              <a:cs typeface="Arial"/>
            </a:endParaRPr>
          </a:p>
          <a:p>
            <a:pPr marL="241300" indent="-229235" algn="just">
              <a:lnSpc>
                <a:spcPct val="100000"/>
              </a:lnSpc>
              <a:spcBef>
                <a:spcPts val="990"/>
              </a:spcBef>
              <a:buChar char="•"/>
              <a:tabLst>
                <a:tab pos="241935" algn="l"/>
              </a:tabLst>
            </a:pPr>
            <a:r>
              <a:rPr sz="2200" spc="-5" dirty="0">
                <a:latin typeface="Arial"/>
                <a:cs typeface="Arial"/>
              </a:rPr>
              <a:t>Systém </a:t>
            </a:r>
            <a:r>
              <a:rPr sz="2200" spc="-10" dirty="0">
                <a:latin typeface="Arial"/>
                <a:cs typeface="Arial"/>
              </a:rPr>
              <a:t>řízení </a:t>
            </a:r>
            <a:r>
              <a:rPr sz="2200" dirty="0">
                <a:latin typeface="Arial"/>
                <a:cs typeface="Arial"/>
              </a:rPr>
              <a:t>se </a:t>
            </a:r>
            <a:r>
              <a:rPr sz="2200" spc="-10" dirty="0">
                <a:latin typeface="Arial"/>
                <a:cs typeface="Arial"/>
              </a:rPr>
              <a:t>opírá </a:t>
            </a:r>
            <a:r>
              <a:rPr sz="2200" spc="5" dirty="0">
                <a:latin typeface="Arial"/>
                <a:cs typeface="Arial"/>
              </a:rPr>
              <a:t>o </a:t>
            </a:r>
            <a:r>
              <a:rPr sz="2200" b="1" spc="-10" dirty="0">
                <a:latin typeface="Arial"/>
                <a:cs typeface="Arial"/>
              </a:rPr>
              <a:t>čtyři </a:t>
            </a:r>
            <a:r>
              <a:rPr sz="2200" b="1" spc="-5" dirty="0">
                <a:latin typeface="Arial"/>
                <a:cs typeface="Arial"/>
              </a:rPr>
              <a:t>hlavní </a:t>
            </a:r>
            <a:r>
              <a:rPr sz="2200" b="1" spc="-10" dirty="0">
                <a:latin typeface="Arial"/>
                <a:cs typeface="Arial"/>
              </a:rPr>
              <a:t>systémové</a:t>
            </a:r>
            <a:r>
              <a:rPr sz="2200" b="1" spc="225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etapy</a:t>
            </a:r>
            <a:r>
              <a:rPr sz="2200" spc="-10" dirty="0">
                <a:latin typeface="Arial"/>
                <a:cs typeface="Arial"/>
              </a:rPr>
              <a:t>.</a:t>
            </a:r>
            <a:endParaRPr sz="2200" dirty="0">
              <a:latin typeface="Arial"/>
              <a:cs typeface="Arial"/>
            </a:endParaRPr>
          </a:p>
          <a:p>
            <a:pPr marL="241300" indent="-229235" algn="just">
              <a:lnSpc>
                <a:spcPct val="100000"/>
              </a:lnSpc>
              <a:spcBef>
                <a:spcPts val="1010"/>
              </a:spcBef>
              <a:buChar char="•"/>
              <a:tabLst>
                <a:tab pos="241935" algn="l"/>
              </a:tabLst>
            </a:pPr>
            <a:r>
              <a:rPr sz="2200" dirty="0">
                <a:latin typeface="Arial"/>
                <a:cs typeface="Arial"/>
              </a:rPr>
              <a:t>Při</a:t>
            </a:r>
            <a:r>
              <a:rPr sz="2200" spc="8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zavádění</a:t>
            </a:r>
            <a:r>
              <a:rPr sz="2200" spc="7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systému</a:t>
            </a:r>
            <a:r>
              <a:rPr sz="2200" spc="10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řízení</a:t>
            </a:r>
            <a:r>
              <a:rPr sz="2200" spc="80" dirty="0">
                <a:latin typeface="Arial"/>
                <a:cs typeface="Arial"/>
              </a:rPr>
              <a:t> </a:t>
            </a:r>
            <a:r>
              <a:rPr sz="2200" dirty="0" err="1">
                <a:latin typeface="Arial"/>
                <a:cs typeface="Arial"/>
              </a:rPr>
              <a:t>bezpečnosti</a:t>
            </a:r>
            <a:r>
              <a:rPr sz="2200" spc="114" dirty="0">
                <a:latin typeface="Arial"/>
                <a:cs typeface="Arial"/>
              </a:rPr>
              <a:t> </a:t>
            </a:r>
            <a:r>
              <a:rPr sz="2200" dirty="0" err="1" smtClean="0">
                <a:latin typeface="Arial"/>
                <a:cs typeface="Arial"/>
              </a:rPr>
              <a:t>informací</a:t>
            </a:r>
            <a:r>
              <a:rPr lang="cs-CZ" sz="2200" dirty="0" smtClean="0">
                <a:latin typeface="Arial"/>
                <a:cs typeface="Arial"/>
              </a:rPr>
              <a:t>               </a:t>
            </a:r>
            <a:r>
              <a:rPr sz="2200" spc="5" dirty="0" smtClean="0">
                <a:latin typeface="Arial"/>
                <a:cs typeface="Arial"/>
              </a:rPr>
              <a:t>v </a:t>
            </a:r>
            <a:r>
              <a:rPr sz="2200" dirty="0">
                <a:latin typeface="Arial"/>
                <a:cs typeface="Arial"/>
              </a:rPr>
              <a:t>organizaci </a:t>
            </a:r>
            <a:r>
              <a:rPr sz="2200" spc="5" dirty="0">
                <a:latin typeface="Arial"/>
                <a:cs typeface="Arial"/>
              </a:rPr>
              <a:t>se </a:t>
            </a:r>
            <a:r>
              <a:rPr sz="2200" dirty="0">
                <a:latin typeface="Arial"/>
                <a:cs typeface="Arial"/>
              </a:rPr>
              <a:t>postupuje </a:t>
            </a:r>
            <a:r>
              <a:rPr sz="2200" spc="-5" dirty="0">
                <a:latin typeface="Arial"/>
                <a:cs typeface="Arial"/>
              </a:rPr>
              <a:t>podle </a:t>
            </a:r>
            <a:r>
              <a:rPr sz="2200" dirty="0">
                <a:latin typeface="Arial"/>
                <a:cs typeface="Arial"/>
              </a:rPr>
              <a:t>normy </a:t>
            </a:r>
            <a:r>
              <a:rPr sz="2200" b="1" dirty="0">
                <a:latin typeface="Arial"/>
                <a:cs typeface="Arial"/>
              </a:rPr>
              <a:t>ISO/IEC</a:t>
            </a:r>
            <a:r>
              <a:rPr sz="2200" b="1" spc="-110" dirty="0">
                <a:latin typeface="Arial"/>
                <a:cs typeface="Arial"/>
              </a:rPr>
              <a:t> </a:t>
            </a:r>
            <a:r>
              <a:rPr sz="2200" b="1" dirty="0">
                <a:latin typeface="Arial"/>
                <a:cs typeface="Arial"/>
              </a:rPr>
              <a:t>27001</a:t>
            </a:r>
            <a:r>
              <a:rPr sz="2200" dirty="0">
                <a:latin typeface="Arial"/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010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681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7" name="object 18"/>
          <p:cNvSpPr txBox="1"/>
          <p:nvPr/>
        </p:nvSpPr>
        <p:spPr>
          <a:xfrm>
            <a:off x="537780" y="1325563"/>
            <a:ext cx="7733030" cy="4544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algn="just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latin typeface="Arial"/>
                <a:cs typeface="Arial"/>
              </a:rPr>
              <a:t>Veškeré </a:t>
            </a:r>
            <a:r>
              <a:rPr sz="2400" b="1" dirty="0">
                <a:latin typeface="Arial"/>
                <a:cs typeface="Arial"/>
              </a:rPr>
              <a:t>informace </a:t>
            </a:r>
            <a:r>
              <a:rPr sz="2400" spc="-5" dirty="0">
                <a:latin typeface="Arial"/>
                <a:cs typeface="Arial"/>
              </a:rPr>
              <a:t>uchovávané a zpracovávané  organizací jsou ohroženy </a:t>
            </a:r>
            <a:r>
              <a:rPr sz="2400" dirty="0">
                <a:latin typeface="Arial"/>
                <a:cs typeface="Arial"/>
              </a:rPr>
              <a:t>útokem, </a:t>
            </a:r>
            <a:r>
              <a:rPr sz="2400" spc="-5" dirty="0">
                <a:latin typeface="Arial"/>
                <a:cs typeface="Arial"/>
              </a:rPr>
              <a:t>chybou, přírodními  </a:t>
            </a:r>
            <a:r>
              <a:rPr sz="2400" dirty="0">
                <a:latin typeface="Arial"/>
                <a:cs typeface="Arial"/>
              </a:rPr>
              <a:t>vlivy a jsou </a:t>
            </a:r>
            <a:r>
              <a:rPr sz="2400" spc="-5" dirty="0">
                <a:latin typeface="Arial"/>
                <a:cs typeface="Arial"/>
              </a:rPr>
              <a:t>vystaveny zranitelnostem souvisícím </a:t>
            </a:r>
            <a:r>
              <a:rPr sz="2400" dirty="0">
                <a:latin typeface="Arial"/>
                <a:cs typeface="Arial"/>
              </a:rPr>
              <a:t>s </a:t>
            </a:r>
            <a:r>
              <a:rPr sz="2400" spc="-5" dirty="0">
                <a:latin typeface="Arial"/>
                <a:cs typeface="Arial"/>
              </a:rPr>
              <a:t>jejich  používáním.</a:t>
            </a:r>
            <a:endParaRPr sz="2400" dirty="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1010"/>
              </a:spcBef>
            </a:pPr>
            <a:r>
              <a:rPr sz="2400" b="1" dirty="0">
                <a:latin typeface="Arial"/>
                <a:cs typeface="Arial"/>
              </a:rPr>
              <a:t>Ochrana </a:t>
            </a:r>
            <a:r>
              <a:rPr sz="2400" b="1" spc="-5" dirty="0">
                <a:latin typeface="Arial"/>
                <a:cs typeface="Arial"/>
              </a:rPr>
              <a:t>informačních aktiv </a:t>
            </a:r>
            <a:r>
              <a:rPr sz="2400" spc="-5" dirty="0">
                <a:latin typeface="Arial"/>
                <a:cs typeface="Arial"/>
              </a:rPr>
              <a:t>definováním, dosažením,  udržováním a </a:t>
            </a:r>
            <a:r>
              <a:rPr sz="2400" spc="-10" dirty="0">
                <a:latin typeface="Arial"/>
                <a:cs typeface="Arial"/>
              </a:rPr>
              <a:t>zlepšováním </a:t>
            </a:r>
            <a:r>
              <a:rPr sz="2400" dirty="0">
                <a:latin typeface="Arial"/>
                <a:cs typeface="Arial"/>
              </a:rPr>
              <a:t>bezpečnosti </a:t>
            </a:r>
            <a:r>
              <a:rPr sz="2400" spc="-5" dirty="0">
                <a:latin typeface="Arial"/>
                <a:cs typeface="Arial"/>
              </a:rPr>
              <a:t>informací </a:t>
            </a:r>
            <a:r>
              <a:rPr sz="2400" spc="-10" dirty="0">
                <a:latin typeface="Arial"/>
                <a:cs typeface="Arial"/>
              </a:rPr>
              <a:t>je  </a:t>
            </a:r>
            <a:r>
              <a:rPr sz="2400" spc="-5" dirty="0">
                <a:latin typeface="Arial"/>
                <a:cs typeface="Arial"/>
              </a:rPr>
              <a:t>nezbytná </a:t>
            </a:r>
            <a:r>
              <a:rPr sz="2400" dirty="0">
                <a:latin typeface="Arial"/>
                <a:cs typeface="Arial"/>
              </a:rPr>
              <a:t>pro </a:t>
            </a:r>
            <a:r>
              <a:rPr sz="2400" spc="5" dirty="0">
                <a:latin typeface="Arial"/>
                <a:cs typeface="Arial"/>
              </a:rPr>
              <a:t>to, </a:t>
            </a:r>
            <a:r>
              <a:rPr sz="2400" dirty="0">
                <a:latin typeface="Arial"/>
                <a:cs typeface="Arial"/>
              </a:rPr>
              <a:t>aby </a:t>
            </a:r>
            <a:r>
              <a:rPr sz="2400" spc="-5" dirty="0">
                <a:latin typeface="Arial"/>
                <a:cs typeface="Arial"/>
              </a:rPr>
              <a:t>organizace </a:t>
            </a:r>
            <a:r>
              <a:rPr sz="2400" dirty="0">
                <a:latin typeface="Arial"/>
                <a:cs typeface="Arial"/>
              </a:rPr>
              <a:t>mohla dosáhnout </a:t>
            </a:r>
            <a:r>
              <a:rPr sz="2400" spc="-10" dirty="0">
                <a:latin typeface="Arial"/>
                <a:cs typeface="Arial"/>
              </a:rPr>
              <a:t>svých  cílů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udržovat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zlepšovat </a:t>
            </a:r>
            <a:r>
              <a:rPr sz="2400" dirty="0">
                <a:latin typeface="Arial"/>
                <a:cs typeface="Arial"/>
              </a:rPr>
              <a:t>soulad s </a:t>
            </a:r>
            <a:r>
              <a:rPr sz="2400" spc="-5" dirty="0">
                <a:latin typeface="Arial"/>
                <a:cs typeface="Arial"/>
              </a:rPr>
              <a:t>právními </a:t>
            </a:r>
            <a:r>
              <a:rPr sz="2400" dirty="0">
                <a:latin typeface="Arial"/>
                <a:cs typeface="Arial"/>
              </a:rPr>
              <a:t>normami a  </a:t>
            </a:r>
            <a:r>
              <a:rPr sz="2400" spc="-5" dirty="0">
                <a:latin typeface="Arial"/>
                <a:cs typeface="Arial"/>
              </a:rPr>
              <a:t>svoji </a:t>
            </a:r>
            <a:r>
              <a:rPr sz="2400" dirty="0">
                <a:latin typeface="Arial"/>
                <a:cs typeface="Arial"/>
              </a:rPr>
              <a:t>image. </a:t>
            </a:r>
            <a:r>
              <a:rPr sz="2400" spc="-40" dirty="0">
                <a:latin typeface="Arial"/>
                <a:cs typeface="Arial"/>
              </a:rPr>
              <a:t>Tyto  </a:t>
            </a:r>
            <a:r>
              <a:rPr sz="2400" spc="-5" dirty="0">
                <a:latin typeface="Arial"/>
                <a:cs typeface="Arial"/>
              </a:rPr>
              <a:t>koordinované </a:t>
            </a:r>
            <a:r>
              <a:rPr sz="2400" dirty="0">
                <a:latin typeface="Arial"/>
                <a:cs typeface="Arial"/>
              </a:rPr>
              <a:t>činnosti usměrňující  implementaci </a:t>
            </a:r>
            <a:r>
              <a:rPr sz="2400" spc="-5" dirty="0">
                <a:latin typeface="Arial"/>
                <a:cs typeface="Arial"/>
              </a:rPr>
              <a:t>vhodných </a:t>
            </a:r>
            <a:r>
              <a:rPr sz="2400" dirty="0">
                <a:latin typeface="Arial"/>
                <a:cs typeface="Arial"/>
              </a:rPr>
              <a:t>kontrolních </a:t>
            </a:r>
            <a:r>
              <a:rPr sz="2400" spc="-5" dirty="0">
                <a:latin typeface="Arial"/>
                <a:cs typeface="Arial"/>
              </a:rPr>
              <a:t>opatření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ošetřující  </a:t>
            </a:r>
            <a:r>
              <a:rPr sz="2400" dirty="0">
                <a:latin typeface="Arial"/>
                <a:cs typeface="Arial"/>
              </a:rPr>
              <a:t>nepřijatelná </a:t>
            </a:r>
            <a:r>
              <a:rPr sz="2400" spc="-5" dirty="0">
                <a:latin typeface="Arial"/>
                <a:cs typeface="Arial"/>
              </a:rPr>
              <a:t>rizika </a:t>
            </a:r>
            <a:r>
              <a:rPr sz="2400" dirty="0">
                <a:latin typeface="Arial"/>
                <a:cs typeface="Arial"/>
              </a:rPr>
              <a:t>bezpečnosti </a:t>
            </a:r>
            <a:r>
              <a:rPr sz="2400" spc="-5" dirty="0">
                <a:latin typeface="Arial"/>
                <a:cs typeface="Arial"/>
              </a:rPr>
              <a:t>informací </a:t>
            </a:r>
            <a:r>
              <a:rPr sz="2400" spc="-10" dirty="0">
                <a:latin typeface="Arial"/>
                <a:cs typeface="Arial"/>
              </a:rPr>
              <a:t>jsou </a:t>
            </a:r>
            <a:r>
              <a:rPr sz="2400" spc="-5" dirty="0">
                <a:latin typeface="Arial"/>
                <a:cs typeface="Arial"/>
              </a:rPr>
              <a:t>všeobecně  </a:t>
            </a:r>
            <a:r>
              <a:rPr sz="2400" dirty="0">
                <a:latin typeface="Arial"/>
                <a:cs typeface="Arial"/>
              </a:rPr>
              <a:t>známa jako </a:t>
            </a:r>
            <a:r>
              <a:rPr sz="2400" spc="-10" dirty="0">
                <a:latin typeface="Arial"/>
                <a:cs typeface="Arial"/>
              </a:rPr>
              <a:t>prvky </a:t>
            </a:r>
            <a:r>
              <a:rPr sz="2400" b="1" spc="-5" dirty="0">
                <a:latin typeface="Arial"/>
                <a:cs typeface="Arial"/>
              </a:rPr>
              <a:t>řízení bezpečnosti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informací</a:t>
            </a:r>
            <a:r>
              <a:rPr sz="2400" dirty="0">
                <a:latin typeface="Arial"/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2032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7"/>
          <p:cNvSpPr txBox="1">
            <a:spLocks noGrp="1"/>
          </p:cNvSpPr>
          <p:nvPr>
            <p:ph type="title"/>
          </p:nvPr>
        </p:nvSpPr>
        <p:spPr>
          <a:xfrm>
            <a:off x="707542" y="936193"/>
            <a:ext cx="441007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Co jsou</a:t>
            </a:r>
            <a:r>
              <a:rPr spc="-130" dirty="0"/>
              <a:t> </a:t>
            </a:r>
            <a:r>
              <a:rPr spc="5" dirty="0"/>
              <a:t>informace?</a:t>
            </a:r>
          </a:p>
        </p:txBody>
      </p:sp>
      <p:sp>
        <p:nvSpPr>
          <p:cNvPr id="3" name="object 18"/>
          <p:cNvSpPr txBox="1"/>
          <p:nvPr/>
        </p:nvSpPr>
        <p:spPr>
          <a:xfrm>
            <a:off x="707542" y="2119701"/>
            <a:ext cx="7732395" cy="3223895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765"/>
              </a:spcBef>
              <a:buAutoNum type="arabicParenR"/>
              <a:tabLst>
                <a:tab pos="527685" algn="l"/>
                <a:tab pos="528320" algn="l"/>
              </a:tabLst>
            </a:pPr>
            <a:r>
              <a:rPr sz="2800" dirty="0">
                <a:latin typeface="Arial"/>
                <a:cs typeface="Arial"/>
              </a:rPr>
              <a:t>Informace jsou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aktivum</a:t>
            </a:r>
            <a:r>
              <a:rPr sz="2800" spc="-5" dirty="0">
                <a:latin typeface="Arial"/>
                <a:cs typeface="Arial"/>
              </a:rPr>
              <a:t>.</a:t>
            </a:r>
            <a:endParaRPr sz="2800" dirty="0">
              <a:latin typeface="Arial"/>
              <a:cs typeface="Arial"/>
            </a:endParaRPr>
          </a:p>
          <a:p>
            <a:pPr marL="527685" marR="5715" indent="-515620">
              <a:lnSpc>
                <a:spcPts val="3030"/>
              </a:lnSpc>
              <a:spcBef>
                <a:spcPts val="1050"/>
              </a:spcBef>
              <a:buAutoNum type="arabicParenR"/>
              <a:tabLst>
                <a:tab pos="527685" algn="l"/>
                <a:tab pos="528320" algn="l"/>
              </a:tabLst>
            </a:pPr>
            <a:r>
              <a:rPr sz="2800" dirty="0">
                <a:latin typeface="Arial"/>
                <a:cs typeface="Arial"/>
              </a:rPr>
              <a:t>Informace mohou být </a:t>
            </a:r>
            <a:r>
              <a:rPr sz="2800" b="1" dirty="0">
                <a:latin typeface="Arial"/>
                <a:cs typeface="Arial"/>
              </a:rPr>
              <a:t>uchovávány </a:t>
            </a:r>
            <a:r>
              <a:rPr sz="2800" spc="5" dirty="0">
                <a:latin typeface="Arial"/>
                <a:cs typeface="Arial"/>
              </a:rPr>
              <a:t>v </a:t>
            </a:r>
            <a:r>
              <a:rPr sz="2800" dirty="0">
                <a:latin typeface="Arial"/>
                <a:cs typeface="Arial"/>
              </a:rPr>
              <a:t>mnoha  formách.</a:t>
            </a:r>
          </a:p>
          <a:p>
            <a:pPr marL="527685" marR="5080" indent="-515620">
              <a:lnSpc>
                <a:spcPts val="3020"/>
              </a:lnSpc>
              <a:spcBef>
                <a:spcPts val="1010"/>
              </a:spcBef>
              <a:buAutoNum type="arabicParenR"/>
              <a:tabLst>
                <a:tab pos="527685" algn="l"/>
                <a:tab pos="528320" algn="l"/>
                <a:tab pos="2366010" algn="l"/>
                <a:tab pos="3707765" algn="l"/>
                <a:tab pos="4436745" algn="l"/>
                <a:tab pos="6470650" algn="l"/>
              </a:tabLst>
            </a:pPr>
            <a:r>
              <a:rPr sz="2800" spc="5" dirty="0">
                <a:latin typeface="Arial"/>
                <a:cs typeface="Arial"/>
              </a:rPr>
              <a:t>I</a:t>
            </a:r>
            <a:r>
              <a:rPr sz="2800" dirty="0">
                <a:latin typeface="Arial"/>
                <a:cs typeface="Arial"/>
              </a:rPr>
              <a:t>n</a:t>
            </a:r>
            <a:r>
              <a:rPr sz="2800" spc="5" dirty="0">
                <a:latin typeface="Arial"/>
                <a:cs typeface="Arial"/>
              </a:rPr>
              <a:t>f</a:t>
            </a:r>
            <a:r>
              <a:rPr sz="2800" dirty="0">
                <a:latin typeface="Arial"/>
                <a:cs typeface="Arial"/>
              </a:rPr>
              <a:t>or</a:t>
            </a:r>
            <a:r>
              <a:rPr sz="2800" spc="-10" dirty="0">
                <a:latin typeface="Arial"/>
                <a:cs typeface="Arial"/>
              </a:rPr>
              <a:t>m</a:t>
            </a:r>
            <a:r>
              <a:rPr sz="2800" dirty="0">
                <a:latin typeface="Arial"/>
                <a:cs typeface="Arial"/>
              </a:rPr>
              <a:t>a</a:t>
            </a:r>
            <a:r>
              <a:rPr sz="2800" spc="5" dirty="0">
                <a:latin typeface="Arial"/>
                <a:cs typeface="Arial"/>
              </a:rPr>
              <a:t>c</a:t>
            </a:r>
            <a:r>
              <a:rPr sz="2800" dirty="0">
                <a:latin typeface="Arial"/>
                <a:cs typeface="Arial"/>
              </a:rPr>
              <a:t>e	</a:t>
            </a:r>
            <a:r>
              <a:rPr sz="2800" spc="-10" dirty="0">
                <a:latin typeface="Arial"/>
                <a:cs typeface="Arial"/>
              </a:rPr>
              <a:t>m</a:t>
            </a:r>
            <a:r>
              <a:rPr sz="2800" dirty="0">
                <a:latin typeface="Arial"/>
                <a:cs typeface="Arial"/>
              </a:rPr>
              <a:t>ohou	</a:t>
            </a:r>
            <a:r>
              <a:rPr sz="2800" spc="-5" dirty="0">
                <a:latin typeface="Arial"/>
                <a:cs typeface="Arial"/>
              </a:rPr>
              <a:t>b</a:t>
            </a:r>
            <a:r>
              <a:rPr sz="2800" spc="-15" dirty="0">
                <a:latin typeface="Arial"/>
                <a:cs typeface="Arial"/>
              </a:rPr>
              <a:t>ý</a:t>
            </a:r>
            <a:r>
              <a:rPr sz="2800" dirty="0">
                <a:latin typeface="Arial"/>
                <a:cs typeface="Arial"/>
              </a:rPr>
              <a:t>t	</a:t>
            </a:r>
            <a:r>
              <a:rPr sz="2800" b="1" spc="-10" dirty="0">
                <a:latin typeface="Arial"/>
                <a:cs typeface="Arial"/>
              </a:rPr>
              <a:t>p</a:t>
            </a:r>
            <a:r>
              <a:rPr sz="2800" b="1" spc="10" dirty="0">
                <a:latin typeface="Arial"/>
                <a:cs typeface="Arial"/>
              </a:rPr>
              <a:t>ř</a:t>
            </a:r>
            <a:r>
              <a:rPr sz="2800" b="1" spc="-5" dirty="0">
                <a:latin typeface="Arial"/>
                <a:cs typeface="Arial"/>
              </a:rPr>
              <a:t>enáše</a:t>
            </a:r>
            <a:r>
              <a:rPr sz="2800" b="1" spc="30" dirty="0">
                <a:latin typeface="Arial"/>
                <a:cs typeface="Arial"/>
              </a:rPr>
              <a:t>n</a:t>
            </a:r>
            <a:r>
              <a:rPr sz="2800" b="1" dirty="0">
                <a:latin typeface="Arial"/>
                <a:cs typeface="Arial"/>
              </a:rPr>
              <a:t>y	</a:t>
            </a:r>
            <a:r>
              <a:rPr sz="2800" dirty="0">
                <a:latin typeface="Arial"/>
                <a:cs typeface="Arial"/>
              </a:rPr>
              <a:t>rů</a:t>
            </a:r>
            <a:r>
              <a:rPr sz="2800" spc="5" dirty="0">
                <a:latin typeface="Arial"/>
                <a:cs typeface="Arial"/>
              </a:rPr>
              <a:t>z</a:t>
            </a:r>
            <a:r>
              <a:rPr sz="2800" spc="-5" dirty="0">
                <a:latin typeface="Arial"/>
                <a:cs typeface="Arial"/>
              </a:rPr>
              <a:t>n</a:t>
            </a:r>
            <a:r>
              <a:rPr sz="2800" spc="5" dirty="0">
                <a:latin typeface="Arial"/>
                <a:cs typeface="Arial"/>
              </a:rPr>
              <a:t>ý</a:t>
            </a:r>
            <a:r>
              <a:rPr sz="2800" spc="-10" dirty="0">
                <a:latin typeface="Arial"/>
                <a:cs typeface="Arial"/>
              </a:rPr>
              <a:t>m</a:t>
            </a:r>
            <a:r>
              <a:rPr sz="2800" dirty="0">
                <a:latin typeface="Arial"/>
                <a:cs typeface="Arial"/>
              </a:rPr>
              <a:t>i  </a:t>
            </a:r>
            <a:r>
              <a:rPr sz="2800" spc="-20" dirty="0">
                <a:latin typeface="Arial"/>
                <a:cs typeface="Arial"/>
              </a:rPr>
              <a:t>prostředky.</a:t>
            </a:r>
            <a:endParaRPr sz="2800" dirty="0">
              <a:latin typeface="Arial"/>
              <a:cs typeface="Arial"/>
            </a:endParaRPr>
          </a:p>
          <a:p>
            <a:pPr marL="527685" marR="6985" indent="-515620">
              <a:lnSpc>
                <a:spcPts val="3030"/>
              </a:lnSpc>
              <a:spcBef>
                <a:spcPts val="985"/>
              </a:spcBef>
              <a:buAutoNum type="arabicParenR"/>
              <a:tabLst>
                <a:tab pos="527685" algn="l"/>
                <a:tab pos="528320" algn="l"/>
                <a:tab pos="2399665" algn="l"/>
                <a:tab pos="3333115" algn="l"/>
                <a:tab pos="4784090" algn="l"/>
                <a:tab pos="5482590" algn="l"/>
              </a:tabLst>
            </a:pPr>
            <a:r>
              <a:rPr sz="2800" spc="5" dirty="0">
                <a:latin typeface="Arial"/>
                <a:cs typeface="Arial"/>
              </a:rPr>
              <a:t>Inform</a:t>
            </a:r>
            <a:r>
              <a:rPr sz="2800" spc="-10" dirty="0">
                <a:latin typeface="Arial"/>
                <a:cs typeface="Arial"/>
              </a:rPr>
              <a:t>a</a:t>
            </a:r>
            <a:r>
              <a:rPr sz="2800" spc="10" dirty="0">
                <a:latin typeface="Arial"/>
                <a:cs typeface="Arial"/>
              </a:rPr>
              <a:t>c</a:t>
            </a:r>
            <a:r>
              <a:rPr sz="2800" spc="5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30" dirty="0">
                <a:latin typeface="Arial"/>
                <a:cs typeface="Arial"/>
              </a:rPr>
              <a:t>j</a:t>
            </a:r>
            <a:r>
              <a:rPr sz="2800" spc="10" dirty="0">
                <a:latin typeface="Arial"/>
                <a:cs typeface="Arial"/>
              </a:rPr>
              <a:t>s</a:t>
            </a:r>
            <a:r>
              <a:rPr sz="2800" spc="5" dirty="0">
                <a:latin typeface="Arial"/>
                <a:cs typeface="Arial"/>
              </a:rPr>
              <a:t>ou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b="1" spc="-10" dirty="0">
                <a:latin typeface="Arial"/>
                <a:cs typeface="Arial"/>
              </a:rPr>
              <a:t>z</a:t>
            </a:r>
            <a:r>
              <a:rPr sz="2800" b="1" dirty="0">
                <a:latin typeface="Arial"/>
                <a:cs typeface="Arial"/>
              </a:rPr>
              <a:t>á</a:t>
            </a:r>
            <a:r>
              <a:rPr sz="2800" b="1" spc="-25" dirty="0">
                <a:latin typeface="Arial"/>
                <a:cs typeface="Arial"/>
              </a:rPr>
              <a:t>v</a:t>
            </a:r>
            <a:r>
              <a:rPr sz="2800" b="1" spc="5" dirty="0">
                <a:latin typeface="Arial"/>
                <a:cs typeface="Arial"/>
              </a:rPr>
              <a:t>i</a:t>
            </a:r>
            <a:r>
              <a:rPr sz="2800" b="1" spc="-5" dirty="0">
                <a:latin typeface="Arial"/>
                <a:cs typeface="Arial"/>
              </a:rPr>
              <a:t>sl</a:t>
            </a:r>
            <a:r>
              <a:rPr sz="2800" b="1" spc="5" dirty="0">
                <a:latin typeface="Arial"/>
                <a:cs typeface="Arial"/>
              </a:rPr>
              <a:t>é</a:t>
            </a:r>
            <a:r>
              <a:rPr sz="2800" b="1" dirty="0">
                <a:latin typeface="Arial"/>
                <a:cs typeface="Arial"/>
              </a:rPr>
              <a:t>	</a:t>
            </a:r>
            <a:r>
              <a:rPr sz="2800" b="1" spc="-10" dirty="0">
                <a:latin typeface="Arial"/>
                <a:cs typeface="Arial"/>
              </a:rPr>
              <a:t>n</a:t>
            </a:r>
            <a:r>
              <a:rPr sz="2800" b="1" spc="5" dirty="0">
                <a:latin typeface="Arial"/>
                <a:cs typeface="Arial"/>
              </a:rPr>
              <a:t>a</a:t>
            </a:r>
            <a:r>
              <a:rPr sz="2800" b="1" dirty="0">
                <a:latin typeface="Arial"/>
                <a:cs typeface="Arial"/>
              </a:rPr>
              <a:t>	</a:t>
            </a:r>
            <a:r>
              <a:rPr sz="2800" b="1" spc="5" dirty="0">
                <a:latin typeface="Arial"/>
                <a:cs typeface="Arial"/>
              </a:rPr>
              <a:t>i</a:t>
            </a:r>
            <a:r>
              <a:rPr sz="2800" b="1" spc="-10" dirty="0">
                <a:latin typeface="Arial"/>
                <a:cs typeface="Arial"/>
              </a:rPr>
              <a:t>n</a:t>
            </a:r>
            <a:r>
              <a:rPr sz="2800" b="1" dirty="0">
                <a:latin typeface="Arial"/>
                <a:cs typeface="Arial"/>
              </a:rPr>
              <a:t>f</a:t>
            </a:r>
            <a:r>
              <a:rPr sz="2800" b="1" spc="-10" dirty="0">
                <a:latin typeface="Arial"/>
                <a:cs typeface="Arial"/>
              </a:rPr>
              <a:t>o</a:t>
            </a:r>
            <a:r>
              <a:rPr sz="2800" b="1" spc="5" dirty="0">
                <a:latin typeface="Arial"/>
                <a:cs typeface="Arial"/>
              </a:rPr>
              <a:t>r</a:t>
            </a:r>
            <a:r>
              <a:rPr sz="2800" b="1" spc="-25" dirty="0">
                <a:latin typeface="Arial"/>
                <a:cs typeface="Arial"/>
              </a:rPr>
              <a:t>m</a:t>
            </a:r>
            <a:r>
              <a:rPr sz="2800" b="1" dirty="0">
                <a:latin typeface="Arial"/>
                <a:cs typeface="Arial"/>
              </a:rPr>
              <a:t>ač</a:t>
            </a:r>
            <a:r>
              <a:rPr sz="2800" b="1" spc="-20" dirty="0">
                <a:latin typeface="Arial"/>
                <a:cs typeface="Arial"/>
              </a:rPr>
              <a:t>n</a:t>
            </a:r>
            <a:r>
              <a:rPr sz="2800" b="1" spc="5" dirty="0">
                <a:latin typeface="Arial"/>
                <a:cs typeface="Arial"/>
              </a:rPr>
              <a:t>í</a:t>
            </a:r>
            <a:r>
              <a:rPr sz="2800" b="1" spc="-5" dirty="0">
                <a:latin typeface="Arial"/>
                <a:cs typeface="Arial"/>
              </a:rPr>
              <a:t>ch  </a:t>
            </a:r>
            <a:r>
              <a:rPr sz="2800" b="1" dirty="0">
                <a:latin typeface="Arial"/>
                <a:cs typeface="Arial"/>
              </a:rPr>
              <a:t>a </a:t>
            </a:r>
            <a:r>
              <a:rPr sz="2800" b="1" spc="-5" dirty="0">
                <a:latin typeface="Arial"/>
                <a:cs typeface="Arial"/>
              </a:rPr>
              <a:t>komunikačních</a:t>
            </a:r>
            <a:r>
              <a:rPr sz="2800" b="1" spc="-2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technologiích.</a:t>
            </a:r>
            <a:endParaRPr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5351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7"/>
          <p:cNvSpPr txBox="1">
            <a:spLocks noGrp="1"/>
          </p:cNvSpPr>
          <p:nvPr>
            <p:ph type="title"/>
          </p:nvPr>
        </p:nvSpPr>
        <p:spPr>
          <a:xfrm>
            <a:off x="711400" y="720134"/>
            <a:ext cx="647382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Co je </a:t>
            </a:r>
            <a:r>
              <a:rPr spc="5" dirty="0"/>
              <a:t>bezpečnost</a:t>
            </a:r>
            <a:r>
              <a:rPr spc="-160" dirty="0"/>
              <a:t> </a:t>
            </a:r>
            <a:r>
              <a:rPr dirty="0"/>
              <a:t>informací?</a:t>
            </a:r>
          </a:p>
        </p:txBody>
      </p:sp>
      <p:sp>
        <p:nvSpPr>
          <p:cNvPr id="3" name="object 18"/>
          <p:cNvSpPr txBox="1"/>
          <p:nvPr/>
        </p:nvSpPr>
        <p:spPr>
          <a:xfrm>
            <a:off x="428241" y="1474437"/>
            <a:ext cx="82188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73605" algn="l"/>
                <a:tab pos="3997325" algn="l"/>
                <a:tab pos="4768850" algn="l"/>
                <a:tab pos="6390640" algn="l"/>
              </a:tabLst>
            </a:pPr>
            <a:r>
              <a:rPr sz="2400" b="1" spc="-5" dirty="0">
                <a:latin typeface="Arial"/>
                <a:cs typeface="Arial"/>
              </a:rPr>
              <a:t>Bezpečnost	</a:t>
            </a:r>
            <a:r>
              <a:rPr sz="2400" b="1" dirty="0">
                <a:latin typeface="Arial"/>
                <a:cs typeface="Arial"/>
              </a:rPr>
              <a:t>informací	</a:t>
            </a:r>
            <a:r>
              <a:rPr sz="2400" spc="-5" dirty="0">
                <a:latin typeface="Arial"/>
                <a:cs typeface="Arial"/>
              </a:rPr>
              <a:t>se	</a:t>
            </a:r>
            <a:r>
              <a:rPr sz="2400" dirty="0">
                <a:latin typeface="Arial"/>
                <a:cs typeface="Arial"/>
              </a:rPr>
              <a:t>dosáhne	</a:t>
            </a:r>
            <a:r>
              <a:rPr sz="2400" spc="-5" dirty="0">
                <a:latin typeface="Arial"/>
                <a:cs typeface="Arial"/>
              </a:rPr>
              <a:t>implementací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19"/>
          <p:cNvSpPr txBox="1"/>
          <p:nvPr/>
        </p:nvSpPr>
        <p:spPr>
          <a:xfrm>
            <a:off x="5764069" y="1839893"/>
            <a:ext cx="131191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z</a:t>
            </a:r>
            <a:r>
              <a:rPr sz="2400" spc="-30" dirty="0">
                <a:latin typeface="Arial"/>
                <a:cs typeface="Arial"/>
              </a:rPr>
              <a:t>v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2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-25" dirty="0">
                <a:latin typeface="Arial"/>
                <a:cs typeface="Arial"/>
              </a:rPr>
              <a:t>ý</a:t>
            </a:r>
            <a:r>
              <a:rPr sz="2400" dirty="0">
                <a:latin typeface="Arial"/>
                <a:cs typeface="Arial"/>
              </a:rPr>
              <a:t>m</a:t>
            </a:r>
          </a:p>
        </p:txBody>
      </p:sp>
      <p:sp>
        <p:nvSpPr>
          <p:cNvPr id="5" name="object 20"/>
          <p:cNvSpPr txBox="1"/>
          <p:nvPr/>
        </p:nvSpPr>
        <p:spPr>
          <a:xfrm>
            <a:off x="7282609" y="1839893"/>
            <a:ext cx="136080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Arial"/>
                <a:cs typeface="Arial"/>
              </a:rPr>
              <a:t>procesem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6" name="object 21"/>
          <p:cNvSpPr txBox="1"/>
          <p:nvPr/>
        </p:nvSpPr>
        <p:spPr>
          <a:xfrm>
            <a:off x="428241" y="2206338"/>
            <a:ext cx="22167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30935" algn="l"/>
                <a:tab pos="2033905" algn="l"/>
              </a:tabLst>
            </a:pPr>
            <a:r>
              <a:rPr sz="2400" dirty="0">
                <a:latin typeface="Arial"/>
                <a:cs typeface="Arial"/>
              </a:rPr>
              <a:t>ří</a:t>
            </a:r>
            <a:r>
              <a:rPr sz="2400" spc="-30" dirty="0">
                <a:latin typeface="Arial"/>
                <a:cs typeface="Arial"/>
              </a:rPr>
              <a:t>z</a:t>
            </a:r>
            <a:r>
              <a:rPr sz="2400" spc="5" dirty="0">
                <a:latin typeface="Arial"/>
                <a:cs typeface="Arial"/>
              </a:rPr>
              <a:t>en</a:t>
            </a:r>
            <a:r>
              <a:rPr sz="2400" dirty="0">
                <a:latin typeface="Arial"/>
                <a:cs typeface="Arial"/>
              </a:rPr>
              <a:t>í	</a:t>
            </a:r>
            <a:r>
              <a:rPr sz="2400" spc="10" dirty="0">
                <a:latin typeface="Arial"/>
                <a:cs typeface="Arial"/>
              </a:rPr>
              <a:t>ri</a:t>
            </a:r>
            <a:r>
              <a:rPr sz="2400" spc="-25" dirty="0">
                <a:latin typeface="Arial"/>
                <a:cs typeface="Arial"/>
              </a:rPr>
              <a:t>z</a:t>
            </a:r>
            <a:r>
              <a:rPr sz="2400" spc="-5" dirty="0">
                <a:latin typeface="Arial"/>
                <a:cs typeface="Arial"/>
              </a:rPr>
              <a:t>ik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a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7" name="object 22"/>
          <p:cNvSpPr txBox="1"/>
          <p:nvPr/>
        </p:nvSpPr>
        <p:spPr>
          <a:xfrm>
            <a:off x="428241" y="1839893"/>
            <a:ext cx="3660140" cy="758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34489" algn="l"/>
                <a:tab pos="2503170" algn="l"/>
              </a:tabLst>
            </a:pPr>
            <a:r>
              <a:rPr sz="2400" spc="-5" dirty="0">
                <a:latin typeface="Arial"/>
                <a:cs typeface="Arial"/>
              </a:rPr>
              <a:t>použitelné	sady	kontrol,</a:t>
            </a:r>
            <a:endParaRPr sz="2400" dirty="0">
              <a:latin typeface="Arial"/>
              <a:cs typeface="Arial"/>
            </a:endParaRPr>
          </a:p>
          <a:p>
            <a:pPr marL="2564765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Arial"/>
                <a:cs typeface="Arial"/>
              </a:rPr>
              <a:t>ří</a:t>
            </a:r>
            <a:r>
              <a:rPr sz="2400" spc="-30" dirty="0">
                <a:latin typeface="Arial"/>
                <a:cs typeface="Arial"/>
              </a:rPr>
              <a:t>z</a:t>
            </a:r>
            <a:r>
              <a:rPr sz="2400" spc="30" dirty="0">
                <a:latin typeface="Arial"/>
                <a:cs typeface="Arial"/>
              </a:rPr>
              <a:t>e</a:t>
            </a:r>
            <a:r>
              <a:rPr sz="2400" spc="5" dirty="0">
                <a:latin typeface="Arial"/>
                <a:cs typeface="Arial"/>
              </a:rPr>
              <a:t>n</a:t>
            </a:r>
            <a:r>
              <a:rPr sz="2400" spc="-25" dirty="0">
                <a:latin typeface="Arial"/>
                <a:cs typeface="Arial"/>
              </a:rPr>
              <a:t>ý</a:t>
            </a:r>
            <a:r>
              <a:rPr sz="2400" dirty="0">
                <a:latin typeface="Arial"/>
                <a:cs typeface="Arial"/>
              </a:rPr>
              <a:t>m</a:t>
            </a:r>
          </a:p>
        </p:txBody>
      </p:sp>
      <p:sp>
        <p:nvSpPr>
          <p:cNvPr id="8" name="object 23"/>
          <p:cNvSpPr txBox="1"/>
          <p:nvPr/>
        </p:nvSpPr>
        <p:spPr>
          <a:xfrm>
            <a:off x="4147994" y="1839893"/>
            <a:ext cx="1410970" cy="758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Arial"/>
                <a:cs typeface="Arial"/>
              </a:rPr>
              <a:t>vybraných</a:t>
            </a:r>
            <a:endParaRPr sz="2400" dirty="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Arial"/>
                <a:cs typeface="Arial"/>
              </a:rPr>
              <a:t>pomocí</a:t>
            </a:r>
          </a:p>
        </p:txBody>
      </p:sp>
      <p:sp>
        <p:nvSpPr>
          <p:cNvPr id="9" name="object 24"/>
          <p:cNvSpPr txBox="1"/>
          <p:nvPr/>
        </p:nvSpPr>
        <p:spPr>
          <a:xfrm>
            <a:off x="5785405" y="2206338"/>
            <a:ext cx="8547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"/>
                <a:cs typeface="Arial"/>
              </a:rPr>
              <a:t>I</a:t>
            </a:r>
            <a:r>
              <a:rPr sz="2400" b="1" spc="5" dirty="0">
                <a:latin typeface="Arial"/>
                <a:cs typeface="Arial"/>
              </a:rPr>
              <a:t>S</a:t>
            </a:r>
            <a:r>
              <a:rPr sz="2400" b="1" spc="-10" dirty="0">
                <a:latin typeface="Arial"/>
                <a:cs typeface="Arial"/>
              </a:rPr>
              <a:t>M</a:t>
            </a:r>
            <a:r>
              <a:rPr sz="2400" b="1" spc="-15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,</a:t>
            </a:r>
          </a:p>
        </p:txBody>
      </p:sp>
      <p:sp>
        <p:nvSpPr>
          <p:cNvPr id="10" name="object 25"/>
          <p:cNvSpPr txBox="1"/>
          <p:nvPr/>
        </p:nvSpPr>
        <p:spPr>
          <a:xfrm>
            <a:off x="6974379" y="2206338"/>
            <a:ext cx="16637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5" dirty="0">
                <a:latin typeface="Arial"/>
                <a:cs typeface="Arial"/>
              </a:rPr>
              <a:t>z</a:t>
            </a:r>
            <a:r>
              <a:rPr sz="2400" spc="5" dirty="0">
                <a:latin typeface="Arial"/>
                <a:cs typeface="Arial"/>
              </a:rPr>
              <a:t>ah</a:t>
            </a:r>
            <a:r>
              <a:rPr sz="2400" dirty="0">
                <a:latin typeface="Arial"/>
                <a:cs typeface="Arial"/>
              </a:rPr>
              <a:t>rn</a:t>
            </a:r>
            <a:r>
              <a:rPr sz="2400" spc="5" dirty="0">
                <a:latin typeface="Arial"/>
                <a:cs typeface="Arial"/>
              </a:rPr>
              <a:t>u</a:t>
            </a:r>
            <a:r>
              <a:rPr sz="2400" spc="-5" dirty="0">
                <a:latin typeface="Arial"/>
                <a:cs typeface="Arial"/>
              </a:rPr>
              <a:t>j</a:t>
            </a:r>
            <a:r>
              <a:rPr sz="2400" spc="-25" dirty="0">
                <a:latin typeface="Arial"/>
                <a:cs typeface="Arial"/>
              </a:rPr>
              <a:t>í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20" dirty="0">
                <a:latin typeface="Arial"/>
                <a:cs typeface="Arial"/>
              </a:rPr>
              <a:t>í</a:t>
            </a:r>
            <a:r>
              <a:rPr sz="2400" dirty="0">
                <a:latin typeface="Arial"/>
                <a:cs typeface="Arial"/>
              </a:rPr>
              <a:t>ch</a:t>
            </a:r>
          </a:p>
        </p:txBody>
      </p:sp>
      <p:sp>
        <p:nvSpPr>
          <p:cNvPr id="11" name="object 26"/>
          <p:cNvSpPr txBox="1"/>
          <p:nvPr/>
        </p:nvSpPr>
        <p:spPr>
          <a:xfrm>
            <a:off x="428241" y="2572352"/>
            <a:ext cx="40043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5134" algn="l"/>
                <a:tab pos="1829435" algn="l"/>
              </a:tabLst>
            </a:pPr>
            <a:r>
              <a:rPr sz="2400" dirty="0">
                <a:latin typeface="Arial"/>
                <a:cs typeface="Arial"/>
              </a:rPr>
              <a:t>k	</a:t>
            </a:r>
            <a:r>
              <a:rPr sz="2400" spc="-5" dirty="0">
                <a:latin typeface="Arial"/>
                <a:cs typeface="Arial"/>
              </a:rPr>
              <a:t>ochraně	</a:t>
            </a:r>
            <a:r>
              <a:rPr sz="2400" spc="-10" dirty="0">
                <a:latin typeface="Arial"/>
                <a:cs typeface="Arial"/>
              </a:rPr>
              <a:t>identifikovaných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2" name="object 27"/>
          <p:cNvSpPr txBox="1"/>
          <p:nvPr/>
        </p:nvSpPr>
        <p:spPr>
          <a:xfrm>
            <a:off x="4690919" y="2572352"/>
            <a:ext cx="17729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in</a:t>
            </a:r>
            <a:r>
              <a:rPr sz="2400" spc="30" dirty="0">
                <a:latin typeface="Arial"/>
                <a:cs typeface="Arial"/>
              </a:rPr>
              <a:t>f</a:t>
            </a:r>
            <a:r>
              <a:rPr sz="2400" spc="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15" dirty="0">
                <a:latin typeface="Arial"/>
                <a:cs typeface="Arial"/>
              </a:rPr>
              <a:t>m</a:t>
            </a:r>
            <a:r>
              <a:rPr sz="2400" spc="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č</a:t>
            </a:r>
            <a:r>
              <a:rPr sz="2400" spc="5" dirty="0">
                <a:latin typeface="Arial"/>
                <a:cs typeface="Arial"/>
              </a:rPr>
              <a:t>n</a:t>
            </a:r>
            <a:r>
              <a:rPr sz="2400" spc="-20" dirty="0">
                <a:latin typeface="Arial"/>
                <a:cs typeface="Arial"/>
              </a:rPr>
              <a:t>í</a:t>
            </a:r>
            <a:r>
              <a:rPr sz="2400" dirty="0">
                <a:latin typeface="Arial"/>
                <a:cs typeface="Arial"/>
              </a:rPr>
              <a:t>ch</a:t>
            </a:r>
          </a:p>
        </p:txBody>
      </p:sp>
      <p:sp>
        <p:nvSpPr>
          <p:cNvPr id="13" name="object 28"/>
          <p:cNvSpPr txBox="1"/>
          <p:nvPr/>
        </p:nvSpPr>
        <p:spPr>
          <a:xfrm>
            <a:off x="1919018" y="2938112"/>
            <a:ext cx="11569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pos</a:t>
            </a:r>
            <a:r>
              <a:rPr sz="2400" spc="-1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up</a:t>
            </a:r>
            <a:r>
              <a:rPr sz="2400" spc="-190" dirty="0">
                <a:latin typeface="Arial"/>
                <a:cs typeface="Arial"/>
              </a:rPr>
              <a:t>y</a:t>
            </a:r>
            <a:r>
              <a:rPr sz="2400" dirty="0">
                <a:latin typeface="Arial"/>
                <a:cs typeface="Arial"/>
              </a:rPr>
              <a:t>,</a:t>
            </a:r>
          </a:p>
        </p:txBody>
      </p:sp>
      <p:sp>
        <p:nvSpPr>
          <p:cNvPr id="14" name="object 29"/>
          <p:cNvSpPr txBox="1"/>
          <p:nvPr/>
        </p:nvSpPr>
        <p:spPr>
          <a:xfrm>
            <a:off x="3407077" y="2938112"/>
            <a:ext cx="16021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organizační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5" name="object 30"/>
          <p:cNvSpPr txBox="1"/>
          <p:nvPr/>
        </p:nvSpPr>
        <p:spPr>
          <a:xfrm>
            <a:off x="5343192" y="2938112"/>
            <a:ext cx="12598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latin typeface="Arial"/>
                <a:cs typeface="Arial"/>
              </a:rPr>
              <a:t>struktury,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6" name="object 31"/>
          <p:cNvSpPr txBox="1"/>
          <p:nvPr/>
        </p:nvSpPr>
        <p:spPr>
          <a:xfrm>
            <a:off x="6718348" y="2572352"/>
            <a:ext cx="192405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1775" marR="5080" indent="-219710">
              <a:lnSpc>
                <a:spcPct val="100000"/>
              </a:lnSpc>
              <a:spcBef>
                <a:spcPts val="100"/>
              </a:spcBef>
              <a:tabLst>
                <a:tab pos="918210" algn="l"/>
                <a:tab pos="1741170" algn="l"/>
              </a:tabLst>
            </a:pPr>
            <a:r>
              <a:rPr sz="2400" dirty="0">
                <a:latin typeface="Arial"/>
                <a:cs typeface="Arial"/>
              </a:rPr>
              <a:t>aktiv	po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tik</a:t>
            </a:r>
            <a:r>
              <a:rPr sz="2400" spc="-195" dirty="0">
                <a:latin typeface="Arial"/>
                <a:cs typeface="Arial"/>
              </a:rPr>
              <a:t>y</a:t>
            </a:r>
            <a:r>
              <a:rPr sz="2400" dirty="0">
                <a:latin typeface="Arial"/>
                <a:cs typeface="Arial"/>
              </a:rPr>
              <a:t>,  </a:t>
            </a:r>
            <a:r>
              <a:rPr sz="2400" spc="-5" dirty="0">
                <a:latin typeface="Arial"/>
                <a:cs typeface="Arial"/>
              </a:rPr>
              <a:t>s</a:t>
            </a:r>
            <a:r>
              <a:rPr sz="2400" spc="-2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5" dirty="0">
                <a:latin typeface="Arial"/>
                <a:cs typeface="Arial"/>
              </a:rPr>
              <a:t>t</a:t>
            </a:r>
            <a:r>
              <a:rPr sz="2400" spc="-35" dirty="0">
                <a:latin typeface="Arial"/>
                <a:cs typeface="Arial"/>
              </a:rPr>
              <a:t>w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re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a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7" name="object 32"/>
          <p:cNvSpPr txBox="1"/>
          <p:nvPr/>
        </p:nvSpPr>
        <p:spPr>
          <a:xfrm>
            <a:off x="428241" y="2938112"/>
            <a:ext cx="138176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25" dirty="0">
                <a:latin typeface="Arial"/>
                <a:cs typeface="Arial"/>
              </a:rPr>
              <a:t>procesy,  </a:t>
            </a:r>
            <a:r>
              <a:rPr sz="2400" dirty="0">
                <a:latin typeface="Arial"/>
                <a:cs typeface="Arial"/>
              </a:rPr>
              <a:t>ha</a:t>
            </a:r>
            <a:r>
              <a:rPr sz="2400" spc="-5" dirty="0">
                <a:latin typeface="Arial"/>
                <a:cs typeface="Arial"/>
              </a:rPr>
              <a:t>rd</a:t>
            </a:r>
            <a:r>
              <a:rPr sz="2400" spc="-35" dirty="0">
                <a:latin typeface="Arial"/>
                <a:cs typeface="Arial"/>
              </a:rPr>
              <a:t>w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spc="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.</a:t>
            </a:r>
          </a:p>
        </p:txBody>
      </p:sp>
      <p:sp>
        <p:nvSpPr>
          <p:cNvPr id="18" name="object 33"/>
          <p:cNvSpPr txBox="1"/>
          <p:nvPr/>
        </p:nvSpPr>
        <p:spPr>
          <a:xfrm>
            <a:off x="428241" y="4033345"/>
            <a:ext cx="6671945" cy="173863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latin typeface="Arial"/>
                <a:cs typeface="Arial"/>
              </a:rPr>
              <a:t>Bezpečnost informací </a:t>
            </a:r>
            <a:r>
              <a:rPr sz="2400" spc="-5" dirty="0">
                <a:latin typeface="Arial"/>
                <a:cs typeface="Arial"/>
              </a:rPr>
              <a:t>zahrnuje </a:t>
            </a:r>
            <a:r>
              <a:rPr sz="2400" dirty="0">
                <a:latin typeface="Arial"/>
                <a:cs typeface="Arial"/>
              </a:rPr>
              <a:t>tři </a:t>
            </a:r>
            <a:r>
              <a:rPr sz="2400" spc="-5" dirty="0">
                <a:latin typeface="Arial"/>
                <a:cs typeface="Arial"/>
              </a:rPr>
              <a:t>hlavní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aspekty:</a:t>
            </a:r>
          </a:p>
          <a:p>
            <a:pPr marL="1213485" indent="-287020">
              <a:lnSpc>
                <a:spcPct val="100000"/>
              </a:lnSpc>
              <a:spcBef>
                <a:spcPts val="480"/>
              </a:spcBef>
              <a:buSzPct val="66666"/>
              <a:buFont typeface="Wingdings"/>
              <a:buChar char=""/>
              <a:tabLst>
                <a:tab pos="1214120" algn="l"/>
              </a:tabLst>
            </a:pPr>
            <a:r>
              <a:rPr sz="2400" spc="-5" dirty="0">
                <a:latin typeface="Arial"/>
                <a:cs typeface="Arial"/>
              </a:rPr>
              <a:t>důvěrnost,</a:t>
            </a:r>
            <a:endParaRPr sz="2400" dirty="0">
              <a:latin typeface="Arial"/>
              <a:cs typeface="Arial"/>
            </a:endParaRPr>
          </a:p>
          <a:p>
            <a:pPr marL="1256030" indent="-329565">
              <a:lnSpc>
                <a:spcPct val="100000"/>
              </a:lnSpc>
              <a:spcBef>
                <a:spcPts val="505"/>
              </a:spcBef>
              <a:buFont typeface="Wingdings"/>
              <a:buChar char=""/>
              <a:tabLst>
                <a:tab pos="1256665" algn="l"/>
              </a:tabLst>
            </a:pPr>
            <a:r>
              <a:rPr sz="2400" dirty="0">
                <a:latin typeface="Arial"/>
                <a:cs typeface="Arial"/>
              </a:rPr>
              <a:t>dostupnost,</a:t>
            </a:r>
          </a:p>
          <a:p>
            <a:pPr marL="1256030" indent="-329565">
              <a:lnSpc>
                <a:spcPct val="100000"/>
              </a:lnSpc>
              <a:spcBef>
                <a:spcPts val="509"/>
              </a:spcBef>
              <a:buFont typeface="Wingdings"/>
              <a:buChar char=""/>
              <a:tabLst>
                <a:tab pos="1256665" algn="l"/>
              </a:tabLst>
            </a:pPr>
            <a:r>
              <a:rPr sz="2400" dirty="0">
                <a:latin typeface="Arial"/>
                <a:cs typeface="Arial"/>
              </a:rPr>
              <a:t>integritu</a:t>
            </a:r>
            <a:r>
              <a:rPr sz="1600" dirty="0">
                <a:latin typeface="Arial"/>
                <a:cs typeface="Arial"/>
              </a:rPr>
              <a:t>.</a:t>
            </a:r>
          </a:p>
        </p:txBody>
      </p:sp>
      <p:sp>
        <p:nvSpPr>
          <p:cNvPr id="19" name="object 34"/>
          <p:cNvSpPr/>
          <p:nvPr/>
        </p:nvSpPr>
        <p:spPr>
          <a:xfrm>
            <a:off x="7361729" y="4480888"/>
            <a:ext cx="1493415" cy="14965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5880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17"/>
          <p:cNvSpPr txBox="1">
            <a:spLocks noGrp="1"/>
          </p:cNvSpPr>
          <p:nvPr>
            <p:ph type="title"/>
          </p:nvPr>
        </p:nvSpPr>
        <p:spPr>
          <a:xfrm>
            <a:off x="1402022" y="747139"/>
            <a:ext cx="347281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Základní</a:t>
            </a:r>
            <a:r>
              <a:rPr spc="-114" dirty="0"/>
              <a:t> </a:t>
            </a:r>
            <a:r>
              <a:rPr dirty="0"/>
              <a:t>pojmy</a:t>
            </a:r>
          </a:p>
        </p:txBody>
      </p:sp>
      <p:sp>
        <p:nvSpPr>
          <p:cNvPr id="6" name="object 18"/>
          <p:cNvSpPr txBox="1"/>
          <p:nvPr/>
        </p:nvSpPr>
        <p:spPr>
          <a:xfrm>
            <a:off x="1402022" y="1478168"/>
            <a:ext cx="3860800" cy="444373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000" b="1" spc="-10" dirty="0">
                <a:latin typeface="Arial"/>
                <a:cs typeface="Arial"/>
              </a:rPr>
              <a:t>řízení </a:t>
            </a:r>
            <a:r>
              <a:rPr sz="2000" b="1" spc="-5" dirty="0">
                <a:latin typeface="Arial"/>
                <a:cs typeface="Arial"/>
              </a:rPr>
              <a:t>přístupu </a:t>
            </a:r>
            <a:r>
              <a:rPr sz="2000" spc="-5" dirty="0">
                <a:latin typeface="Arial"/>
                <a:cs typeface="Arial"/>
              </a:rPr>
              <a:t>(</a:t>
            </a:r>
            <a:r>
              <a:rPr sz="2000" i="1" spc="-5" dirty="0">
                <a:latin typeface="Arial"/>
                <a:cs typeface="Arial"/>
              </a:rPr>
              <a:t>access</a:t>
            </a:r>
            <a:r>
              <a:rPr sz="2000" i="1" spc="-25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control</a:t>
            </a:r>
            <a:r>
              <a:rPr sz="2000" spc="-5" dirty="0">
                <a:latin typeface="Arial"/>
                <a:cs typeface="Arial"/>
              </a:rPr>
              <a:t>)</a:t>
            </a:r>
            <a:endParaRPr sz="2000" dirty="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000" b="1" spc="-5" dirty="0">
                <a:latin typeface="Arial"/>
                <a:cs typeface="Arial"/>
              </a:rPr>
              <a:t>aktivum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(</a:t>
            </a:r>
            <a:r>
              <a:rPr sz="2000" i="1" spc="-5" dirty="0">
                <a:latin typeface="Arial"/>
                <a:cs typeface="Arial"/>
              </a:rPr>
              <a:t>asset</a:t>
            </a:r>
            <a:r>
              <a:rPr sz="2000" spc="-5" dirty="0">
                <a:latin typeface="Arial"/>
                <a:cs typeface="Arial"/>
              </a:rPr>
              <a:t>)</a:t>
            </a:r>
            <a:endParaRPr sz="2000" dirty="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745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000" b="1" spc="-5" dirty="0">
                <a:latin typeface="Arial"/>
                <a:cs typeface="Arial"/>
              </a:rPr>
              <a:t>útok </a:t>
            </a:r>
            <a:r>
              <a:rPr sz="2000" spc="-5" dirty="0">
                <a:latin typeface="Arial"/>
                <a:cs typeface="Arial"/>
              </a:rPr>
              <a:t>(</a:t>
            </a:r>
            <a:r>
              <a:rPr sz="2000" i="1" spc="-5" dirty="0">
                <a:latin typeface="Arial"/>
                <a:cs typeface="Arial"/>
              </a:rPr>
              <a:t>attack</a:t>
            </a:r>
            <a:r>
              <a:rPr sz="2000" spc="-5" dirty="0">
                <a:latin typeface="Arial"/>
                <a:cs typeface="Arial"/>
              </a:rPr>
              <a:t>)</a:t>
            </a:r>
            <a:endParaRPr sz="2000" dirty="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000" b="1" spc="-5" dirty="0">
                <a:latin typeface="Arial"/>
                <a:cs typeface="Arial"/>
              </a:rPr>
              <a:t>autentizace</a:t>
            </a:r>
            <a:r>
              <a:rPr sz="2000" b="1" spc="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(</a:t>
            </a:r>
            <a:r>
              <a:rPr sz="2000" i="1" spc="-10" dirty="0">
                <a:latin typeface="Arial"/>
                <a:cs typeface="Arial"/>
              </a:rPr>
              <a:t>authentication</a:t>
            </a:r>
            <a:r>
              <a:rPr sz="2000" spc="-10" dirty="0">
                <a:latin typeface="Arial"/>
                <a:cs typeface="Arial"/>
              </a:rPr>
              <a:t>)</a:t>
            </a:r>
            <a:endParaRPr sz="2000" dirty="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000" b="1" spc="-5" dirty="0">
                <a:latin typeface="Arial"/>
                <a:cs typeface="Arial"/>
              </a:rPr>
              <a:t>autenticita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(</a:t>
            </a:r>
            <a:r>
              <a:rPr sz="2000" i="1" spc="-5" dirty="0">
                <a:latin typeface="Arial"/>
                <a:cs typeface="Arial"/>
              </a:rPr>
              <a:t>authenticity</a:t>
            </a:r>
            <a:r>
              <a:rPr sz="2000" spc="-5" dirty="0">
                <a:latin typeface="Arial"/>
                <a:cs typeface="Arial"/>
              </a:rPr>
              <a:t>)</a:t>
            </a:r>
            <a:endParaRPr sz="2000" dirty="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75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000" b="1" spc="-5" dirty="0">
                <a:latin typeface="Arial"/>
                <a:cs typeface="Arial"/>
              </a:rPr>
              <a:t>dostupnost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(</a:t>
            </a:r>
            <a:r>
              <a:rPr sz="2000" i="1" spc="-10" dirty="0">
                <a:latin typeface="Arial"/>
                <a:cs typeface="Arial"/>
              </a:rPr>
              <a:t>availability</a:t>
            </a:r>
            <a:r>
              <a:rPr sz="2000" spc="-10" dirty="0">
                <a:latin typeface="Arial"/>
                <a:cs typeface="Arial"/>
              </a:rPr>
              <a:t>)</a:t>
            </a:r>
            <a:endParaRPr sz="2000" dirty="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000" b="1" spc="-5" dirty="0">
                <a:latin typeface="Arial"/>
                <a:cs typeface="Arial"/>
              </a:rPr>
              <a:t>důvěrnost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(</a:t>
            </a:r>
            <a:r>
              <a:rPr sz="2000" i="1" spc="-10" dirty="0">
                <a:latin typeface="Arial"/>
                <a:cs typeface="Arial"/>
              </a:rPr>
              <a:t>confidentiality</a:t>
            </a:r>
            <a:r>
              <a:rPr sz="2000" spc="-10" dirty="0">
                <a:latin typeface="Arial"/>
                <a:cs typeface="Arial"/>
              </a:rPr>
              <a:t>)</a:t>
            </a:r>
            <a:endParaRPr sz="2000" dirty="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000" b="1" spc="-10" dirty="0">
                <a:latin typeface="Arial"/>
                <a:cs typeface="Arial"/>
              </a:rPr>
              <a:t>řízení, </a:t>
            </a:r>
            <a:r>
              <a:rPr sz="2000" b="1" spc="-5" dirty="0">
                <a:latin typeface="Arial"/>
                <a:cs typeface="Arial"/>
              </a:rPr>
              <a:t>kontrola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(</a:t>
            </a:r>
            <a:r>
              <a:rPr sz="2000" i="1" spc="-5" dirty="0">
                <a:latin typeface="Arial"/>
                <a:cs typeface="Arial"/>
              </a:rPr>
              <a:t>control</a:t>
            </a:r>
            <a:r>
              <a:rPr sz="2000" spc="-5" dirty="0">
                <a:latin typeface="Arial"/>
                <a:cs typeface="Arial"/>
              </a:rPr>
              <a:t>)</a:t>
            </a:r>
            <a:endParaRPr sz="2000" dirty="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745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000" b="1" spc="-5" dirty="0">
                <a:latin typeface="Arial"/>
                <a:cs typeface="Arial"/>
              </a:rPr>
              <a:t>efektivnost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(</a:t>
            </a:r>
            <a:r>
              <a:rPr sz="2000" i="1" spc="-5" dirty="0">
                <a:latin typeface="Arial"/>
                <a:cs typeface="Arial"/>
              </a:rPr>
              <a:t>effectiveness</a:t>
            </a:r>
            <a:r>
              <a:rPr sz="2000" spc="-5" dirty="0">
                <a:latin typeface="Arial"/>
                <a:cs typeface="Arial"/>
              </a:rPr>
              <a:t>)</a:t>
            </a:r>
            <a:endParaRPr sz="2000" dirty="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000" b="1" spc="-10" dirty="0">
                <a:latin typeface="Arial"/>
                <a:cs typeface="Arial"/>
              </a:rPr>
              <a:t>událost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(</a:t>
            </a:r>
            <a:r>
              <a:rPr sz="2000" i="1" spc="-5" dirty="0">
                <a:latin typeface="Arial"/>
                <a:cs typeface="Arial"/>
              </a:rPr>
              <a:t>event</a:t>
            </a:r>
            <a:r>
              <a:rPr sz="2000" spc="-5" dirty="0">
                <a:latin typeface="Arial"/>
                <a:cs typeface="Arial"/>
              </a:rPr>
              <a:t>)</a:t>
            </a:r>
            <a:endParaRPr sz="2000" dirty="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000" b="1" spc="-10" dirty="0">
                <a:latin typeface="Arial"/>
                <a:cs typeface="Arial"/>
              </a:rPr>
              <a:t>směrnice</a:t>
            </a:r>
            <a:r>
              <a:rPr sz="2000" b="1" spc="3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(</a:t>
            </a:r>
            <a:r>
              <a:rPr sz="2000" i="1" spc="-10" dirty="0">
                <a:latin typeface="Arial"/>
                <a:cs typeface="Arial"/>
              </a:rPr>
              <a:t>guideline</a:t>
            </a:r>
            <a:r>
              <a:rPr sz="2000" spc="-10" dirty="0">
                <a:latin typeface="Arial"/>
                <a:cs typeface="Arial"/>
              </a:rPr>
              <a:t>)</a:t>
            </a:r>
            <a:endParaRPr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710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7"/>
          <p:cNvSpPr txBox="1">
            <a:spLocks noGrp="1"/>
          </p:cNvSpPr>
          <p:nvPr>
            <p:ph type="title"/>
          </p:nvPr>
        </p:nvSpPr>
        <p:spPr>
          <a:xfrm>
            <a:off x="1000767" y="604386"/>
            <a:ext cx="347281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Základní</a:t>
            </a:r>
            <a:r>
              <a:rPr spc="-114" dirty="0"/>
              <a:t> </a:t>
            </a:r>
            <a:r>
              <a:rPr dirty="0"/>
              <a:t>pojmy</a:t>
            </a:r>
          </a:p>
        </p:txBody>
      </p:sp>
      <p:sp>
        <p:nvSpPr>
          <p:cNvPr id="7" name="object 18"/>
          <p:cNvSpPr txBox="1"/>
          <p:nvPr/>
        </p:nvSpPr>
        <p:spPr>
          <a:xfrm>
            <a:off x="1000767" y="1227465"/>
            <a:ext cx="7401559" cy="458978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000" b="1" spc="-10" dirty="0">
                <a:latin typeface="Arial"/>
                <a:cs typeface="Arial"/>
              </a:rPr>
              <a:t>informační </a:t>
            </a:r>
            <a:r>
              <a:rPr sz="2000" b="1" spc="-5" dirty="0">
                <a:latin typeface="Arial"/>
                <a:cs typeface="Arial"/>
              </a:rPr>
              <a:t>aktivum </a:t>
            </a:r>
            <a:r>
              <a:rPr sz="2000" spc="-5" dirty="0">
                <a:latin typeface="Arial"/>
                <a:cs typeface="Arial"/>
              </a:rPr>
              <a:t>(</a:t>
            </a:r>
            <a:r>
              <a:rPr sz="2000" i="1" spc="-5" dirty="0">
                <a:latin typeface="Arial"/>
                <a:cs typeface="Arial"/>
              </a:rPr>
              <a:t>information</a:t>
            </a:r>
            <a:r>
              <a:rPr sz="2000" i="1" spc="55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asset</a:t>
            </a:r>
            <a:r>
              <a:rPr sz="2000" spc="-5" dirty="0">
                <a:latin typeface="Arial"/>
                <a:cs typeface="Arial"/>
              </a:rPr>
              <a:t>)</a:t>
            </a:r>
            <a:endParaRPr sz="2000" dirty="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000" b="1" spc="-5" dirty="0">
                <a:latin typeface="Arial"/>
                <a:cs typeface="Arial"/>
              </a:rPr>
              <a:t>bezpečnost informací </a:t>
            </a:r>
            <a:r>
              <a:rPr sz="2000" spc="-10" dirty="0">
                <a:latin typeface="Arial"/>
                <a:cs typeface="Arial"/>
              </a:rPr>
              <a:t>(</a:t>
            </a:r>
            <a:r>
              <a:rPr sz="2000" i="1" spc="-10" dirty="0">
                <a:latin typeface="Arial"/>
                <a:cs typeface="Arial"/>
              </a:rPr>
              <a:t>information</a:t>
            </a:r>
            <a:r>
              <a:rPr sz="2000" i="1" spc="90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security</a:t>
            </a:r>
            <a:r>
              <a:rPr sz="2000" spc="-5" dirty="0">
                <a:latin typeface="Arial"/>
                <a:cs typeface="Arial"/>
              </a:rPr>
              <a:t>)</a:t>
            </a:r>
            <a:endParaRPr sz="2000" dirty="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745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000" b="1" spc="-10" dirty="0">
                <a:latin typeface="Arial"/>
                <a:cs typeface="Arial"/>
              </a:rPr>
              <a:t>bezpečnostní událost </a:t>
            </a:r>
            <a:r>
              <a:rPr sz="2000" spc="-10" dirty="0">
                <a:latin typeface="Arial"/>
                <a:cs typeface="Arial"/>
              </a:rPr>
              <a:t>(</a:t>
            </a:r>
            <a:r>
              <a:rPr sz="2000" i="1" spc="-10" dirty="0">
                <a:latin typeface="Arial"/>
                <a:cs typeface="Arial"/>
              </a:rPr>
              <a:t>information </a:t>
            </a:r>
            <a:r>
              <a:rPr sz="2000" i="1" spc="-5" dirty="0">
                <a:latin typeface="Arial"/>
                <a:cs typeface="Arial"/>
              </a:rPr>
              <a:t>security</a:t>
            </a:r>
            <a:r>
              <a:rPr sz="2000" i="1" spc="120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event</a:t>
            </a:r>
            <a:r>
              <a:rPr sz="2000" spc="-5" dirty="0">
                <a:latin typeface="Arial"/>
                <a:cs typeface="Arial"/>
              </a:rPr>
              <a:t>)</a:t>
            </a:r>
            <a:endParaRPr sz="2000" dirty="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000" b="1" spc="-10" dirty="0">
                <a:latin typeface="Arial"/>
                <a:cs typeface="Arial"/>
              </a:rPr>
              <a:t>bezpečnostní </a:t>
            </a:r>
            <a:r>
              <a:rPr sz="2000" b="1" spc="-5" dirty="0">
                <a:latin typeface="Arial"/>
                <a:cs typeface="Arial"/>
              </a:rPr>
              <a:t>incident </a:t>
            </a:r>
            <a:r>
              <a:rPr sz="2000" spc="-10" dirty="0">
                <a:latin typeface="Arial"/>
                <a:cs typeface="Arial"/>
              </a:rPr>
              <a:t>(</a:t>
            </a:r>
            <a:r>
              <a:rPr sz="2000" i="1" spc="-10" dirty="0">
                <a:latin typeface="Arial"/>
                <a:cs typeface="Arial"/>
              </a:rPr>
              <a:t>information </a:t>
            </a:r>
            <a:r>
              <a:rPr sz="2000" i="1" spc="-5" dirty="0">
                <a:latin typeface="Arial"/>
                <a:cs typeface="Arial"/>
              </a:rPr>
              <a:t>security</a:t>
            </a:r>
            <a:r>
              <a:rPr sz="2000" i="1" spc="120" dirty="0">
                <a:latin typeface="Arial"/>
                <a:cs typeface="Arial"/>
              </a:rPr>
              <a:t> </a:t>
            </a:r>
            <a:r>
              <a:rPr sz="2000" i="1" spc="-10" dirty="0">
                <a:latin typeface="Arial"/>
                <a:cs typeface="Arial"/>
              </a:rPr>
              <a:t>incident</a:t>
            </a:r>
            <a:r>
              <a:rPr sz="2000" spc="-10" dirty="0">
                <a:latin typeface="Arial"/>
                <a:cs typeface="Arial"/>
              </a:rPr>
              <a:t>)</a:t>
            </a:r>
            <a:endParaRPr sz="2000" dirty="0">
              <a:latin typeface="Arial"/>
              <a:cs typeface="Arial"/>
            </a:endParaRPr>
          </a:p>
          <a:p>
            <a:pPr marL="241300" indent="-229235">
              <a:lnSpc>
                <a:spcPts val="2280"/>
              </a:lnSpc>
              <a:spcBef>
                <a:spcPts val="77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000" b="1" spc="-5" dirty="0">
                <a:latin typeface="Arial"/>
                <a:cs typeface="Arial"/>
              </a:rPr>
              <a:t>řízení bezpečnostního incidentu </a:t>
            </a:r>
            <a:r>
              <a:rPr sz="2000" spc="-10" dirty="0">
                <a:latin typeface="Arial"/>
                <a:cs typeface="Arial"/>
              </a:rPr>
              <a:t>(</a:t>
            </a:r>
            <a:r>
              <a:rPr sz="2000" i="1" spc="-10" dirty="0">
                <a:latin typeface="Arial"/>
                <a:cs typeface="Arial"/>
              </a:rPr>
              <a:t>infonnation </a:t>
            </a:r>
            <a:r>
              <a:rPr sz="2000" i="1" spc="-5" dirty="0">
                <a:latin typeface="Arial"/>
                <a:cs typeface="Arial"/>
              </a:rPr>
              <a:t>security</a:t>
            </a:r>
            <a:r>
              <a:rPr sz="2000" i="1" spc="145" dirty="0">
                <a:latin typeface="Arial"/>
                <a:cs typeface="Arial"/>
              </a:rPr>
              <a:t> </a:t>
            </a:r>
            <a:r>
              <a:rPr sz="2000" i="1" spc="-10" dirty="0">
                <a:latin typeface="Arial"/>
                <a:cs typeface="Arial"/>
              </a:rPr>
              <a:t>incident</a:t>
            </a:r>
            <a:endParaRPr sz="2000" dirty="0">
              <a:latin typeface="Arial"/>
              <a:cs typeface="Arial"/>
            </a:endParaRPr>
          </a:p>
          <a:p>
            <a:pPr marL="241300">
              <a:lnSpc>
                <a:spcPts val="2280"/>
              </a:lnSpc>
            </a:pPr>
            <a:r>
              <a:rPr sz="2000" i="1" spc="-10" dirty="0">
                <a:latin typeface="Arial"/>
                <a:cs typeface="Arial"/>
              </a:rPr>
              <a:t>management</a:t>
            </a:r>
            <a:r>
              <a:rPr sz="2000" spc="-10" dirty="0">
                <a:latin typeface="Arial"/>
                <a:cs typeface="Arial"/>
              </a:rPr>
              <a:t>)</a:t>
            </a:r>
            <a:endParaRPr sz="2000" dirty="0">
              <a:latin typeface="Arial"/>
              <a:cs typeface="Arial"/>
            </a:endParaRPr>
          </a:p>
          <a:p>
            <a:pPr marL="241300" indent="-229235">
              <a:lnSpc>
                <a:spcPts val="2280"/>
              </a:lnSpc>
              <a:spcBef>
                <a:spcPts val="74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000" b="1" spc="-15" dirty="0">
                <a:latin typeface="Arial"/>
                <a:cs typeface="Arial"/>
              </a:rPr>
              <a:t>systém </a:t>
            </a:r>
            <a:r>
              <a:rPr sz="2000" b="1" spc="-5" dirty="0">
                <a:latin typeface="Arial"/>
                <a:cs typeface="Arial"/>
              </a:rPr>
              <a:t>řízení bezpečnosti informací </a:t>
            </a:r>
            <a:r>
              <a:rPr sz="2000" spc="-10" dirty="0">
                <a:latin typeface="Arial"/>
                <a:cs typeface="Arial"/>
              </a:rPr>
              <a:t>(</a:t>
            </a:r>
            <a:r>
              <a:rPr sz="2000" i="1" spc="-10" dirty="0">
                <a:latin typeface="Arial"/>
                <a:cs typeface="Arial"/>
              </a:rPr>
              <a:t>information</a:t>
            </a:r>
            <a:r>
              <a:rPr sz="2000" i="1" spc="160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security</a:t>
            </a:r>
            <a:endParaRPr sz="2000" dirty="0">
              <a:latin typeface="Arial"/>
              <a:cs typeface="Arial"/>
            </a:endParaRPr>
          </a:p>
          <a:p>
            <a:pPr marL="241300">
              <a:lnSpc>
                <a:spcPts val="2280"/>
              </a:lnSpc>
            </a:pPr>
            <a:r>
              <a:rPr sz="2000" i="1" spc="-10" dirty="0">
                <a:latin typeface="Arial"/>
                <a:cs typeface="Arial"/>
              </a:rPr>
              <a:t>management </a:t>
            </a:r>
            <a:r>
              <a:rPr sz="2000" i="1" spc="-5" dirty="0">
                <a:latin typeface="Arial"/>
                <a:cs typeface="Arial"/>
              </a:rPr>
              <a:t>system</a:t>
            </a:r>
            <a:r>
              <a:rPr sz="2000" spc="-5" dirty="0">
                <a:latin typeface="Arial"/>
                <a:cs typeface="Arial"/>
              </a:rPr>
              <a:t>) -</a:t>
            </a:r>
            <a:r>
              <a:rPr sz="2000" spc="3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ISMS</a:t>
            </a:r>
            <a:endParaRPr sz="2000" dirty="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000" b="1" spc="-5" dirty="0">
                <a:latin typeface="Arial"/>
                <a:cs typeface="Arial"/>
              </a:rPr>
              <a:t>riziko bezpečnosti informací </a:t>
            </a:r>
            <a:r>
              <a:rPr sz="2000" spc="-10" dirty="0">
                <a:latin typeface="Arial"/>
                <a:cs typeface="Arial"/>
              </a:rPr>
              <a:t>(</a:t>
            </a:r>
            <a:r>
              <a:rPr sz="2000" i="1" spc="-10" dirty="0">
                <a:latin typeface="Arial"/>
                <a:cs typeface="Arial"/>
              </a:rPr>
              <a:t>information </a:t>
            </a:r>
            <a:r>
              <a:rPr sz="2000" i="1" spc="-5" dirty="0">
                <a:latin typeface="Arial"/>
                <a:cs typeface="Arial"/>
              </a:rPr>
              <a:t>security</a:t>
            </a:r>
            <a:r>
              <a:rPr sz="2000" i="1" spc="85" dirty="0">
                <a:latin typeface="Arial"/>
                <a:cs typeface="Arial"/>
              </a:rPr>
              <a:t> </a:t>
            </a:r>
            <a:r>
              <a:rPr sz="2000" i="1" dirty="0">
                <a:latin typeface="Arial"/>
                <a:cs typeface="Arial"/>
              </a:rPr>
              <a:t>risk</a:t>
            </a:r>
            <a:r>
              <a:rPr sz="2000" dirty="0">
                <a:latin typeface="Arial"/>
                <a:cs typeface="Arial"/>
              </a:rPr>
              <a:t>)</a:t>
            </a:r>
          </a:p>
          <a:p>
            <a:pPr marL="241300" indent="-2292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000" b="1" spc="-5" dirty="0">
                <a:latin typeface="Arial"/>
                <a:cs typeface="Arial"/>
              </a:rPr>
              <a:t>integrita </a:t>
            </a:r>
            <a:r>
              <a:rPr sz="2000" spc="-5" dirty="0">
                <a:latin typeface="Arial"/>
                <a:cs typeface="Arial"/>
              </a:rPr>
              <a:t>(</a:t>
            </a:r>
            <a:r>
              <a:rPr sz="2000" i="1" spc="-5" dirty="0">
                <a:latin typeface="Arial"/>
                <a:cs typeface="Arial"/>
              </a:rPr>
              <a:t>integrity</a:t>
            </a:r>
            <a:r>
              <a:rPr sz="2000" spc="-5" dirty="0">
                <a:latin typeface="Arial"/>
                <a:cs typeface="Arial"/>
              </a:rPr>
              <a:t>)</a:t>
            </a:r>
            <a:endParaRPr sz="2000" dirty="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745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000" b="1" spc="-15" dirty="0">
                <a:latin typeface="Arial"/>
                <a:cs typeface="Arial"/>
              </a:rPr>
              <a:t>systém </a:t>
            </a:r>
            <a:r>
              <a:rPr sz="2000" b="1" spc="-5" dirty="0">
                <a:latin typeface="Arial"/>
                <a:cs typeface="Arial"/>
              </a:rPr>
              <a:t>řízení </a:t>
            </a:r>
            <a:r>
              <a:rPr sz="2000" spc="-15" dirty="0">
                <a:latin typeface="Arial"/>
                <a:cs typeface="Arial"/>
              </a:rPr>
              <a:t>(</a:t>
            </a:r>
            <a:r>
              <a:rPr sz="2000" i="1" spc="-15" dirty="0">
                <a:latin typeface="Arial"/>
                <a:cs typeface="Arial"/>
              </a:rPr>
              <a:t>management</a:t>
            </a:r>
            <a:r>
              <a:rPr sz="2000" i="1" spc="100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system</a:t>
            </a:r>
            <a:r>
              <a:rPr sz="2000" spc="-5" dirty="0">
                <a:latin typeface="Arial"/>
                <a:cs typeface="Arial"/>
              </a:rPr>
              <a:t>)</a:t>
            </a:r>
            <a:endParaRPr sz="2000" dirty="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000" b="1" spc="-5" dirty="0">
                <a:latin typeface="Arial"/>
                <a:cs typeface="Arial"/>
              </a:rPr>
              <a:t>nepopiratelnost</a:t>
            </a:r>
            <a:r>
              <a:rPr sz="2000" b="1" spc="3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(</a:t>
            </a:r>
            <a:r>
              <a:rPr sz="2000" i="1" spc="-10" dirty="0">
                <a:latin typeface="Arial"/>
                <a:cs typeface="Arial"/>
              </a:rPr>
              <a:t>non-repudiation</a:t>
            </a:r>
            <a:r>
              <a:rPr sz="2000" spc="-10" dirty="0">
                <a:latin typeface="Arial"/>
                <a:cs typeface="Arial"/>
              </a:rPr>
              <a:t>)</a:t>
            </a:r>
            <a:endParaRPr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337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7"/>
          <p:cNvSpPr txBox="1"/>
          <p:nvPr/>
        </p:nvSpPr>
        <p:spPr>
          <a:xfrm>
            <a:off x="1795562" y="816588"/>
            <a:ext cx="347281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000" dirty="0">
                <a:latin typeface="Arial"/>
                <a:cs typeface="Arial"/>
              </a:rPr>
              <a:t>Základní</a:t>
            </a:r>
            <a:r>
              <a:rPr sz="4000" spc="-114" dirty="0">
                <a:latin typeface="Arial"/>
                <a:cs typeface="Arial"/>
              </a:rPr>
              <a:t> </a:t>
            </a:r>
            <a:r>
              <a:rPr sz="4000" dirty="0">
                <a:latin typeface="Arial"/>
                <a:cs typeface="Arial"/>
              </a:rPr>
              <a:t>pojmy</a:t>
            </a:r>
          </a:p>
        </p:txBody>
      </p:sp>
      <p:sp>
        <p:nvSpPr>
          <p:cNvPr id="3" name="object 18"/>
          <p:cNvSpPr txBox="1"/>
          <p:nvPr/>
        </p:nvSpPr>
        <p:spPr>
          <a:xfrm>
            <a:off x="1795562" y="1441555"/>
            <a:ext cx="5318125" cy="4660265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10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700" b="1" spc="-5" dirty="0">
                <a:latin typeface="Arial"/>
                <a:cs typeface="Arial"/>
              </a:rPr>
              <a:t>postup</a:t>
            </a:r>
            <a:r>
              <a:rPr sz="1700" b="1" spc="15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(</a:t>
            </a:r>
            <a:r>
              <a:rPr sz="1700" i="1" spc="-5" dirty="0">
                <a:latin typeface="Arial"/>
                <a:cs typeface="Arial"/>
              </a:rPr>
              <a:t>procedure</a:t>
            </a:r>
            <a:r>
              <a:rPr sz="1700" spc="-5" dirty="0">
                <a:latin typeface="Arial"/>
                <a:cs typeface="Arial"/>
              </a:rPr>
              <a:t>)</a:t>
            </a:r>
            <a:endParaRPr sz="1700" dirty="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101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700" b="1" spc="-10" dirty="0">
                <a:latin typeface="Arial"/>
                <a:cs typeface="Arial"/>
              </a:rPr>
              <a:t>proces</a:t>
            </a:r>
            <a:r>
              <a:rPr sz="1700" b="1" spc="3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(</a:t>
            </a:r>
            <a:r>
              <a:rPr sz="1700" i="1" dirty="0">
                <a:latin typeface="Arial"/>
                <a:cs typeface="Arial"/>
              </a:rPr>
              <a:t>process</a:t>
            </a:r>
            <a:r>
              <a:rPr sz="1700" dirty="0">
                <a:latin typeface="Arial"/>
                <a:cs typeface="Arial"/>
              </a:rPr>
              <a:t>)</a:t>
            </a:r>
          </a:p>
          <a:p>
            <a:pPr marL="241300" indent="-229235">
              <a:lnSpc>
                <a:spcPct val="100000"/>
              </a:lnSpc>
              <a:spcBef>
                <a:spcPts val="985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700" b="1" spc="-5" dirty="0">
                <a:latin typeface="Arial"/>
                <a:cs typeface="Arial"/>
              </a:rPr>
              <a:t>záznam</a:t>
            </a:r>
            <a:r>
              <a:rPr sz="1700" b="1" spc="5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(</a:t>
            </a:r>
            <a:r>
              <a:rPr sz="1700" i="1" spc="-5" dirty="0">
                <a:latin typeface="Arial"/>
                <a:cs typeface="Arial"/>
              </a:rPr>
              <a:t>record</a:t>
            </a:r>
            <a:r>
              <a:rPr sz="1700" spc="-5" dirty="0">
                <a:latin typeface="Arial"/>
                <a:cs typeface="Arial"/>
              </a:rPr>
              <a:t>)</a:t>
            </a:r>
            <a:endParaRPr sz="1700" dirty="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101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700" b="1" spc="-10" dirty="0">
                <a:latin typeface="Arial"/>
                <a:cs typeface="Arial"/>
              </a:rPr>
              <a:t>spolehlivost</a:t>
            </a:r>
            <a:r>
              <a:rPr sz="1700" b="1" spc="6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(</a:t>
            </a:r>
            <a:r>
              <a:rPr sz="1700" i="1" dirty="0">
                <a:latin typeface="Arial"/>
                <a:cs typeface="Arial"/>
              </a:rPr>
              <a:t>reliability</a:t>
            </a:r>
            <a:r>
              <a:rPr sz="1700" dirty="0">
                <a:latin typeface="Arial"/>
                <a:cs typeface="Arial"/>
              </a:rPr>
              <a:t>)</a:t>
            </a:r>
          </a:p>
          <a:p>
            <a:pPr marL="241300" indent="-229235">
              <a:lnSpc>
                <a:spcPct val="100000"/>
              </a:lnSpc>
              <a:spcBef>
                <a:spcPts val="101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700" b="1" dirty="0">
                <a:latin typeface="Arial"/>
                <a:cs typeface="Arial"/>
              </a:rPr>
              <a:t>riziko</a:t>
            </a:r>
            <a:r>
              <a:rPr sz="1700" b="1" spc="-25" dirty="0">
                <a:latin typeface="Arial"/>
                <a:cs typeface="Arial"/>
              </a:rPr>
              <a:t> </a:t>
            </a:r>
            <a:r>
              <a:rPr sz="1700" spc="5" dirty="0">
                <a:latin typeface="Arial"/>
                <a:cs typeface="Arial"/>
              </a:rPr>
              <a:t>(</a:t>
            </a:r>
            <a:r>
              <a:rPr sz="1700" i="1" spc="5" dirty="0">
                <a:latin typeface="Arial"/>
                <a:cs typeface="Arial"/>
              </a:rPr>
              <a:t>risk</a:t>
            </a:r>
            <a:r>
              <a:rPr sz="1700" spc="5" dirty="0">
                <a:latin typeface="Arial"/>
                <a:cs typeface="Arial"/>
              </a:rPr>
              <a:t>)</a:t>
            </a:r>
            <a:endParaRPr sz="1700" dirty="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985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700" b="1" spc="-5" dirty="0">
                <a:latin typeface="Arial"/>
                <a:cs typeface="Arial"/>
              </a:rPr>
              <a:t>analýza </a:t>
            </a:r>
            <a:r>
              <a:rPr sz="1700" b="1" dirty="0">
                <a:latin typeface="Arial"/>
                <a:cs typeface="Arial"/>
              </a:rPr>
              <a:t>rizika </a:t>
            </a:r>
            <a:r>
              <a:rPr sz="1700" spc="5" dirty="0">
                <a:latin typeface="Arial"/>
                <a:cs typeface="Arial"/>
              </a:rPr>
              <a:t>(</a:t>
            </a:r>
            <a:r>
              <a:rPr sz="1700" i="1" spc="5" dirty="0">
                <a:latin typeface="Arial"/>
                <a:cs typeface="Arial"/>
              </a:rPr>
              <a:t>risk</a:t>
            </a:r>
            <a:r>
              <a:rPr sz="1700" i="1" spc="-20" dirty="0">
                <a:latin typeface="Arial"/>
                <a:cs typeface="Arial"/>
              </a:rPr>
              <a:t> </a:t>
            </a:r>
            <a:r>
              <a:rPr sz="1700" i="1" dirty="0">
                <a:latin typeface="Arial"/>
                <a:cs typeface="Arial"/>
              </a:rPr>
              <a:t>analysis</a:t>
            </a:r>
            <a:r>
              <a:rPr sz="1700" dirty="0">
                <a:latin typeface="Arial"/>
                <a:cs typeface="Arial"/>
              </a:rPr>
              <a:t>)</a:t>
            </a:r>
          </a:p>
          <a:p>
            <a:pPr marL="241300" indent="-229235">
              <a:lnSpc>
                <a:spcPct val="100000"/>
              </a:lnSpc>
              <a:spcBef>
                <a:spcPts val="101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700" b="1" dirty="0">
                <a:latin typeface="Arial"/>
                <a:cs typeface="Arial"/>
              </a:rPr>
              <a:t>kritéria rizika </a:t>
            </a:r>
            <a:r>
              <a:rPr sz="1700" spc="5" dirty="0">
                <a:latin typeface="Arial"/>
                <a:cs typeface="Arial"/>
              </a:rPr>
              <a:t>(</a:t>
            </a:r>
            <a:r>
              <a:rPr sz="1700" i="1" spc="5" dirty="0">
                <a:latin typeface="Arial"/>
                <a:cs typeface="Arial"/>
              </a:rPr>
              <a:t>risk</a:t>
            </a:r>
            <a:r>
              <a:rPr sz="1700" i="1" spc="-90" dirty="0">
                <a:latin typeface="Arial"/>
                <a:cs typeface="Arial"/>
              </a:rPr>
              <a:t> </a:t>
            </a:r>
            <a:r>
              <a:rPr sz="1700" i="1" dirty="0">
                <a:latin typeface="Arial"/>
                <a:cs typeface="Arial"/>
              </a:rPr>
              <a:t>criteria</a:t>
            </a:r>
            <a:r>
              <a:rPr sz="1700" dirty="0">
                <a:latin typeface="Arial"/>
                <a:cs typeface="Arial"/>
              </a:rPr>
              <a:t>)</a:t>
            </a:r>
          </a:p>
          <a:p>
            <a:pPr marL="241300" indent="-229235">
              <a:lnSpc>
                <a:spcPct val="100000"/>
              </a:lnSpc>
              <a:spcBef>
                <a:spcPts val="101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700" b="1" spc="-10" dirty="0">
                <a:latin typeface="Arial"/>
                <a:cs typeface="Arial"/>
              </a:rPr>
              <a:t>odhad </a:t>
            </a:r>
            <a:r>
              <a:rPr sz="1700" b="1" spc="5" dirty="0">
                <a:latin typeface="Arial"/>
                <a:cs typeface="Arial"/>
              </a:rPr>
              <a:t>rizika </a:t>
            </a:r>
            <a:r>
              <a:rPr sz="1700" spc="5" dirty="0">
                <a:latin typeface="Arial"/>
                <a:cs typeface="Arial"/>
              </a:rPr>
              <a:t>(</a:t>
            </a:r>
            <a:r>
              <a:rPr sz="1700" i="1" spc="5" dirty="0">
                <a:latin typeface="Arial"/>
                <a:cs typeface="Arial"/>
              </a:rPr>
              <a:t>risk</a:t>
            </a:r>
            <a:r>
              <a:rPr sz="1700" i="1" spc="-30" dirty="0">
                <a:latin typeface="Arial"/>
                <a:cs typeface="Arial"/>
              </a:rPr>
              <a:t> </a:t>
            </a:r>
            <a:r>
              <a:rPr sz="1700" i="1" spc="-10" dirty="0">
                <a:latin typeface="Arial"/>
                <a:cs typeface="Arial"/>
              </a:rPr>
              <a:t>estimation)</a:t>
            </a:r>
            <a:endParaRPr sz="1700" dirty="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985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700" b="1" spc="-10" dirty="0">
                <a:latin typeface="Arial"/>
                <a:cs typeface="Arial"/>
              </a:rPr>
              <a:t>hodnocení </a:t>
            </a:r>
            <a:r>
              <a:rPr sz="1700" b="1" dirty="0">
                <a:latin typeface="Arial"/>
                <a:cs typeface="Arial"/>
              </a:rPr>
              <a:t>rizika </a:t>
            </a:r>
            <a:r>
              <a:rPr sz="1700" spc="5" dirty="0">
                <a:latin typeface="Arial"/>
                <a:cs typeface="Arial"/>
              </a:rPr>
              <a:t>(</a:t>
            </a:r>
            <a:r>
              <a:rPr sz="1700" i="1" spc="5" dirty="0">
                <a:latin typeface="Arial"/>
                <a:cs typeface="Arial"/>
              </a:rPr>
              <a:t>risk</a:t>
            </a:r>
            <a:r>
              <a:rPr sz="1700" i="1" spc="15" dirty="0">
                <a:latin typeface="Arial"/>
                <a:cs typeface="Arial"/>
              </a:rPr>
              <a:t> </a:t>
            </a:r>
            <a:r>
              <a:rPr sz="1700" i="1" spc="-5" dirty="0">
                <a:latin typeface="Arial"/>
                <a:cs typeface="Arial"/>
              </a:rPr>
              <a:t>evaluation</a:t>
            </a:r>
            <a:r>
              <a:rPr sz="1700" spc="-5" dirty="0">
                <a:latin typeface="Arial"/>
                <a:cs typeface="Arial"/>
              </a:rPr>
              <a:t>)</a:t>
            </a:r>
            <a:endParaRPr sz="1700" dirty="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101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700" b="1" dirty="0">
                <a:latin typeface="Arial"/>
                <a:cs typeface="Arial"/>
              </a:rPr>
              <a:t>řízení rizika </a:t>
            </a:r>
            <a:r>
              <a:rPr sz="1700" spc="5" dirty="0">
                <a:latin typeface="Arial"/>
                <a:cs typeface="Arial"/>
              </a:rPr>
              <a:t>(</a:t>
            </a:r>
            <a:r>
              <a:rPr sz="1700" i="1" spc="5" dirty="0">
                <a:latin typeface="Arial"/>
                <a:cs typeface="Arial"/>
              </a:rPr>
              <a:t>risk </a:t>
            </a:r>
            <a:r>
              <a:rPr sz="1700" i="1" spc="-10" dirty="0">
                <a:latin typeface="Arial"/>
                <a:cs typeface="Arial"/>
              </a:rPr>
              <a:t>management</a:t>
            </a:r>
            <a:r>
              <a:rPr sz="1700" spc="-10" dirty="0">
                <a:latin typeface="Arial"/>
                <a:cs typeface="Arial"/>
              </a:rPr>
              <a:t>) </a:t>
            </a:r>
            <a:r>
              <a:rPr sz="1700" dirty="0">
                <a:latin typeface="Arial"/>
                <a:cs typeface="Arial"/>
              </a:rPr>
              <a:t>- </a:t>
            </a:r>
            <a:r>
              <a:rPr sz="1700" spc="-10" dirty="0">
                <a:latin typeface="Arial"/>
                <a:cs typeface="Arial"/>
              </a:rPr>
              <a:t>management</a:t>
            </a:r>
            <a:r>
              <a:rPr sz="1700" spc="9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rizika</a:t>
            </a:r>
          </a:p>
          <a:p>
            <a:pPr marL="241300" indent="-229235">
              <a:lnSpc>
                <a:spcPct val="100000"/>
              </a:lnSpc>
              <a:spcBef>
                <a:spcPts val="101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700" b="1" spc="-5" dirty="0">
                <a:latin typeface="Arial"/>
                <a:cs typeface="Arial"/>
              </a:rPr>
              <a:t>hrozba</a:t>
            </a:r>
            <a:r>
              <a:rPr sz="1700" b="1" spc="-10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(</a:t>
            </a:r>
            <a:r>
              <a:rPr sz="1700" i="1" spc="-5" dirty="0">
                <a:latin typeface="Arial"/>
                <a:cs typeface="Arial"/>
              </a:rPr>
              <a:t>threat</a:t>
            </a:r>
            <a:r>
              <a:rPr sz="1700" spc="-5" dirty="0">
                <a:latin typeface="Arial"/>
                <a:cs typeface="Arial"/>
              </a:rPr>
              <a:t>)</a:t>
            </a:r>
            <a:endParaRPr sz="1700" dirty="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985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700" b="1" spc="-5" dirty="0">
                <a:latin typeface="Arial"/>
                <a:cs typeface="Arial"/>
              </a:rPr>
              <a:t>zranitelnost</a:t>
            </a:r>
            <a:r>
              <a:rPr sz="1700" b="1" spc="15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(</a:t>
            </a:r>
            <a:r>
              <a:rPr sz="1700" i="1" spc="-5" dirty="0">
                <a:latin typeface="Arial"/>
                <a:cs typeface="Arial"/>
              </a:rPr>
              <a:t>vulnerability</a:t>
            </a:r>
            <a:r>
              <a:rPr sz="1700" spc="-5" dirty="0">
                <a:latin typeface="Arial"/>
                <a:cs typeface="Arial"/>
              </a:rPr>
              <a:t>)</a:t>
            </a:r>
            <a:endParaRPr sz="17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917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VZS_CJ">
  <a:themeElements>
    <a:clrScheme name="Vlastní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982D26"/>
      </a:accent1>
      <a:accent2>
        <a:srgbClr val="314D2D"/>
      </a:accent2>
      <a:accent3>
        <a:srgbClr val="808206"/>
      </a:accent3>
      <a:accent4>
        <a:srgbClr val="6188CD"/>
      </a:accent4>
      <a:accent5>
        <a:srgbClr val="EA0937"/>
      </a:accent5>
      <a:accent6>
        <a:srgbClr val="FDC60E"/>
      </a:accent6>
      <a:hlink>
        <a:srgbClr val="982D26"/>
      </a:hlink>
      <a:folHlink>
        <a:srgbClr val="982D26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VZS-Sedlačík_CJ" id="{AB1E02B8-5411-46B4-BB87-EF7ED7BB323C}" vid="{89E7DF57-83F8-4D01-A02F-40221005AE55}"/>
    </a:ext>
  </a:extLst>
</a:theme>
</file>

<file path=ppt/theme/theme2.xml><?xml version="1.0" encoding="utf-8"?>
<a:theme xmlns:a="http://schemas.openxmlformats.org/drawingml/2006/main" name="Vlastní návrh">
  <a:themeElements>
    <a:clrScheme name="Vlastní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982D26"/>
      </a:accent1>
      <a:accent2>
        <a:srgbClr val="314D2D"/>
      </a:accent2>
      <a:accent3>
        <a:srgbClr val="808206"/>
      </a:accent3>
      <a:accent4>
        <a:srgbClr val="6188CD"/>
      </a:accent4>
      <a:accent5>
        <a:srgbClr val="EA0937"/>
      </a:accent5>
      <a:accent6>
        <a:srgbClr val="FDC60E"/>
      </a:accent6>
      <a:hlink>
        <a:srgbClr val="FCC80F"/>
      </a:hlink>
      <a:folHlink>
        <a:srgbClr val="B9C510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85909BD24BE3547A4967442E8D100C2" ma:contentTypeVersion="13" ma:contentTypeDescription="Vytvoří nový dokument" ma:contentTypeScope="" ma:versionID="a678b775b8dba2434dda607b0a67d858">
  <xsd:schema xmlns:xsd="http://www.w3.org/2001/XMLSchema" xmlns:xs="http://www.w3.org/2001/XMLSchema" xmlns:p="http://schemas.microsoft.com/office/2006/metadata/properties" xmlns:ns3="f63b5c6b-9ebb-462f-b649-3ddbca29b762" xmlns:ns4="47b57a67-b742-489f-be0b-07ea514428c4" targetNamespace="http://schemas.microsoft.com/office/2006/metadata/properties" ma:root="true" ma:fieldsID="adee0eed8e01832df4f2c75d80df8b43" ns3:_="" ns4:_="">
    <xsd:import namespace="f63b5c6b-9ebb-462f-b649-3ddbca29b762"/>
    <xsd:import namespace="47b57a67-b742-489f-be0b-07ea514428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3b5c6b-9ebb-462f-b649-3ddbca29b7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b57a67-b742-489f-be0b-07ea514428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B5C79EC-ABA1-40EE-A3BE-49B07C521A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AE640A3-FF3C-4745-A1B0-BC66B7AAE590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f63b5c6b-9ebb-462f-b649-3ddbca29b762"/>
    <ds:schemaRef ds:uri="http://schemas.microsoft.com/office/infopath/2007/PartnerControls"/>
    <ds:schemaRef ds:uri="47b57a67-b742-489f-be0b-07ea514428c4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8A16447-5150-4982-9342-ADF1AFED8F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3b5c6b-9ebb-462f-b649-3ddbca29b762"/>
    <ds:schemaRef ds:uri="47b57a67-b742-489f-be0b-07ea514428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PVZS_CJ</Template>
  <TotalTime>3732</TotalTime>
  <Words>2450</Words>
  <Application>Microsoft Office PowerPoint</Application>
  <PresentationFormat>Předvádění na obrazovce (4:3)</PresentationFormat>
  <Paragraphs>229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33</vt:i4>
      </vt:variant>
    </vt:vector>
  </HeadingPairs>
  <TitlesOfParts>
    <vt:vector size="39" baseType="lpstr">
      <vt:lpstr>Arial</vt:lpstr>
      <vt:lpstr>Calibri</vt:lpstr>
      <vt:lpstr>Times New Roman</vt:lpstr>
      <vt:lpstr>Wingdings</vt:lpstr>
      <vt:lpstr>PVZS_CJ</vt:lpstr>
      <vt:lpstr>Vlastní návrh</vt:lpstr>
      <vt:lpstr>Kybernetická  bezpečnost</vt:lpstr>
      <vt:lpstr>Osnova</vt:lpstr>
      <vt:lpstr>Literatura:</vt:lpstr>
      <vt:lpstr>Úvod</vt:lpstr>
      <vt:lpstr>Co jsou informace?</vt:lpstr>
      <vt:lpstr>Co je bezpečnost informací?</vt:lpstr>
      <vt:lpstr>Základní pojmy</vt:lpstr>
      <vt:lpstr>Základní pojmy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Co je ISMS?</vt:lpstr>
      <vt:lpstr>Co je ISMS?</vt:lpstr>
      <vt:lpstr>Co je ISMS?</vt:lpstr>
      <vt:lpstr>Co je ISMS?</vt:lpstr>
      <vt:lpstr>Model ISMS - PDCA</vt:lpstr>
      <vt:lpstr>Model ISMS - PDCA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Zavádění a provoz ISMS</vt:lpstr>
      <vt:lpstr>Přínosy zavedení a certifikace ISMS</vt:lpstr>
      <vt:lpstr>Prezentace aplikace PowerPoint</vt:lpstr>
      <vt:lpstr>Realizace bezpečnostních opatření</vt:lpstr>
      <vt:lpstr>Realizace bezpečnostních opatření</vt:lpstr>
      <vt:lpstr>Monitorování a údržba ISMS</vt:lpstr>
      <vt:lpstr>Norma ČSN ISO/IEC 27001</vt:lpstr>
      <vt:lpstr>Závěr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Vlachová Hana</dc:creator>
  <cp:lastModifiedBy>Hrůza Petr</cp:lastModifiedBy>
  <cp:revision>190</cp:revision>
  <dcterms:created xsi:type="dcterms:W3CDTF">2021-04-08T04:21:11Z</dcterms:created>
  <dcterms:modified xsi:type="dcterms:W3CDTF">2023-10-10T05:17:30Z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0x010100E85909BD24BE3547A4967442E8D100C2</vt:lpwstr>
  </property>
</Properties>
</file>