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6"/>
  </p:notesMasterIdLst>
  <p:handoutMasterIdLst>
    <p:handoutMasterId r:id="rId77"/>
  </p:handoutMasterIdLst>
  <p:sldIdLst>
    <p:sldId id="314" r:id="rId6"/>
    <p:sldId id="327" r:id="rId7"/>
    <p:sldId id="328" r:id="rId8"/>
    <p:sldId id="329" r:id="rId9"/>
    <p:sldId id="330" r:id="rId10"/>
    <p:sldId id="373" r:id="rId11"/>
    <p:sldId id="374" r:id="rId12"/>
    <p:sldId id="351" r:id="rId13"/>
    <p:sldId id="375" r:id="rId14"/>
    <p:sldId id="331" r:id="rId15"/>
    <p:sldId id="376" r:id="rId16"/>
    <p:sldId id="377" r:id="rId17"/>
    <p:sldId id="378" r:id="rId18"/>
    <p:sldId id="379" r:id="rId19"/>
    <p:sldId id="380" r:id="rId20"/>
    <p:sldId id="332" r:id="rId21"/>
    <p:sldId id="333" r:id="rId22"/>
    <p:sldId id="334" r:id="rId23"/>
    <p:sldId id="381" r:id="rId24"/>
    <p:sldId id="382" r:id="rId25"/>
    <p:sldId id="383" r:id="rId26"/>
    <p:sldId id="385" r:id="rId27"/>
    <p:sldId id="365" r:id="rId28"/>
    <p:sldId id="386" r:id="rId29"/>
    <p:sldId id="387" r:id="rId30"/>
    <p:sldId id="389" r:id="rId31"/>
    <p:sldId id="388" r:id="rId32"/>
    <p:sldId id="335" r:id="rId33"/>
    <p:sldId id="337" r:id="rId34"/>
    <p:sldId id="338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12" r:id="rId48"/>
    <p:sldId id="339" r:id="rId49"/>
    <p:sldId id="402" r:id="rId50"/>
    <p:sldId id="340" r:id="rId51"/>
    <p:sldId id="403" r:id="rId52"/>
    <p:sldId id="404" r:id="rId53"/>
    <p:sldId id="405" r:id="rId54"/>
    <p:sldId id="406" r:id="rId55"/>
    <p:sldId id="407" r:id="rId56"/>
    <p:sldId id="349" r:id="rId57"/>
    <p:sldId id="350" r:id="rId58"/>
    <p:sldId id="408" r:id="rId59"/>
    <p:sldId id="352" r:id="rId60"/>
    <p:sldId id="353" r:id="rId61"/>
    <p:sldId id="409" r:id="rId62"/>
    <p:sldId id="410" r:id="rId63"/>
    <p:sldId id="354" r:id="rId64"/>
    <p:sldId id="370" r:id="rId65"/>
    <p:sldId id="371" r:id="rId66"/>
    <p:sldId id="372" r:id="rId67"/>
    <p:sldId id="355" r:id="rId68"/>
    <p:sldId id="356" r:id="rId69"/>
    <p:sldId id="357" r:id="rId70"/>
    <p:sldId id="411" r:id="rId71"/>
    <p:sldId id="358" r:id="rId72"/>
    <p:sldId id="359" r:id="rId73"/>
    <p:sldId id="325" r:id="rId74"/>
    <p:sldId id="326" r:id="rId75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45" autoAdjust="0"/>
    <p:restoredTop sz="98492" autoAdjust="0"/>
  </p:normalViewPr>
  <p:slideViewPr>
    <p:cSldViewPr>
      <p:cViewPr varScale="1">
        <p:scale>
          <a:sx n="112" d="100"/>
          <a:sy n="112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D8F4-F9DD-427C-9B7B-07F90F2875F3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5236E-7C0B-4D7D-A803-ACF506D4C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3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31BB-3512-4C9B-B8CB-2EC275A2765B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A05B-6BA1-423C-BA1B-4CB345BA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78823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73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46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07699"/>
            <a:ext cx="7886700" cy="335477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931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79297"/>
            <a:ext cx="3886200" cy="359766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79297"/>
            <a:ext cx="3886200" cy="359766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74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096168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050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12331"/>
            <a:ext cx="3868340" cy="27773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050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12331"/>
            <a:ext cx="3887391" cy="27773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326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657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207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319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73192"/>
            <a:ext cx="4629150" cy="46878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55342"/>
            <a:ext cx="2949178" cy="3013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266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103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71036"/>
            <a:ext cx="4629150" cy="469001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1236"/>
            <a:ext cx="2949178" cy="30977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70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96551"/>
            <a:ext cx="7886700" cy="358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352" y="6372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white"/>
                </a:solidFill>
              </a:rPr>
              <a:t>Volitelná poznámka uživatele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sgdefence.cz/titus-6x6-mkp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e.army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128792" cy="2520280"/>
          </a:xfrm>
        </p:spPr>
        <p:txBody>
          <a:bodyPr>
            <a:noAutofit/>
          </a:bodyPr>
          <a:lstStyle/>
          <a:p>
            <a:pPr algn="ctr"/>
            <a:r>
              <a:rPr lang="cs-CZ" sz="4000" b="1" i="1" dirty="0" smtClean="0"/>
              <a:t>Zapojení České republiky a Armády České republiky do zahraničních operací</a:t>
            </a:r>
            <a:br>
              <a:rPr lang="cs-CZ" sz="4000" b="1" i="1" dirty="0" smtClean="0"/>
            </a:br>
            <a:r>
              <a:rPr lang="cs-CZ" sz="4000" b="1" i="1" dirty="0" smtClean="0"/>
              <a:t>(stav 2023 až 2024)</a:t>
            </a:r>
            <a:endParaRPr lang="cs-CZ" sz="4000" b="1" i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915816" y="6356351"/>
            <a:ext cx="3456384" cy="365125"/>
          </a:xfrm>
        </p:spPr>
        <p:txBody>
          <a:bodyPr/>
          <a:lstStyle/>
          <a:p>
            <a:r>
              <a:rPr lang="cs-CZ" sz="1100" dirty="0" smtClean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556792"/>
            <a:ext cx="78867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Mandát pro zahraniční operace 2023-2024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852936"/>
            <a:ext cx="7886700" cy="3324026"/>
          </a:xfrm>
        </p:spPr>
        <p:txBody>
          <a:bodyPr/>
          <a:lstStyle/>
          <a:p>
            <a:pPr algn="just"/>
            <a:r>
              <a:rPr lang="cs-CZ" dirty="0"/>
              <a:t>USNESENÍ Poslanecké sněmovny z 35. schůze ze dne 7. </a:t>
            </a:r>
            <a:r>
              <a:rPr lang="cs-CZ" dirty="0" smtClean="0"/>
              <a:t>září 2022</a:t>
            </a:r>
          </a:p>
          <a:p>
            <a:pPr algn="just"/>
            <a:r>
              <a:rPr lang="cs-CZ" dirty="0"/>
              <a:t>USNESENÍ Poslanecké sněmovny ze 47. schůze ze dne 29. listopadu </a:t>
            </a:r>
            <a:r>
              <a:rPr lang="cs-CZ" dirty="0" smtClean="0"/>
              <a:t>2022</a:t>
            </a:r>
            <a:endParaRPr lang="cs-CZ" dirty="0"/>
          </a:p>
          <a:p>
            <a:pPr algn="just"/>
            <a:r>
              <a:rPr lang="cs-CZ" dirty="0"/>
              <a:t>USNESENÍ Poslanecké sněmovny ze 63. schůze ze dne 4. dubna 2023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Mandát pro zahraniční operace 2023-2024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924943"/>
            <a:ext cx="7886700" cy="3252019"/>
          </a:xfrm>
        </p:spPr>
        <p:txBody>
          <a:bodyPr/>
          <a:lstStyle/>
          <a:p>
            <a:r>
              <a:rPr lang="cs-CZ" dirty="0"/>
              <a:t>48. USNESENÍ SENÁTU z 3. schůze konané dne 1. prosince </a:t>
            </a:r>
            <a:r>
              <a:rPr lang="cs-CZ" dirty="0" smtClean="0"/>
              <a:t>2022</a:t>
            </a:r>
          </a:p>
          <a:p>
            <a:r>
              <a:rPr lang="cs-CZ" dirty="0"/>
              <a:t>139. USNESENÍ SENÁTU z 9. schůze konané dne 30. března </a:t>
            </a:r>
            <a:r>
              <a:rPr lang="cs-CZ" dirty="0" smtClean="0"/>
              <a:t>2023</a:t>
            </a:r>
          </a:p>
          <a:p>
            <a:r>
              <a:rPr lang="cs-CZ" dirty="0"/>
              <a:t>549. USNESENÍ SENÁTU z 28. schůze, konané dne 10. srpna 2022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409227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Mandát pro zahraniční operace 2023-2024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852935"/>
            <a:ext cx="7886700" cy="3324027"/>
          </a:xfrm>
        </p:spPr>
        <p:txBody>
          <a:bodyPr/>
          <a:lstStyle/>
          <a:p>
            <a:r>
              <a:rPr lang="cs-CZ" dirty="0"/>
              <a:t>USNESENÍ VLÁDY ČESKÉ REPUBLIKY ze dne 8. března 2023 č. </a:t>
            </a:r>
            <a:r>
              <a:rPr lang="cs-CZ" dirty="0" smtClean="0"/>
              <a:t>174</a:t>
            </a:r>
          </a:p>
          <a:p>
            <a:r>
              <a:rPr lang="cs-CZ" dirty="0"/>
              <a:t>USNESENÍ VLÁDY ČESKÉ REPUBLIKY ze dne 27. července 2022 č. </a:t>
            </a:r>
            <a:r>
              <a:rPr lang="cs-CZ" dirty="0" smtClean="0"/>
              <a:t>644</a:t>
            </a:r>
          </a:p>
          <a:p>
            <a:r>
              <a:rPr lang="cs-CZ" dirty="0"/>
              <a:t>USNESENÍ VLÁDY ČESKÉ REPUBLIKY ze dne 16. listopadu 2022 č. 946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8660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89800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Mandát pro zahraniční operace 2023-2024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04864"/>
            <a:ext cx="7886700" cy="397209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Ústavní zákon č. 1/1993 Sb</a:t>
            </a:r>
            <a:r>
              <a:rPr lang="cs-CZ" dirty="0" smtClean="0"/>
              <a:t>.</a:t>
            </a:r>
          </a:p>
          <a:p>
            <a:r>
              <a:rPr lang="cs-CZ" b="1" dirty="0"/>
              <a:t>Čl. 43</a:t>
            </a:r>
          </a:p>
          <a:p>
            <a:r>
              <a:rPr lang="cs-CZ" b="1" dirty="0"/>
              <a:t>(1)</a:t>
            </a:r>
            <a:r>
              <a:rPr lang="cs-CZ" dirty="0"/>
              <a:t> Parlament rozhoduje o vyhlášení válečného stavu, je-li Česká republika napadena, nebo je-li třeba plnit mezinárodní smluvní závazky o společné obraně proti napadení.</a:t>
            </a:r>
          </a:p>
          <a:p>
            <a:r>
              <a:rPr lang="cs-CZ" b="1" dirty="0"/>
              <a:t>(2)</a:t>
            </a:r>
            <a:r>
              <a:rPr lang="cs-CZ" dirty="0"/>
              <a:t> Parlament rozhoduje o účasti České republiky v obranných systémech mezinárodní organizace, jíž je Česká republika členem.</a:t>
            </a:r>
          </a:p>
          <a:p>
            <a:r>
              <a:rPr lang="cs-CZ" b="1" dirty="0"/>
              <a:t>(3)</a:t>
            </a:r>
            <a:r>
              <a:rPr lang="cs-CZ" dirty="0"/>
              <a:t> Parlament vyslovuje souhlas</a:t>
            </a:r>
          </a:p>
          <a:p>
            <a:r>
              <a:rPr lang="cs-CZ" b="1" dirty="0"/>
              <a:t>a)</a:t>
            </a:r>
            <a:r>
              <a:rPr lang="cs-CZ" dirty="0"/>
              <a:t> s vysláním ozbrojených sil České republiky mimo území České republiky,</a:t>
            </a:r>
          </a:p>
          <a:p>
            <a:r>
              <a:rPr lang="cs-CZ" b="1" dirty="0"/>
              <a:t>b)</a:t>
            </a:r>
            <a:r>
              <a:rPr lang="cs-CZ" dirty="0"/>
              <a:t> s pobytem ozbrojených sil jiných států na území České republiky,</a:t>
            </a:r>
          </a:p>
          <a:p>
            <a:r>
              <a:rPr lang="cs-CZ" dirty="0"/>
              <a:t>nejsou-li taková rozhodnutí vyhrazena vládě.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70063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68198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Mandát pro zahraniční operace 2023-2024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04864"/>
            <a:ext cx="7886700" cy="3972099"/>
          </a:xfrm>
        </p:spPr>
        <p:txBody>
          <a:bodyPr>
            <a:normAutofit fontScale="77500" lnSpcReduction="20000"/>
          </a:bodyPr>
          <a:lstStyle/>
          <a:p>
            <a:r>
              <a:rPr lang="cs-CZ" sz="2900" dirty="0"/>
              <a:t>Ústavní zákon č. 1/1993 Sb.</a:t>
            </a:r>
          </a:p>
          <a:p>
            <a:r>
              <a:rPr lang="cs-CZ" sz="2900" b="1" dirty="0"/>
              <a:t>Čl. </a:t>
            </a:r>
            <a:r>
              <a:rPr lang="cs-CZ" sz="2900" b="1" dirty="0" smtClean="0"/>
              <a:t>43</a:t>
            </a:r>
          </a:p>
          <a:p>
            <a:r>
              <a:rPr lang="cs-CZ" sz="2900" b="1" dirty="0"/>
              <a:t>(4)</a:t>
            </a:r>
            <a:r>
              <a:rPr lang="cs-CZ" sz="2900" dirty="0"/>
              <a:t> Vláda rozhoduje o vyslání ozbrojených sil České republiky mimo území České republiky a o pobytu ozbrojených sil jiných států na území České republiky, a to nejdéle na dobu 60 dnů, jde-li o</a:t>
            </a:r>
          </a:p>
          <a:p>
            <a:r>
              <a:rPr lang="cs-CZ" sz="2900" b="1" dirty="0"/>
              <a:t>a)</a:t>
            </a:r>
            <a:r>
              <a:rPr lang="cs-CZ" sz="2900" dirty="0"/>
              <a:t> plnění závazků z mezinárodních smluv o společné obraně proti napadení,</a:t>
            </a:r>
          </a:p>
          <a:p>
            <a:r>
              <a:rPr lang="cs-CZ" sz="2900" b="1" dirty="0"/>
              <a:t>b)</a:t>
            </a:r>
            <a:r>
              <a:rPr lang="cs-CZ" sz="2900" dirty="0"/>
              <a:t> účast na mírových operacích podle rozhodnutí mezinárodní organizace, jíž je Česká republika členem, a to se souhlasem přijímajícího státu,</a:t>
            </a:r>
          </a:p>
          <a:p>
            <a:r>
              <a:rPr lang="cs-CZ" sz="2900" b="1" dirty="0"/>
              <a:t>c)</a:t>
            </a:r>
            <a:r>
              <a:rPr lang="cs-CZ" sz="2900" dirty="0"/>
              <a:t> účast na záchranných pracích při živelních pohromách, průmyslových nebo ekologických haváriích.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84386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Mandát pro zahraniční operace 2023-2024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9604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2900" dirty="0"/>
              <a:t>Ústavní zákon č. 1/1993 Sb.</a:t>
            </a:r>
          </a:p>
          <a:p>
            <a:pPr algn="just"/>
            <a:r>
              <a:rPr lang="cs-CZ" sz="2900" b="1" dirty="0"/>
              <a:t>Čl. </a:t>
            </a:r>
            <a:r>
              <a:rPr lang="cs-CZ" sz="2900" b="1" dirty="0" smtClean="0"/>
              <a:t>43</a:t>
            </a:r>
          </a:p>
          <a:p>
            <a:pPr algn="just"/>
            <a:r>
              <a:rPr lang="cs-CZ" sz="2900" b="1" dirty="0" smtClean="0"/>
              <a:t>(</a:t>
            </a:r>
            <a:r>
              <a:rPr lang="cs-CZ" sz="2900" b="1" dirty="0"/>
              <a:t>5)</a:t>
            </a:r>
            <a:r>
              <a:rPr lang="cs-CZ" sz="2900" dirty="0"/>
              <a:t> Vláda dále rozhoduje</a:t>
            </a:r>
          </a:p>
          <a:p>
            <a:pPr algn="just"/>
            <a:r>
              <a:rPr lang="cs-CZ" sz="2900" b="1" dirty="0"/>
              <a:t>a)</a:t>
            </a:r>
            <a:r>
              <a:rPr lang="cs-CZ" sz="2900" dirty="0"/>
              <a:t> o průjezdu ozbrojených sil jiných států přes území České republiky nebo o jejich přeletu nad územím České republiky,</a:t>
            </a:r>
          </a:p>
          <a:p>
            <a:pPr algn="just"/>
            <a:r>
              <a:rPr lang="cs-CZ" sz="2900" b="1" dirty="0"/>
              <a:t>b)</a:t>
            </a:r>
            <a:r>
              <a:rPr lang="cs-CZ" sz="2900" dirty="0"/>
              <a:t> o účasti ozbrojených sil České republiky na vojenských cvičeních mimo území České republiky a o účasti ozbrojených sil jiných států na vojenských cvičeních na území České republiky.</a:t>
            </a:r>
          </a:p>
          <a:p>
            <a:pPr algn="just"/>
            <a:r>
              <a:rPr lang="cs-CZ" sz="2900" b="1" dirty="0"/>
              <a:t>(6)</a:t>
            </a:r>
            <a:r>
              <a:rPr lang="cs-CZ" sz="2900" dirty="0"/>
              <a:t> O rozhodnutích podle odstavců 4 a 5 informuje vláda neprodleně obě komory Parlamentu. Parlament může rozhodnutí vlády zrušit; ke zrušení rozhodnutí vlády postačuje nesouhlasné usnesení jedné z komor přijaté nadpoloviční většinou všech členů komory.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50380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6228" y="1162843"/>
            <a:ext cx="4160068" cy="970013"/>
          </a:xfrm>
        </p:spPr>
        <p:txBody>
          <a:bodyPr/>
          <a:lstStyle/>
          <a:p>
            <a:pPr algn="ctr"/>
            <a:r>
              <a:rPr lang="cs-CZ" dirty="0" smtClean="0"/>
              <a:t>1</a:t>
            </a:r>
            <a:r>
              <a:rPr lang="cs-CZ" b="1" dirty="0" smtClean="0"/>
              <a:t>. Litva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1161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Jednotky Armády České republiky působí v Pobaltí v rámci Alianční předsunuté přítomnosti </a:t>
            </a:r>
            <a:r>
              <a:rPr lang="cs-CZ" dirty="0" err="1"/>
              <a:t>eFP</a:t>
            </a:r>
            <a:r>
              <a:rPr lang="cs-CZ" dirty="0"/>
              <a:t> </a:t>
            </a:r>
            <a:r>
              <a:rPr lang="cs-CZ" b="1" dirty="0"/>
              <a:t>(</a:t>
            </a:r>
            <a:r>
              <a:rPr lang="cs-CZ" b="1" dirty="0" err="1"/>
              <a:t>Enhanced</a:t>
            </a:r>
            <a:r>
              <a:rPr lang="cs-CZ" b="1" dirty="0"/>
              <a:t> Forward Presence). </a:t>
            </a:r>
            <a:r>
              <a:rPr lang="cs-CZ" dirty="0"/>
              <a:t>Alianční předsunutá přítomnost je jedním z hlavních výstupů Varšavského summitu z července 2016. </a:t>
            </a:r>
            <a:endParaRPr lang="cs-CZ" dirty="0" smtClean="0"/>
          </a:p>
          <a:p>
            <a:pPr algn="just"/>
            <a:r>
              <a:rPr lang="cs-CZ" dirty="0" smtClean="0"/>
              <a:t>Spočívá </a:t>
            </a:r>
            <a:r>
              <a:rPr lang="cs-CZ" dirty="0"/>
              <a:t>ve vytvoření </a:t>
            </a:r>
            <a:r>
              <a:rPr lang="cs-CZ" b="1" dirty="0"/>
              <a:t>čtyř bojových uskupení </a:t>
            </a:r>
            <a:r>
              <a:rPr lang="cs-CZ" dirty="0"/>
              <a:t>v síle posíleného praporu umístěných v Polsku pod vedením USA, v Litvě pod vedením Německa, v Lotyšsku pod vedením Kanady a v Estonsku pod vedením Velké Británie. Konkrétní vojenský příspěvek členských států je potvrzením národního závazku vyplývajícího z principu kolektivní obrany NATO.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LI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96889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Enhanced</a:t>
            </a:r>
            <a:r>
              <a:rPr lang="cs-CZ" b="1" dirty="0"/>
              <a:t> Forward Presence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7560840" cy="331236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68198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Litva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33213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Operační úkol převzalo 8. ledna 2024 v Litvě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3</a:t>
            </a:r>
            <a:r>
              <a:rPr lang="cs-CZ" b="1" dirty="0"/>
              <a:t>. úkolové uskupení.</a:t>
            </a:r>
            <a:r>
              <a:rPr lang="cs-CZ" dirty="0"/>
              <a:t> Zapojení AČR v </a:t>
            </a:r>
            <a:r>
              <a:rPr lang="cs-CZ" dirty="0" err="1"/>
              <a:t>eFP</a:t>
            </a:r>
            <a:r>
              <a:rPr lang="cs-CZ" dirty="0"/>
              <a:t> Litva momentálně reprezentují příslušníci 131. dělostřeleckého oddílu „Generála Netíka“ </a:t>
            </a:r>
            <a:r>
              <a:rPr lang="cs-CZ" b="1" dirty="0"/>
              <a:t>z 13. dělostřeleckého pluku, posádky Jince.</a:t>
            </a:r>
            <a:r>
              <a:rPr lang="cs-CZ" dirty="0"/>
              <a:t> Úkolové uskupení o velikosti palebné baterie bude poskytovat palebnou podporu spojeneckým jednotkám. </a:t>
            </a:r>
            <a:endParaRPr lang="cs-CZ" dirty="0" smtClean="0"/>
          </a:p>
          <a:p>
            <a:pPr algn="just"/>
            <a:r>
              <a:rPr lang="cs-CZ" dirty="0" smtClean="0"/>
              <a:t>Hlavní </a:t>
            </a:r>
            <a:r>
              <a:rPr lang="cs-CZ" dirty="0"/>
              <a:t>zbraní bojové síly se stanou v současnosti provozované samohybné </a:t>
            </a:r>
            <a:r>
              <a:rPr lang="cs-CZ" b="1" dirty="0"/>
              <a:t>houfnice </a:t>
            </a:r>
            <a:r>
              <a:rPr lang="cs-CZ" b="1" dirty="0" err="1"/>
              <a:t>vz</a:t>
            </a:r>
            <a:r>
              <a:rPr lang="cs-CZ" b="1" dirty="0"/>
              <a:t>. 77 DANA</a:t>
            </a:r>
            <a:r>
              <a:rPr lang="cs-CZ" dirty="0"/>
              <a:t>. Úkolové uskupení rovněž nasadí nová obrněná vozidla </a:t>
            </a:r>
            <a:r>
              <a:rPr lang="cs-CZ" b="1" dirty="0"/>
              <a:t>MKPP TITUS </a:t>
            </a:r>
            <a:r>
              <a:rPr lang="cs-CZ" dirty="0"/>
              <a:t>navržená s důrazem na odolnost proti účinkům exploze min a improvizovaných výbušných zařízení. Současně disponují systémy eliminující účinky chemických, biologických a jaderných zbraní.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556792"/>
            <a:ext cx="7886700" cy="93161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/>
              <a:t>152 MM SAMOHYBNÁ KANÓNOVÁ HOUFNICE</a:t>
            </a:r>
            <a:r>
              <a:rPr lang="cs-CZ" cap="all" dirty="0"/>
              <a:t/>
            </a:r>
            <a:br>
              <a:rPr lang="cs-CZ" cap="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636911"/>
            <a:ext cx="7886700" cy="3540051"/>
          </a:xfrm>
        </p:spPr>
        <p:txBody>
          <a:bodyPr>
            <a:normAutofit/>
          </a:bodyPr>
          <a:lstStyle/>
          <a:p>
            <a:pPr algn="just" fontAlgn="base"/>
            <a:r>
              <a:rPr lang="cs-CZ" dirty="0" smtClean="0"/>
              <a:t>152 </a:t>
            </a:r>
            <a:r>
              <a:rPr lang="cs-CZ" dirty="0"/>
              <a:t>mm </a:t>
            </a:r>
            <a:r>
              <a:rPr lang="cs-CZ" dirty="0" err="1"/>
              <a:t>ShKH</a:t>
            </a:r>
            <a:r>
              <a:rPr lang="cs-CZ" dirty="0"/>
              <a:t> </a:t>
            </a:r>
            <a:r>
              <a:rPr lang="cs-CZ" dirty="0" err="1"/>
              <a:t>vz</a:t>
            </a:r>
            <a:r>
              <a:rPr lang="cs-CZ" dirty="0"/>
              <a:t>. 77 (DANA) je dělostřelecká zbraň s automatickým nabíjením, schopna zabezpečit účinnou palebnou podporu činnosti pozemních vojsk. </a:t>
            </a:r>
            <a:endParaRPr lang="cs-CZ" dirty="0" smtClean="0"/>
          </a:p>
          <a:p>
            <a:pPr algn="just" fontAlgn="base"/>
            <a:r>
              <a:rPr lang="cs-CZ" dirty="0" smtClean="0"/>
              <a:t>Vyznačuje </a:t>
            </a:r>
            <a:r>
              <a:rPr lang="cs-CZ" dirty="0"/>
              <a:t>se velkým dostřelem, přesností a rychlostí střelby. Patří do kategorie vojenská bojová vozidla.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27326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      Úvod		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Téma přednášky</a:t>
            </a:r>
          </a:p>
          <a:p>
            <a:r>
              <a:rPr lang="cs-CZ" dirty="0" smtClean="0"/>
              <a:t>2) Úloha a místo Velitelství pro operace</a:t>
            </a:r>
          </a:p>
          <a:p>
            <a:r>
              <a:rPr lang="cs-CZ" dirty="0" smtClean="0"/>
              <a:t>3) Nasazení sil a prostředků AČR v zahraničí (současný stav)</a:t>
            </a:r>
          </a:p>
          <a:p>
            <a:r>
              <a:rPr lang="cs-CZ" dirty="0" smtClean="0"/>
              <a:t>4) Závěr, zdroje, dotazy…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04202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/>
              <a:t>152 MM SAMOHYBNÁ KANÓNOVÁ HOUFNICE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900091"/>
          </a:xfrm>
        </p:spPr>
        <p:txBody>
          <a:bodyPr>
            <a:normAutofit fontScale="55000" lnSpcReduction="20000"/>
          </a:bodyPr>
          <a:lstStyle/>
          <a:p>
            <a:pPr algn="just" fontAlgn="base"/>
            <a:r>
              <a:rPr lang="cs-CZ" b="1" dirty="0"/>
              <a:t>Základní charakteristika:</a:t>
            </a:r>
          </a:p>
          <a:p>
            <a:pPr algn="just" fontAlgn="base"/>
            <a:r>
              <a:rPr lang="cs-CZ" dirty="0"/>
              <a:t>Je určena k boji s dělostřelectvem a minomety protivníka, k umlčování a ničení míst velení, palebných a radiotechnických prostředků a živé síly protivníka, boření trvalých obranných staveb a polních obranných objektů. Může vést přímou (v případě potřeby i kruhovou) a nepřímou palbu. Houfnice je vyzbrojena 152mm kanónem, 12,7mm protiletadlovým kulometem </a:t>
            </a:r>
            <a:r>
              <a:rPr lang="cs-CZ" dirty="0" err="1"/>
              <a:t>vz</a:t>
            </a:r>
            <a:r>
              <a:rPr lang="cs-CZ" dirty="0"/>
              <a:t>. 38/46 a pancéřovkou RPG-7.</a:t>
            </a:r>
          </a:p>
          <a:p>
            <a:pPr algn="just" fontAlgn="base"/>
            <a:r>
              <a:rPr lang="cs-CZ" b="1" dirty="0"/>
              <a:t>Základní takticko-technická data:</a:t>
            </a:r>
          </a:p>
          <a:p>
            <a:pPr algn="just" fontAlgn="base"/>
            <a:r>
              <a:rPr lang="cs-CZ" b="1" dirty="0"/>
              <a:t>Maximální dostřel kanónu:</a:t>
            </a:r>
            <a:r>
              <a:rPr lang="cs-CZ" dirty="0"/>
              <a:t> 18 000 m</a:t>
            </a:r>
          </a:p>
          <a:p>
            <a:pPr algn="just" fontAlgn="base"/>
            <a:r>
              <a:rPr lang="cs-CZ" b="1" dirty="0"/>
              <a:t>Bojová hmotnost:</a:t>
            </a:r>
            <a:r>
              <a:rPr lang="cs-CZ" dirty="0"/>
              <a:t> 29 500 kg</a:t>
            </a:r>
          </a:p>
          <a:p>
            <a:pPr algn="just" fontAlgn="base"/>
            <a:r>
              <a:rPr lang="cs-CZ" b="1" dirty="0"/>
              <a:t>Maximální rychlost:</a:t>
            </a:r>
            <a:r>
              <a:rPr lang="cs-CZ" dirty="0"/>
              <a:t> 80 km/h (25 km/h)</a:t>
            </a:r>
          </a:p>
          <a:p>
            <a:pPr algn="just" fontAlgn="base"/>
            <a:r>
              <a:rPr lang="cs-CZ" b="1" dirty="0"/>
              <a:t>Jízdní dosah:</a:t>
            </a:r>
            <a:r>
              <a:rPr lang="cs-CZ" dirty="0"/>
              <a:t> 800 km (400 km)</a:t>
            </a:r>
          </a:p>
          <a:p>
            <a:pPr algn="just" fontAlgn="base"/>
            <a:r>
              <a:rPr lang="cs-CZ" b="1" dirty="0"/>
              <a:t>Rychlost střelby:</a:t>
            </a:r>
            <a:r>
              <a:rPr lang="cs-CZ" dirty="0"/>
              <a:t> 4 rány/min</a:t>
            </a:r>
          </a:p>
          <a:p>
            <a:pPr algn="just" fontAlgn="base"/>
            <a:r>
              <a:rPr lang="cs-CZ" b="1" dirty="0"/>
              <a:t>Náměr:</a:t>
            </a:r>
            <a:r>
              <a:rPr lang="cs-CZ" dirty="0"/>
              <a:t> -4° až +70°</a:t>
            </a:r>
          </a:p>
          <a:p>
            <a:pPr algn="just" fontAlgn="base"/>
            <a:r>
              <a:rPr lang="cs-CZ" b="1" dirty="0"/>
              <a:t>Odměr: </a:t>
            </a:r>
            <a:r>
              <a:rPr lang="cs-CZ" dirty="0"/>
              <a:t>45°</a:t>
            </a:r>
          </a:p>
          <a:p>
            <a:pPr algn="just" fontAlgn="base"/>
            <a:r>
              <a:rPr lang="cs-CZ" b="1" dirty="0"/>
              <a:t>Obsluha:</a:t>
            </a:r>
            <a:r>
              <a:rPr lang="cs-CZ" dirty="0"/>
              <a:t> 5 osob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426168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/>
              <a:t>152 MM SAMOHYBNÁ KANÓNOVÁ HOUFNICE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1026" name="Picture 2" descr="152mm samohybná kanónová houfn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88406"/>
            <a:ext cx="6696744" cy="36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99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18603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  <a:hlinkClick r:id="rId2"/>
              </a:rPr>
              <a:t>TITUS 6×6 MKPP</a:t>
            </a:r>
            <a:r>
              <a:rPr lang="cs-CZ" u="sng" dirty="0"/>
              <a:t/>
            </a:r>
            <a:br>
              <a:rPr lang="cs-CZ" u="sng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2050" name="Picture 2" descr="TITUS 6×6 MKPP | CSG DEFENCE, a.s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480720" cy="33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39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042021"/>
          </a:xfrm>
        </p:spPr>
        <p:txBody>
          <a:bodyPr/>
          <a:lstStyle/>
          <a:p>
            <a:pPr algn="ctr"/>
            <a:r>
              <a:rPr lang="cs-CZ" b="1" dirty="0" smtClean="0"/>
              <a:t>Litva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Od července 2021 do ledna 2023 působila v Litvě </a:t>
            </a:r>
            <a:r>
              <a:rPr lang="cs-CZ" b="1" dirty="0"/>
              <a:t>tři úkolová uskupení </a:t>
            </a:r>
            <a:r>
              <a:rPr lang="cs-CZ" dirty="0"/>
              <a:t>pozemní protivzdušné obrany tzv. GBAD. Jádro jednotky tvořili vojáci 25. protiletadlového pluku Tobruckého ze Strakonic. </a:t>
            </a:r>
            <a:endParaRPr lang="cs-CZ" dirty="0" smtClean="0"/>
          </a:p>
          <a:p>
            <a:pPr algn="just"/>
            <a:r>
              <a:rPr lang="cs-CZ" dirty="0" smtClean="0"/>
              <a:t>Úkolové </a:t>
            </a:r>
            <a:r>
              <a:rPr lang="cs-CZ" dirty="0"/>
              <a:t>uskupení čítalo celkem </a:t>
            </a:r>
            <a:r>
              <a:rPr lang="cs-CZ" b="1" dirty="0"/>
              <a:t>do 140 osob</a:t>
            </a:r>
            <a:r>
              <a:rPr lang="cs-CZ" dirty="0"/>
              <a:t>. Hlavní bojovou sílu tvořila protiletadlová raketová baterie, jež byla vyzbrojena protiletadlovými raketovými komplety RBS-70.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4962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8950" y="1162843"/>
            <a:ext cx="4495378" cy="1325563"/>
          </a:xfrm>
        </p:spPr>
        <p:txBody>
          <a:bodyPr/>
          <a:lstStyle/>
          <a:p>
            <a:pPr algn="ctr"/>
            <a:r>
              <a:rPr lang="cs-CZ" b="1" dirty="0" smtClean="0"/>
              <a:t>2. Lotyšsko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Jednotky Armády České republiky působí v Pobaltí v rámci Alianční předsunuté přítomnosti </a:t>
            </a:r>
            <a:r>
              <a:rPr lang="cs-CZ" b="1" dirty="0" err="1"/>
              <a:t>eFP</a:t>
            </a:r>
            <a:r>
              <a:rPr lang="cs-CZ" b="1" dirty="0"/>
              <a:t> (</a:t>
            </a:r>
            <a:r>
              <a:rPr lang="cs-CZ" b="1" dirty="0" err="1"/>
              <a:t>Enhanced</a:t>
            </a:r>
            <a:r>
              <a:rPr lang="cs-CZ" b="1" dirty="0"/>
              <a:t> Forward Presence).</a:t>
            </a:r>
            <a:r>
              <a:rPr lang="cs-CZ" dirty="0"/>
              <a:t> Alianční předsunutá přítomnost je jedním z hlavních výstupů Varšavského summitu z července 2016. </a:t>
            </a:r>
            <a:endParaRPr lang="cs-CZ" dirty="0" smtClean="0"/>
          </a:p>
          <a:p>
            <a:pPr algn="just"/>
            <a:r>
              <a:rPr lang="cs-CZ" dirty="0" smtClean="0"/>
              <a:t>Spočívá </a:t>
            </a:r>
            <a:r>
              <a:rPr lang="cs-CZ" dirty="0"/>
              <a:t>ve vytvoření čtyř bojových uskupení v síle posíleného praporu umístěných v Polsku pod vedením USA, v Litvě pod vedením Německa, v Lotyšsku pod vedením Kanady a v Estonsku pod vedením Velké Británie. Konkrétní vojenský příspěvek členských států je potvrzením národního závazku vyplývajícího z principu kolektivní obrany NATO.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7170" name="Picture 2" descr="Lotyšsko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1269"/>
            <a:ext cx="1634480" cy="16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84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Lotyšsko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04865"/>
            <a:ext cx="7886700" cy="3972098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cs-CZ" dirty="0"/>
              <a:t>Začátkem ledna 2024 bylo v Lotyšsku zahájeno působení 1. úkolového uskupení Armády České republiky. Toto uskupení se skládá z příslušníků čety ochrany z 22. základny vrtulníkového letectva z Náměště nad Oslavou a ze specialistů z 53. pluku průzkumu a elektronického boje, respektive 532. praporu elektronického boje z Opavy. Jednotka čítá pět desítek osob. Součástí jednotky jsou i 2 vojáci aktivní zálohy.</a:t>
            </a:r>
          </a:p>
          <a:p>
            <a:pPr algn="just" fontAlgn="base"/>
            <a:r>
              <a:rPr lang="cs-CZ" dirty="0"/>
              <a:t>Klíčové schopnosti jednotky naplňuje prvek elektronického boje. Ochranu jednotky zabezpečují lehká obrněná vozidla </a:t>
            </a:r>
            <a:r>
              <a:rPr lang="cs-CZ" b="1" dirty="0"/>
              <a:t>IVECO LMV</a:t>
            </a:r>
            <a:r>
              <a:rPr lang="cs-CZ" dirty="0"/>
              <a:t>, která disponují zbraňovými stanicemi PROTECTOR M151 a těžkými kulomety M2HB-QCB.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670460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886700" cy="1325563"/>
          </a:xfrm>
        </p:spPr>
        <p:txBody>
          <a:bodyPr/>
          <a:lstStyle/>
          <a:p>
            <a:pPr algn="ctr"/>
            <a:r>
              <a:rPr lang="cs-CZ" b="1" dirty="0" smtClean="0"/>
              <a:t>Iveco LMV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6152" name="Picture 8" descr="Iveco LMV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988840"/>
            <a:ext cx="6408713" cy="41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70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Lotyšsko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 rámci mezinárodní spolupráce česká jednotka působí v sestavě kanadské roty </a:t>
            </a:r>
            <a:r>
              <a:rPr lang="cs-CZ" b="1" dirty="0"/>
              <a:t>ISTAR</a:t>
            </a:r>
            <a:r>
              <a:rPr lang="cs-CZ" dirty="0"/>
              <a:t> (</a:t>
            </a:r>
            <a:r>
              <a:rPr lang="cs-CZ" dirty="0" err="1"/>
              <a:t>Intelligence</a:t>
            </a:r>
            <a:r>
              <a:rPr lang="cs-CZ" dirty="0"/>
              <a:t>, </a:t>
            </a:r>
            <a:r>
              <a:rPr lang="cs-CZ" dirty="0" err="1"/>
              <a:t>Surveillance</a:t>
            </a:r>
            <a:r>
              <a:rPr lang="cs-CZ" dirty="0"/>
              <a:t>, Target </a:t>
            </a:r>
            <a:r>
              <a:rPr lang="cs-CZ" dirty="0" err="1"/>
              <a:t>Acquisition</a:t>
            </a:r>
            <a:r>
              <a:rPr lang="cs-CZ" dirty="0"/>
              <a:t> and </a:t>
            </a:r>
            <a:r>
              <a:rPr lang="cs-CZ" dirty="0" err="1"/>
              <a:t>Reconnaissance</a:t>
            </a:r>
            <a:r>
              <a:rPr lang="cs-CZ" dirty="0"/>
              <a:t> neboli zpravodajství, sledování, určování cílů a průzkumu). </a:t>
            </a:r>
            <a:endParaRPr lang="cs-CZ" dirty="0" smtClean="0"/>
          </a:p>
          <a:p>
            <a:pPr algn="just"/>
            <a:r>
              <a:rPr lang="cs-CZ" dirty="0" smtClean="0"/>
              <a:t>Tato </a:t>
            </a:r>
            <a:r>
              <a:rPr lang="cs-CZ" dirty="0"/>
              <a:t>spolupráce navazuje na předchozí roční misi 15. ženijního pluku, který disponoval minovými vrhači MV-3. Nyní česká armáda poskytuje spojencům </a:t>
            </a:r>
            <a:r>
              <a:rPr lang="cs-CZ" b="1" dirty="0"/>
              <a:t>specialisty zaměřené na elektronický boj</a:t>
            </a:r>
            <a:r>
              <a:rPr lang="cs-CZ" dirty="0"/>
              <a:t> a rozšiřuje tak spektrum jejich schopností.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804333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580" y="785116"/>
            <a:ext cx="7759774" cy="1330053"/>
          </a:xfrm>
        </p:spPr>
        <p:txBody>
          <a:bodyPr/>
          <a:lstStyle/>
          <a:p>
            <a:pPr algn="ctr"/>
            <a:r>
              <a:rPr lang="cs-CZ" b="1" dirty="0"/>
              <a:t>3</a:t>
            </a:r>
            <a:r>
              <a:rPr lang="cs-CZ" b="1" dirty="0" smtClean="0"/>
              <a:t>. Slovensko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00809"/>
            <a:ext cx="7886700" cy="4476153"/>
          </a:xfrm>
        </p:spPr>
        <p:txBody>
          <a:bodyPr/>
          <a:lstStyle/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pPr algn="just"/>
            <a:r>
              <a:rPr lang="cs-CZ" dirty="0"/>
              <a:t>Vytvoření Mnohonárodního bojového uskupení Slovensko (MN BG SVK) je součástí snahy posílit východní křídlo Severoatlantické aliance kvůli </a:t>
            </a:r>
            <a:r>
              <a:rPr lang="cs-CZ" dirty="0" smtClean="0"/>
              <a:t>agresi </a:t>
            </a:r>
            <a:r>
              <a:rPr lang="cs-CZ" dirty="0"/>
              <a:t>Ruska vůči Ukrajině</a:t>
            </a:r>
            <a:r>
              <a:rPr lang="cs-CZ" dirty="0" smtClean="0"/>
              <a:t>.</a:t>
            </a:r>
          </a:p>
          <a:p>
            <a:pPr algn="just"/>
            <a:r>
              <a:rPr lang="cs-CZ" b="1" dirty="0"/>
              <a:t>Mnohonárodní úkolové uskupení Slovensko</a:t>
            </a:r>
            <a:endParaRPr lang="cs-CZ" dirty="0"/>
          </a:p>
          <a:p>
            <a:pPr algn="just"/>
            <a:endParaRPr lang="cs-CZ" b="1" dirty="0" smtClean="0"/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 flipH="1">
            <a:off x="2555776" y="4659660"/>
            <a:ext cx="152251" cy="1330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cs-CZ" dirty="0"/>
          </a:p>
        </p:txBody>
      </p:sp>
      <p:pic>
        <p:nvPicPr>
          <p:cNvPr id="13" name="Picture 2" descr="SLOVENSK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67" y="1700809"/>
            <a:ext cx="190500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340768"/>
            <a:ext cx="78867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Slovensko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116115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cs-CZ" dirty="0"/>
              <a:t>Plnění operačního úkolu převzalo dne 16. ledna 2024. Hlavním úkolem čtvrtého uskupení je svojí přítomností demonstrovat odhodlání spojenců </a:t>
            </a:r>
            <a:r>
              <a:rPr lang="cs-CZ" b="1" dirty="0"/>
              <a:t>bránit státy na východním křídle Severoatlantické aliance, odstrašit možného agresora a v případě napadení území Slovenska jej bránit.</a:t>
            </a:r>
          </a:p>
          <a:p>
            <a:pPr marL="0" indent="0" algn="just" fontAlgn="base">
              <a:buNone/>
            </a:pPr>
            <a:r>
              <a:rPr lang="cs-CZ" dirty="0"/>
              <a:t> </a:t>
            </a:r>
          </a:p>
          <a:p>
            <a:pPr algn="just" fontAlgn="base"/>
            <a:r>
              <a:rPr lang="cs-CZ" dirty="0"/>
              <a:t>Součástí mnohonárodního štábu jsou i národní prvek podpory, nebo jednotka Vojenské policie. Pod velením pozemní části Mnohonárodního bojového uskupení působí </a:t>
            </a:r>
            <a:r>
              <a:rPr lang="cs-CZ" b="1" dirty="0"/>
              <a:t>mnohonárodní prapor</a:t>
            </a:r>
            <a:r>
              <a:rPr lang="cs-CZ" dirty="0"/>
              <a:t>, který je dislokován v prostoru </a:t>
            </a:r>
            <a:r>
              <a:rPr lang="cs-CZ" dirty="0" err="1"/>
              <a:t>Lešť</a:t>
            </a:r>
            <a:r>
              <a:rPr lang="cs-CZ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0319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753989"/>
          </a:xfrm>
        </p:spPr>
        <p:txBody>
          <a:bodyPr/>
          <a:lstStyle/>
          <a:p>
            <a:pPr algn="ctr"/>
            <a:r>
              <a:rPr lang="cs-CZ" b="1" dirty="0" smtClean="0"/>
              <a:t>Velitelství pro operace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645023"/>
            <a:ext cx="8047806" cy="25319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Velitel Velitelství pro </a:t>
            </a:r>
            <a:r>
              <a:rPr lang="cs-CZ" b="1" dirty="0" smtClean="0"/>
              <a:t>operace </a:t>
            </a:r>
            <a:r>
              <a:rPr lang="cs-CZ" b="1" dirty="0"/>
              <a:t>generálmajor Ing. Václav Vlček, </a:t>
            </a:r>
            <a:r>
              <a:rPr lang="cs-CZ" b="1" dirty="0" err="1" smtClean="0"/>
              <a:t>MSc</a:t>
            </a:r>
            <a:r>
              <a:rPr lang="cs-CZ" b="1" dirty="0" smtClean="0"/>
              <a:t>.</a:t>
            </a:r>
          </a:p>
          <a:p>
            <a:pPr algn="just"/>
            <a:r>
              <a:rPr lang="cs-CZ" b="1" dirty="0"/>
              <a:t>Velitelství pro operace </a:t>
            </a:r>
            <a:r>
              <a:rPr lang="cs-CZ" dirty="0"/>
              <a:t>je samostatným operačním velitelstvím v přímé </a:t>
            </a:r>
            <a:r>
              <a:rPr lang="cs-CZ" b="1" dirty="0"/>
              <a:t>podřízenosti</a:t>
            </a:r>
            <a:r>
              <a:rPr lang="cs-CZ" dirty="0"/>
              <a:t> náčelníka Generálního štábu Armády České republiky, které komplexně </a:t>
            </a:r>
            <a:r>
              <a:rPr lang="cs-CZ" b="1" dirty="0"/>
              <a:t>odpovídá</a:t>
            </a:r>
            <a:r>
              <a:rPr lang="cs-CZ" dirty="0"/>
              <a:t> za plánování, nasazení, řízení a zabezpečení sil a prostředků Ozbrojených sil České republiky v operacích.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1916833"/>
            <a:ext cx="194421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/>
          <a:lstStyle/>
          <a:p>
            <a:pPr algn="ctr"/>
            <a:r>
              <a:rPr lang="cs-CZ" b="1" dirty="0"/>
              <a:t>Slovensko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188123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cs-CZ" dirty="0"/>
              <a:t>Plnění operačního úkolu </a:t>
            </a:r>
            <a:r>
              <a:rPr lang="cs-CZ" dirty="0" smtClean="0"/>
              <a:t>převzal mnohonárodní prapor </a:t>
            </a:r>
            <a:r>
              <a:rPr lang="cs-CZ" dirty="0"/>
              <a:t>dne 16. 1. 2024</a:t>
            </a:r>
          </a:p>
          <a:p>
            <a:pPr algn="just" fontAlgn="base"/>
            <a:r>
              <a:rPr lang="cs-CZ" b="1" dirty="0"/>
              <a:t>V jeho podřízenosti je:</a:t>
            </a:r>
            <a:endParaRPr lang="cs-CZ" dirty="0"/>
          </a:p>
          <a:p>
            <a:pPr algn="just" fontAlgn="base"/>
            <a:r>
              <a:rPr lang="cs-CZ" dirty="0"/>
              <a:t> štáb praporu;</a:t>
            </a:r>
          </a:p>
          <a:p>
            <a:pPr algn="just" fontAlgn="base"/>
            <a:r>
              <a:rPr lang="cs-CZ" dirty="0"/>
              <a:t> bojové jednotky, každá v síle roty, z České republiky (včetně vojáků AZ), Německa, Slovinska a Spojených států amerických;</a:t>
            </a:r>
          </a:p>
          <a:p>
            <a:pPr algn="just" fontAlgn="base"/>
            <a:r>
              <a:rPr lang="cs-CZ" dirty="0"/>
              <a:t> jednotka bojové podpory z České republiky a Slovenska (minometná četa);</a:t>
            </a:r>
          </a:p>
          <a:p>
            <a:pPr algn="just" fontAlgn="base"/>
            <a:r>
              <a:rPr lang="cs-CZ" dirty="0"/>
              <a:t> jednotky bojového zabezpečení.</a:t>
            </a:r>
          </a:p>
          <a:p>
            <a:pPr algn="just" fontAlgn="base"/>
            <a:r>
              <a:rPr lang="cs-CZ" b="1" dirty="0" smtClean="0"/>
              <a:t>Další informace:</a:t>
            </a:r>
            <a:endParaRPr lang="cs-CZ" dirty="0" smtClean="0"/>
          </a:p>
          <a:p>
            <a:pPr algn="just" fontAlgn="base"/>
            <a:r>
              <a:rPr lang="cs-CZ" dirty="0" smtClean="0"/>
              <a:t>V </a:t>
            </a:r>
            <a:r>
              <a:rPr lang="cs-CZ" dirty="0"/>
              <a:t>polovině roku 2024 dojde k předání operačního úkolu Ozbrojeným silám Španělska a završí se tím víc než dvouleté velení české armády na Slovensku.</a:t>
            </a:r>
          </a:p>
          <a:p>
            <a:pPr algn="just" fontAlgn="base"/>
            <a:r>
              <a:rPr lang="cs-CZ" dirty="0"/>
              <a:t>V současné době se jedná o 4. rotaci (první vojáci dorazili už v dubnu roku 2022, ale protože byli nasazeni jen na necelé 3 měsíce, počítá se tato rotace za nultou).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3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825997"/>
          </a:xfrm>
        </p:spPr>
        <p:txBody>
          <a:bodyPr/>
          <a:lstStyle/>
          <a:p>
            <a:pPr algn="ctr"/>
            <a:r>
              <a:rPr lang="cs-CZ" b="1" dirty="0"/>
              <a:t>Slovensko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332139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cs-CZ" dirty="0"/>
              <a:t>Na Lešti je v současné době nasazeno přibližně 1000 vojáků pěti různých národů.</a:t>
            </a:r>
          </a:p>
          <a:p>
            <a:pPr algn="just" fontAlgn="base"/>
            <a:r>
              <a:rPr lang="cs-CZ" dirty="0"/>
              <a:t>Hlavními bojovými prostředky jsou obrněná vozidla BVP-2 (CZE), </a:t>
            </a:r>
            <a:r>
              <a:rPr lang="cs-CZ" b="1" dirty="0"/>
              <a:t>obrněná vozidla Puma </a:t>
            </a:r>
            <a:r>
              <a:rPr lang="cs-CZ" dirty="0"/>
              <a:t>(DEU), víceúčelová vozidla HMMWV (USA) a lehká obrněná vozidla VALUK (SVN).</a:t>
            </a:r>
          </a:p>
          <a:p>
            <a:pPr algn="just" fontAlgn="base"/>
            <a:r>
              <a:rPr lang="cs-CZ" dirty="0"/>
              <a:t>Vojáky ze 74. mechanizovaného praporu z Bučovic, patřící k </a:t>
            </a:r>
            <a:r>
              <a:rPr lang="cs-CZ" b="1" dirty="0"/>
              <a:t>7. mechanizované brigádě</a:t>
            </a:r>
            <a:r>
              <a:rPr lang="cs-CZ" dirty="0"/>
              <a:t>, vystřídali v polovině ledna jejich kolegové ze 71. mechanizovaného praporu z Hranic, kteří tvoří jádro mnohonárodního </a:t>
            </a:r>
            <a:r>
              <a:rPr lang="cs-CZ" dirty="0" smtClean="0"/>
              <a:t>praporu.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820220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Schützenpanzer</a:t>
            </a:r>
            <a:r>
              <a:rPr lang="cs-CZ" b="1" dirty="0"/>
              <a:t> Puma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2050" name="Picture 2" descr="https://upload.wikimedia.org/wikipedia/commons/thumb/3/3c/SPz_Puma_Mobilit%C3%A4tsversuchfahrzeug_VS2.jpg/300px-SPz_Puma_Mobilit%C3%A4tsversuchfahrzeug_V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926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13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977" y="2276873"/>
            <a:ext cx="7886700" cy="792088"/>
          </a:xfrm>
        </p:spPr>
        <p:txBody>
          <a:bodyPr/>
          <a:lstStyle/>
          <a:p>
            <a:pPr algn="ctr"/>
            <a:r>
              <a:rPr lang="cs-CZ" b="1" dirty="0" smtClean="0"/>
              <a:t>4. Polsko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429000"/>
            <a:ext cx="7886700" cy="2747963"/>
          </a:xfrm>
        </p:spPr>
        <p:txBody>
          <a:bodyPr/>
          <a:lstStyle/>
          <a:p>
            <a:pPr algn="just"/>
            <a:r>
              <a:rPr lang="cs-CZ" dirty="0"/>
              <a:t>Vrtulníková jednotka </a:t>
            </a:r>
            <a:r>
              <a:rPr lang="cs-CZ" b="1" dirty="0" err="1"/>
              <a:t>Heli</a:t>
            </a:r>
            <a:r>
              <a:rPr lang="cs-CZ" b="1" dirty="0"/>
              <a:t> Unit </a:t>
            </a:r>
            <a:r>
              <a:rPr lang="cs-CZ" dirty="0"/>
              <a:t>je od počátku roku 2024 vyslána na území Polska k podpoře jednotek NATO, včetně jednotek SOF (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). Armáda ČR tak svou účastí </a:t>
            </a:r>
            <a:r>
              <a:rPr lang="cs-CZ" b="1" dirty="0"/>
              <a:t>posiluje východní křídlo NATO </a:t>
            </a:r>
            <a:r>
              <a:rPr lang="cs-CZ" dirty="0"/>
              <a:t>v rámci předsunuté alianční přítomnosti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3080" name="Picture 8" descr="Znak HU POL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016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74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042021"/>
          </a:xfrm>
        </p:spPr>
        <p:txBody>
          <a:bodyPr/>
          <a:lstStyle/>
          <a:p>
            <a:pPr algn="ctr"/>
            <a:r>
              <a:rPr lang="cs-CZ" b="1" dirty="0"/>
              <a:t>Polsko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188123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cs-CZ" dirty="0"/>
              <a:t>Hlavním úkolem jednotky je spolupráce s polskými ozbrojenými silami a aliančními jednotkami začleněnými do struktur NATO. Uskupení bude dále zabezpečovat podporu MNC-NE (Mnohonárodní sbor Severovýchod</a:t>
            </a:r>
            <a:r>
              <a:rPr lang="cs-CZ" dirty="0" smtClean="0"/>
              <a:t>).</a:t>
            </a:r>
          </a:p>
          <a:p>
            <a:pPr algn="just" fontAlgn="base"/>
            <a:r>
              <a:rPr lang="cs-CZ" b="1" dirty="0" smtClean="0"/>
              <a:t>1</a:t>
            </a:r>
            <a:r>
              <a:rPr lang="cs-CZ" b="1" dirty="0"/>
              <a:t>. ÚKOLOVÉ USKUPENÍ AČR HELI UNIT</a:t>
            </a:r>
          </a:p>
          <a:p>
            <a:pPr algn="just" fontAlgn="base"/>
            <a:r>
              <a:rPr lang="cs-CZ" dirty="0"/>
              <a:t>Plánovaná doba nasazení: </a:t>
            </a:r>
            <a:r>
              <a:rPr lang="cs-CZ" b="1" dirty="0"/>
              <a:t>01/2024 – 07/2024</a:t>
            </a:r>
            <a:endParaRPr lang="cs-CZ" dirty="0"/>
          </a:p>
          <a:p>
            <a:pPr algn="just"/>
            <a:r>
              <a:rPr lang="cs-CZ" dirty="0"/>
              <a:t>1.úkolové uskupení tvoří necelá stovka vojáků Armády ČR. Jádro jednotky tvoří příslušníci 22. základny vrtulníkového letectva v Náměšti nad Oslavou. Jednotka je vybavena modernizovanými víceúčelovými </a:t>
            </a:r>
            <a:r>
              <a:rPr lang="cs-CZ" b="1" dirty="0"/>
              <a:t>vrtulníky Mi-171Š</a:t>
            </a:r>
            <a:r>
              <a:rPr lang="cs-CZ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081661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68760"/>
            <a:ext cx="78867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Mi-171Š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4098" name="Picture 2" descr="Vrtulníky Mi-17 a Mi-171Š dostanou moderní palubní jeřáby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435618" cy="3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64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/>
          <a:lstStyle/>
          <a:p>
            <a:pPr algn="ctr"/>
            <a:r>
              <a:rPr lang="cs-CZ" b="1" dirty="0"/>
              <a:t>Mi-171Š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03244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je nejmodernější verzí vrtulníku Mi-8/17, která byla sestrojena v polovině 90. let. Stroj vyrábí </a:t>
            </a:r>
            <a:r>
              <a:rPr lang="cs-CZ" dirty="0" err="1"/>
              <a:t>Ulanudský</a:t>
            </a:r>
            <a:r>
              <a:rPr lang="cs-CZ" dirty="0"/>
              <a:t> letecký závod, ležící poblíž Bajkalského jezera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Funguje </a:t>
            </a:r>
            <a:r>
              <a:rPr lang="cs-CZ" dirty="0"/>
              <a:t>nejen při klasické přepravě nákladů nebo vojáků, ale i při </a:t>
            </a:r>
            <a:r>
              <a:rPr lang="cs-CZ" dirty="0" err="1"/>
              <a:t>aeromobilních</a:t>
            </a:r>
            <a:r>
              <a:rPr lang="cs-CZ" dirty="0"/>
              <a:t> operacích na bojišti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Na požadavek AČR byla provedena modernizace vrtulníku před vysláním do mise v </a:t>
            </a:r>
            <a:r>
              <a:rPr lang="cs-CZ" dirty="0" smtClean="0"/>
              <a:t>Afghánistánu.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866621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902" y="2634854"/>
            <a:ext cx="7886700" cy="3530449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V současné době působí na velitelství KFOR Úkolové uskupení HQ KFOR, které tvoří </a:t>
            </a:r>
            <a:r>
              <a:rPr lang="cs-CZ" sz="2800" b="1" dirty="0"/>
              <a:t>25. skupina</a:t>
            </a:r>
            <a:r>
              <a:rPr lang="cs-CZ" sz="2800" dirty="0"/>
              <a:t> sedmi českých vojáků. Ti se v mezinárodním štábu podílejí na plnění operačního úkolu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200" dirty="0" smtClean="0"/>
              <a:t>Velitel skupiny převzal plnění </a:t>
            </a:r>
            <a:r>
              <a:rPr lang="cs-CZ" sz="2200" dirty="0"/>
              <a:t>operačního úkolu dne 2. srpna 2023</a:t>
            </a:r>
            <a:r>
              <a:rPr lang="cs-CZ" sz="2200" dirty="0" smtClean="0"/>
              <a:t>.</a:t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Plánovaná doba nasazení: </a:t>
            </a:r>
            <a:r>
              <a:rPr lang="cs-CZ" sz="2200" b="1" dirty="0"/>
              <a:t>8/2023 - 2/2024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24746"/>
            <a:ext cx="7886700" cy="197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/>
              <a:t>5. Kosovo (KFOR)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5122" name="Picture 2" descr="Kosovo (KFO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0677"/>
            <a:ext cx="2088232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06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1449533"/>
            <a:ext cx="6044395" cy="932379"/>
          </a:xfrm>
        </p:spPr>
        <p:txBody>
          <a:bodyPr>
            <a:normAutofit fontScale="90000"/>
          </a:bodyPr>
          <a:lstStyle/>
          <a:p>
            <a:r>
              <a:rPr lang="cs-CZ" sz="3100" b="1" dirty="0" smtClean="0"/>
              <a:t>5. </a:t>
            </a:r>
            <a:r>
              <a:rPr lang="cs-CZ" sz="3100" b="1" cap="all" dirty="0"/>
              <a:t>KOSOVO (VP MSU KFOR)</a:t>
            </a:r>
            <a:r>
              <a:rPr lang="cs-CZ" cap="all" dirty="0"/>
              <a:t/>
            </a:r>
            <a:br>
              <a:rPr lang="cs-CZ" cap="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81912"/>
            <a:ext cx="7886700" cy="379505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V roce 2022 začaly mezi Srbskem a Kosovem eskalovat nepokoje a vznikla potřeba </a:t>
            </a:r>
            <a:r>
              <a:rPr lang="cs-CZ" b="1" dirty="0"/>
              <a:t>posílení bezpečnostní situace v oblasti Kosova</a:t>
            </a:r>
            <a:r>
              <a:rPr lang="cs-CZ" dirty="0"/>
              <a:t>. Mírové jednotky NATO byly vyzvány k intervenci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Česká republika tak vyslala do Kosovské republiky jednotku </a:t>
            </a:r>
            <a:r>
              <a:rPr lang="cs-CZ" b="1" dirty="0"/>
              <a:t>Vojenské policie</a:t>
            </a:r>
            <a:r>
              <a:rPr lang="cs-CZ" dirty="0"/>
              <a:t>. Tato jednotka působí společně s italskými </a:t>
            </a:r>
            <a:r>
              <a:rPr lang="cs-CZ" b="1" dirty="0" err="1"/>
              <a:t>Carabiniery</a:t>
            </a:r>
            <a:r>
              <a:rPr lang="cs-CZ" dirty="0"/>
              <a:t> v sestavě mnohonárodní specializované jednotky MSU (</a:t>
            </a:r>
            <a:r>
              <a:rPr lang="cs-CZ" dirty="0" err="1"/>
              <a:t>Multinational</a:t>
            </a:r>
            <a:r>
              <a:rPr lang="cs-CZ" dirty="0"/>
              <a:t> </a:t>
            </a:r>
            <a:r>
              <a:rPr lang="cs-CZ" dirty="0" err="1"/>
              <a:t>Specialised</a:t>
            </a:r>
            <a:r>
              <a:rPr lang="cs-CZ" dirty="0"/>
              <a:t> Unit). Dva příslušníci Vojenské policie zároveň působí v jednotce </a:t>
            </a:r>
            <a:r>
              <a:rPr lang="cs-CZ" dirty="0" err="1"/>
              <a:t>Multinational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Police (dále jen MNMP), která je v přímé podřízenosti KFOR 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Provost</a:t>
            </a:r>
            <a:r>
              <a:rPr lang="cs-CZ" dirty="0"/>
              <a:t> </a:t>
            </a:r>
            <a:r>
              <a:rPr lang="cs-CZ" dirty="0" err="1"/>
              <a:t>Marshala</a:t>
            </a:r>
            <a:r>
              <a:rPr lang="cs-CZ" dirty="0"/>
              <a:t> (FPM).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6146" name="Picture 2" descr="KOSOVO (VP MSU KFO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3" y="1168716"/>
            <a:ext cx="1135943" cy="120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74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>
            <a:normAutofit/>
          </a:bodyPr>
          <a:lstStyle/>
          <a:p>
            <a:pPr algn="ctr"/>
            <a:r>
              <a:rPr lang="cs-CZ" sz="3200" b="1" cap="all" dirty="0"/>
              <a:t>KOSOVO (VP MSU KFOR)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26013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Jednotka se od července 2023 podílí na dohledu nad bezpečností a dodržováním práva v Kosovské republice. </a:t>
            </a:r>
            <a:r>
              <a:rPr lang="cs-CZ" b="1" dirty="0"/>
              <a:t>Je využívána k tzv. stabilizačním operacím, například ke sběru dat a vyhodnocování informací z kriminálního prostředí. </a:t>
            </a:r>
            <a:r>
              <a:rPr lang="cs-CZ" dirty="0"/>
              <a:t>Podílí se však i na monitorování situace při protestech a nepokojích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V současné době působí na základně MSU KFOR (</a:t>
            </a:r>
            <a:r>
              <a:rPr lang="cs-CZ" dirty="0" err="1"/>
              <a:t>Multinational</a:t>
            </a:r>
            <a:r>
              <a:rPr lang="cs-CZ" dirty="0"/>
              <a:t> </a:t>
            </a:r>
            <a:r>
              <a:rPr lang="cs-CZ" dirty="0" err="1"/>
              <a:t>Specialised</a:t>
            </a:r>
            <a:r>
              <a:rPr lang="cs-CZ" dirty="0"/>
              <a:t> Unit Kosovo </a:t>
            </a:r>
            <a:r>
              <a:rPr lang="cs-CZ" dirty="0" err="1"/>
              <a:t>Forces</a:t>
            </a:r>
            <a:r>
              <a:rPr lang="cs-CZ" dirty="0"/>
              <a:t>) </a:t>
            </a:r>
            <a:r>
              <a:rPr lang="cs-CZ" b="1" dirty="0"/>
              <a:t>Úkolové uskupení 2. </a:t>
            </a:r>
            <a:r>
              <a:rPr lang="cs-CZ" b="1" dirty="0" err="1"/>
              <a:t>jVP</a:t>
            </a:r>
            <a:r>
              <a:rPr lang="cs-CZ" b="1" dirty="0"/>
              <a:t> KFOR</a:t>
            </a:r>
            <a:r>
              <a:rPr lang="cs-CZ" dirty="0"/>
              <a:t>, které tvoří skupina bezmála tří desítek českých vojenských policistů. Ti se v rámci mnohonárodní specializované jednotky podílejí na plnění operačního úkolu.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8422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Velitelství pro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Odpovídá za </a:t>
            </a:r>
            <a:r>
              <a:rPr lang="cs-CZ" b="1" dirty="0"/>
              <a:t>národní velení a řízení</a:t>
            </a:r>
            <a:r>
              <a:rPr lang="cs-CZ" dirty="0"/>
              <a:t>, ekonomickou, logistickou a právní podporu těchto sil a prostředků. </a:t>
            </a:r>
            <a:endParaRPr lang="cs-CZ" dirty="0" smtClean="0"/>
          </a:p>
          <a:p>
            <a:pPr algn="just"/>
            <a:r>
              <a:rPr lang="cs-CZ" dirty="0" smtClean="0"/>
              <a:t>Vede </a:t>
            </a:r>
            <a:r>
              <a:rPr lang="cs-CZ" b="1" dirty="0"/>
              <a:t>trvalý přehled </a:t>
            </a:r>
            <a:r>
              <a:rPr lang="cs-CZ" dirty="0"/>
              <a:t>o situaci v zájmových prostorech a prostorech nasazení Ozbrojených sil České republiky. </a:t>
            </a:r>
            <a:endParaRPr lang="cs-CZ" dirty="0" smtClean="0"/>
          </a:p>
          <a:p>
            <a:pPr algn="just"/>
            <a:r>
              <a:rPr lang="cs-CZ" dirty="0" smtClean="0"/>
              <a:t>Je </a:t>
            </a:r>
            <a:r>
              <a:rPr lang="cs-CZ" b="1" dirty="0"/>
              <a:t>gestorem výběru </a:t>
            </a:r>
            <a:r>
              <a:rPr lang="cs-CZ" dirty="0"/>
              <a:t>přípravy a vyslání vojáků do pozorovatelských a jiných mírových operací zejména OSN.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09320"/>
            <a:ext cx="3086100" cy="50405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Ph.D.</a:t>
            </a:r>
          </a:p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825997"/>
          </a:xfrm>
        </p:spPr>
        <p:txBody>
          <a:bodyPr>
            <a:normAutofit/>
          </a:bodyPr>
          <a:lstStyle/>
          <a:p>
            <a:pPr algn="ctr"/>
            <a:r>
              <a:rPr lang="cs-CZ" sz="3200" b="1" cap="all" dirty="0"/>
              <a:t>KOSOVO (VP MSU KFOR)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188123"/>
          </a:xfrm>
        </p:spPr>
        <p:txBody>
          <a:bodyPr/>
          <a:lstStyle/>
          <a:p>
            <a:pPr algn="just" fontAlgn="base"/>
            <a:r>
              <a:rPr lang="cs-CZ" dirty="0"/>
              <a:t>Plnění operačního úkolu převzal dne 9. ledna 2024.</a:t>
            </a:r>
          </a:p>
          <a:p>
            <a:pPr algn="just" fontAlgn="base"/>
            <a:r>
              <a:rPr lang="cs-CZ" dirty="0"/>
              <a:t>Plánovaná doba nasazení: </a:t>
            </a:r>
            <a:r>
              <a:rPr lang="cs-CZ" b="1" dirty="0"/>
              <a:t>1/2024 - 7/2024</a:t>
            </a:r>
          </a:p>
          <a:p>
            <a:pPr algn="just" fontAlgn="base"/>
            <a:r>
              <a:rPr lang="cs-CZ" dirty="0"/>
              <a:t>Hlavním úkolem jednotky je podílení se na posílení bezpečnostní situace na území Kosova, především </a:t>
            </a:r>
            <a:r>
              <a:rPr lang="cs-CZ" b="1" dirty="0"/>
              <a:t>schopnostmi zvládání davu </a:t>
            </a:r>
            <a:r>
              <a:rPr lang="cs-CZ" dirty="0"/>
              <a:t>(</a:t>
            </a:r>
            <a:r>
              <a:rPr lang="cs-CZ" dirty="0" err="1"/>
              <a:t>Crowd</a:t>
            </a:r>
            <a:r>
              <a:rPr lang="cs-CZ" dirty="0"/>
              <a:t> and </a:t>
            </a:r>
            <a:r>
              <a:rPr lang="cs-CZ" dirty="0" err="1"/>
              <a:t>Riot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), ale také dalšími policejními schopnostmi </a:t>
            </a:r>
            <a:r>
              <a:rPr lang="cs-CZ" b="1" dirty="0"/>
              <a:t>v oblasti plnění úkolu stabilizační operace.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717948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1780263"/>
            <a:ext cx="6912768" cy="4843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6. </a:t>
            </a:r>
            <a:r>
              <a:rPr lang="cs-CZ" sz="3600" b="1" cap="all" dirty="0"/>
              <a:t>BOSNA A HERCEGOVINA (EUFOR - ALTHEA)</a:t>
            </a:r>
            <a:r>
              <a:rPr lang="cs-CZ" cap="all" dirty="0"/>
              <a:t/>
            </a:r>
            <a:br>
              <a:rPr lang="cs-CZ" cap="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cs-CZ" dirty="0"/>
              <a:t>Evropská unie převzala odpovědnost za mírovou mnohonárodní operaci na území Bosny a Hercegoviny od sil NATO dne 2. prosince 2004.</a:t>
            </a:r>
          </a:p>
          <a:p>
            <a:pPr fontAlgn="base"/>
            <a:r>
              <a:rPr lang="cs-CZ" dirty="0"/>
              <a:t>Vojáci Armády České republiky se </a:t>
            </a:r>
            <a:r>
              <a:rPr lang="cs-CZ" b="1" dirty="0"/>
              <a:t>od června 2010 vysláním dvou důstojníků do Velitelství EUFOR</a:t>
            </a:r>
            <a:r>
              <a:rPr lang="cs-CZ" dirty="0"/>
              <a:t> v Sarajevu znovu zapojili do mnohonárodní mírové operace Evropské unie na území Bosny a Hercegoviny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1026" name="Picture 2" descr="Bosna a Hercegovina (ALTHEA - EUFO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9961"/>
            <a:ext cx="1616968" cy="14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67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cap="all" dirty="0" smtClean="0"/>
              <a:t>BOSNA </a:t>
            </a:r>
            <a:r>
              <a:rPr lang="cs-CZ" sz="2800" b="1" cap="all" dirty="0"/>
              <a:t>A HERCEGOVINA (EUFOR - ALTHEA)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295503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buNone/>
            </a:pPr>
            <a:r>
              <a:rPr lang="cs-CZ" dirty="0"/>
              <a:t>Cílem operace ALTHEA je poskytovat pomoc ozbrojeným silám Bosny a Hercegoviny </a:t>
            </a:r>
            <a:r>
              <a:rPr lang="cs-CZ" b="1" dirty="0"/>
              <a:t>s budováním schopností, výcvikem jednotek a podporovat udržování bezpečného a stabilního prostředí v zemi.</a:t>
            </a:r>
          </a:p>
          <a:p>
            <a:pPr marL="0" indent="0" algn="just" fontAlgn="base">
              <a:buNone/>
            </a:pPr>
            <a:r>
              <a:rPr lang="cs-CZ" dirty="0"/>
              <a:t>Plánovaná doba nasazení: </a:t>
            </a:r>
            <a:r>
              <a:rPr lang="cs-CZ" b="1" dirty="0"/>
              <a:t>11/2023 až </a:t>
            </a:r>
            <a:r>
              <a:rPr lang="cs-CZ" b="1" dirty="0" smtClean="0"/>
              <a:t>12/2024</a:t>
            </a:r>
          </a:p>
          <a:p>
            <a:pPr marL="0" indent="0" algn="just" fontAlgn="base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22.skupina Armády České republiky v misi </a:t>
            </a:r>
            <a:r>
              <a:rPr lang="cs-CZ" dirty="0" err="1"/>
              <a:t>Althea</a:t>
            </a:r>
            <a:r>
              <a:rPr lang="cs-CZ" dirty="0"/>
              <a:t> je dislokována na základně </a:t>
            </a:r>
            <a:r>
              <a:rPr lang="cs-CZ" b="1" dirty="0" err="1"/>
              <a:t>Butmir</a:t>
            </a:r>
            <a:r>
              <a:rPr lang="cs-CZ" b="1" dirty="0"/>
              <a:t> v </a:t>
            </a:r>
            <a:r>
              <a:rPr lang="cs-CZ" b="1" dirty="0" smtClean="0"/>
              <a:t>Sarajevu</a:t>
            </a:r>
            <a:r>
              <a:rPr lang="cs-CZ" dirty="0" smtClean="0"/>
              <a:t>.</a:t>
            </a:r>
            <a:endParaRPr lang="cs-CZ" dirty="0"/>
          </a:p>
          <a:p>
            <a:pPr marL="0" indent="0" algn="just" fontAlgn="base">
              <a:buNone/>
            </a:pPr>
            <a:r>
              <a:rPr lang="cs-CZ" dirty="0"/>
              <a:t>Velitel zastává pozici </a:t>
            </a:r>
            <a:r>
              <a:rPr lang="cs-CZ" b="1" dirty="0" err="1"/>
              <a:t>Weapons</a:t>
            </a:r>
            <a:r>
              <a:rPr lang="cs-CZ" b="1" dirty="0"/>
              <a:t> and </a:t>
            </a:r>
            <a:r>
              <a:rPr lang="cs-CZ" b="1" dirty="0" err="1"/>
              <a:t>Ammunition</a:t>
            </a:r>
            <a:r>
              <a:rPr lang="cs-CZ" b="1" dirty="0"/>
              <a:t> </a:t>
            </a:r>
            <a:r>
              <a:rPr lang="cs-CZ" b="1" dirty="0" err="1"/>
              <a:t>Storage</a:t>
            </a:r>
            <a:r>
              <a:rPr lang="cs-CZ" b="1" dirty="0"/>
              <a:t> </a:t>
            </a:r>
            <a:r>
              <a:rPr lang="cs-CZ" b="1" dirty="0" err="1"/>
              <a:t>Manager</a:t>
            </a:r>
            <a:r>
              <a:rPr lang="cs-CZ" b="1" dirty="0"/>
              <a:t> </a:t>
            </a:r>
            <a:r>
              <a:rPr lang="cs-CZ" dirty="0"/>
              <a:t>– monitoring skladování zbraní a munice, asistence a dohled při provádění inspekcí skladovacích prostor, dohled při skladování a hospodaření se zbraněmi a municí a dále zastává funkci staršího národního představitele (SNR) v EUFOR za Českou Republiku.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4124048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/>
          <a:lstStyle/>
          <a:p>
            <a:pPr algn="ctr"/>
            <a:r>
              <a:rPr lang="cs-CZ" b="1" dirty="0" smtClean="0"/>
              <a:t>Sarajevo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 descr="Sarajevo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687765" cy="41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48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25432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7</a:t>
            </a:r>
            <a:r>
              <a:rPr lang="cs-CZ" sz="3600" b="1" dirty="0" smtClean="0"/>
              <a:t>. </a:t>
            </a:r>
            <a:r>
              <a:rPr lang="cs-CZ" sz="3600" b="1" dirty="0"/>
              <a:t>EUROPEAN UNION NAVAL FORCES - MEDITERRANEAN - EUNAVFOR MED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Dne </a:t>
            </a:r>
            <a:r>
              <a:rPr lang="cs-CZ" dirty="0"/>
              <a:t>22. června </a:t>
            </a:r>
            <a:r>
              <a:rPr lang="cs-CZ" dirty="0" smtClean="0"/>
              <a:t>2015 bylo </a:t>
            </a:r>
            <a:r>
              <a:rPr lang="cs-CZ" dirty="0"/>
              <a:t>rozhodnutím Evropské rady ve složení ministrů zahraničních věcí členských států EU v Lucembursku schváleno zahájení mise </a:t>
            </a:r>
            <a:r>
              <a:rPr lang="cs-CZ" b="1" dirty="0"/>
              <a:t>EUNAVFOR MED</a:t>
            </a:r>
            <a:r>
              <a:rPr lang="cs-CZ" b="1" dirty="0" smtClean="0"/>
              <a:t>.</a:t>
            </a:r>
          </a:p>
          <a:p>
            <a:pPr algn="just"/>
            <a:r>
              <a:rPr lang="cs-CZ" dirty="0"/>
              <a:t>Operace EUNAVFOR MED je součástí </a:t>
            </a:r>
            <a:r>
              <a:rPr lang="cs-CZ" b="1" dirty="0"/>
              <a:t>komplexní reakce EU na problém migrace </a:t>
            </a:r>
            <a:r>
              <a:rPr lang="cs-CZ" dirty="0"/>
              <a:t>z afrického kontinentu do Evropy. 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0931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18603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/>
              <a:t>EUROPEAN UNION NAVAL FORCES - MEDITERRANEAN - EUNAVFOR MED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2601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Jedná </a:t>
            </a:r>
            <a:r>
              <a:rPr lang="cs-CZ" dirty="0"/>
              <a:t>se o vojenskou operaci, která je komplementární k dalším již probíhajícím operacím (např. TRITON, POSEIDON) a iniciativám Evropské unie. </a:t>
            </a:r>
            <a:r>
              <a:rPr lang="cs-CZ" b="1" dirty="0"/>
              <a:t>Jejím cílem je rozbití operačního modelu převaděčů a obchodníků s lidmi ve Středomoří</a:t>
            </a:r>
            <a:r>
              <a:rPr lang="cs-CZ" b="1" dirty="0" smtClean="0"/>
              <a:t>.</a:t>
            </a:r>
          </a:p>
          <a:p>
            <a:pPr algn="just"/>
            <a:r>
              <a:rPr lang="cs-CZ" dirty="0"/>
              <a:t>Na základě splnění úkolů první fáze mise a rozhodnutí Politického a bezpečnostního výboru EU ze dne 28. září 2015 přešla mise do fáze 2 </a:t>
            </a:r>
            <a:r>
              <a:rPr lang="cs-CZ" b="1" dirty="0"/>
              <a:t>(Operace Sophia), </a:t>
            </a:r>
            <a:r>
              <a:rPr lang="cs-CZ" dirty="0"/>
              <a:t>v jejímž rámci se kontrolují, odklánějí a zadržují plavidla převaděčů v mezinárodních vodách.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742754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1995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/>
              <a:t>EUROPEAN UNION NAVAL FORCES - MEDITERRANEAN - EUNAVFOR </a:t>
            </a:r>
            <a:r>
              <a:rPr lang="cs-CZ" sz="3100" b="1" dirty="0" smtClean="0"/>
              <a:t>MED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429096"/>
            <a:ext cx="7854312" cy="3724332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Dnem 1. 4. 2020 byla rozhodnutím rady EU (COUNCIL DECISION (CFSP) č. 2020/472) spuštěna následnická </a:t>
            </a:r>
            <a:r>
              <a:rPr lang="cs-CZ" sz="2400" b="1" dirty="0"/>
              <a:t>operace IRINI, která navazuje na operaci SOPHIA</a:t>
            </a:r>
            <a:r>
              <a:rPr lang="cs-CZ" sz="2400" dirty="0"/>
              <a:t>. Operace SOPHIA byla na základě rozhodnutí rady EU (COUNCIL DECISION (CFSP) č. 2020/471) ukončena dne 31. 3. 2020. Místem nasazení našich příslušníků zůstává </a:t>
            </a:r>
            <a:r>
              <a:rPr lang="cs-CZ" sz="2400" b="1" dirty="0"/>
              <a:t>základna CENTOCELLE Air Base EU-OHQ v Římě.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2816"/>
            <a:ext cx="1656184" cy="16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EUROPEAN UNION NAVAL FORCES - MEDITERRANEAN - EUNAVFOR MED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488406"/>
            <a:ext cx="7886700" cy="36885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V současné době působí v rámci operace Evropské unie 6 příslušníků </a:t>
            </a:r>
            <a:r>
              <a:rPr lang="cs-CZ" b="1" dirty="0"/>
              <a:t>18. skupiny AČR </a:t>
            </a:r>
            <a:r>
              <a:rPr lang="cs-CZ" dirty="0"/>
              <a:t>EUNAVFOR MED operace </a:t>
            </a:r>
            <a:r>
              <a:rPr lang="cs-CZ" dirty="0" smtClean="0"/>
              <a:t>IRINI.</a:t>
            </a:r>
          </a:p>
          <a:p>
            <a:pPr fontAlgn="base"/>
            <a:r>
              <a:rPr lang="cs-CZ" dirty="0"/>
              <a:t>Plánovaná doba nasazení: </a:t>
            </a:r>
            <a:r>
              <a:rPr lang="cs-CZ" b="1" dirty="0"/>
              <a:t>02/2024 - 08/2024</a:t>
            </a:r>
            <a:endParaRPr lang="cs-CZ" dirty="0"/>
          </a:p>
          <a:p>
            <a:pPr algn="just" fontAlgn="base"/>
            <a:r>
              <a:rPr lang="cs-CZ" b="1" dirty="0"/>
              <a:t>Hlavním cílem operace IRINI </a:t>
            </a:r>
            <a:r>
              <a:rPr lang="cs-CZ" dirty="0"/>
              <a:t>je přispívat k uplatňování zbrojního embarga OSN vůči Libyi prostřednictvím vzdušných, družicových a námořních prostředků CIAT (</a:t>
            </a:r>
            <a:r>
              <a:rPr lang="cs-CZ" dirty="0" err="1"/>
              <a:t>Countering</a:t>
            </a:r>
            <a:r>
              <a:rPr lang="cs-CZ" dirty="0"/>
              <a:t> </a:t>
            </a:r>
            <a:r>
              <a:rPr lang="cs-CZ" dirty="0" err="1"/>
              <a:t>Illicit</a:t>
            </a:r>
            <a:r>
              <a:rPr lang="cs-CZ" dirty="0"/>
              <a:t> </a:t>
            </a:r>
            <a:r>
              <a:rPr lang="cs-CZ" dirty="0" err="1"/>
              <a:t>Arms</a:t>
            </a:r>
            <a:r>
              <a:rPr lang="cs-CZ" dirty="0"/>
              <a:t> </a:t>
            </a:r>
            <a:r>
              <a:rPr lang="cs-CZ" dirty="0" err="1"/>
              <a:t>Trafficking</a:t>
            </a:r>
            <a:r>
              <a:rPr lang="cs-CZ" dirty="0"/>
              <a:t> – Kontrola/opatření proti nezákonnému obchodování s ilegálními zbraněmi) a to nasazením lodí společně s přesunutím prostoru operace do východní části Středozemního moře a navýšením letového úsilí a satelitních snímků.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714621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1484784"/>
            <a:ext cx="5671542" cy="9323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 smtClean="0"/>
              <a:t>8. </a:t>
            </a:r>
            <a:r>
              <a:rPr lang="en-US" sz="3100" b="1" cap="all" dirty="0"/>
              <a:t>EUMAM UKRAINE (EUROPEAN UNION MILITARY ASSISTANCE </a:t>
            </a:r>
            <a:r>
              <a:rPr lang="en-US" sz="3100" b="1" cap="all" dirty="0" smtClean="0"/>
              <a:t>MISSION</a:t>
            </a:r>
            <a:r>
              <a:rPr lang="cs-CZ" sz="3100" b="1" cap="all" dirty="0" smtClean="0"/>
              <a:t>)</a:t>
            </a:r>
            <a:r>
              <a:rPr lang="en-US" cap="all" dirty="0"/>
              <a:t/>
            </a:r>
            <a:br>
              <a:rPr lang="en-US" cap="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Asistenční mise Evropské unie na podporu Ukrajiny. </a:t>
            </a:r>
            <a:r>
              <a:rPr lang="cs-CZ" b="1" dirty="0"/>
              <a:t>Cílem mise je posílit vojenské schopnosti ukrajinských Ozbrojených sil</a:t>
            </a:r>
            <a:r>
              <a:rPr lang="cs-CZ" dirty="0"/>
              <a:t>, aby mohly bránit územní celistvost a svrchovanost Ukrajiny v rámci jejích mezinárodně uznaných hranic, a chránit civilní obyvatelstvo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Usnesením Vlády ČR byl schválen mandát k vyslání úkolového uskupení na území členských států EU a k pobytu příslušníků Ozbrojených sil Ukrajiny a členských států EU </a:t>
            </a:r>
            <a:r>
              <a:rPr lang="cs-CZ" b="1" dirty="0"/>
              <a:t>za účelem výcviku na území ČR.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EUMAM Ukraine (European Union Military Assistance Missi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052736"/>
            <a:ext cx="172819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47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>
            <a:normAutofit/>
          </a:bodyPr>
          <a:lstStyle/>
          <a:p>
            <a:pPr algn="ctr"/>
            <a:r>
              <a:rPr lang="en-US" sz="2800" b="1" cap="all" dirty="0" smtClean="0"/>
              <a:t>EUMAM </a:t>
            </a:r>
            <a:r>
              <a:rPr lang="en-US" sz="2800" b="1" cap="all" dirty="0"/>
              <a:t>UKRAINE (EUROPEAN UNION MILITARY ASSISTANCE MISSION</a:t>
            </a:r>
            <a:r>
              <a:rPr lang="cs-CZ" sz="2800" b="1" cap="all" dirty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3828083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cs-CZ" dirty="0"/>
              <a:t>Výcvikové aktivity Armády České republiky v rámci EUMAM UA jsou tedy rozděleny na:</a:t>
            </a:r>
          </a:p>
          <a:p>
            <a:pPr algn="just" fontAlgn="base"/>
            <a:r>
              <a:rPr lang="cs-CZ" b="1" dirty="0"/>
              <a:t>• Stacionární část – výcvik realizovaný na území ČR</a:t>
            </a:r>
            <a:endParaRPr lang="cs-CZ" dirty="0"/>
          </a:p>
          <a:p>
            <a:pPr algn="just" fontAlgn="base"/>
            <a:r>
              <a:rPr lang="cs-CZ" b="1" dirty="0"/>
              <a:t>Výcvik ve VVP Libavá</a:t>
            </a:r>
            <a:r>
              <a:rPr lang="cs-CZ" dirty="0"/>
              <a:t> je primárně zaměřen na přípravu příslušníků mechanizovaného praporu, s gradací výcviku od úrovně četa a rota. Dále zde probíhá výcvik specialistů v odbornosti ženijní, zdravotní, přesné střelby a také v ochraně proti zbraním hromadného ničení (chemici).</a:t>
            </a:r>
          </a:p>
          <a:p>
            <a:pPr algn="just" fontAlgn="base"/>
            <a:r>
              <a:rPr lang="cs-CZ" b="1" dirty="0"/>
              <a:t>Velitelství výcviku - Vojenská akademie ve Vyškově </a:t>
            </a:r>
            <a:r>
              <a:rPr lang="cs-CZ" dirty="0"/>
              <a:t>se podílí na přípravě příslušníků štábu praporu a velitelů na úrovni čety a roty. Dále zde také probíhá výcvik boje v zastavěné oblasti.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2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Velitelství pro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/>
              <a:t>Velitelství pro operace </a:t>
            </a:r>
            <a:r>
              <a:rPr lang="cs-CZ" dirty="0"/>
              <a:t>je určeno k řízení a koordinaci činnosti při nasazení AČR k řešení krizových situací v souladu se zákonem č. 219/1999 Sb.  </a:t>
            </a:r>
            <a:endParaRPr lang="cs-CZ" dirty="0" smtClean="0"/>
          </a:p>
          <a:p>
            <a:pPr algn="just"/>
            <a:r>
              <a:rPr lang="cs-CZ" dirty="0" smtClean="0"/>
              <a:t>Je </a:t>
            </a:r>
            <a:r>
              <a:rPr lang="cs-CZ" b="1" dirty="0"/>
              <a:t>výkonným prvkem v procesu bojové a mobilizační pohotovosti </a:t>
            </a:r>
            <a:r>
              <a:rPr lang="cs-CZ" dirty="0"/>
              <a:t>a krizového řízení v rámci Ministerstva obrany ČR a Ozbrojených sil České republiky.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cap="all" dirty="0"/>
              <a:t>EUMAM UKRAINE (EUROPEAN UNION MILITARY ASSISTANCE MISSION</a:t>
            </a:r>
            <a:r>
              <a:rPr lang="cs-CZ" sz="2800" b="1" cap="all" dirty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 fontAlgn="base"/>
            <a:r>
              <a:rPr lang="cs-CZ" b="1" dirty="0"/>
              <a:t>• Mobilní část – výcvik realizovaný mobilními týmy na území států EU</a:t>
            </a:r>
            <a:endParaRPr lang="cs-CZ" dirty="0"/>
          </a:p>
          <a:p>
            <a:pPr algn="just" fontAlgn="base"/>
            <a:r>
              <a:rPr lang="cs-CZ" dirty="0"/>
              <a:t>Za účelem podpory výcviku příslušníků Ozbrojených sil Ukrajiny v rámci mise EUMAM UA byl v souladu s mandátem vytvořen </a:t>
            </a:r>
            <a:r>
              <a:rPr lang="cs-CZ" b="1" dirty="0"/>
              <a:t>mobilní výcvikový modul, který je složen ze 4 specializovaných týmů (ženisté, odstřelovači, zdravotníci a chemici).</a:t>
            </a:r>
            <a:r>
              <a:rPr lang="cs-CZ" dirty="0"/>
              <a:t> Čeští vojáci tak provádějí výcvik v ženijní a zdravotnické oblasti a dále v oblasti přesné střelby a ochrany proti zbraním hromadného ničení.</a:t>
            </a:r>
          </a:p>
          <a:p>
            <a:pPr algn="just" fontAlgn="base"/>
            <a:r>
              <a:rPr lang="cs-CZ" dirty="0"/>
              <a:t>Tyto mobilní týmy jsou schopné působit samostatně nebo i jako celé úkolové uskupení. Jejich nasazení na území členských států EU je koordinováno ve spolupráci se styčným důstojníkem AČR, který je začleněn do struktury mnohonárodního velitelství výcviku CAT-C (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Arms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– </a:t>
            </a:r>
            <a:r>
              <a:rPr lang="cs-CZ" dirty="0" err="1"/>
              <a:t>Command</a:t>
            </a:r>
            <a:r>
              <a:rPr lang="cs-CZ" dirty="0"/>
              <a:t>) v Polsku.</a:t>
            </a:r>
          </a:p>
          <a:p>
            <a:pPr algn="just" fontAlgn="base"/>
            <a:r>
              <a:rPr lang="cs-CZ" b="1" dirty="0"/>
              <a:t>Mobilní týmy vyjíždí do prostorů nasazení v Polsku </a:t>
            </a:r>
            <a:r>
              <a:rPr lang="cs-CZ" dirty="0"/>
              <a:t>přibližně na 35 dní a pak se vrací zpět do České republiky k obnově sil a ošetření techniky a materiálu. Následně opět vyjíždí cvičit další skupiny ukrajinských vojáků.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9293344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cap="all" dirty="0"/>
              <a:t>EUMAM UKRAINE (EUROPEAN UNION MILITARY ASSISTANCE MISSION</a:t>
            </a:r>
            <a:r>
              <a:rPr lang="cs-CZ" sz="2800" b="1" cap="all" dirty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833" y="2447257"/>
            <a:ext cx="7886700" cy="3580412"/>
          </a:xfrm>
        </p:spPr>
        <p:txBody>
          <a:bodyPr>
            <a:normAutofit fontScale="40000" lnSpcReduction="20000"/>
          </a:bodyPr>
          <a:lstStyle/>
          <a:p>
            <a:pPr algn="just" fontAlgn="base"/>
            <a:r>
              <a:rPr lang="cs-CZ" sz="4400" b="1" dirty="0"/>
              <a:t>2. Úkolové uskupení AČR EUMAM UA</a:t>
            </a:r>
            <a:endParaRPr lang="cs-CZ" sz="4400" dirty="0"/>
          </a:p>
          <a:p>
            <a:pPr marL="0" indent="0" algn="just" fontAlgn="base">
              <a:buNone/>
            </a:pPr>
            <a:endParaRPr lang="cs-CZ" sz="4400" dirty="0"/>
          </a:p>
          <a:p>
            <a:pPr algn="just" fontAlgn="base"/>
            <a:r>
              <a:rPr lang="cs-CZ" sz="4400" dirty="0" smtClean="0"/>
              <a:t>Plánovaná </a:t>
            </a:r>
            <a:r>
              <a:rPr lang="cs-CZ" sz="4400" dirty="0"/>
              <a:t>doba plnění operačního úkolu: </a:t>
            </a:r>
            <a:r>
              <a:rPr lang="cs-CZ" sz="4400" b="1" dirty="0"/>
              <a:t>01/2024 – </a:t>
            </a:r>
            <a:r>
              <a:rPr lang="cs-CZ" sz="4400" b="1" dirty="0" smtClean="0"/>
              <a:t>12/2024</a:t>
            </a:r>
            <a:r>
              <a:rPr lang="cs-CZ" sz="4400" dirty="0"/>
              <a:t> </a:t>
            </a:r>
          </a:p>
          <a:p>
            <a:pPr algn="just" fontAlgn="base"/>
            <a:r>
              <a:rPr lang="cs-CZ" sz="4400" dirty="0"/>
              <a:t>Jádro současného úkolového uskupení je tvořeno příslušníky </a:t>
            </a:r>
            <a:r>
              <a:rPr lang="cs-CZ" sz="4400" b="1" dirty="0"/>
              <a:t>43. výsadkového pluku v Chrudimi</a:t>
            </a:r>
            <a:r>
              <a:rPr lang="cs-CZ" sz="4400" dirty="0"/>
              <a:t>, kteří kromě velení a logistické podpory úkolového uskupení vyčleňují výcvikové týmy zdravotníků a odstřelovačů. Ti jsou dále doplněni o specialisty na ochranu proti zbraním hromadného ničení z </a:t>
            </a:r>
            <a:r>
              <a:rPr lang="cs-CZ" sz="4400" b="1" dirty="0"/>
              <a:t>31. pluku radiační, chemické a biologické ochrany v Liberci a ženisty z 15. ženijního pluku, konkrétně ze 153. ženijního praporu v Olomouci.</a:t>
            </a:r>
          </a:p>
          <a:p>
            <a:pPr algn="just" fontAlgn="base"/>
            <a:r>
              <a:rPr lang="cs-CZ" sz="4400" dirty="0"/>
              <a:t>Jednotlivými příslušníky dále přispívají i ostatní složky napříč armádou. Velmi důležitou součástí úkolového uskupení jsou také </a:t>
            </a:r>
            <a:r>
              <a:rPr lang="cs-CZ" sz="4400" b="1" dirty="0"/>
              <a:t>tlumočníci</a:t>
            </a:r>
            <a:r>
              <a:rPr lang="cs-CZ" sz="4400" dirty="0"/>
              <a:t> z řad vojáků Armády ČR, bez kterých by výcvik nebyl možný.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42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9</a:t>
            </a:r>
            <a:r>
              <a:rPr lang="cs-CZ" b="1" dirty="0" smtClean="0"/>
              <a:t>. Irák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077071"/>
            <a:ext cx="7886700" cy="209989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Armáda České republiky obnovila od 1. října 2020 své zapojení do zahraničních misí OIR (</a:t>
            </a:r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Inherent</a:t>
            </a:r>
            <a:r>
              <a:rPr lang="cs-CZ" dirty="0"/>
              <a:t> </a:t>
            </a:r>
            <a:r>
              <a:rPr lang="cs-CZ" dirty="0" err="1"/>
              <a:t>Resolve</a:t>
            </a:r>
            <a:r>
              <a:rPr lang="cs-CZ" dirty="0"/>
              <a:t>) a </a:t>
            </a:r>
            <a:r>
              <a:rPr lang="cs-CZ" dirty="0" err="1"/>
              <a:t>eNMI</a:t>
            </a:r>
            <a:r>
              <a:rPr lang="cs-CZ" dirty="0"/>
              <a:t> (</a:t>
            </a:r>
            <a:r>
              <a:rPr lang="cs-CZ" dirty="0" err="1"/>
              <a:t>extended</a:t>
            </a:r>
            <a:r>
              <a:rPr lang="cs-CZ" dirty="0"/>
              <a:t> NATO </a:t>
            </a:r>
            <a:r>
              <a:rPr lang="cs-CZ" dirty="0" err="1"/>
              <a:t>Mission</a:t>
            </a:r>
            <a:r>
              <a:rPr lang="cs-CZ" dirty="0"/>
              <a:t> </a:t>
            </a:r>
            <a:r>
              <a:rPr lang="cs-CZ" dirty="0" err="1"/>
              <a:t>Iraq</a:t>
            </a:r>
            <a:r>
              <a:rPr lang="cs-CZ" dirty="0"/>
              <a:t>) v Iráku. </a:t>
            </a:r>
            <a:endParaRPr lang="cs-CZ" dirty="0" smtClean="0"/>
          </a:p>
          <a:p>
            <a:r>
              <a:rPr lang="cs-CZ" b="1" dirty="0" smtClean="0"/>
              <a:t>Vojáci 9. </a:t>
            </a:r>
            <a:r>
              <a:rPr lang="cs-CZ" b="1" dirty="0"/>
              <a:t>úkolového uskupení (ÚU) </a:t>
            </a:r>
            <a:r>
              <a:rPr lang="cs-CZ" dirty="0"/>
              <a:t>AČR v Iráku působí na pozicích specialistů na velitelstvích obou misí.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5328592" cy="18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700808"/>
            <a:ext cx="78867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Ú</a:t>
            </a:r>
            <a:r>
              <a:rPr lang="cs-CZ" b="1" dirty="0" smtClean="0"/>
              <a:t>kolové </a:t>
            </a:r>
            <a:r>
              <a:rPr lang="cs-CZ" b="1" dirty="0"/>
              <a:t>uskupení AČR Irák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plánovaná doba nasazení: </a:t>
            </a:r>
            <a:r>
              <a:rPr lang="cs-CZ" dirty="0"/>
              <a:t>9/2022 – 3/2023</a:t>
            </a:r>
            <a:endParaRPr lang="cs-CZ" dirty="0" smtClean="0"/>
          </a:p>
          <a:p>
            <a:r>
              <a:rPr lang="cs-CZ" dirty="0"/>
              <a:t>Velitel </a:t>
            </a:r>
            <a:r>
              <a:rPr lang="cs-CZ" dirty="0" smtClean="0"/>
              <a:t>9. </a:t>
            </a:r>
            <a:r>
              <a:rPr lang="cs-CZ" dirty="0"/>
              <a:t>ÚU AČR v Iráku je na pozici </a:t>
            </a:r>
            <a:r>
              <a:rPr lang="cs-CZ" b="1" dirty="0"/>
              <a:t>vzdělávacího poradce pro irácké ozbrojené síly</a:t>
            </a:r>
            <a:r>
              <a:rPr lang="cs-CZ" dirty="0"/>
              <a:t>. Další příslušníci jednotky vykonávají poradní činnost ve vybraných odbornostech, například ženijní, letecké nebo spojovací</a:t>
            </a:r>
            <a:r>
              <a:rPr lang="cs-CZ" dirty="0" smtClean="0"/>
              <a:t>.</a:t>
            </a:r>
          </a:p>
          <a:p>
            <a:r>
              <a:rPr lang="cs-CZ" dirty="0"/>
              <a:t>Stávající nasazení úkolového uskupení AČR v Iráku je plánováno </a:t>
            </a:r>
            <a:r>
              <a:rPr lang="cs-CZ" b="1" dirty="0"/>
              <a:t>v rotaci po šesti měsících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4519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04202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Úkolové uskupení AČR Irák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/>
              <a:t>Čeští vojáci 10. úkolového uskupení Armády ČR v Iráku a Kuvajtu se vrátili domů. Po šesti měsících působení v misích </a:t>
            </a:r>
            <a:r>
              <a:rPr lang="cs-CZ" b="1" dirty="0"/>
              <a:t>OIR (</a:t>
            </a:r>
            <a:r>
              <a:rPr lang="cs-CZ" b="1" dirty="0" err="1"/>
              <a:t>Operation</a:t>
            </a:r>
            <a:r>
              <a:rPr lang="cs-CZ" b="1" dirty="0"/>
              <a:t> </a:t>
            </a:r>
            <a:r>
              <a:rPr lang="cs-CZ" b="1" dirty="0" err="1"/>
              <a:t>Inherent</a:t>
            </a:r>
            <a:r>
              <a:rPr lang="cs-CZ" b="1" dirty="0"/>
              <a:t> </a:t>
            </a:r>
            <a:r>
              <a:rPr lang="cs-CZ" b="1" dirty="0" err="1"/>
              <a:t>Resolve</a:t>
            </a:r>
            <a:r>
              <a:rPr lang="cs-CZ" b="1" dirty="0"/>
              <a:t>) a NMI (NATO </a:t>
            </a:r>
            <a:r>
              <a:rPr lang="cs-CZ" b="1" dirty="0" err="1"/>
              <a:t>Mission</a:t>
            </a:r>
            <a:r>
              <a:rPr lang="cs-CZ" b="1" dirty="0"/>
              <a:t> </a:t>
            </a:r>
            <a:r>
              <a:rPr lang="cs-CZ" b="1" dirty="0" err="1"/>
              <a:t>Iraq</a:t>
            </a:r>
            <a:r>
              <a:rPr lang="cs-CZ" b="1" dirty="0"/>
              <a:t>) </a:t>
            </a:r>
            <a:r>
              <a:rPr lang="cs-CZ" dirty="0"/>
              <a:t>je vystřídali kolegové z 11. úkolového uskupení. </a:t>
            </a:r>
            <a:endParaRPr lang="cs-CZ" dirty="0" smtClean="0"/>
          </a:p>
          <a:p>
            <a:pPr algn="just"/>
            <a:r>
              <a:rPr lang="cs-CZ" b="1" dirty="0" smtClean="0"/>
              <a:t>Obě </a:t>
            </a:r>
            <a:r>
              <a:rPr lang="cs-CZ" b="1" dirty="0"/>
              <a:t>mise se zaměřují na podporu a stabilizaci bezpečnostní situace v Iráku a v oblasti Levanty</a:t>
            </a:r>
            <a:r>
              <a:rPr lang="cs-CZ" dirty="0"/>
              <a:t>. Čeští vojáci jsou tak dislokováni na základnách v Iráku a v Kuvajtu.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74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84785"/>
            <a:ext cx="78867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10</a:t>
            </a:r>
            <a:r>
              <a:rPr lang="cs-CZ" sz="3600" b="1" dirty="0" smtClean="0"/>
              <a:t>. </a:t>
            </a:r>
            <a:r>
              <a:rPr lang="cs-CZ" sz="3600" b="1" dirty="0"/>
              <a:t>Sinaj (MFO - </a:t>
            </a:r>
            <a:r>
              <a:rPr lang="cs-CZ" sz="3600" b="1" dirty="0" err="1"/>
              <a:t>Multinational</a:t>
            </a:r>
            <a:r>
              <a:rPr lang="cs-CZ" sz="3600" b="1" dirty="0"/>
              <a:t> </a:t>
            </a:r>
            <a:r>
              <a:rPr lang="cs-CZ" sz="3600" b="1" dirty="0" err="1"/>
              <a:t>Force</a:t>
            </a:r>
            <a:r>
              <a:rPr lang="cs-CZ" sz="3600" b="1" dirty="0"/>
              <a:t> and </a:t>
            </a:r>
            <a:r>
              <a:rPr lang="cs-CZ" sz="3600" b="1" dirty="0" err="1"/>
              <a:t>Observers</a:t>
            </a:r>
            <a:r>
              <a:rPr lang="cs-CZ" sz="3600" b="1" dirty="0" smtClean="0"/>
              <a:t>)</a:t>
            </a:r>
            <a:br>
              <a:rPr lang="cs-CZ" sz="3600" b="1" dirty="0" smtClean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79" y="2179785"/>
            <a:ext cx="2304000" cy="151216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5536" y="3258811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Organizace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Multinational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Observers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(MFO) se sídlem v Římě vznikla na základě mírové dohody mezi Egyptem a Izraelem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 srpnu 1981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kdy stát Izrael vrátil území Sinaje Egyptu. Hlavním cílem organizace, a její mise na Sinaji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 dubna 1982),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dohlížet na dodržování bezpečnostních podmínek mírové dohody.</a:t>
            </a:r>
          </a:p>
        </p:txBody>
      </p:sp>
    </p:spTree>
    <p:extLst>
      <p:ext uri="{BB962C8B-B14F-4D97-AF65-F5344CB8AC3E}">
        <p14:creationId xmlns:p14="http://schemas.microsoft.com/office/powerpoint/2010/main" val="17383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Sinaj (MFO - </a:t>
            </a:r>
            <a:r>
              <a:rPr lang="cs-CZ" sz="3200" b="1" dirty="0" err="1"/>
              <a:t>Multinational</a:t>
            </a:r>
            <a:r>
              <a:rPr lang="cs-CZ" sz="3200" b="1" dirty="0"/>
              <a:t> </a:t>
            </a:r>
            <a:r>
              <a:rPr lang="cs-CZ" sz="3200" b="1" dirty="0" err="1"/>
              <a:t>Force</a:t>
            </a:r>
            <a:r>
              <a:rPr lang="cs-CZ" sz="3200" b="1" dirty="0"/>
              <a:t> and </a:t>
            </a:r>
            <a:r>
              <a:rPr lang="cs-CZ" sz="3200" b="1" dirty="0" err="1"/>
              <a:t>Observers</a:t>
            </a:r>
            <a:r>
              <a:rPr lang="cs-CZ" sz="3200" b="1" dirty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strukturách velitelství MFO na Sinaji působí </a:t>
            </a:r>
            <a:r>
              <a:rPr lang="cs-CZ" b="1" dirty="0"/>
              <a:t>od listopadu 2009 </a:t>
            </a:r>
            <a:r>
              <a:rPr lang="cs-CZ" dirty="0"/>
              <a:t>tři důstojníci Armády České republiky.</a:t>
            </a:r>
          </a:p>
          <a:p>
            <a:r>
              <a:rPr lang="cs-CZ" dirty="0"/>
              <a:t>Od 4. listopadu 2013 pak v misi slouží i jednotky leteckého kontingentu – letecký a pozemní personál AČR – s letounem CASA C-295M o počtu 15 osob.</a:t>
            </a:r>
          </a:p>
          <a:p>
            <a:r>
              <a:rPr lang="cs-CZ" dirty="0"/>
              <a:t>Celkový autorizovaný počet vojenského personálu je </a:t>
            </a:r>
            <a:r>
              <a:rPr lang="cs-CZ" b="1" dirty="0"/>
              <a:t>18 osob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3789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Sinaj (MFO - </a:t>
            </a:r>
            <a:r>
              <a:rPr lang="cs-CZ" sz="3200" b="1" dirty="0" err="1"/>
              <a:t>Multinational</a:t>
            </a:r>
            <a:r>
              <a:rPr lang="cs-CZ" sz="3200" b="1" dirty="0"/>
              <a:t> </a:t>
            </a:r>
            <a:r>
              <a:rPr lang="cs-CZ" sz="3200" b="1" dirty="0" err="1"/>
              <a:t>Force</a:t>
            </a:r>
            <a:r>
              <a:rPr lang="cs-CZ" sz="3200" b="1" dirty="0"/>
              <a:t> and </a:t>
            </a:r>
            <a:r>
              <a:rPr lang="cs-CZ" sz="3200" b="1" dirty="0" err="1"/>
              <a:t>Observers</a:t>
            </a:r>
            <a:r>
              <a:rPr lang="cs-CZ" sz="3200" b="1" dirty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/>
            <a:r>
              <a:rPr lang="cs-CZ" dirty="0" smtClean="0"/>
              <a:t>15</a:t>
            </a:r>
            <a:r>
              <a:rPr lang="cs-CZ" dirty="0"/>
              <a:t>. úkolového uskupení AČR MFO Sinaj:</a:t>
            </a:r>
          </a:p>
          <a:p>
            <a:pPr algn="just" fontAlgn="base"/>
            <a:r>
              <a:rPr lang="cs-CZ" dirty="0" smtClean="0"/>
              <a:t>Zahájení </a:t>
            </a:r>
            <a:r>
              <a:rPr lang="cs-CZ" dirty="0"/>
              <a:t>plnění operačního úkolu od 21. 8. 2023</a:t>
            </a:r>
          </a:p>
          <a:p>
            <a:pPr algn="just" fontAlgn="base"/>
            <a:r>
              <a:rPr lang="cs-CZ" dirty="0"/>
              <a:t>Mise MFO Sinaj využívá v oblasti Sinaje dvou základen – jižní základnu v Šarm </a:t>
            </a:r>
            <a:r>
              <a:rPr lang="cs-CZ" dirty="0" err="1"/>
              <a:t>aš-Šajchu</a:t>
            </a:r>
            <a:r>
              <a:rPr lang="cs-CZ" dirty="0"/>
              <a:t>, kde je lokalizované velitelství mise, a částečně severní základnu na Sinaji v El </a:t>
            </a:r>
            <a:r>
              <a:rPr lang="cs-CZ" dirty="0" err="1"/>
              <a:t>Gorah</a:t>
            </a:r>
            <a:r>
              <a:rPr lang="cs-CZ" dirty="0" smtClean="0"/>
              <a:t>.</a:t>
            </a:r>
          </a:p>
          <a:p>
            <a:pPr algn="just" fontAlgn="base"/>
            <a:r>
              <a:rPr lang="cs-CZ" dirty="0"/>
              <a:t/>
            </a:r>
            <a:br>
              <a:rPr lang="cs-CZ" dirty="0"/>
            </a:br>
            <a:r>
              <a:rPr lang="cs-CZ" dirty="0"/>
              <a:t>V současné době působí v operaci MFO Sinaj příslušníci ozbrojených sil 15 zemí. Mezi hlavní úkoly MFO patří provoz kontrolních a propouštěcích míst (tzv. </a:t>
            </a:r>
            <a:r>
              <a:rPr lang="cs-CZ" dirty="0" err="1"/>
              <a:t>checkpointů</a:t>
            </a:r>
            <a:r>
              <a:rPr lang="cs-CZ" dirty="0"/>
              <a:t>), hlídková a pozorovatelská činnost podél hranic Egypta a Izraele a na území Sinaje a zajištění volné plavby přes Tiranskou úžinu.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8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Sinaj (MFO - </a:t>
            </a:r>
            <a:r>
              <a:rPr lang="cs-CZ" sz="3200" b="1" dirty="0" err="1"/>
              <a:t>Multinational</a:t>
            </a:r>
            <a:r>
              <a:rPr lang="cs-CZ" sz="3200" b="1" dirty="0"/>
              <a:t> </a:t>
            </a:r>
            <a:r>
              <a:rPr lang="cs-CZ" sz="3200" b="1" dirty="0" err="1"/>
              <a:t>Force</a:t>
            </a:r>
            <a:r>
              <a:rPr lang="cs-CZ" sz="3200" b="1" dirty="0"/>
              <a:t> and </a:t>
            </a:r>
            <a:r>
              <a:rPr lang="cs-CZ" sz="3200" b="1" dirty="0" err="1"/>
              <a:t>Observers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cs-CZ" b="1" dirty="0"/>
              <a:t>25. letecká jednotka:</a:t>
            </a:r>
            <a:endParaRPr lang="cs-CZ" dirty="0"/>
          </a:p>
          <a:p>
            <a:pPr fontAlgn="base"/>
            <a:r>
              <a:rPr lang="cs-CZ" b="1" dirty="0"/>
              <a:t>Počet osob:</a:t>
            </a:r>
            <a:r>
              <a:rPr lang="cs-CZ" dirty="0"/>
              <a:t> 15</a:t>
            </a:r>
          </a:p>
          <a:p>
            <a:pPr fontAlgn="base"/>
            <a:r>
              <a:rPr lang="cs-CZ" b="1" dirty="0"/>
              <a:t>Letoun:</a:t>
            </a:r>
            <a:r>
              <a:rPr lang="cs-CZ" dirty="0"/>
              <a:t> CASA C-295M</a:t>
            </a:r>
          </a:p>
          <a:p>
            <a:pPr fontAlgn="base"/>
            <a:r>
              <a:rPr lang="cs-CZ" b="1" dirty="0"/>
              <a:t>Cyklus rotace:</a:t>
            </a:r>
            <a:r>
              <a:rPr lang="cs-CZ" dirty="0"/>
              <a:t> 5 měsíců</a:t>
            </a:r>
          </a:p>
          <a:p>
            <a:pPr marL="0" indent="0" fontAlgn="base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Úkol letecké jednotky:</a:t>
            </a:r>
          </a:p>
          <a:p>
            <a:pPr fontAlgn="base"/>
            <a:r>
              <a:rPr lang="cs-CZ" dirty="0"/>
              <a:t>Monitorovat situaci v prostoru operace společně s mezinárodními pozorovateli na palubě letounu, zajišťovat přepravu osob a materiálu ve prospěch mise MFO.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264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CASA C-295</a:t>
            </a:r>
            <a:br>
              <a:rPr lang="cs-CZ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11" y="2597150"/>
            <a:ext cx="5390777" cy="357981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7818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Velitelství pro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Aktivní zálohy Velitelství pro operace</a:t>
            </a:r>
            <a:r>
              <a:rPr lang="cs-CZ" dirty="0"/>
              <a:t> posilují schopnosti štábu při zabezpečení plnění úkolů v rámci míst velení a jsou koncepčně zaměřeny na činnosti spojené s výkonem služby pro potřeby velitelství. </a:t>
            </a:r>
            <a:endParaRPr lang="cs-CZ" dirty="0" smtClean="0"/>
          </a:p>
          <a:p>
            <a:pPr algn="just"/>
            <a:r>
              <a:rPr lang="cs-CZ" dirty="0" smtClean="0"/>
              <a:t>Výcvik </a:t>
            </a:r>
            <a:r>
              <a:rPr lang="cs-CZ" dirty="0"/>
              <a:t>jednotky je specifický a je zaměřen na zabezpečení obrany a ochrany </a:t>
            </a:r>
            <a:r>
              <a:rPr lang="cs-CZ" b="1" dirty="0"/>
              <a:t>míst velení </a:t>
            </a:r>
            <a:r>
              <a:rPr lang="cs-CZ" dirty="0"/>
              <a:t>ozbrojených sil České republiky. </a:t>
            </a:r>
            <a:endParaRPr lang="cs-CZ" dirty="0" smtClean="0"/>
          </a:p>
          <a:p>
            <a:pPr algn="just"/>
            <a:r>
              <a:rPr lang="cs-CZ" dirty="0" smtClean="0"/>
              <a:t>Nedílnou </a:t>
            </a:r>
            <a:r>
              <a:rPr lang="cs-CZ" dirty="0"/>
              <a:t>schopností jednotky </a:t>
            </a:r>
            <a:r>
              <a:rPr lang="cs-CZ" b="1" dirty="0"/>
              <a:t>je zabezpečení </a:t>
            </a:r>
            <a:r>
              <a:rPr lang="cs-CZ" dirty="0"/>
              <a:t>ozbrojených doprovodů a konvojů.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42302565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Sinaj (MFO - </a:t>
            </a:r>
            <a:r>
              <a:rPr lang="cs-CZ" sz="3600" b="1" dirty="0" err="1"/>
              <a:t>Multinational</a:t>
            </a:r>
            <a:r>
              <a:rPr lang="cs-CZ" sz="3600" b="1" dirty="0"/>
              <a:t> </a:t>
            </a:r>
            <a:r>
              <a:rPr lang="cs-CZ" sz="3600" b="1" dirty="0" err="1"/>
              <a:t>Force</a:t>
            </a:r>
            <a:r>
              <a:rPr lang="cs-CZ" sz="3600" b="1" dirty="0"/>
              <a:t> and </a:t>
            </a:r>
            <a:r>
              <a:rPr lang="cs-CZ" sz="3600" b="1" dirty="0" err="1"/>
              <a:t>Observers</a:t>
            </a:r>
            <a:r>
              <a:rPr lang="cs-CZ" sz="3600" b="1" dirty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Mise MFO Sinaj využívá v oblasti Sinaje dvou základen – jižní základnu v Šarm </a:t>
            </a:r>
            <a:r>
              <a:rPr lang="cs-CZ" dirty="0" err="1"/>
              <a:t>aš-Šajchu</a:t>
            </a:r>
            <a:r>
              <a:rPr lang="cs-CZ" dirty="0"/>
              <a:t>, kde je lokalizované velitelství mise, a částečně severní základnu na Sinaji v El </a:t>
            </a:r>
            <a:r>
              <a:rPr lang="cs-CZ" dirty="0" err="1"/>
              <a:t>Gorah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V současné době působí </a:t>
            </a:r>
            <a:r>
              <a:rPr lang="cs-CZ" b="1" dirty="0"/>
              <a:t>v operaci MFO Sinaj příslušníci ozbrojených sil 13 zemí</a:t>
            </a:r>
            <a:r>
              <a:rPr lang="cs-CZ" dirty="0"/>
              <a:t>. Mezi hlavní úkoly MFO patří provoz kontrolních a propouštěcích míst (tzv. </a:t>
            </a:r>
            <a:r>
              <a:rPr lang="cs-CZ" dirty="0" err="1"/>
              <a:t>checkpointů</a:t>
            </a:r>
            <a:r>
              <a:rPr lang="cs-CZ" dirty="0"/>
              <a:t>), hlídková a pozorovatelská činnost podél hranic Egypta a Izraele a na území Sinaje a zajištění volné plavby přes Tiranskou úžinu.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7600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Sinaj (MFO - </a:t>
            </a:r>
            <a:r>
              <a:rPr lang="cs-CZ" sz="3600" b="1" dirty="0" err="1"/>
              <a:t>Multinational</a:t>
            </a:r>
            <a:r>
              <a:rPr lang="cs-CZ" sz="3600" b="1" dirty="0"/>
              <a:t> </a:t>
            </a:r>
            <a:r>
              <a:rPr lang="cs-CZ" sz="3600" b="1" dirty="0" err="1"/>
              <a:t>Force</a:t>
            </a:r>
            <a:r>
              <a:rPr lang="cs-CZ" sz="3600" b="1" dirty="0"/>
              <a:t> and </a:t>
            </a:r>
            <a:r>
              <a:rPr lang="cs-CZ" sz="3600" b="1" dirty="0" err="1"/>
              <a:t>Observers</a:t>
            </a:r>
            <a:r>
              <a:rPr lang="cs-CZ" sz="3600" b="1" dirty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04410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22. letecká jednotka:</a:t>
            </a:r>
          </a:p>
          <a:p>
            <a:r>
              <a:rPr lang="cs-CZ" b="1" dirty="0"/>
              <a:t>Počet osob:</a:t>
            </a:r>
            <a:r>
              <a:rPr lang="cs-CZ" dirty="0"/>
              <a:t> 15</a:t>
            </a:r>
          </a:p>
          <a:p>
            <a:r>
              <a:rPr lang="cs-CZ" b="1" dirty="0"/>
              <a:t>Letoun:</a:t>
            </a:r>
            <a:r>
              <a:rPr lang="cs-CZ" dirty="0"/>
              <a:t> CASA C-295M</a:t>
            </a:r>
          </a:p>
          <a:p>
            <a:r>
              <a:rPr lang="cs-CZ" b="1" dirty="0"/>
              <a:t>Cyklus rotace:</a:t>
            </a:r>
            <a:r>
              <a:rPr lang="cs-CZ" dirty="0"/>
              <a:t> 4 měsíce</a:t>
            </a:r>
          </a:p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Úkol letecké jednotky:</a:t>
            </a:r>
          </a:p>
          <a:p>
            <a:pPr marL="0" indent="0">
              <a:buNone/>
            </a:pPr>
            <a:r>
              <a:rPr lang="cs-CZ" dirty="0" smtClean="0"/>
              <a:t>Monitorovat </a:t>
            </a:r>
            <a:r>
              <a:rPr lang="cs-CZ" dirty="0"/>
              <a:t>situaci v prostoru operace společně s mezinárodními pozorovateli na palubě letounu, zajišťovat přepravu osob a materiálu ve prospěch mise MFO.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6160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4"/>
            <a:ext cx="7886700" cy="84669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Sinaj (MFO - </a:t>
            </a:r>
            <a:r>
              <a:rPr lang="cs-CZ" sz="3600" b="1" dirty="0" err="1"/>
              <a:t>Multinational</a:t>
            </a:r>
            <a:r>
              <a:rPr lang="cs-CZ" sz="3600" b="1" dirty="0"/>
              <a:t> </a:t>
            </a:r>
            <a:r>
              <a:rPr lang="cs-CZ" sz="3600" b="1" dirty="0" err="1"/>
              <a:t>Force</a:t>
            </a:r>
            <a:r>
              <a:rPr lang="cs-CZ" sz="3600" b="1" dirty="0"/>
              <a:t> and </a:t>
            </a:r>
            <a:r>
              <a:rPr lang="cs-CZ" sz="3600" b="1" dirty="0" err="1"/>
              <a:t>Observers</a:t>
            </a:r>
            <a:r>
              <a:rPr lang="cs-CZ" sz="3600" b="1" dirty="0"/>
              <a:t>)</a:t>
            </a:r>
            <a:endParaRPr lang="cs-CZ" sz="3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992888" cy="3972099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1504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11</a:t>
            </a:r>
            <a:r>
              <a:rPr lang="cs-CZ" sz="3600" dirty="0" smtClean="0"/>
              <a:t>. </a:t>
            </a:r>
            <a:r>
              <a:rPr lang="en-US" sz="3600" b="1" dirty="0"/>
              <a:t>The United Nations Disengagement Observer Force - UNDOF</a:t>
            </a:r>
            <a:r>
              <a:rPr lang="en-US" b="1" dirty="0"/>
              <a:t/>
            </a:r>
            <a:br>
              <a:rPr lang="en-US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52302"/>
            <a:ext cx="1001027" cy="158866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2346635"/>
            <a:ext cx="6174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Mise UNDOF byla ustanovena rezolucí Rady bezpečnosti OSN č. 350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ze dne 31. května 1974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jako prostředek k udržení míru mezi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Izraelem a Sýrií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dohledu nad stažením izraelských a syrských sil a dohledu nad územím separace, které bylo stanoveno v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Disengagement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 (květen 1974). Mandát mise je obnovován každých 6 měsíců.</a:t>
            </a:r>
          </a:p>
        </p:txBody>
      </p:sp>
    </p:spTree>
    <p:extLst>
      <p:ext uri="{BB962C8B-B14F-4D97-AF65-F5344CB8AC3E}">
        <p14:creationId xmlns:p14="http://schemas.microsoft.com/office/powerpoint/2010/main" val="38346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The United Nations Disengagement Observer Force - UNDOF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Česká republika </a:t>
            </a:r>
            <a:r>
              <a:rPr lang="cs-CZ" dirty="0"/>
              <a:t>byla OSN oficiálně požádána o obsazení tří pozic ve velitelské struktuře mise UNDOF </a:t>
            </a:r>
            <a:r>
              <a:rPr lang="cs-CZ" b="1" dirty="0"/>
              <a:t>v únoru 2015</a:t>
            </a:r>
            <a:r>
              <a:rPr lang="cs-CZ" dirty="0"/>
              <a:t>. Na základě návrhu resortu Ministerstva obrany byl poté přijat mandát k nasazení českých vojáků do této operace.</a:t>
            </a:r>
            <a:br>
              <a:rPr lang="cs-CZ" dirty="0"/>
            </a:br>
            <a:r>
              <a:rPr lang="cs-CZ" dirty="0"/>
              <a:t>První skupina vojáků Armády České republiky začala plnit operační úkol v prostoru nasazení od </a:t>
            </a:r>
            <a:r>
              <a:rPr lang="cs-CZ" b="1" dirty="0"/>
              <a:t>5. července 2015</a:t>
            </a:r>
            <a:r>
              <a:rPr lang="cs-CZ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846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8</a:t>
            </a:r>
            <a:r>
              <a:rPr lang="sv-SE" sz="3200" b="1" dirty="0" smtClean="0"/>
              <a:t>. skupin</a:t>
            </a:r>
            <a:r>
              <a:rPr lang="cs-CZ" sz="3200" b="1" dirty="0" smtClean="0"/>
              <a:t>a</a:t>
            </a:r>
            <a:r>
              <a:rPr lang="sv-SE" sz="3200" b="1" dirty="0" smtClean="0"/>
              <a:t> </a:t>
            </a:r>
            <a:r>
              <a:rPr lang="sv-SE" sz="3200" b="1" dirty="0"/>
              <a:t>AČR na velitelství mise UNDOF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Aktuální mandát pro další působení příslušníků AČR v misi UNDOF na Golanských výšinách byl stanoven pro roky 2021-2022 s možností vyslat </a:t>
            </a:r>
            <a:r>
              <a:rPr lang="cs-CZ" b="1" dirty="0"/>
              <a:t>do 5 osob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Od </a:t>
            </a:r>
            <a:r>
              <a:rPr lang="cs-CZ" dirty="0" smtClean="0"/>
              <a:t>září 2022 </a:t>
            </a:r>
            <a:r>
              <a:rPr lang="cs-CZ" dirty="0" smtClean="0"/>
              <a:t>plnila </a:t>
            </a:r>
            <a:r>
              <a:rPr lang="cs-CZ" dirty="0"/>
              <a:t>úkoly mise </a:t>
            </a:r>
            <a:r>
              <a:rPr lang="cs-CZ" dirty="0" smtClean="0"/>
              <a:t>8. </a:t>
            </a:r>
            <a:r>
              <a:rPr lang="cs-CZ" dirty="0"/>
              <a:t>skupina </a:t>
            </a:r>
            <a:r>
              <a:rPr lang="cs-CZ" b="1" dirty="0"/>
              <a:t>čtyř českých </a:t>
            </a:r>
            <a:r>
              <a:rPr lang="cs-CZ" b="1" dirty="0" smtClean="0"/>
              <a:t>vojáků</a:t>
            </a:r>
            <a:r>
              <a:rPr lang="cs-CZ" dirty="0"/>
              <a:t> </a:t>
            </a:r>
            <a:r>
              <a:rPr lang="cs-CZ" dirty="0" smtClean="0"/>
              <a:t>(předpokládaná doba rotace 12 měsíců). </a:t>
            </a:r>
            <a:r>
              <a:rPr lang="cs-CZ" dirty="0"/>
              <a:t>Specialisté AČR působí na velitelství mise v </a:t>
            </a:r>
            <a:r>
              <a:rPr lang="cs-CZ" b="1" dirty="0"/>
              <a:t>CAMP FAOUAR </a:t>
            </a:r>
            <a:r>
              <a:rPr lang="cs-CZ" dirty="0"/>
              <a:t>na syrské straně separačního území.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4732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United Nations Disengagement Observer Force - UNDOF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cs-CZ" dirty="0"/>
              <a:t>Aktuálně čeští vojáci působí na velitelství mise v Sýrii v </a:t>
            </a:r>
            <a:r>
              <a:rPr lang="cs-CZ" dirty="0" err="1"/>
              <a:t>CAMPu</a:t>
            </a:r>
            <a:r>
              <a:rPr lang="cs-CZ" dirty="0"/>
              <a:t> FAOUAR.</a:t>
            </a:r>
          </a:p>
          <a:p>
            <a:pPr algn="just" fontAlgn="base"/>
            <a:r>
              <a:rPr lang="cs-CZ" dirty="0"/>
              <a:t>Ve štábu mise vykonávají funkce důstojníků pro výcvik, oblast plánování a zpravodajského zabezpečení a styčných důstojníků.</a:t>
            </a:r>
          </a:p>
          <a:p>
            <a:pPr algn="just" fontAlgn="base"/>
            <a:r>
              <a:rPr lang="cs-CZ" dirty="0" smtClean="0"/>
              <a:t>Doba </a:t>
            </a:r>
            <a:r>
              <a:rPr lang="cs-CZ" dirty="0"/>
              <a:t>nasazení: </a:t>
            </a:r>
            <a:r>
              <a:rPr lang="cs-CZ" b="1" dirty="0"/>
              <a:t>od ledna 2024 do ledna </a:t>
            </a:r>
            <a:r>
              <a:rPr lang="cs-CZ" b="1" dirty="0" smtClean="0"/>
              <a:t>2025</a:t>
            </a:r>
            <a:r>
              <a:rPr lang="cs-CZ" dirty="0" smtClean="0"/>
              <a:t>. Velitel </a:t>
            </a:r>
            <a:r>
              <a:rPr lang="cs-CZ" dirty="0"/>
              <a:t>skupiny naší jednotky v misi působí jako hlavní představitel za AČR a zastává pozici </a:t>
            </a:r>
            <a:r>
              <a:rPr lang="cs-CZ" b="1" dirty="0"/>
              <a:t>náčelníka oddělení plánování na velitelství UNDOF.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36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>12. </a:t>
            </a:r>
            <a:r>
              <a:rPr lang="cs-CZ" sz="4000" b="1" dirty="0" smtClean="0"/>
              <a:t>další pozorovatelské mise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Vojáci Armády České republiky se k plnění úkolů v těchto zahraničních misích vysílají na základě požadavků mezinárodních vládních organizací </a:t>
            </a:r>
            <a:r>
              <a:rPr lang="cs-CZ" b="1" dirty="0"/>
              <a:t>(EU, OSN, OBSE</a:t>
            </a:r>
            <a:r>
              <a:rPr lang="cs-CZ" b="1" dirty="0" smtClean="0"/>
              <a:t>).</a:t>
            </a:r>
          </a:p>
          <a:p>
            <a:r>
              <a:rPr lang="cs-CZ" dirty="0"/>
              <a:t>Jejich úkoly vyplývají z mandátů konkrétních misí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Příslušníci AČR se podílejí na řízení těchto misí a monitorují politickou, vojenskou a bezpečnostní situace v oblasti konfliktu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6533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886700" cy="576063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Mise OSN</a:t>
            </a:r>
            <a:endParaRPr lang="cs-CZ" sz="4800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7"/>
            <a:ext cx="3843370" cy="224480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sp>
        <p:nvSpPr>
          <p:cNvPr id="6" name="AutoShape 2" descr="Organizace spojených národů – Wikipedie"/>
          <p:cNvSpPr>
            <a:spLocks noChangeAspect="1" noChangeArrowheads="1"/>
          </p:cNvSpPr>
          <p:nvPr/>
        </p:nvSpPr>
        <p:spPr bwMode="auto">
          <a:xfrm>
            <a:off x="155575" y="-762000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67544" y="3718113"/>
            <a:ext cx="6702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Mise Organizace spojených národů</a:t>
            </a:r>
            <a:endParaRPr lang="cs-CZ" dirty="0"/>
          </a:p>
          <a:p>
            <a:r>
              <a:rPr lang="cs-CZ" b="1" dirty="0"/>
              <a:t>V misích OSN působí celkem sedm českých vojenských pozorovatelů:</a:t>
            </a:r>
            <a:endParaRPr lang="cs-CZ" dirty="0"/>
          </a:p>
          <a:p>
            <a:r>
              <a:rPr lang="cs-CZ" dirty="0"/>
              <a:t>2 v Demokratické republice Kongo (MONUSCO)</a:t>
            </a:r>
          </a:p>
          <a:p>
            <a:r>
              <a:rPr lang="cs-CZ" dirty="0"/>
              <a:t>1 v Kosovské republice (UNMIK)</a:t>
            </a:r>
          </a:p>
          <a:p>
            <a:r>
              <a:rPr lang="cs-CZ" dirty="0"/>
              <a:t>3 ve Středoafrické republice (MINUSCA)</a:t>
            </a:r>
          </a:p>
          <a:p>
            <a:r>
              <a:rPr lang="cs-CZ" dirty="0"/>
              <a:t>1 na území Pákistánu/Indie (UNMOGIP)</a:t>
            </a:r>
          </a:p>
        </p:txBody>
      </p:sp>
    </p:spTree>
    <p:extLst>
      <p:ext uri="{BB962C8B-B14F-4D97-AF65-F5344CB8AC3E}">
        <p14:creationId xmlns:p14="http://schemas.microsoft.com/office/powerpoint/2010/main" val="14997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/>
              <a:t>12. Použité zdroje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04864"/>
            <a:ext cx="7687766" cy="3972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Armáda České republiky: symbol demokracie a státní suverenity 1993 – 2012. Praha: MO ČR, 2013. </a:t>
            </a:r>
          </a:p>
          <a:p>
            <a:endParaRPr lang="cs-CZ" sz="2000" dirty="0"/>
          </a:p>
          <a:p>
            <a:r>
              <a:rPr lang="cs-CZ" sz="2000" dirty="0" smtClean="0"/>
              <a:t>Marie </a:t>
            </a:r>
            <a:r>
              <a:rPr lang="cs-CZ" sz="2000" dirty="0" err="1" smtClean="0"/>
              <a:t>Koldinská</a:t>
            </a:r>
            <a:r>
              <a:rPr lang="cs-CZ" sz="2000" dirty="0" smtClean="0"/>
              <a:t> – Ivan Šedivý, Válka a armáda v českých dějinách: </a:t>
            </a:r>
            <a:r>
              <a:rPr lang="cs-CZ" sz="2000" dirty="0" err="1" smtClean="0"/>
              <a:t>sociohistorické</a:t>
            </a:r>
            <a:r>
              <a:rPr lang="cs-CZ" sz="2000" dirty="0" smtClean="0"/>
              <a:t> črty. Praha: Lidové noviny, 2008. 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http://www.mise.army.cz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2035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60997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Velitelství pro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40414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cs-CZ" dirty="0"/>
              <a:t>velení</a:t>
            </a:r>
          </a:p>
          <a:p>
            <a:pPr fontAlgn="base"/>
            <a:r>
              <a:rPr lang="cs-CZ" dirty="0"/>
              <a:t>osobní štáb</a:t>
            </a:r>
          </a:p>
          <a:p>
            <a:pPr fontAlgn="base"/>
            <a:r>
              <a:rPr lang="cs-CZ" dirty="0"/>
              <a:t>oddělení personalistiky</a:t>
            </a:r>
          </a:p>
          <a:p>
            <a:pPr fontAlgn="base"/>
            <a:r>
              <a:rPr lang="cs-CZ" dirty="0"/>
              <a:t>ekonomický odbor</a:t>
            </a:r>
          </a:p>
          <a:p>
            <a:pPr fontAlgn="base"/>
            <a:r>
              <a:rPr lang="cs-CZ" dirty="0"/>
              <a:t>odbor společné operační centrum</a:t>
            </a:r>
          </a:p>
          <a:p>
            <a:pPr fontAlgn="base"/>
            <a:r>
              <a:rPr lang="cs-CZ" dirty="0"/>
              <a:t>odbor zpravodajský</a:t>
            </a:r>
          </a:p>
          <a:p>
            <a:pPr fontAlgn="base"/>
            <a:r>
              <a:rPr lang="cs-CZ" dirty="0"/>
              <a:t>odbor řízení operací</a:t>
            </a:r>
          </a:p>
          <a:p>
            <a:pPr fontAlgn="base"/>
            <a:r>
              <a:rPr lang="cs-CZ" dirty="0"/>
              <a:t>odbor plánování</a:t>
            </a:r>
          </a:p>
          <a:p>
            <a:pPr fontAlgn="base"/>
            <a:r>
              <a:rPr lang="cs-CZ" dirty="0"/>
              <a:t>odbor zabezpečení přípravy a výcviku</a:t>
            </a:r>
          </a:p>
          <a:p>
            <a:pPr fontAlgn="base"/>
            <a:r>
              <a:rPr lang="cs-CZ" dirty="0"/>
              <a:t>odbor logistiky</a:t>
            </a:r>
          </a:p>
          <a:p>
            <a:pPr fontAlgn="base"/>
            <a:r>
              <a:rPr lang="cs-CZ" dirty="0"/>
              <a:t>odbor komunikačních a informačních systémů a bezpečnosti informací</a:t>
            </a:r>
          </a:p>
          <a:p>
            <a:pPr fontAlgn="base"/>
            <a:r>
              <a:rPr lang="cs-CZ" dirty="0"/>
              <a:t>centrum podpory operací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11911124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Děkuji za pozornost. Dotazy?</a:t>
            </a:r>
            <a:endParaRPr lang="cs-CZ" sz="32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552898"/>
            <a:ext cx="6120679" cy="34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Úkolové uskupení AČR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900091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vytváří se na základě stanovených úkolů, které souvisí se stanovením </a:t>
            </a:r>
            <a:r>
              <a:rPr lang="cs-CZ" b="1" dirty="0" smtClean="0"/>
              <a:t>politických a vojenských cílů</a:t>
            </a:r>
            <a:r>
              <a:rPr lang="cs-CZ" dirty="0" smtClean="0"/>
              <a:t> dané plánované operace</a:t>
            </a:r>
          </a:p>
          <a:p>
            <a:pPr marL="0" indent="0">
              <a:buNone/>
            </a:pPr>
            <a:r>
              <a:rPr lang="cs-CZ" dirty="0"/>
              <a:t>§ </a:t>
            </a:r>
            <a:r>
              <a:rPr lang="cs-CZ" dirty="0" smtClean="0"/>
              <a:t>40a zákona č. 221/1999 Sb., o vojácích z povolání</a:t>
            </a:r>
            <a:endParaRPr lang="cs-CZ" dirty="0"/>
          </a:p>
          <a:p>
            <a:r>
              <a:rPr lang="cs-CZ" b="1" dirty="0"/>
              <a:t>Zahraniční operace</a:t>
            </a:r>
          </a:p>
          <a:p>
            <a:r>
              <a:rPr lang="cs-CZ" i="1" dirty="0"/>
              <a:t>(1)</a:t>
            </a:r>
            <a:r>
              <a:rPr lang="cs-CZ" dirty="0"/>
              <a:t> Zahraniční operací se rozumí výkon služby mimo území České republiky, během kterého voják plní úkoly ozbrojených sil podle zvláštního právního </a:t>
            </a:r>
            <a:r>
              <a:rPr lang="cs-CZ" dirty="0" smtClean="0"/>
              <a:t>předpisu.</a:t>
            </a:r>
            <a:r>
              <a:rPr lang="cs-CZ" baseline="30000" dirty="0" smtClean="0"/>
              <a:t>.</a:t>
            </a:r>
            <a:endParaRPr lang="cs-CZ" dirty="0"/>
          </a:p>
          <a:p>
            <a:r>
              <a:rPr lang="cs-CZ" i="1" dirty="0"/>
              <a:t>(2)</a:t>
            </a:r>
            <a:r>
              <a:rPr lang="cs-CZ" dirty="0"/>
              <a:t> Po dobu vyslání do zahraniční operace plní voják služební povinnosti podle zařazení </a:t>
            </a:r>
            <a:r>
              <a:rPr lang="cs-CZ" b="1" dirty="0"/>
              <a:t>v úkolovém uskupení nebo individuálně.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24911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68198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KVAČR 2035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332139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Na základě technologického vývoje a  měnících se požadavků na konektivitu, </a:t>
            </a:r>
            <a:r>
              <a:rPr lang="cs-CZ" dirty="0" smtClean="0"/>
              <a:t>odolnost </a:t>
            </a:r>
            <a:r>
              <a:rPr lang="cs-CZ" dirty="0"/>
              <a:t>a  ochranu strategické a  operační úrovně velení a řízení bude vypracován záměr rozvoje </a:t>
            </a:r>
            <a:r>
              <a:rPr lang="cs-CZ" dirty="0" smtClean="0"/>
              <a:t>GŠ a</a:t>
            </a:r>
            <a:r>
              <a:rPr lang="cs-CZ" dirty="0"/>
              <a:t>  </a:t>
            </a:r>
            <a:r>
              <a:rPr lang="cs-CZ" b="1" dirty="0" err="1"/>
              <a:t>multidoménového</a:t>
            </a:r>
            <a:r>
              <a:rPr lang="cs-CZ" b="1" dirty="0"/>
              <a:t> </a:t>
            </a:r>
            <a:r>
              <a:rPr lang="cs-CZ" b="1" dirty="0" smtClean="0"/>
              <a:t>velitelství </a:t>
            </a:r>
            <a:r>
              <a:rPr lang="cs-CZ" b="1" dirty="0"/>
              <a:t>pro operace</a:t>
            </a:r>
            <a:r>
              <a:rPr lang="cs-CZ" b="1" dirty="0" smtClean="0"/>
              <a:t>.</a:t>
            </a:r>
          </a:p>
          <a:p>
            <a:pPr algn="just"/>
            <a:r>
              <a:rPr lang="cs-CZ" dirty="0" smtClean="0"/>
              <a:t>Velitelství pro operace mají podléhat </a:t>
            </a:r>
            <a:r>
              <a:rPr lang="cs-CZ" b="1" dirty="0" smtClean="0"/>
              <a:t>na taktické úrovni</a:t>
            </a:r>
            <a:r>
              <a:rPr lang="cs-CZ" dirty="0" smtClean="0"/>
              <a:t> Velitelství pozemních sil, Velitelství vzdušných sil, Velitelství teritoriálních sil a Velitelství informačních sil a kybernetických sil.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3798593045"/>
      </p:ext>
    </p:extLst>
  </p:cSld>
  <p:clrMapOvr>
    <a:masterClrMapping/>
  </p:clrMapOvr>
</p:sld>
</file>

<file path=ppt/theme/theme1.xml><?xml version="1.0" encoding="utf-8"?>
<a:theme xmlns:a="http://schemas.openxmlformats.org/drawingml/2006/main" name="FVL_CJ-pozn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VL_CJ-pozn.potx" id="{43997EDE-72B1-48A6-80B9-ADEB9FA088B4}" vid="{5C234DA7-4FFE-4A42-B529-BB9C6C65078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873CFA5090684ABBCAC097F099FA42" ma:contentTypeVersion="4" ma:contentTypeDescription="Vytvoří nový dokument" ma:contentTypeScope="" ma:versionID="3c71b086967eef39503511a86ed7339c">
  <xsd:schema xmlns:xsd="http://www.w3.org/2001/XMLSchema" xmlns:xs="http://www.w3.org/2001/XMLSchema" xmlns:p="http://schemas.microsoft.com/office/2006/metadata/properties" xmlns:ns2="f242274d-c577-47b4-9953-4e44103112f8" xmlns:ns3="f1dd041e-beeb-4fbf-a6d2-93ac6baccf7f" targetNamespace="http://schemas.microsoft.com/office/2006/metadata/properties" ma:root="true" ma:fieldsID="83b4152b36b7e32eb35c1891a4822953" ns2:_="" ns3:_="">
    <xsd:import namespace="f242274d-c577-47b4-9953-4e44103112f8"/>
    <xsd:import namespace="f1dd041e-beeb-4fbf-a6d2-93ac6baccf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kademick_x00fd__x0020_rok"/>
                <xsd:element ref="ns3:Fakulta_x002c__x0020_jin_x00e1__x0020_sou_x010d__x00e1_st"/>
                <xsd:element ref="ns3:Ur_x010d_eno_x0020_pro_x0020_koh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2274d-c577-47b4-9953-4e4410311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d041e-beeb-4fbf-a6d2-93ac6baccf7f" elementFormDefault="qualified">
    <xsd:import namespace="http://schemas.microsoft.com/office/2006/documentManagement/types"/>
    <xsd:import namespace="http://schemas.microsoft.com/office/infopath/2007/PartnerControls"/>
    <xsd:element name="Akademick_x00fd__x0020_rok" ma:index="11" ma:displayName="Akademický rok" ma:format="Dropdown" ma:internalName="Akademick_x00fd__x0020_rok">
      <xsd:simpleType>
        <xsd:restriction base="dms:Choice">
          <xsd:enumeration value="2011-2012"/>
          <xsd:enumeration value="2012-2013"/>
          <xsd:enumeration value="2013-2014"/>
          <xsd:enumeration value="2014-2015"/>
          <xsd:enumeration value="2015-2016"/>
          <xsd:enumeration value="2016-2017"/>
          <xsd:enumeration value="2017-2018"/>
          <xsd:enumeration value="2018-2019"/>
          <xsd:enumeration value="2016-2017"/>
          <xsd:enumeration value="2017-2018"/>
          <xsd:enumeration value="2018-2019"/>
          <xsd:enumeration value="trvalá platnost"/>
        </xsd:restriction>
      </xsd:simpleType>
    </xsd:element>
    <xsd:element name="Fakulta_x002c__x0020_jin_x00e1__x0020_sou_x010d__x00e1_st" ma:index="12" ma:displayName="Fakulta, jiná součást" ma:format="Dropdown" ma:internalName="Fakulta_x002c__x0020_jin_x00e1__x0020_sou_x010d__x00e1_st">
      <xsd:simpleType>
        <xsd:restriction base="dms:Choice">
          <xsd:enumeration value="celá univerzita"/>
          <xsd:enumeration value="CJV"/>
          <xsd:enumeration value="CTVS"/>
          <xsd:enumeration value="FVL"/>
          <xsd:enumeration value="FVT"/>
          <xsd:enumeration value="FVZ"/>
          <xsd:enumeration value="ÚOPZHN"/>
        </xsd:restriction>
      </xsd:simpleType>
    </xsd:element>
    <xsd:element name="Ur_x010d_eno_x0020_pro_x0020_koho" ma:index="13" ma:displayName="Určeno pro koho" ma:format="Dropdown" ma:internalName="Ur_x010d_eno_x0020_pro_x0020_koho">
      <xsd:simpleType>
        <xsd:restriction base="dms:Choice">
          <xsd:enumeration value="studijní skupina"/>
          <xsd:enumeration value="učebna"/>
          <xsd:enumeration value="učitel"/>
          <xsd:enumeration value="všichn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42274d-c577-47b4-9953-4e44103112f8">TH64JJ3HEHY5-1611101989-41</_dlc_DocId>
    <_dlc_DocIdUrl xmlns="f242274d-c577-47b4-9953-4e44103112f8">
      <Url>https://intranet.unob.cz/dokum/_layouts/15/DocIdRedir.aspx?ID=TH64JJ3HEHY5-1611101989-41</Url>
      <Description>TH64JJ3HEHY5-1611101989-41</Description>
    </_dlc_DocIdUrl>
    <Ur_x010d_eno_x0020_pro_x0020_koho xmlns="f1dd041e-beeb-4fbf-a6d2-93ac6baccf7f">všichni</Ur_x010d_eno_x0020_pro_x0020_koho>
    <Fakulta_x002c__x0020_jin_x00e1__x0020_sou_x010d__x00e1_st xmlns="f1dd041e-beeb-4fbf-a6d2-93ac6baccf7f">FVL</Fakulta_x002c__x0020_jin_x00e1__x0020_sou_x010d__x00e1_st>
    <Akademick_x00fd__x0020_rok xmlns="f1dd041e-beeb-4fbf-a6d2-93ac6baccf7f">2016-2017</Akademick_x00fd__x0020_rok>
  </documentManagement>
</p:properties>
</file>

<file path=customXml/itemProps1.xml><?xml version="1.0" encoding="utf-8"?>
<ds:datastoreItem xmlns:ds="http://schemas.openxmlformats.org/officeDocument/2006/customXml" ds:itemID="{EF954013-61B2-4133-A9E6-11BD107C3CA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D8B685B-1848-47A7-B660-BDAF3502A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2274d-c577-47b4-9953-4e44103112f8"/>
    <ds:schemaRef ds:uri="f1dd041e-beeb-4fbf-a6d2-93ac6bacc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2F744E-A009-4222-9956-45E1142F897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0382B54-F7B3-450E-B3FE-CFD37A36F995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f1dd041e-beeb-4fbf-a6d2-93ac6baccf7f"/>
    <ds:schemaRef ds:uri="f242274d-c577-47b4-9953-4e44103112f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4549</TotalTime>
  <Words>5700</Words>
  <Application>Microsoft Office PowerPoint</Application>
  <PresentationFormat>Předvádění na obrazovce (4:3)</PresentationFormat>
  <Paragraphs>416</Paragraphs>
  <Slides>70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4" baseType="lpstr">
      <vt:lpstr>Arial</vt:lpstr>
      <vt:lpstr>Calibri</vt:lpstr>
      <vt:lpstr>Times New Roman</vt:lpstr>
      <vt:lpstr>FVL_CJ-pozn</vt:lpstr>
      <vt:lpstr>Zapojení České republiky a Armády České republiky do zahraničních operací (stav 2023 až 2024)</vt:lpstr>
      <vt:lpstr>      Úvod  </vt:lpstr>
      <vt:lpstr>Velitelství pro operace</vt:lpstr>
      <vt:lpstr>Velitelství pro operace</vt:lpstr>
      <vt:lpstr>Velitelství pro operace</vt:lpstr>
      <vt:lpstr>Velitelství pro operace</vt:lpstr>
      <vt:lpstr>Velitelství pro operace</vt:lpstr>
      <vt:lpstr>Úkolové uskupení AČR</vt:lpstr>
      <vt:lpstr>KVAČR 2035</vt:lpstr>
      <vt:lpstr>Mandát pro zahraniční operace 2023-2024</vt:lpstr>
      <vt:lpstr>Mandát pro zahraniční operace 2023-2024</vt:lpstr>
      <vt:lpstr>Mandát pro zahraniční operace 2023-2024</vt:lpstr>
      <vt:lpstr>Mandát pro zahraniční operace 2023-2024</vt:lpstr>
      <vt:lpstr>Mandát pro zahraniční operace 2023-2024</vt:lpstr>
      <vt:lpstr>Mandát pro zahraniční operace 2023-2024</vt:lpstr>
      <vt:lpstr>1. Litva</vt:lpstr>
      <vt:lpstr>Enhanced Forward Presence</vt:lpstr>
      <vt:lpstr>Litva</vt:lpstr>
      <vt:lpstr>152 MM SAMOHYBNÁ KANÓNOVÁ HOUFNICE </vt:lpstr>
      <vt:lpstr>152 MM SAMOHYBNÁ KANÓNOVÁ HOUFNICE</vt:lpstr>
      <vt:lpstr>152 MM SAMOHYBNÁ KANÓNOVÁ HOUFNICE</vt:lpstr>
      <vt:lpstr>TITUS 6×6 MKPP </vt:lpstr>
      <vt:lpstr>Litva - shrnutí</vt:lpstr>
      <vt:lpstr>2. Lotyšsko </vt:lpstr>
      <vt:lpstr>Lotyšsko </vt:lpstr>
      <vt:lpstr>Iveco LMV</vt:lpstr>
      <vt:lpstr>Lotyšsko </vt:lpstr>
      <vt:lpstr>3. Slovensko</vt:lpstr>
      <vt:lpstr>Slovensko </vt:lpstr>
      <vt:lpstr>Slovensko</vt:lpstr>
      <vt:lpstr>Slovensko</vt:lpstr>
      <vt:lpstr>Schützenpanzer Puma</vt:lpstr>
      <vt:lpstr>4. Polsko</vt:lpstr>
      <vt:lpstr>Polsko</vt:lpstr>
      <vt:lpstr>Mi-171Š. </vt:lpstr>
      <vt:lpstr>Mi-171Š.</vt:lpstr>
      <vt:lpstr>V současné době působí na velitelství KFOR Úkolové uskupení HQ KFOR, které tvoří 25. skupina sedmi českých vojáků. Ti se v mezinárodním štábu podílejí na plnění operačního úkolu.  Velitel skupiny převzal plnění operačního úkolu dne 2. srpna 2023.  Plánovaná doba nasazení: 8/2023 - 2/2024</vt:lpstr>
      <vt:lpstr>5. KOSOVO (VP MSU KFOR) </vt:lpstr>
      <vt:lpstr>KOSOVO (VP MSU KFOR)</vt:lpstr>
      <vt:lpstr>KOSOVO (VP MSU KFOR)</vt:lpstr>
      <vt:lpstr>6. BOSNA A HERCEGOVINA (EUFOR - ALTHEA) </vt:lpstr>
      <vt:lpstr>BOSNA A HERCEGOVINA (EUFOR - ALTHEA)</vt:lpstr>
      <vt:lpstr>Sarajevo</vt:lpstr>
      <vt:lpstr>7. EUROPEAN UNION NAVAL FORCES - MEDITERRANEAN - EUNAVFOR MED </vt:lpstr>
      <vt:lpstr>EUROPEAN UNION NAVAL FORCES - MEDITERRANEAN - EUNAVFOR MED </vt:lpstr>
      <vt:lpstr>EUROPEAN UNION NAVAL FORCES - MEDITERRANEAN - EUNAVFOR MED </vt:lpstr>
      <vt:lpstr>EUROPEAN UNION NAVAL FORCES - MEDITERRANEAN - EUNAVFOR MED</vt:lpstr>
      <vt:lpstr>8. EUMAM UKRAINE (EUROPEAN UNION MILITARY ASSISTANCE MISSION) </vt:lpstr>
      <vt:lpstr>EUMAM UKRAINE (EUROPEAN UNION MILITARY ASSISTANCE MISSION)</vt:lpstr>
      <vt:lpstr>EUMAM UKRAINE (EUROPEAN UNION MILITARY ASSISTANCE MISSION)</vt:lpstr>
      <vt:lpstr>EUMAM UKRAINE (EUROPEAN UNION MILITARY ASSISTANCE MISSION)</vt:lpstr>
      <vt:lpstr>9. Irák </vt:lpstr>
      <vt:lpstr>Úkolové uskupení AČR Irák </vt:lpstr>
      <vt:lpstr>Úkolové uskupení AČR Irák</vt:lpstr>
      <vt:lpstr>10. Sinaj (MFO - Multinational Force and Observers)  </vt:lpstr>
      <vt:lpstr>Sinaj (MFO - Multinational Force and Observers)</vt:lpstr>
      <vt:lpstr>Sinaj (MFO - Multinational Force and Observers)</vt:lpstr>
      <vt:lpstr>Sinaj (MFO - Multinational Force and Observers</vt:lpstr>
      <vt:lpstr>CASA C-295 </vt:lpstr>
      <vt:lpstr>Sinaj (MFO - Multinational Force and Observers)</vt:lpstr>
      <vt:lpstr>Sinaj (MFO - Multinational Force and Observers)</vt:lpstr>
      <vt:lpstr>Sinaj (MFO - Multinational Force and Observers)</vt:lpstr>
      <vt:lpstr>11. The United Nations Disengagement Observer Force - UNDOF </vt:lpstr>
      <vt:lpstr>The United Nations Disengagement Observer Force - UNDOF</vt:lpstr>
      <vt:lpstr>8. skupina AČR na velitelství mise UNDOF</vt:lpstr>
      <vt:lpstr>The United Nations Disengagement Observer Force - UNDOF</vt:lpstr>
      <vt:lpstr>12. další pozorovatelské mise</vt:lpstr>
      <vt:lpstr>Mise OSN</vt:lpstr>
      <vt:lpstr>12. Použité zdroje</vt:lpstr>
      <vt:lpstr>Děkuji za pozornost. Dotazy?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Binar Aleš</dc:creator>
  <cp:lastModifiedBy>Uživatel systému Windows</cp:lastModifiedBy>
  <cp:revision>385</cp:revision>
  <cp:lastPrinted>2015-05-18T11:06:29Z</cp:lastPrinted>
  <dcterms:created xsi:type="dcterms:W3CDTF">1601-01-01T00:00:00Z</dcterms:created>
  <dcterms:modified xsi:type="dcterms:W3CDTF">2024-03-14T08:37:23Z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0x010100A6873CFA5090684ABBCAC097F099FA42</vt:lpwstr>
  </property>
  <property fmtid="{D5CDD505-2E9C-101B-9397-08002B2CF9AE}" pid="3" name="Školní rok">
    <vt:lpwstr>325;#2016-2017|a6b90115-bf7e-4394-a16f-ddc4c4899a9a</vt:lpwstr>
  </property>
  <property fmtid="{D5CDD505-2E9C-101B-9397-08002B2CF9AE}" pid="4" name="Jazyk dokumentu">
    <vt:lpwstr>69;#CZ|046dc3f6-d335-4a82-a1b1-c7af0ded673d</vt:lpwstr>
  </property>
  <property fmtid="{D5CDD505-2E9C-101B-9397-08002B2CF9AE}" pid="5" name="Subjekt určení">
    <vt:lpwstr>171;#všichni|101a21bb-d11c-4008-a326-77964924bc4c</vt:lpwstr>
  </property>
  <property fmtid="{D5CDD505-2E9C-101B-9397-08002B2CF9AE}" pid="6" name="Klasifikace">
    <vt:lpwstr>281;#Bez klasifikace|7df1a0eb-04ec-4b97-9af9-94f2a6947eb8</vt:lpwstr>
  </property>
  <property fmtid="{D5CDD505-2E9C-101B-9397-08002B2CF9AE}" pid="7" name="Semestr">
    <vt:lpwstr>více semestrů</vt:lpwstr>
  </property>
  <property fmtid="{D5CDD505-2E9C-101B-9397-08002B2CF9AE}" pid="8" name="Fakulta, jiná součást">
    <vt:lpwstr>FVL</vt:lpwstr>
  </property>
  <property fmtid="{D5CDD505-2E9C-101B-9397-08002B2CF9AE}" pid="9" name="_dlc_DocIdItemGuid">
    <vt:lpwstr>c990a293-72b3-48a6-9fc5-daf5556d3b05</vt:lpwstr>
  </property>
  <property fmtid="{D5CDD505-2E9C-101B-9397-08002B2CF9AE}" pid="10" name="DocumentSetDescription">
    <vt:lpwstr/>
  </property>
  <property fmtid="{D5CDD505-2E9C-101B-9397-08002B2CF9AE}" pid="11" name="Určeno pro koho">
    <vt:lpwstr>všichni</vt:lpwstr>
  </property>
  <property fmtid="{D5CDD505-2E9C-101B-9397-08002B2CF9AE}" pid="12" name="Akademický rok">
    <vt:lpwstr>2016-2017</vt:lpwstr>
  </property>
</Properties>
</file>