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344" r:id="rId7"/>
    <p:sldId id="304" r:id="rId8"/>
    <p:sldId id="30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56835" autoAdjust="0"/>
  </p:normalViewPr>
  <p:slideViewPr>
    <p:cSldViewPr snapToGrid="0">
      <p:cViewPr varScale="1">
        <p:scale>
          <a:sx n="50" d="100"/>
          <a:sy n="50" d="100"/>
        </p:scale>
        <p:origin x="-26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1FFF-1965-4D34-B12F-B5F72A18042E}" type="datetimeFigureOut">
              <a:rPr lang="cs-CZ" smtClean="0"/>
              <a:t>3.8.2020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2258-8808-4BDB-9143-BF75D0C333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78B-A2A8-42AA-B7EE-273249DC5D35}" type="datetimeFigureOut">
              <a:rPr lang="cs-CZ" smtClean="0"/>
              <a:pPr/>
              <a:t>3.8.2020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153C-21F1-4D4C-BA87-B6DBE0F91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8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12838" y="544513"/>
            <a:ext cx="446405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8687"/>
            <a:ext cx="7886700" cy="34237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3670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6661"/>
            <a:ext cx="3886200" cy="36703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096168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16" y="252996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62113"/>
            <a:ext cx="3868340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2996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62113"/>
            <a:ext cx="3887391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92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86928"/>
            <a:ext cx="4629150" cy="4774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7128"/>
            <a:ext cx="2949178" cy="31818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3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280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2808"/>
            <a:ext cx="4629150" cy="47482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13008"/>
            <a:ext cx="2949178" cy="3155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155"/>
            <a:ext cx="7886700" cy="370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72" y="6356351"/>
            <a:ext cx="2401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Volitelná poznámka uživatele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67704" y="1800866"/>
            <a:ext cx="9144000" cy="123713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altLang="cs-CZ" sz="3600" b="1" dirty="0" smtClean="0">
                <a:solidFill>
                  <a:srgbClr val="FF0000"/>
                </a:solidFill>
              </a:rPr>
              <a:t>MILITARY</a:t>
            </a:r>
            <a:br>
              <a:rPr lang="cs-CZ" altLang="cs-CZ" sz="3600" b="1" dirty="0" smtClean="0">
                <a:solidFill>
                  <a:srgbClr val="FF0000"/>
                </a:solidFill>
              </a:rPr>
            </a:br>
            <a:r>
              <a:rPr lang="cs-CZ" altLang="cs-CZ" sz="3600" b="1" dirty="0" smtClean="0">
                <a:solidFill>
                  <a:srgbClr val="FF0000"/>
                </a:solidFill>
              </a:rPr>
              <a:t>ENGINEERING</a:t>
            </a:r>
            <a:endParaRPr lang="cs-CZ" altLang="cs-CZ" sz="36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133876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accent5"/>
                </a:solidFill>
              </a:rPr>
              <a:t>SECURITY AND DEFENCE PROGRAMM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pic>
        <p:nvPicPr>
          <p:cNvPr id="36868" name="Picture 4" descr="https://upload.wikimedia.org/wikipedia/commons/thumb/a/a1/Royal_Engineers_badge.png/200px-Royal_Engineers_bad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026" y="5055503"/>
            <a:ext cx="900753" cy="1076400"/>
          </a:xfrm>
          <a:prstGeom prst="rect">
            <a:avLst/>
          </a:prstGeom>
          <a:noFill/>
        </p:spPr>
      </p:pic>
      <p:pic>
        <p:nvPicPr>
          <p:cNvPr id="36870" name="Picture 6" descr="https://upload.wikimedia.org/wikipedia/commons/thumb/3/35/United_States_Army_Corps_of_Engineers_logo.svg/2000px-United_States_Army_Corps_of_Engineers_logo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484" y="4316673"/>
            <a:ext cx="908217" cy="691090"/>
          </a:xfrm>
          <a:prstGeom prst="rect">
            <a:avLst/>
          </a:prstGeom>
          <a:noFill/>
        </p:spPr>
      </p:pic>
      <p:pic>
        <p:nvPicPr>
          <p:cNvPr id="36872" name="Picture 8" descr="http://aktivity.unob.cz/zv/PublishingImages/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0779" y="2529345"/>
            <a:ext cx="818866" cy="812043"/>
          </a:xfrm>
          <a:prstGeom prst="rect">
            <a:avLst/>
          </a:prstGeom>
          <a:noFill/>
        </p:spPr>
      </p:pic>
      <p:pic>
        <p:nvPicPr>
          <p:cNvPr id="36874" name="Picture 10" descr="https://upload.wikimedia.org/wikipedia/commons/thumb/3/3d/BW_Barettabzeichen_Pioniertruppe.jpg/220px-BW_Barettabzeichen_Pioniertrupp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50030" y="1751243"/>
            <a:ext cx="866348" cy="921478"/>
          </a:xfrm>
          <a:prstGeom prst="rect">
            <a:avLst/>
          </a:prstGeom>
          <a:noFill/>
        </p:spPr>
      </p:pic>
      <p:pic>
        <p:nvPicPr>
          <p:cNvPr id="36876" name="Picture 12" descr="http://www.army-armee.forces.gc.ca/assets/ARMY_Internet/images/37-combat-engineer-regiment/eng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885" y="1819111"/>
            <a:ext cx="750627" cy="853610"/>
          </a:xfrm>
          <a:prstGeom prst="rect">
            <a:avLst/>
          </a:prstGeom>
          <a:noFill/>
        </p:spPr>
      </p:pic>
      <p:pic>
        <p:nvPicPr>
          <p:cNvPr id="36878" name="Picture 14" descr="Výsledek obrázku pro Génie arme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22143" y="5398907"/>
            <a:ext cx="717879" cy="717879"/>
          </a:xfrm>
          <a:prstGeom prst="rect">
            <a:avLst/>
          </a:prstGeom>
          <a:noFill/>
        </p:spPr>
      </p:pic>
      <p:pic>
        <p:nvPicPr>
          <p:cNvPr id="36882" name="Picture 18" descr="https://upload.wikimedia.org/wikipedia/commons/thumb/0/00/Emblem_of_the_Spanish_Military_Engineers.svg/220px-Emblem_of_the_Spanish_Military_Engineers.svg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17354" y="2412475"/>
            <a:ext cx="941696" cy="1331216"/>
          </a:xfrm>
          <a:prstGeom prst="rect">
            <a:avLst/>
          </a:prstGeom>
          <a:noFill/>
        </p:spPr>
      </p:pic>
      <p:pic>
        <p:nvPicPr>
          <p:cNvPr id="36884" name="Picture 20" descr="https://upload.wikimedia.org/wikipedia/commons/thumb/9/98/Ingeni%C3%B8rregimentets_logo.jpg/100px-Ingeni%C3%B8rregimentets_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4843" y="2972163"/>
            <a:ext cx="726794" cy="1097459"/>
          </a:xfrm>
          <a:prstGeom prst="rect">
            <a:avLst/>
          </a:prstGeom>
          <a:noFill/>
        </p:spPr>
      </p:pic>
      <p:pic>
        <p:nvPicPr>
          <p:cNvPr id="36888" name="Picture 24" descr="http://www.kellybadges.co.uk/11808/royal-netherlands-army-engineers---brass-other-ranks-metal-cap-badge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825108" y="5073505"/>
            <a:ext cx="1154610" cy="946402"/>
          </a:xfrm>
          <a:prstGeom prst="rect">
            <a:avLst/>
          </a:prstGeom>
          <a:noFill/>
        </p:spPr>
      </p:pic>
      <p:pic>
        <p:nvPicPr>
          <p:cNvPr id="36890" name="Picture 26" descr="https://upload.wikimedia.org/wikipedia/commons/0/0e/Korpus%C3%B3wka_wojsk_inzynieryjnych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984499" y="2884307"/>
            <a:ext cx="854360" cy="1054081"/>
          </a:xfrm>
          <a:prstGeom prst="rect">
            <a:avLst/>
          </a:prstGeom>
          <a:noFill/>
        </p:spPr>
      </p:pic>
      <p:pic>
        <p:nvPicPr>
          <p:cNvPr id="36892" name="Picture 28" descr="Pioneeripat vapp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1315" y="5239680"/>
            <a:ext cx="793537" cy="895110"/>
          </a:xfrm>
          <a:prstGeom prst="rect">
            <a:avLst/>
          </a:prstGeom>
          <a:noFill/>
        </p:spPr>
      </p:pic>
      <p:pic>
        <p:nvPicPr>
          <p:cNvPr id="1026" name="Picture 2" descr="http://www.spacciotruppa.it/1911-home_default/Fregio-da-Basco-Genio-P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173" y="5087276"/>
            <a:ext cx="1131234" cy="113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f/fa/10th_engineer._brigade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686" y="3277743"/>
            <a:ext cx="944536" cy="110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zpr.mil.sk/data/files/762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45" y="4095381"/>
            <a:ext cx="798851" cy="111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Obrázek 25" descr="http://www.kkk.tsk.tr/Resimler/YakaIsaretleri/8.png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0" y="1165104"/>
            <a:ext cx="83820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Obrázek 27" descr="http://www.exercito.pt/sites/RE3/PublishingImages/BrasaoRE3.pn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512" y="1152895"/>
            <a:ext cx="999911" cy="1639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Obrázek 29" descr="http://www.honvedelem.hu/files/10/szentes_1344322003.jpg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885" y="2972163"/>
            <a:ext cx="885825" cy="859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Picture 8" descr="Emblème 11 Bataillon Génie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01" y="4734307"/>
            <a:ext cx="7905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86" name="Picture 22" descr="MX Logo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22395" y="5431849"/>
            <a:ext cx="1064397" cy="845339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2465616" y="348698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Vindication of the term credit 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en-US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colloquium and student‘s 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cs-CZ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2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5679" y="2085018"/>
            <a:ext cx="6588171" cy="3709808"/>
          </a:xfrm>
        </p:spPr>
        <p:txBody>
          <a:bodyPr>
            <a:noAutofit/>
          </a:bodyPr>
          <a:lstStyle/>
          <a:p>
            <a:pPr marL="354013" indent="-354013">
              <a:buSzPct val="130000"/>
            </a:pP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Questions answering (if any);</a:t>
            </a:r>
          </a:p>
          <a:p>
            <a:pPr marL="354013" indent="-354013">
              <a:buSzPct val="130000"/>
            </a:pPr>
            <a:r>
              <a:rPr lang="en-US" altLang="cs-CZ" sz="3200" b="1" dirty="0" smtClean="0">
                <a:solidFill>
                  <a:srgbClr val="C00000"/>
                </a:solidFill>
                <a:latin typeface="Arial" charset="0"/>
              </a:rPr>
              <a:t>Students' presentations; </a:t>
            </a:r>
          </a:p>
          <a:p>
            <a:pPr marL="354013" indent="-354013">
              <a:buSzPct val="130000"/>
            </a:pPr>
            <a:r>
              <a:rPr lang="en-US" altLang="cs-CZ" sz="3200" b="1" dirty="0" smtClean="0">
                <a:solidFill>
                  <a:srgbClr val="C00000"/>
                </a:solidFill>
                <a:latin typeface="Arial" charset="0"/>
              </a:rPr>
              <a:t>Discussion</a:t>
            </a:r>
            <a:r>
              <a:rPr lang="cs-CZ" altLang="cs-CZ" sz="3200" b="1" dirty="0" smtClean="0">
                <a:solidFill>
                  <a:srgbClr val="C00000"/>
                </a:solidFill>
                <a:latin typeface="Arial" charset="0"/>
              </a:rPr>
              <a:t>;</a:t>
            </a:r>
            <a:endParaRPr lang="en-US" altLang="cs-CZ" sz="3200" b="1" dirty="0" smtClean="0">
              <a:solidFill>
                <a:srgbClr val="C00000"/>
              </a:solidFill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Final Conclusion</a:t>
            </a:r>
            <a:r>
              <a:rPr lang="cs-CZ" altLang="cs-CZ" sz="3200" b="1" dirty="0" smtClean="0">
                <a:latin typeface="Arial" charset="0"/>
              </a:rPr>
              <a:t>;</a:t>
            </a: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Teacher´s Term Evaluation</a:t>
            </a:r>
            <a:r>
              <a:rPr lang="cs-CZ" altLang="cs-CZ" sz="3200" b="1" dirty="0" smtClean="0">
                <a:latin typeface="Arial" charset="0"/>
              </a:rPr>
              <a:t>.</a:t>
            </a: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Font typeface="Wingdings" pitchFamily="2" charset="2"/>
              <a:buNone/>
            </a:pPr>
            <a:r>
              <a:rPr lang="en-US" altLang="cs-CZ" sz="3200" b="1" dirty="0" smtClean="0">
                <a:latin typeface="Arial" charset="0"/>
              </a:rPr>
              <a:t>	</a:t>
            </a:r>
            <a:endParaRPr lang="en-US" altLang="cs-CZ" sz="32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71517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LESSON CONTENT</a:t>
            </a:r>
            <a:r>
              <a:rPr lang="cs-CZ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n-US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152400" y="1145915"/>
            <a:ext cx="8991600" cy="4449342"/>
          </a:xfrm>
        </p:spPr>
        <p:txBody>
          <a:bodyPr>
            <a:noAutofit/>
          </a:bodyPr>
          <a:lstStyle/>
          <a:p>
            <a:pPr marL="0" indent="0" algn="ctr">
              <a:buFont typeface="Wingdings" pitchFamily="2" charset="2"/>
              <a:buNone/>
            </a:pPr>
            <a:endParaRPr lang="en-US" altLang="cs-CZ" sz="1600" b="1" dirty="0" smtClean="0">
              <a:solidFill>
                <a:srgbClr val="FF33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altLang="cs-CZ" b="1" dirty="0" smtClean="0">
                <a:solidFill>
                  <a:srgbClr val="FF3300"/>
                </a:solidFill>
              </a:rPr>
              <a:t>ANY QUESTIONS?</a:t>
            </a:r>
          </a:p>
          <a:p>
            <a:endParaRPr lang="en-US" altLang="cs-CZ" sz="1600" i="1" dirty="0" smtClean="0">
              <a:solidFill>
                <a:srgbClr val="0033CC"/>
              </a:solidFill>
            </a:endParaRPr>
          </a:p>
          <a:p>
            <a:endParaRPr lang="en-US" altLang="cs-CZ" sz="1600" i="1" dirty="0" smtClean="0">
              <a:solidFill>
                <a:srgbClr val="0033CC"/>
              </a:solidFill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7" name="Picture 2" descr="Vektorové otazník ikona webové klipart zdarma ke staž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43" y="2066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2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EN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_EN-pozn.potx" id="{31B037E0-CD72-4D3B-A2E4-D8CF437E6D11}" vid="{29724EEC-3848-4D34-9D74-BCD782F613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FVL_EN-pozn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haredContentType xmlns="Microsoft.SharePoint.Taxonomy.ContentTypeSync" SourceId="5b80e54c-f650-4555-b073-c28f0a639d38" ContentTypeId="0x01010100241CD0748BB4B444A2D2D477ED8CB477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73" ma:contentTypeDescription="" ma:contentTypeScope="" ma:versionID="7e301028b24506f3b426cca8c44b1657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ea2add189b7bf88089e797221951b0aa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Nadpis"/>
                <xsd:element ref="ns2:Platnost_x0020_formuláře_x0020_od"/>
                <xsd:element ref="ns2:Platnost_x0020_formuláře_x0020_do" minOccurs="0"/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Oblast_x0020_formulářeTaxHTField0" minOccurs="0"/>
                <xsd:element ref="ns2:TaxCatchAll" minOccurs="0"/>
                <xsd:element ref="ns2:TaxCatchAllLabel" minOccurs="0"/>
                <xsd:element ref="ns2:Druh_x0020_formulářeTaxHTField0" minOccurs="0"/>
                <xsd:element ref="ns2:Jazyk_x0020_formulářeTaxHTField0" minOccurs="0"/>
                <xsd:element ref="ns2:_dlc_DocId" minOccurs="0"/>
                <xsd:element ref="ns2:_dlc_DocIdUrl" minOccurs="0"/>
                <xsd:element ref="ns2:_dlc_DocIdPersist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Kombinované zobrazení" ma:hidden="true" ma:internalName="ShowCombineView">
      <xsd:simpleType>
        <xsd:restriction base="dms:Text"/>
      </xsd:simpleType>
    </xsd:element>
    <xsd:element name="ShowRepairView" ma:index="10" nillable="true" ma:displayName="Zobrazení oprav" ma:hidden="true" ma:internalName="ShowRepairView">
      <xsd:simpleType>
        <xsd:restriction base="dms:Text"/>
      </xsd:simpleType>
    </xsd:element>
    <xsd:element name="TemplateUrl" ma:index="11" nillable="true" ma:displayName="Připojení šablony" ma:hidden="true" ma:internalName="TemplateUrl">
      <xsd:simpleType>
        <xsd:restriction base="dms:Text"/>
      </xsd:simpleType>
    </xsd:element>
    <xsd:element name="xd_ProgID" ma:index="12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Nadpis" ma:index="1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Platnost_x0020_formuláře_x0020_od" ma:index="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3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ruh_x0020_formulářeTaxHTField0" ma:index="17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19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25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a4b1d69e970e4081a00b6ea954e45439" ma:index="27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 obsahu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660C2C-B82F-4044-883B-AA083E124F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39B334-0204-4F53-A890-6E50E08EFF2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83C94C6-B922-410B-B78E-19D32C273DB4}">
  <ds:schemaRefs>
    <ds:schemaRef ds:uri="http://schemas.microsoft.com/sharepoint/v3"/>
    <ds:schemaRef ds:uri="4c776772-38f0-49f0-aa86-460d0737ec12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8D181FA5-4683-433A-987E-48FBB63C966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2894F0A-9A69-44CB-BE78-1B25A2B03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FVL_EN-pozn</Template>
  <TotalTime>1627</TotalTime>
  <Words>87</Words>
  <Application>Microsoft Office PowerPoint</Application>
  <PresentationFormat>Předvádění na obrazovce (4:3)</PresentationFormat>
  <Paragraphs>24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FVL_EN-pozn</vt:lpstr>
      <vt:lpstr>MILITARY ENGINEERING</vt:lpstr>
      <vt:lpstr>Prezentace aplikace PowerPoint</vt:lpstr>
      <vt:lpstr>Prezentace aplikace PowerPoint</vt:lpstr>
    </vt:vector>
  </TitlesOfParts>
  <Company>max@world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Záleský Jaroslav</cp:lastModifiedBy>
  <cp:revision>155</cp:revision>
  <cp:lastPrinted>2016-10-24T09:37:12Z</cp:lastPrinted>
  <dcterms:created xsi:type="dcterms:W3CDTF">2016-03-11T08:20:56Z</dcterms:created>
  <dcterms:modified xsi:type="dcterms:W3CDTF">2020-08-03T08:07:25Z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