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48"/>
  </p:notesMasterIdLst>
  <p:handoutMasterIdLst>
    <p:handoutMasterId r:id="rId49"/>
  </p:handoutMasterIdLst>
  <p:sldIdLst>
    <p:sldId id="265" r:id="rId6"/>
    <p:sldId id="263" r:id="rId7"/>
    <p:sldId id="261" r:id="rId8"/>
    <p:sldId id="390" r:id="rId9"/>
    <p:sldId id="271" r:id="rId10"/>
    <p:sldId id="373" r:id="rId11"/>
    <p:sldId id="391" r:id="rId12"/>
    <p:sldId id="374" r:id="rId13"/>
    <p:sldId id="397" r:id="rId14"/>
    <p:sldId id="415" r:id="rId15"/>
    <p:sldId id="398" r:id="rId16"/>
    <p:sldId id="399" r:id="rId17"/>
    <p:sldId id="400" r:id="rId18"/>
    <p:sldId id="401" r:id="rId19"/>
    <p:sldId id="402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366" r:id="rId32"/>
    <p:sldId id="392" r:id="rId33"/>
    <p:sldId id="393" r:id="rId34"/>
    <p:sldId id="394" r:id="rId35"/>
    <p:sldId id="367" r:id="rId36"/>
    <p:sldId id="396" r:id="rId37"/>
    <p:sldId id="395" r:id="rId38"/>
    <p:sldId id="375" r:id="rId39"/>
    <p:sldId id="416" r:id="rId40"/>
    <p:sldId id="417" r:id="rId41"/>
    <p:sldId id="418" r:id="rId42"/>
    <p:sldId id="419" r:id="rId43"/>
    <p:sldId id="420" r:id="rId44"/>
    <p:sldId id="421" r:id="rId45"/>
    <p:sldId id="338" r:id="rId46"/>
    <p:sldId id="25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D2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 autoAdjust="0"/>
  </p:normalViewPr>
  <p:slideViewPr>
    <p:cSldViewPr snapToGrid="0">
      <p:cViewPr varScale="1">
        <p:scale>
          <a:sx n="165" d="100"/>
          <a:sy n="165" d="100"/>
        </p:scale>
        <p:origin x="15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45A05-1953-47A8-9D5B-C1BE4A5EED83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C5BD2-E48C-42A4-B833-8561479C8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428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9058-1B9C-473A-BBE9-8F7B4B129FA3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81394-BC83-4084-8DA0-79DCF9FDC1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865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175" y="1363432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05993"/>
            <a:ext cx="6858000" cy="1852473"/>
          </a:xfrm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7930438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51561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27412265"/>
              </p:ext>
            </p:extLst>
          </p:nvPr>
        </p:nvGraphicFramePr>
        <p:xfrm>
          <a:off x="0" y="6306457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519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344562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www.unob.cz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5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0902"/>
            <a:ext cx="2949178" cy="10764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0678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0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47403"/>
            <a:ext cx="1971675" cy="51295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47403"/>
            <a:ext cx="5800725" cy="51295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038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79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1045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054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2043981"/>
            <a:ext cx="7886700" cy="2159719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28650" y="4393481"/>
            <a:ext cx="7886700" cy="2159719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95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12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31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8934"/>
            <a:ext cx="7886700" cy="97455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4807"/>
            <a:ext cx="7886700" cy="4082156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1874339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51561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215686"/>
              </p:ext>
            </p:extLst>
          </p:nvPr>
        </p:nvGraphicFramePr>
        <p:xfrm>
          <a:off x="0" y="6306457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519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344562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www.unob.cz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3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473825"/>
            <a:ext cx="4629150" cy="5387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40988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3097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240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quarter" idx="10"/>
          </p:nvPr>
        </p:nvSpPr>
        <p:spPr>
          <a:xfrm>
            <a:off x="698500" y="1828800"/>
            <a:ext cx="3250045" cy="1820487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graf 3"/>
          <p:cNvSpPr>
            <a:spLocks noGrp="1"/>
          </p:cNvSpPr>
          <p:nvPr>
            <p:ph type="chart" sz="quarter" idx="12"/>
          </p:nvPr>
        </p:nvSpPr>
        <p:spPr>
          <a:xfrm>
            <a:off x="4225867" y="2255520"/>
            <a:ext cx="4560686" cy="3347258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graf 3"/>
          <p:cNvSpPr>
            <a:spLocks noGrp="1"/>
          </p:cNvSpPr>
          <p:nvPr>
            <p:ph type="chart" sz="quarter" idx="13"/>
          </p:nvPr>
        </p:nvSpPr>
        <p:spPr>
          <a:xfrm>
            <a:off x="742834" y="4184073"/>
            <a:ext cx="3250045" cy="182048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782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4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5472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72589"/>
            <a:ext cx="7886700" cy="718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4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 userDrawn="1"/>
        </p:nvSpPr>
        <p:spPr>
          <a:xfrm>
            <a:off x="1001684" y="2828836"/>
            <a:ext cx="7140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Děkuji za pozornost.</a:t>
            </a:r>
            <a:b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Dotazy?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79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05840"/>
            <a:ext cx="2949178" cy="1051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931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63767"/>
            <a:ext cx="7886700" cy="82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6A58-7A36-4533-8DE5-521D633956D1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66344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6551561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97486"/>
              </p:ext>
            </p:extLst>
          </p:nvPr>
        </p:nvGraphicFramePr>
        <p:xfrm>
          <a:off x="0" y="6306457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519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344562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www.unob.cz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8" y="157560"/>
            <a:ext cx="5573936" cy="7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6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546167"/>
            <a:ext cx="7886700" cy="463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651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680200"/>
            <a:ext cx="9144000" cy="1651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0409" y="364554"/>
            <a:ext cx="10979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l.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nob.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8760" y="6300101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5">
                <a:moveTo>
                  <a:pt x="0" y="0"/>
                </a:moveTo>
                <a:lnTo>
                  <a:pt x="0" y="5578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7622" y="6300101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5">
                <a:moveTo>
                  <a:pt x="0" y="0"/>
                </a:moveTo>
                <a:lnTo>
                  <a:pt x="0" y="5578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5" y="6300101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5">
                <a:moveTo>
                  <a:pt x="0" y="0"/>
                </a:moveTo>
                <a:lnTo>
                  <a:pt x="0" y="55789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064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7600" y="889"/>
            <a:ext cx="0" cy="973455"/>
          </a:xfrm>
          <a:custGeom>
            <a:avLst/>
            <a:gdLst/>
            <a:ahLst/>
            <a:cxnLst/>
            <a:rect l="l" t="t" r="r" b="b"/>
            <a:pathLst>
              <a:path h="973455">
                <a:moveTo>
                  <a:pt x="0" y="0"/>
                </a:moveTo>
                <a:lnTo>
                  <a:pt x="0" y="9734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89"/>
            <a:ext cx="0" cy="973455"/>
          </a:xfrm>
          <a:custGeom>
            <a:avLst/>
            <a:gdLst/>
            <a:ahLst/>
            <a:cxnLst/>
            <a:rect l="l" t="t" r="r" b="b"/>
            <a:pathLst>
              <a:path h="973455">
                <a:moveTo>
                  <a:pt x="0" y="0"/>
                </a:moveTo>
                <a:lnTo>
                  <a:pt x="0" y="9734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72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6799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57120" y="1693316"/>
            <a:ext cx="4429125" cy="176403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68605" marR="5080" indent="-256540">
              <a:lnSpc>
                <a:spcPts val="6480"/>
              </a:lnSpc>
              <a:spcBef>
                <a:spcPts val="919"/>
              </a:spcBef>
            </a:pPr>
            <a:r>
              <a:rPr sz="6000" b="0" dirty="0">
                <a:latin typeface="Arial"/>
                <a:cs typeface="Arial"/>
              </a:rPr>
              <a:t>Kyberne</a:t>
            </a:r>
            <a:r>
              <a:rPr sz="6000" b="0" spc="-30" dirty="0">
                <a:latin typeface="Arial"/>
                <a:cs typeface="Arial"/>
              </a:rPr>
              <a:t>t</a:t>
            </a:r>
            <a:r>
              <a:rPr sz="6000" b="0" spc="-5" dirty="0">
                <a:latin typeface="Arial"/>
                <a:cs typeface="Arial"/>
              </a:rPr>
              <a:t>ická  </a:t>
            </a:r>
            <a:r>
              <a:rPr sz="6000" b="0" dirty="0">
                <a:latin typeface="Arial"/>
                <a:cs typeface="Arial"/>
              </a:rPr>
              <a:t>bezpečnost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9317" y="3855288"/>
            <a:ext cx="7164729" cy="1418978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Téma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  <a:p>
            <a:pPr marL="3810" algn="ctr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Hrozby a rizika v kyberprostoru.</a:t>
            </a:r>
          </a:p>
          <a:p>
            <a:pPr marL="3810" algn="ctr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Ochrana aktiv.</a:t>
            </a:r>
          </a:p>
        </p:txBody>
      </p:sp>
    </p:spTree>
    <p:extLst>
      <p:ext uri="{BB962C8B-B14F-4D97-AF65-F5344CB8AC3E}">
        <p14:creationId xmlns:p14="http://schemas.microsoft.com/office/powerpoint/2010/main" val="8347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rizik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1127132"/>
            <a:ext cx="7803344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K identifikaci rizik můžeme používat mnoho vhodných metod a nástrojů.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Přístup </a:t>
            </a:r>
            <a:r>
              <a:rPr lang="cs-CZ" sz="2400" dirty="0">
                <a:latin typeface="Arial"/>
                <a:cs typeface="Arial"/>
              </a:rPr>
              <a:t>k jejich užití bude záviset především na povaze posuzovaných činností, druhů rizik, souvislostech organizace či účelu studia řízení rizik.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Na </a:t>
            </a:r>
            <a:r>
              <a:rPr lang="cs-CZ" sz="2400" dirty="0">
                <a:latin typeface="Arial"/>
                <a:cs typeface="Arial"/>
              </a:rPr>
              <a:t>základě toho přístupy užité k identifikování rizik mohou zahrnovat např. </a:t>
            </a:r>
            <a:r>
              <a:rPr lang="cs-CZ" sz="2400" b="1" dirty="0">
                <a:latin typeface="Arial"/>
                <a:cs typeface="Arial"/>
              </a:rPr>
              <a:t>brainstorming, </a:t>
            </a:r>
            <a:r>
              <a:rPr lang="cs-CZ" sz="2400" b="1" dirty="0" err="1">
                <a:latin typeface="Arial"/>
                <a:cs typeface="Arial"/>
              </a:rPr>
              <a:t>brainwriting</a:t>
            </a:r>
            <a:r>
              <a:rPr lang="cs-CZ" sz="2400" b="1" dirty="0">
                <a:latin typeface="Arial"/>
                <a:cs typeface="Arial"/>
              </a:rPr>
              <a:t>, řízenou diskuzi, metodu CNB (společného zápisníku), dotazníkové šetření, odvětvový (funkční) </a:t>
            </a:r>
            <a:r>
              <a:rPr lang="cs-CZ" sz="2400" b="1" dirty="0" err="1">
                <a:latin typeface="Arial"/>
                <a:cs typeface="Arial"/>
              </a:rPr>
              <a:t>benchmarking</a:t>
            </a:r>
            <a:r>
              <a:rPr lang="cs-CZ" sz="2400" b="1" dirty="0">
                <a:latin typeface="Arial"/>
                <a:cs typeface="Arial"/>
              </a:rPr>
              <a:t>, systémovou analýzu, analýzu pomocí scénářů, předběžnou analýzu ohrožení (</a:t>
            </a:r>
            <a:r>
              <a:rPr lang="cs-CZ" sz="2400" b="1" dirty="0" err="1">
                <a:latin typeface="Arial"/>
                <a:cs typeface="Arial"/>
              </a:rPr>
              <a:t>Preliminary</a:t>
            </a:r>
            <a:r>
              <a:rPr lang="cs-CZ" sz="2400" b="1" dirty="0">
                <a:latin typeface="Arial"/>
                <a:cs typeface="Arial"/>
              </a:rPr>
              <a:t> Hazard </a:t>
            </a:r>
            <a:r>
              <a:rPr lang="cs-CZ" sz="2400" b="1" dirty="0" err="1">
                <a:latin typeface="Arial"/>
                <a:cs typeface="Arial"/>
              </a:rPr>
              <a:t>Analysis</a:t>
            </a:r>
            <a:r>
              <a:rPr lang="cs-CZ" sz="2400" b="1" dirty="0">
                <a:latin typeface="Arial"/>
                <a:cs typeface="Arial"/>
              </a:rPr>
              <a:t> – PHA) či analýzu ohrožení a provozuschopnosti (Hazard &amp; Operability </a:t>
            </a:r>
            <a:r>
              <a:rPr lang="cs-CZ" sz="2400" b="1" dirty="0" err="1">
                <a:latin typeface="Arial"/>
                <a:cs typeface="Arial"/>
              </a:rPr>
              <a:t>Studies</a:t>
            </a:r>
            <a:r>
              <a:rPr lang="cs-CZ" sz="2400" b="1" dirty="0">
                <a:latin typeface="Arial"/>
                <a:cs typeface="Arial"/>
              </a:rPr>
              <a:t> – HAZOP).</a:t>
            </a:r>
          </a:p>
        </p:txBody>
      </p:sp>
    </p:spTree>
    <p:extLst>
      <p:ext uri="{BB962C8B-B14F-4D97-AF65-F5344CB8AC3E}">
        <p14:creationId xmlns:p14="http://schemas.microsoft.com/office/powerpoint/2010/main" val="20584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aktiv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976661"/>
            <a:ext cx="7803344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dirty="0">
                <a:latin typeface="Arial"/>
                <a:cs typeface="Arial"/>
              </a:rPr>
              <a:t>Aktivum</a:t>
            </a:r>
            <a:r>
              <a:rPr lang="cs-CZ" sz="2400" dirty="0">
                <a:latin typeface="Arial"/>
                <a:cs typeface="Arial"/>
              </a:rPr>
              <a:t> je cokoli, co má pro organizaci hodnotu a co tedy vyžaduje ochranu. U identifikace aktiv je třeba mít na paměti, že informační systém se skládá z něčeho víc, než jen z hardwaru a softwaru</a:t>
            </a:r>
            <a:r>
              <a:rPr lang="cs-CZ" sz="2400" dirty="0" smtClean="0">
                <a:latin typeface="Arial"/>
                <a:cs typeface="Arial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Identifikace aktiv by měla být provedena na vhodném </a:t>
            </a:r>
            <a:r>
              <a:rPr lang="cs-CZ" sz="2400" b="1" dirty="0">
                <a:latin typeface="Arial"/>
                <a:cs typeface="Arial"/>
              </a:rPr>
              <a:t>stupni podrobnosti</a:t>
            </a:r>
            <a:r>
              <a:rPr lang="cs-CZ" sz="2400" dirty="0">
                <a:latin typeface="Arial"/>
                <a:cs typeface="Arial"/>
              </a:rPr>
              <a:t>, který poskytuje pro hodnocení rizik dostatek informací. Stupeň podrobnosti použitý pro identifikaci aktiv ovlivní celkové množství informací shromážděných během hodnocení rizik. Tento stupeň lze zpřesnit v dalším opakování hodnocení rizik</a:t>
            </a:r>
            <a:r>
              <a:rPr lang="cs-CZ" sz="2400" dirty="0" smtClean="0">
                <a:latin typeface="Arial"/>
                <a:cs typeface="Arial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Velmi podstatné je rozlišit, zda se jedná o </a:t>
            </a:r>
            <a:r>
              <a:rPr lang="cs-CZ" sz="2400" b="1" dirty="0">
                <a:latin typeface="Arial"/>
                <a:cs typeface="Arial"/>
              </a:rPr>
              <a:t>jedinečné</a:t>
            </a:r>
            <a:r>
              <a:rPr lang="cs-CZ" sz="2400" dirty="0">
                <a:latin typeface="Arial"/>
                <a:cs typeface="Arial"/>
              </a:rPr>
              <a:t> aktivum nebo o aktivum </a:t>
            </a:r>
            <a:r>
              <a:rPr lang="cs-CZ" sz="2400" b="1" dirty="0">
                <a:latin typeface="Arial"/>
                <a:cs typeface="Arial"/>
              </a:rPr>
              <a:t>jednoduše nahraditelné</a:t>
            </a:r>
            <a:r>
              <a:rPr lang="cs-CZ" sz="24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aktiv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976661"/>
            <a:ext cx="7803344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U každého </a:t>
            </a:r>
            <a:r>
              <a:rPr lang="cs-CZ" sz="2400" dirty="0">
                <a:latin typeface="Arial"/>
                <a:cs typeface="Arial"/>
              </a:rPr>
              <a:t>aktiva by měl být identifikován </a:t>
            </a:r>
            <a:r>
              <a:rPr lang="cs-CZ" sz="2400" b="1" dirty="0">
                <a:latin typeface="Arial"/>
                <a:cs typeface="Arial"/>
              </a:rPr>
              <a:t>vlastník aktiva </a:t>
            </a:r>
            <a:r>
              <a:rPr lang="cs-CZ" sz="2400" dirty="0">
                <a:latin typeface="Arial"/>
                <a:cs typeface="Arial"/>
              </a:rPr>
              <a:t>k zajištění záruky a odpovědnosti za aktivum. Vlastník aktiva k němu možná nemá vlastnická práva, ale má přiměřenou odpovědnost za jeho produkci, vývoj, údržbu, používání a bezpečnost. </a:t>
            </a:r>
            <a:r>
              <a:rPr lang="cs-CZ" sz="2400" dirty="0" smtClean="0">
                <a:latin typeface="Arial"/>
                <a:cs typeface="Arial"/>
              </a:rPr>
              <a:t>Vlastník </a:t>
            </a:r>
            <a:r>
              <a:rPr lang="cs-CZ" sz="2400" dirty="0">
                <a:latin typeface="Arial"/>
                <a:cs typeface="Arial"/>
              </a:rPr>
              <a:t>aktiva je často nejvhodnější osobou pro určení hodnoty aktiva pro organizaci.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Hranicí </a:t>
            </a:r>
            <a:r>
              <a:rPr lang="cs-CZ" sz="2400" dirty="0">
                <a:latin typeface="Arial"/>
                <a:cs typeface="Arial"/>
              </a:rPr>
              <a:t>analýzy je okruh aktiv organizace, který má být zvládán procesem řízení rizik bezpečnosti informací</a:t>
            </a:r>
            <a:r>
              <a:rPr lang="cs-CZ" sz="2400" dirty="0" smtClean="0">
                <a:latin typeface="Arial"/>
                <a:cs typeface="Arial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dirty="0" smtClean="0">
                <a:latin typeface="Arial"/>
                <a:cs typeface="Arial"/>
              </a:rPr>
              <a:t>Výstupem </a:t>
            </a:r>
            <a:r>
              <a:rPr lang="cs-CZ" sz="2400" b="1" dirty="0">
                <a:latin typeface="Arial"/>
                <a:cs typeface="Arial"/>
              </a:rPr>
              <a:t>je seznam aktiv</a:t>
            </a:r>
            <a:r>
              <a:rPr lang="cs-CZ" sz="2400" dirty="0">
                <a:latin typeface="Arial"/>
                <a:cs typeface="Arial"/>
              </a:rPr>
              <a:t>, u nichž je třeba zajistit řízení rizik, </a:t>
            </a:r>
            <a:r>
              <a:rPr lang="cs-CZ" sz="2400" b="1" dirty="0">
                <a:latin typeface="Arial"/>
                <a:cs typeface="Arial"/>
              </a:rPr>
              <a:t>a seznam procesů </a:t>
            </a:r>
            <a:r>
              <a:rPr lang="cs-CZ" sz="2400" dirty="0">
                <a:latin typeface="Arial"/>
                <a:cs typeface="Arial"/>
              </a:rPr>
              <a:t>činností organizace, jež se vztahují k aktivům, a jejich důležitost.</a:t>
            </a:r>
          </a:p>
        </p:txBody>
      </p:sp>
    </p:spTree>
    <p:extLst>
      <p:ext uri="{BB962C8B-B14F-4D97-AF65-F5344CB8AC3E}">
        <p14:creationId xmlns:p14="http://schemas.microsoft.com/office/powerpoint/2010/main" val="22056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hrozeb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976661"/>
            <a:ext cx="78033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dirty="0">
                <a:latin typeface="Arial"/>
                <a:cs typeface="Arial"/>
              </a:rPr>
              <a:t>Identifikace hrozeb a jejich zdrojů </a:t>
            </a:r>
            <a:r>
              <a:rPr lang="cs-CZ" sz="2400" dirty="0">
                <a:latin typeface="Arial"/>
                <a:cs typeface="Arial"/>
              </a:rPr>
              <a:t>se provádí tak, že se vybírají ty </a:t>
            </a:r>
            <a:r>
              <a:rPr lang="cs-CZ" sz="2400" b="1" dirty="0">
                <a:latin typeface="Arial"/>
                <a:cs typeface="Arial"/>
              </a:rPr>
              <a:t>hrozby</a:t>
            </a:r>
            <a:r>
              <a:rPr lang="cs-CZ" sz="2400" dirty="0">
                <a:latin typeface="Arial"/>
                <a:cs typeface="Arial"/>
              </a:rPr>
              <a:t> a jejich </a:t>
            </a:r>
            <a:r>
              <a:rPr lang="cs-CZ" sz="2400" b="1" dirty="0">
                <a:latin typeface="Arial"/>
                <a:cs typeface="Arial"/>
              </a:rPr>
              <a:t>zdroje</a:t>
            </a:r>
            <a:r>
              <a:rPr lang="cs-CZ" sz="2400" dirty="0">
                <a:latin typeface="Arial"/>
                <a:cs typeface="Arial"/>
              </a:rPr>
              <a:t>, které mohou </a:t>
            </a:r>
            <a:r>
              <a:rPr lang="cs-CZ" sz="2400" b="1" dirty="0">
                <a:latin typeface="Arial"/>
                <a:cs typeface="Arial"/>
              </a:rPr>
              <a:t>ohrozit alespoň jedno z aktiv subjektu</a:t>
            </a:r>
            <a:r>
              <a:rPr lang="cs-CZ" sz="2400" dirty="0">
                <a:latin typeface="Arial"/>
                <a:cs typeface="Arial"/>
              </a:rPr>
              <a:t>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Pro </a:t>
            </a:r>
            <a:r>
              <a:rPr lang="cs-CZ" sz="2400" dirty="0">
                <a:latin typeface="Arial"/>
                <a:cs typeface="Arial"/>
              </a:rPr>
              <a:t>identifikaci hrozeb a jejich zdrojů lze vycházet ze </a:t>
            </a:r>
            <a:r>
              <a:rPr lang="cs-CZ" sz="2400" b="1" dirty="0">
                <a:latin typeface="Arial"/>
                <a:cs typeface="Arial"/>
              </a:rPr>
              <a:t>seznamu hrozeb</a:t>
            </a:r>
            <a:r>
              <a:rPr lang="cs-CZ" sz="2400" dirty="0">
                <a:latin typeface="Arial"/>
                <a:cs typeface="Arial"/>
              </a:rPr>
              <a:t>, sestavených podle dostupné literatury, vlastních zkušeností, průzkumů či dříve provedených analýz.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Hrozby </a:t>
            </a:r>
            <a:r>
              <a:rPr lang="cs-CZ" sz="2400" dirty="0">
                <a:latin typeface="Arial"/>
                <a:cs typeface="Arial"/>
              </a:rPr>
              <a:t>se mohou odvozovat také od subjektu, jeho </a:t>
            </a:r>
            <a:r>
              <a:rPr lang="cs-CZ" sz="2400" dirty="0" smtClean="0">
                <a:latin typeface="Arial"/>
                <a:cs typeface="Arial"/>
              </a:rPr>
              <a:t>statusu, postavení </a:t>
            </a:r>
            <a:r>
              <a:rPr lang="cs-CZ" sz="2400" dirty="0">
                <a:latin typeface="Arial"/>
                <a:cs typeface="Arial"/>
              </a:rPr>
              <a:t>na trhu, hospodářských výsledků, záměrů </a:t>
            </a:r>
            <a:r>
              <a:rPr lang="cs-CZ" sz="2400" dirty="0" smtClean="0">
                <a:latin typeface="Arial"/>
                <a:cs typeface="Arial"/>
              </a:rPr>
              <a:t>podnikatele.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dirty="0">
                <a:latin typeface="Arial"/>
                <a:cs typeface="Arial"/>
              </a:rPr>
              <a:t>Hrozba má potenciál poškodit aktiva jako jsou informace, procesy a systémy, tedy poškodit samotnou organizaci.</a:t>
            </a:r>
          </a:p>
        </p:txBody>
      </p:sp>
    </p:spTree>
    <p:extLst>
      <p:ext uri="{BB962C8B-B14F-4D97-AF65-F5344CB8AC3E}">
        <p14:creationId xmlns:p14="http://schemas.microsoft.com/office/powerpoint/2010/main" val="13590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hrozeb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976661"/>
            <a:ext cx="78033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Hrozby mohou být </a:t>
            </a:r>
            <a:r>
              <a:rPr lang="cs-CZ" sz="2400" b="1" dirty="0">
                <a:latin typeface="Arial"/>
                <a:cs typeface="Arial"/>
              </a:rPr>
              <a:t>přírodního nebo lidského původu </a:t>
            </a:r>
            <a:r>
              <a:rPr lang="cs-CZ" sz="2400" dirty="0">
                <a:latin typeface="Arial"/>
                <a:cs typeface="Arial"/>
              </a:rPr>
              <a:t>a mohou být </a:t>
            </a:r>
            <a:r>
              <a:rPr lang="cs-CZ" sz="2400" b="1" dirty="0">
                <a:latin typeface="Arial"/>
                <a:cs typeface="Arial"/>
              </a:rPr>
              <a:t>náhodné nebo úmyslné</a:t>
            </a:r>
            <a:r>
              <a:rPr lang="cs-CZ" sz="2400" dirty="0">
                <a:latin typeface="Arial"/>
                <a:cs typeface="Arial"/>
              </a:rPr>
              <a:t>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Měly </a:t>
            </a:r>
            <a:r>
              <a:rPr lang="cs-CZ" sz="2400" dirty="0">
                <a:latin typeface="Arial"/>
                <a:cs typeface="Arial"/>
              </a:rPr>
              <a:t>by být identifikovány zdroje jak náhodných, tak úmyslných hrozeb.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Hrozba </a:t>
            </a:r>
            <a:r>
              <a:rPr lang="cs-CZ" sz="2400" dirty="0">
                <a:latin typeface="Arial"/>
                <a:cs typeface="Arial"/>
              </a:rPr>
              <a:t>může vyvstat zevnitř i zvenčí organizace. Hrozby by se měly identifikovat obecně podle typu (například neoprávněné akce, fyzické zničení, technické poruchy) a pak, v případě potřeby, by se měly v rámci obecné třídy identifikovat jednotlivé hrozby.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To </a:t>
            </a:r>
            <a:r>
              <a:rPr lang="cs-CZ" sz="2400" dirty="0">
                <a:latin typeface="Arial"/>
                <a:cs typeface="Arial"/>
              </a:rPr>
              <a:t>znamená, že není žádná hrozba opomenuta, včetně těch neočekávaných, avšak objem požadované práce je omezen.</a:t>
            </a:r>
          </a:p>
        </p:txBody>
      </p:sp>
    </p:spTree>
    <p:extLst>
      <p:ext uri="{BB962C8B-B14F-4D97-AF65-F5344CB8AC3E}">
        <p14:creationId xmlns:p14="http://schemas.microsoft.com/office/powerpoint/2010/main" val="37930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hrozeb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976661"/>
            <a:ext cx="7803344" cy="5596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Některé hrozby mohou postihnout </a:t>
            </a:r>
            <a:r>
              <a:rPr lang="cs-CZ" sz="2400" b="1" dirty="0">
                <a:latin typeface="Arial"/>
                <a:cs typeface="Arial"/>
              </a:rPr>
              <a:t>více než jedno aktivum</a:t>
            </a:r>
            <a:r>
              <a:rPr lang="cs-CZ" sz="2400" dirty="0">
                <a:latin typeface="Arial"/>
                <a:cs typeface="Arial"/>
              </a:rPr>
              <a:t>. V takových případech mohou mít různý dopad v závislosti na tom, která aktiva jsou postižena.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Vstup </a:t>
            </a:r>
            <a:r>
              <a:rPr lang="cs-CZ" sz="2400" dirty="0">
                <a:latin typeface="Arial"/>
                <a:cs typeface="Arial"/>
              </a:rPr>
              <a:t>k identifikaci hrozby a odhad pravděpodobnosti výskytu lze získat od vlastníků nebo uživatelů aktiv, od pracovníků lidských zdrojů, od dovednosti manažera a specialistů v oblasti bezpečnosti informací, expertů </a:t>
            </a:r>
            <a:r>
              <a:rPr lang="cs-CZ" sz="2400" dirty="0" smtClean="0">
                <a:latin typeface="Arial"/>
                <a:cs typeface="Arial"/>
              </a:rPr>
              <a:t/>
            </a:r>
            <a:br>
              <a:rPr lang="cs-CZ" sz="2400" dirty="0" smtClean="0">
                <a:latin typeface="Arial"/>
                <a:cs typeface="Arial"/>
              </a:rPr>
            </a:br>
            <a:r>
              <a:rPr lang="cs-CZ" sz="2400" dirty="0" smtClean="0">
                <a:latin typeface="Arial"/>
                <a:cs typeface="Arial"/>
              </a:rPr>
              <a:t>v </a:t>
            </a:r>
            <a:r>
              <a:rPr lang="cs-CZ" sz="2400" dirty="0">
                <a:latin typeface="Arial"/>
                <a:cs typeface="Arial"/>
              </a:rPr>
              <a:t>oblasti fyzické bezpečnosti, právních oddělení a jiných organizací včetně právních orgánů, meteorologických stanic, pojišťoven a národních vládních úřadů.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Při </a:t>
            </a:r>
            <a:r>
              <a:rPr lang="cs-CZ" sz="2400" dirty="0">
                <a:latin typeface="Arial"/>
                <a:cs typeface="Arial"/>
              </a:rPr>
              <a:t>řešení hrozeb je zapotřebí brát v úvahu i aspekty životního prostředí a kultury</a:t>
            </a:r>
            <a:r>
              <a:rPr lang="cs-CZ" sz="2400" dirty="0" smtClean="0">
                <a:latin typeface="Arial"/>
                <a:cs typeface="Arial"/>
              </a:rPr>
              <a:t>.</a:t>
            </a:r>
          </a:p>
          <a:p>
            <a:pPr algn="just">
              <a:spcBef>
                <a:spcPts val="975"/>
              </a:spcBef>
              <a:spcAft>
                <a:spcPts val="0"/>
              </a:spcAft>
            </a:pPr>
            <a:r>
              <a:rPr lang="cs-CZ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Výstup</a:t>
            </a:r>
            <a:r>
              <a:rPr lang="cs-CZ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Seznam hrozeb s identifikací typu a zdroje hrozby</a:t>
            </a:r>
            <a:r>
              <a:rPr lang="cs-CZ" sz="24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stávajících opatření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1161856"/>
            <a:ext cx="7803344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Aby se předešlo zbytečné práci nebo nákladům, například při duplikaci opatření, měla by být provedena </a:t>
            </a:r>
            <a:r>
              <a:rPr lang="cs-CZ" sz="2400" b="1" dirty="0">
                <a:latin typeface="Arial"/>
                <a:cs typeface="Arial"/>
              </a:rPr>
              <a:t>identifikace stávajících opatření</a:t>
            </a:r>
            <a:r>
              <a:rPr lang="cs-CZ" sz="2400" dirty="0">
                <a:latin typeface="Arial"/>
                <a:cs typeface="Arial"/>
              </a:rPr>
              <a:t>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Kromě </a:t>
            </a:r>
            <a:r>
              <a:rPr lang="cs-CZ" sz="2400" dirty="0">
                <a:latin typeface="Arial"/>
                <a:cs typeface="Arial"/>
              </a:rPr>
              <a:t>toho by při identifikaci stávajících opatření měla být provedena </a:t>
            </a:r>
            <a:r>
              <a:rPr lang="cs-CZ" sz="2400" b="1" dirty="0">
                <a:latin typeface="Arial"/>
                <a:cs typeface="Arial"/>
              </a:rPr>
              <a:t>kontrola správné funkčnosti opatření </a:t>
            </a:r>
            <a:r>
              <a:rPr lang="cs-CZ" sz="2400" dirty="0">
                <a:latin typeface="Arial"/>
                <a:cs typeface="Arial"/>
              </a:rPr>
              <a:t>- uvedením odkazu na již existující </a:t>
            </a:r>
            <a:r>
              <a:rPr lang="cs-CZ" sz="2400" b="1" dirty="0">
                <a:latin typeface="Arial"/>
                <a:cs typeface="Arial"/>
              </a:rPr>
              <a:t>zprávy auditu ISMS </a:t>
            </a:r>
            <a:r>
              <a:rPr lang="cs-CZ" sz="2400" dirty="0">
                <a:latin typeface="Arial"/>
                <a:cs typeface="Arial"/>
              </a:rPr>
              <a:t>je možné snížit spotřebu času stráveného nad tímto úkolem. Pokud opatření nefunguje dle předpokladů, může to </a:t>
            </a:r>
            <a:r>
              <a:rPr lang="cs-CZ" sz="2400" b="1" dirty="0">
                <a:latin typeface="Arial"/>
                <a:cs typeface="Arial"/>
              </a:rPr>
              <a:t>způsobit zranitelnost</a:t>
            </a:r>
            <a:r>
              <a:rPr lang="cs-CZ" sz="2400" dirty="0">
                <a:latin typeface="Arial"/>
                <a:cs typeface="Arial"/>
              </a:rPr>
              <a:t>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V </a:t>
            </a:r>
            <a:r>
              <a:rPr lang="cs-CZ" sz="2400" dirty="0">
                <a:latin typeface="Arial"/>
                <a:cs typeface="Arial"/>
              </a:rPr>
              <a:t>úvahu je třeba brát situace, kdy vybrané opatření (nebo strategie) selže, a proto jsou k účinnému řešení identifikovaného rizika nutná dodatečná opatření. </a:t>
            </a:r>
            <a:r>
              <a:rPr lang="cs-CZ" sz="2400" dirty="0" smtClean="0">
                <a:latin typeface="Arial"/>
                <a:cs typeface="Arial"/>
              </a:rPr>
              <a:t/>
            </a:r>
            <a:br>
              <a:rPr lang="cs-CZ" sz="2400" dirty="0" smtClean="0">
                <a:latin typeface="Arial"/>
                <a:cs typeface="Arial"/>
              </a:rPr>
            </a:br>
            <a:r>
              <a:rPr lang="cs-CZ" sz="2400" dirty="0" smtClean="0">
                <a:latin typeface="Arial"/>
                <a:cs typeface="Arial"/>
              </a:rPr>
              <a:t>V </a:t>
            </a:r>
            <a:r>
              <a:rPr lang="cs-CZ" sz="2400" dirty="0">
                <a:latin typeface="Arial"/>
                <a:cs typeface="Arial"/>
              </a:rPr>
              <a:t>ISMS je podle ISO/IEC 27001 toto podporováno </a:t>
            </a:r>
            <a:r>
              <a:rPr lang="cs-CZ" sz="2400" b="1" dirty="0">
                <a:latin typeface="Arial"/>
                <a:cs typeface="Arial"/>
              </a:rPr>
              <a:t>měřením účinnosti opatření</a:t>
            </a:r>
            <a:r>
              <a:rPr lang="cs-CZ" sz="2400" dirty="0">
                <a:latin typeface="Arial"/>
                <a:cs typeface="Arial"/>
              </a:rPr>
              <a:t>. </a:t>
            </a:r>
            <a:endParaRPr lang="cs-CZ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0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stávajících opatření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1416499"/>
            <a:ext cx="7803344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Způsob</a:t>
            </a:r>
            <a:r>
              <a:rPr lang="cs-CZ" sz="2400" dirty="0">
                <a:latin typeface="Arial"/>
                <a:cs typeface="Arial"/>
              </a:rPr>
              <a:t>, jak odhadnout účinnost opatření, je poznat, jak snižuje pravděpodobnost hrozby, snadnost zneužití zranitelnosti nebo dopad incidentu.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Informace </a:t>
            </a:r>
            <a:r>
              <a:rPr lang="cs-CZ" sz="2400" dirty="0">
                <a:latin typeface="Arial"/>
                <a:cs typeface="Arial"/>
              </a:rPr>
              <a:t>o účinnosti existujících opatření poskytují také přezkoumávání vedením organizace a zprávy </a:t>
            </a:r>
            <a:r>
              <a:rPr lang="cs-CZ" sz="2400" dirty="0" smtClean="0">
                <a:latin typeface="Arial"/>
                <a:cs typeface="Arial"/>
              </a:rPr>
              <a:t/>
            </a:r>
            <a:br>
              <a:rPr lang="cs-CZ" sz="2400" dirty="0" smtClean="0">
                <a:latin typeface="Arial"/>
                <a:cs typeface="Arial"/>
              </a:rPr>
            </a:br>
            <a:r>
              <a:rPr lang="cs-CZ" sz="2400" dirty="0" smtClean="0">
                <a:latin typeface="Arial"/>
                <a:cs typeface="Arial"/>
              </a:rPr>
              <a:t>z </a:t>
            </a:r>
            <a:r>
              <a:rPr lang="cs-CZ" sz="2400" dirty="0">
                <a:latin typeface="Arial"/>
                <a:cs typeface="Arial"/>
              </a:rPr>
              <a:t>auditu.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Opatření</a:t>
            </a:r>
            <a:r>
              <a:rPr lang="cs-CZ" sz="2400" dirty="0">
                <a:latin typeface="Arial"/>
                <a:cs typeface="Arial"/>
              </a:rPr>
              <a:t>, která se plánují uplatňovat v souladu </a:t>
            </a:r>
            <a:r>
              <a:rPr lang="cs-CZ" sz="2400" dirty="0" smtClean="0">
                <a:latin typeface="Arial"/>
                <a:cs typeface="Arial"/>
              </a:rPr>
              <a:t/>
            </a:r>
            <a:br>
              <a:rPr lang="cs-CZ" sz="2400" dirty="0" smtClean="0">
                <a:latin typeface="Arial"/>
                <a:cs typeface="Arial"/>
              </a:rPr>
            </a:br>
            <a:r>
              <a:rPr lang="cs-CZ" sz="2400" dirty="0" smtClean="0">
                <a:latin typeface="Arial"/>
                <a:cs typeface="Arial"/>
              </a:rPr>
              <a:t>s </a:t>
            </a:r>
            <a:r>
              <a:rPr lang="cs-CZ" sz="2400" dirty="0">
                <a:latin typeface="Arial"/>
                <a:cs typeface="Arial"/>
              </a:rPr>
              <a:t>realizačními plány zvládání rizik, by měla být zvažována stejným způsobem jako ta, která jsou už uplatňována</a:t>
            </a:r>
            <a:r>
              <a:rPr lang="cs-CZ" sz="2400" dirty="0" smtClean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8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stávajících opatření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1416499"/>
            <a:ext cx="7803344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Existující nebo plánované opatření by mohlo být identifikováno jako </a:t>
            </a:r>
            <a:r>
              <a:rPr lang="cs-CZ" sz="2400" b="1" dirty="0">
                <a:latin typeface="Arial"/>
                <a:cs typeface="Arial"/>
              </a:rPr>
              <a:t>neúčinné, nedostačující nebo neoprávněné.</a:t>
            </a:r>
            <a:r>
              <a:rPr lang="cs-CZ" sz="2400" dirty="0">
                <a:latin typeface="Arial"/>
                <a:cs typeface="Arial"/>
              </a:rPr>
              <a:t>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Pokud </a:t>
            </a:r>
            <a:r>
              <a:rPr lang="cs-CZ" sz="2400" dirty="0">
                <a:latin typeface="Arial"/>
                <a:cs typeface="Arial"/>
              </a:rPr>
              <a:t>je neoprávněné nebo nedostatečné, mělo by se dané opatření </a:t>
            </a:r>
            <a:r>
              <a:rPr lang="cs-CZ" sz="2400" b="1" dirty="0">
                <a:latin typeface="Arial"/>
                <a:cs typeface="Arial"/>
              </a:rPr>
              <a:t>zkontrolovat a určit</a:t>
            </a:r>
            <a:r>
              <a:rPr lang="cs-CZ" sz="2400" dirty="0">
                <a:latin typeface="Arial"/>
                <a:cs typeface="Arial"/>
              </a:rPr>
              <a:t>, zda by mělo být </a:t>
            </a:r>
            <a:r>
              <a:rPr lang="cs-CZ" sz="2400" b="1" dirty="0">
                <a:latin typeface="Arial"/>
                <a:cs typeface="Arial"/>
              </a:rPr>
              <a:t>odstraněno, nahrazeno </a:t>
            </a:r>
            <a:r>
              <a:rPr lang="cs-CZ" sz="2400" dirty="0">
                <a:latin typeface="Arial"/>
                <a:cs typeface="Arial"/>
              </a:rPr>
              <a:t>jiným vhodnějším opatřením, </a:t>
            </a:r>
            <a:r>
              <a:rPr lang="cs-CZ" sz="2400" dirty="0" smtClean="0">
                <a:latin typeface="Arial"/>
                <a:cs typeface="Arial"/>
              </a:rPr>
              <a:t>nebo zda </a:t>
            </a:r>
            <a:r>
              <a:rPr lang="cs-CZ" sz="2400" dirty="0">
                <a:latin typeface="Arial"/>
                <a:cs typeface="Arial"/>
              </a:rPr>
              <a:t>by mělo </a:t>
            </a:r>
            <a:r>
              <a:rPr lang="cs-CZ" sz="2400" b="1" dirty="0">
                <a:latin typeface="Arial"/>
                <a:cs typeface="Arial"/>
              </a:rPr>
              <a:t>zůstat</a:t>
            </a:r>
            <a:r>
              <a:rPr lang="cs-CZ" sz="2400" dirty="0">
                <a:latin typeface="Arial"/>
                <a:cs typeface="Arial"/>
              </a:rPr>
              <a:t> na místě, například </a:t>
            </a:r>
            <a:r>
              <a:rPr lang="cs-CZ" sz="2400" dirty="0" smtClean="0">
                <a:latin typeface="Arial"/>
                <a:cs typeface="Arial"/>
              </a:rPr>
              <a:t/>
            </a:r>
            <a:br>
              <a:rPr lang="cs-CZ" sz="2400" dirty="0" smtClean="0">
                <a:latin typeface="Arial"/>
                <a:cs typeface="Arial"/>
              </a:rPr>
            </a:br>
            <a:r>
              <a:rPr lang="cs-CZ" sz="2400" dirty="0" smtClean="0">
                <a:latin typeface="Arial"/>
                <a:cs typeface="Arial"/>
              </a:rPr>
              <a:t>z </a:t>
            </a:r>
            <a:r>
              <a:rPr lang="cs-CZ" sz="2400" dirty="0">
                <a:latin typeface="Arial"/>
                <a:cs typeface="Arial"/>
              </a:rPr>
              <a:t>finančních důvodů.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stávajících opatření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1621597"/>
            <a:ext cx="7803344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000" dirty="0">
                <a:latin typeface="Arial"/>
                <a:cs typeface="Arial"/>
              </a:rPr>
              <a:t>Identifikaci existujících nebo plánovaných opatření mohou napomoci tyto činnosti:</a:t>
            </a:r>
          </a:p>
          <a:p>
            <a:pPr marL="355600" indent="-342900" algn="just">
              <a:lnSpc>
                <a:spcPct val="100000"/>
              </a:lnSpc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/>
                <a:cs typeface="Arial"/>
              </a:rPr>
              <a:t>Přezkoumání </a:t>
            </a:r>
            <a:r>
              <a:rPr lang="cs-CZ" sz="2000" dirty="0">
                <a:latin typeface="Arial"/>
                <a:cs typeface="Arial"/>
              </a:rPr>
              <a:t>dokumentů obsahujících informace o opatřeních (například implementační plány zvládání rizik). Jsou-li procesy řízení bezpečnosti informací dobře doloženy, měla by být všechna existující nebo plánovaná opatření a stav jejich uplatňování k dispozici.</a:t>
            </a:r>
          </a:p>
          <a:p>
            <a:pPr marL="355600" indent="-342900" algn="just">
              <a:lnSpc>
                <a:spcPct val="100000"/>
              </a:lnSpc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/>
                <a:cs typeface="Arial"/>
              </a:rPr>
              <a:t>Provedení </a:t>
            </a:r>
            <a:r>
              <a:rPr lang="cs-CZ" sz="2000" dirty="0">
                <a:latin typeface="Arial"/>
                <a:cs typeface="Arial"/>
              </a:rPr>
              <a:t>kontrol s pracovníky, kteří jsou odpovědní za bezpečnost informací (například manažerem bezpečností informací a manažerem bezpečností informačního systému, manažerem fyzické bezpečnosti nebo vedoucím provozu), </a:t>
            </a:r>
            <a:r>
              <a:rPr lang="cs-CZ" sz="2000" dirty="0" smtClean="0">
                <a:latin typeface="Arial"/>
                <a:cs typeface="Arial"/>
              </a:rPr>
              <a:t/>
            </a:r>
            <a:br>
              <a:rPr lang="cs-CZ" sz="2000" dirty="0" smtClean="0">
                <a:latin typeface="Arial"/>
                <a:cs typeface="Arial"/>
              </a:rPr>
            </a:br>
            <a:r>
              <a:rPr lang="cs-CZ" sz="2000" dirty="0" smtClean="0">
                <a:latin typeface="Arial"/>
                <a:cs typeface="Arial"/>
              </a:rPr>
              <a:t>a </a:t>
            </a:r>
            <a:r>
              <a:rPr lang="cs-CZ" sz="2000" dirty="0">
                <a:latin typeface="Arial"/>
                <a:cs typeface="Arial"/>
              </a:rPr>
              <a:t>uživateli, pro něž jsou opatření pro příslušný informační proces nebo informační systém opravdu zaváděna</a:t>
            </a:r>
            <a:r>
              <a:rPr lang="cs-CZ" sz="2000" dirty="0" smtClean="0">
                <a:latin typeface="Arial"/>
                <a:cs typeface="Arial"/>
              </a:rPr>
              <a:t>.</a:t>
            </a:r>
            <a:endParaRPr lang="cs-CZ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9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336" y="1824732"/>
            <a:ext cx="7886700" cy="4082156"/>
          </a:xfrm>
        </p:spPr>
        <p:txBody>
          <a:bodyPr>
            <a:noAutofit/>
          </a:bodyPr>
          <a:lstStyle/>
          <a:p>
            <a:pPr marL="241300" indent="-229235">
              <a:lnSpc>
                <a:spcPct val="150000"/>
              </a:lnSpc>
              <a:spcBef>
                <a:spcPts val="819"/>
              </a:spcBef>
              <a:tabLst>
                <a:tab pos="241935" algn="l"/>
              </a:tabLst>
            </a:pPr>
            <a:r>
              <a:rPr lang="cs-CZ" sz="1800" dirty="0"/>
              <a:t>Úvod</a:t>
            </a:r>
          </a:p>
          <a:p>
            <a:pPr marL="241300" indent="-229235">
              <a:lnSpc>
                <a:spcPct val="150000"/>
              </a:lnSpc>
              <a:spcBef>
                <a:spcPts val="819"/>
              </a:spcBef>
              <a:tabLst>
                <a:tab pos="241935" algn="l"/>
              </a:tabLst>
            </a:pPr>
            <a:r>
              <a:rPr lang="cs-CZ" sz="1800" dirty="0"/>
              <a:t>Hodnocení rizik</a:t>
            </a:r>
          </a:p>
          <a:p>
            <a:pPr marL="241300" indent="-229235">
              <a:lnSpc>
                <a:spcPct val="150000"/>
              </a:lnSpc>
              <a:spcBef>
                <a:spcPts val="819"/>
              </a:spcBef>
              <a:tabLst>
                <a:tab pos="241935" algn="l"/>
              </a:tabLst>
            </a:pPr>
            <a:r>
              <a:rPr lang="cs-CZ" sz="1800" dirty="0"/>
              <a:t>Identifikace rizik</a:t>
            </a:r>
          </a:p>
          <a:p>
            <a:pPr marL="241300" indent="-229235">
              <a:lnSpc>
                <a:spcPct val="150000"/>
              </a:lnSpc>
              <a:spcBef>
                <a:spcPts val="819"/>
              </a:spcBef>
              <a:tabLst>
                <a:tab pos="241935" algn="l"/>
              </a:tabLst>
            </a:pPr>
            <a:r>
              <a:rPr lang="cs-CZ" sz="1800" dirty="0"/>
              <a:t>Odhad rizik</a:t>
            </a:r>
          </a:p>
          <a:p>
            <a:pPr marL="241300" indent="-229235">
              <a:lnSpc>
                <a:spcPct val="150000"/>
              </a:lnSpc>
              <a:spcBef>
                <a:spcPts val="819"/>
              </a:spcBef>
              <a:tabLst>
                <a:tab pos="241935" algn="l"/>
              </a:tabLst>
            </a:pPr>
            <a:r>
              <a:rPr lang="cs-CZ" sz="1800" dirty="0"/>
              <a:t>Vyhodnocení rizik</a:t>
            </a:r>
          </a:p>
          <a:p>
            <a:pPr marL="241300" indent="-229235">
              <a:lnSpc>
                <a:spcPct val="150000"/>
              </a:lnSpc>
              <a:spcBef>
                <a:spcPts val="819"/>
              </a:spcBef>
              <a:tabLst>
                <a:tab pos="241935" algn="l"/>
              </a:tabLst>
            </a:pPr>
            <a:r>
              <a:rPr lang="cs-CZ" sz="1800" dirty="0"/>
              <a:t>Řízení aktiv</a:t>
            </a:r>
          </a:p>
          <a:p>
            <a:pPr marL="241300" indent="-229235">
              <a:lnSpc>
                <a:spcPct val="150000"/>
              </a:lnSpc>
              <a:spcBef>
                <a:spcPts val="819"/>
              </a:spcBef>
              <a:tabLst>
                <a:tab pos="241935" algn="l"/>
              </a:tabLst>
            </a:pPr>
            <a:r>
              <a:rPr lang="cs-CZ" sz="1800" dirty="0"/>
              <a:t>Řízení rizik</a:t>
            </a:r>
          </a:p>
          <a:p>
            <a:pPr marL="241300" indent="-229235">
              <a:lnSpc>
                <a:spcPct val="150000"/>
              </a:lnSpc>
              <a:spcBef>
                <a:spcPts val="819"/>
              </a:spcBef>
              <a:tabLst>
                <a:tab pos="241935" algn="l"/>
              </a:tabLst>
            </a:pPr>
            <a:r>
              <a:rPr lang="cs-CZ" sz="1800" dirty="0" smtClean="0"/>
              <a:t>Závěr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113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stávajících opatření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1314868"/>
            <a:ext cx="7803344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Identifikaci existujících nebo plánovaných opatření mohou napomoci tyto činnosti:</a:t>
            </a:r>
          </a:p>
          <a:p>
            <a:pPr marL="355600" indent="-342900" algn="just">
              <a:lnSpc>
                <a:spcPct val="100000"/>
              </a:lnSpc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/>
                <a:cs typeface="Arial"/>
              </a:rPr>
              <a:t>Přezkoumání </a:t>
            </a:r>
            <a:r>
              <a:rPr lang="cs-CZ" sz="2400" dirty="0">
                <a:latin typeface="Arial"/>
                <a:cs typeface="Arial"/>
              </a:rPr>
              <a:t>fyzických opatření na místě, srovnání implementovaných a doporučených opatření </a:t>
            </a:r>
            <a:r>
              <a:rPr lang="cs-CZ" sz="2400" dirty="0" smtClean="0">
                <a:latin typeface="Arial"/>
                <a:cs typeface="Arial"/>
              </a:rPr>
              <a:t/>
            </a:r>
            <a:br>
              <a:rPr lang="cs-CZ" sz="2400" dirty="0" smtClean="0">
                <a:latin typeface="Arial"/>
                <a:cs typeface="Arial"/>
              </a:rPr>
            </a:br>
            <a:r>
              <a:rPr lang="cs-CZ" sz="2400" dirty="0" smtClean="0">
                <a:latin typeface="Arial"/>
                <a:cs typeface="Arial"/>
              </a:rPr>
              <a:t>a </a:t>
            </a:r>
            <a:r>
              <a:rPr lang="cs-CZ" sz="2400" dirty="0">
                <a:latin typeface="Arial"/>
                <a:cs typeface="Arial"/>
              </a:rPr>
              <a:t>kontrola implementovaných opatření z hlediska jejich funkčnosti a účinnosti.</a:t>
            </a:r>
          </a:p>
          <a:p>
            <a:pPr marL="355600" indent="-342900" algn="just">
              <a:lnSpc>
                <a:spcPct val="100000"/>
              </a:lnSpc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/>
                <a:cs typeface="Arial"/>
              </a:rPr>
              <a:t>Přezkoumání </a:t>
            </a:r>
            <a:r>
              <a:rPr lang="cs-CZ" sz="2400" dirty="0">
                <a:latin typeface="Arial"/>
                <a:cs typeface="Arial"/>
              </a:rPr>
              <a:t>výsledků interních auditů</a:t>
            </a:r>
            <a:r>
              <a:rPr lang="cs-CZ" sz="2400" dirty="0" smtClean="0">
                <a:latin typeface="Arial"/>
                <a:cs typeface="Arial"/>
              </a:rPr>
              <a:t>.</a:t>
            </a:r>
          </a:p>
          <a:p>
            <a:pPr marL="355600" indent="-342900" algn="just">
              <a:lnSpc>
                <a:spcPct val="100000"/>
              </a:lnSpc>
              <a:spcBef>
                <a:spcPts val="825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Arial"/>
              <a:cs typeface="Arial"/>
            </a:endParaRPr>
          </a:p>
          <a:p>
            <a:pPr marL="12700" algn="just">
              <a:spcBef>
                <a:spcPts val="825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Výstupem této činnosti je seznam existujících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plánovaných opatření, jejich zavedení a stav užívání.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endParaRPr lang="cs-CZ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3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zranitelností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1314868"/>
            <a:ext cx="7803344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Identifikace zranitelností se provádí zpravidla v těchto oblastech: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dirty="0" smtClean="0">
                <a:latin typeface="Arial"/>
                <a:cs typeface="Arial"/>
              </a:rPr>
              <a:t>•</a:t>
            </a:r>
            <a:r>
              <a:rPr lang="cs-CZ" sz="2400" b="1" dirty="0">
                <a:latin typeface="Arial"/>
                <a:cs typeface="Arial"/>
              </a:rPr>
              <a:t>	Organizace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dirty="0">
                <a:latin typeface="Arial"/>
                <a:cs typeface="Arial"/>
              </a:rPr>
              <a:t>•	Procesy a postupy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dirty="0">
                <a:latin typeface="Arial"/>
                <a:cs typeface="Arial"/>
              </a:rPr>
              <a:t>•	Běžné praxe řízení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dirty="0">
                <a:latin typeface="Arial"/>
                <a:cs typeface="Arial"/>
              </a:rPr>
              <a:t>•	Pracovníci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dirty="0">
                <a:latin typeface="Arial"/>
                <a:cs typeface="Arial"/>
              </a:rPr>
              <a:t>•	Fyzické prostředí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u="sng" dirty="0">
                <a:latin typeface="Arial"/>
                <a:cs typeface="Arial"/>
              </a:rPr>
              <a:t>•	Konfigurace informačního systému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u="sng" dirty="0">
                <a:latin typeface="Arial"/>
                <a:cs typeface="Arial"/>
              </a:rPr>
              <a:t>•	Hardware, software nebo komunikační zařízení</a:t>
            </a: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b="1" u="sng" dirty="0">
                <a:latin typeface="Arial"/>
                <a:cs typeface="Arial"/>
              </a:rPr>
              <a:t>•	Závislost na externích stranách</a:t>
            </a:r>
          </a:p>
        </p:txBody>
      </p:sp>
    </p:spTree>
    <p:extLst>
      <p:ext uri="{BB962C8B-B14F-4D97-AF65-F5344CB8AC3E}">
        <p14:creationId xmlns:p14="http://schemas.microsoft.com/office/powerpoint/2010/main" val="3193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zranitelností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1314868"/>
            <a:ext cx="7803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Výskyt zranitelnosti nepůsobí škodu jako takový, protože musí existovat hrozba, která ho využije.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Zranitelnost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, která nemá odpovídající hrozbu, nemusí vyžadovat přijetí opatření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ale měla by být rozpoznána a monitorována, jestli se nemění.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nutno poznamenat, že nesprávně přijaté nebo nefunkční opatření nebo opatření, které se používá nesprávně, by samo o sobě mohlo představovat zranitelnost.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Opatření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může být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účinné nebo neúčinné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závislosti na prostředí, v němž funguje.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Naopak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, hrozba, která nemá odpovídající zranitelnost, nemusí vyústit v riziko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zranitelností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1436402"/>
            <a:ext cx="7803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Zranitelnosti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mohou souviset s vlastnostmi aktiva, které lze použít způsobem nebo pro účel, který je jiný, než bylo zamýšleno, když bylo aktivum zakoupeno nebo zhotoveno.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nutno posuzovat zranitelnosti vyplývající z různých zdrojů, například ty, které jsou pro aktivum podstatné nebo vedlejší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Výstup</a:t>
            </a: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Seznam zranitelností </a:t>
            </a: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ve vztahu k aktivům, hrozbám a </a:t>
            </a:r>
            <a:r>
              <a:rPr lang="cs-CZ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opatřením. </a:t>
            </a:r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Seznam </a:t>
            </a: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zranitelností</a:t>
            </a:r>
            <a:r>
              <a:rPr lang="cs-CZ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které </a:t>
            </a: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se nevztahují k žádné identifikované hrozbě pro přezkoumání.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následků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1436402"/>
            <a:ext cx="7803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Následkem může být ztráta účinnosti, nepříznivé provozní podmínky, ztráta obchodu, pověsti, škoda atd. Tato činnost identifikuje škody nebo dopady na organizaci, jež by mohly být způsobeny podle scénáře incidentu.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Měly by být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identifikovány následky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které mohou znamenat pro aktivum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ztrátu důvěrnosti, integrity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dostupnosti.</a:t>
            </a:r>
          </a:p>
        </p:txBody>
      </p:sp>
    </p:spTree>
    <p:extLst>
      <p:ext uri="{BB962C8B-B14F-4D97-AF65-F5344CB8AC3E}">
        <p14:creationId xmlns:p14="http://schemas.microsoft.com/office/powerpoint/2010/main" val="30206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následků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648717" y="1569511"/>
            <a:ext cx="780334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nutno určit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následek incidentu a posuzovat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přitom kritéria dopadu definovaná během činnosti stanovení kontextu.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Následek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může ovlivnit jedno nebo více aktiv nebo jen část aktiva.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Aktiva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tedy mohou mít stanovené hodnoty podle svých finančních nákladů nebo podle velikosti následků, jsou-li poškozena nebo kompromitována.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Následky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mohou být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dočasného charakteru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nebo mohou být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stálé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jako v případě zničení aktiva.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</a:t>
            </a:r>
            <a:r>
              <a:rPr lang="cs-CZ" b="1" dirty="0" smtClean="0"/>
              <a:t>následků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648717" y="1569511"/>
            <a:ext cx="7803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960">
              <a:spcBef>
                <a:spcPts val="985"/>
              </a:spcBef>
              <a:spcAft>
                <a:spcPts val="0"/>
              </a:spcAft>
            </a:pP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Organizace by měly identifikovat provozní následky scénářů incidentů z hlediska (nejen):</a:t>
            </a:r>
          </a:p>
          <a:p>
            <a:pPr marL="530860" indent="-342900">
              <a:spcBef>
                <a:spcPts val="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Vyšetřování </a:t>
            </a:r>
            <a:r>
              <a:rPr lang="cs-CZ" sz="2400" spc="-1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doby</a:t>
            </a:r>
            <a:r>
              <a:rPr lang="cs-CZ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nápravy</a:t>
            </a:r>
          </a:p>
          <a:p>
            <a:pPr marL="530860" indent="-342900">
              <a:spcBef>
                <a:spcPts val="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Ztráty </a:t>
            </a:r>
            <a:r>
              <a:rPr lang="cs-CZ" sz="2400" spc="-1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času (pracovní</a:t>
            </a:r>
            <a:r>
              <a:rPr lang="cs-CZ" sz="2400" spc="-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doby)</a:t>
            </a:r>
          </a:p>
          <a:p>
            <a:pPr marL="530860" indent="-342900">
              <a:spcBef>
                <a:spcPts val="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Ztráty</a:t>
            </a:r>
            <a:r>
              <a:rPr lang="cs-CZ" sz="2400" spc="-4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příležitosti</a:t>
            </a:r>
          </a:p>
          <a:p>
            <a:pPr marL="530860" indent="-342900">
              <a:spcBef>
                <a:spcPts val="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Zdraví </a:t>
            </a:r>
            <a:r>
              <a:rPr lang="cs-CZ" sz="2400" spc="-1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bezpečnosti</a:t>
            </a:r>
          </a:p>
          <a:p>
            <a:pPr marL="530860" indent="-342900">
              <a:spcBef>
                <a:spcPts val="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Finančních </a:t>
            </a:r>
            <a:r>
              <a:rPr lang="cs-CZ" sz="2400" spc="-1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nákladů na zvláštní dovednosti nutné pro nápravu</a:t>
            </a:r>
            <a:r>
              <a:rPr lang="cs-CZ" sz="24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škody</a:t>
            </a:r>
          </a:p>
          <a:p>
            <a:pPr marL="530860" indent="-342900">
              <a:spcBef>
                <a:spcPts val="3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spc="-12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Pověsti </a:t>
            </a:r>
            <a:r>
              <a:rPr lang="cs-CZ" sz="2400" spc="-1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spc="-1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důvěryhodnosti</a:t>
            </a:r>
          </a:p>
          <a:p>
            <a:pPr marL="187960">
              <a:spcAft>
                <a:spcPts val="0"/>
              </a:spcAft>
            </a:pPr>
            <a: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187960" algn="just">
              <a:spcBef>
                <a:spcPts val="5"/>
              </a:spcBef>
              <a:spcAft>
                <a:spcPts val="0"/>
              </a:spcAft>
            </a:pPr>
            <a:r>
              <a:rPr lang="cs-CZ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Výstup</a:t>
            </a:r>
            <a:r>
              <a:rPr lang="cs-CZ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Seznam scénářů incidentů s jejich následky vztahujícími se k aktivům a procesům</a:t>
            </a:r>
            <a:r>
              <a:rPr lang="cs-CZ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501760" y="399358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Odhad rizik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382654" y="1523454"/>
            <a:ext cx="8273143" cy="387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90"/>
              </a:spcBef>
            </a:pPr>
            <a:r>
              <a:rPr lang="cs-CZ" sz="2400" dirty="0">
                <a:latin typeface="Arial"/>
                <a:cs typeface="Arial"/>
              </a:rPr>
              <a:t>Metodika </a:t>
            </a:r>
            <a:r>
              <a:rPr lang="cs-CZ" sz="2400" spc="-10" dirty="0">
                <a:latin typeface="Arial"/>
                <a:cs typeface="Arial"/>
              </a:rPr>
              <a:t>odhadu </a:t>
            </a:r>
            <a:r>
              <a:rPr lang="cs-CZ" sz="2400" spc="-5" dirty="0">
                <a:latin typeface="Arial"/>
                <a:cs typeface="Arial"/>
              </a:rPr>
              <a:t>může </a:t>
            </a:r>
            <a:r>
              <a:rPr lang="cs-CZ" sz="2400" spc="-10" dirty="0">
                <a:latin typeface="Arial"/>
                <a:cs typeface="Arial"/>
              </a:rPr>
              <a:t>být </a:t>
            </a:r>
            <a:r>
              <a:rPr lang="cs-CZ" sz="2400" b="1" spc="-10" dirty="0">
                <a:latin typeface="Arial"/>
                <a:cs typeface="Arial"/>
              </a:rPr>
              <a:t>kvalitativní </a:t>
            </a:r>
            <a:r>
              <a:rPr lang="cs-CZ" sz="2400" spc="5" dirty="0">
                <a:latin typeface="Arial"/>
                <a:cs typeface="Arial"/>
              </a:rPr>
              <a:t>nebo  </a:t>
            </a:r>
            <a:r>
              <a:rPr lang="cs-CZ" sz="2400" b="1" spc="-5" dirty="0">
                <a:latin typeface="Arial"/>
                <a:cs typeface="Arial"/>
              </a:rPr>
              <a:t>kvantitativní </a:t>
            </a:r>
            <a:r>
              <a:rPr lang="cs-CZ" sz="2400" dirty="0">
                <a:latin typeface="Arial"/>
                <a:cs typeface="Arial"/>
              </a:rPr>
              <a:t>nebo </a:t>
            </a:r>
            <a:r>
              <a:rPr lang="cs-CZ" sz="2400" b="1" spc="-5" dirty="0">
                <a:latin typeface="Arial"/>
                <a:cs typeface="Arial"/>
              </a:rPr>
              <a:t>kombinací </a:t>
            </a:r>
            <a:r>
              <a:rPr lang="cs-CZ" sz="2400" b="1" spc="-10" dirty="0">
                <a:latin typeface="Arial"/>
                <a:cs typeface="Arial"/>
              </a:rPr>
              <a:t>obou</a:t>
            </a:r>
            <a:r>
              <a:rPr lang="cs-CZ" sz="2400" spc="-10" dirty="0">
                <a:latin typeface="Arial"/>
                <a:cs typeface="Arial"/>
              </a:rPr>
              <a:t>, </a:t>
            </a:r>
            <a:r>
              <a:rPr lang="cs-CZ" sz="2400" dirty="0">
                <a:latin typeface="Arial"/>
                <a:cs typeface="Arial"/>
              </a:rPr>
              <a:t>v </a:t>
            </a:r>
            <a:r>
              <a:rPr lang="cs-CZ" sz="2400" spc="-5" dirty="0">
                <a:latin typeface="Arial"/>
                <a:cs typeface="Arial"/>
              </a:rPr>
              <a:t>závislosti </a:t>
            </a:r>
            <a:r>
              <a:rPr lang="cs-CZ" sz="2400" dirty="0">
                <a:latin typeface="Arial"/>
                <a:cs typeface="Arial"/>
              </a:rPr>
              <a:t>na  okolnostech. V </a:t>
            </a:r>
            <a:r>
              <a:rPr lang="cs-CZ" sz="2400" spc="-15" dirty="0">
                <a:latin typeface="Arial"/>
                <a:cs typeface="Arial"/>
              </a:rPr>
              <a:t>praxi </a:t>
            </a:r>
            <a:r>
              <a:rPr lang="cs-CZ" sz="2400" dirty="0">
                <a:latin typeface="Arial"/>
                <a:cs typeface="Arial"/>
              </a:rPr>
              <a:t>se často </a:t>
            </a:r>
            <a:r>
              <a:rPr lang="cs-CZ" sz="2400" spc="-10" dirty="0">
                <a:latin typeface="Arial"/>
                <a:cs typeface="Arial"/>
              </a:rPr>
              <a:t>používá </a:t>
            </a:r>
            <a:r>
              <a:rPr lang="cs-CZ" sz="2400" spc="-5" dirty="0">
                <a:latin typeface="Arial"/>
                <a:cs typeface="Arial"/>
              </a:rPr>
              <a:t>nejprve  kvalitativní </a:t>
            </a:r>
            <a:r>
              <a:rPr lang="cs-CZ" sz="2400" dirty="0">
                <a:latin typeface="Arial"/>
                <a:cs typeface="Arial"/>
              </a:rPr>
              <a:t>odhad k </a:t>
            </a:r>
            <a:r>
              <a:rPr lang="cs-CZ" sz="2400" spc="-5" dirty="0">
                <a:latin typeface="Arial"/>
                <a:cs typeface="Arial"/>
              </a:rPr>
              <a:t>získání </a:t>
            </a:r>
            <a:r>
              <a:rPr lang="cs-CZ" sz="2400" dirty="0">
                <a:latin typeface="Arial"/>
                <a:cs typeface="Arial"/>
              </a:rPr>
              <a:t>obecné </a:t>
            </a:r>
            <a:r>
              <a:rPr lang="cs-CZ" sz="2400" spc="-5" dirty="0">
                <a:latin typeface="Arial"/>
                <a:cs typeface="Arial"/>
              </a:rPr>
              <a:t>indikace úrovně  </a:t>
            </a:r>
            <a:r>
              <a:rPr lang="cs-CZ" sz="2400" spc="-10" dirty="0">
                <a:latin typeface="Arial"/>
                <a:cs typeface="Arial"/>
              </a:rPr>
              <a:t>rizika </a:t>
            </a:r>
            <a:r>
              <a:rPr lang="cs-CZ" sz="2400" dirty="0">
                <a:latin typeface="Arial"/>
                <a:cs typeface="Arial"/>
              </a:rPr>
              <a:t>a k odhalení </a:t>
            </a:r>
            <a:r>
              <a:rPr lang="cs-CZ" sz="2400" spc="-10" dirty="0">
                <a:latin typeface="Arial"/>
                <a:cs typeface="Arial"/>
              </a:rPr>
              <a:t>větších</a:t>
            </a:r>
            <a:r>
              <a:rPr lang="cs-CZ" sz="2400" spc="4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rizik.</a:t>
            </a:r>
            <a:endParaRPr lang="cs-CZ" sz="2400" dirty="0">
              <a:latin typeface="Arial"/>
              <a:cs typeface="Arial"/>
            </a:endParaRPr>
          </a:p>
          <a:p>
            <a:pPr marL="12700" marR="5715" algn="just">
              <a:lnSpc>
                <a:spcPct val="90000"/>
              </a:lnSpc>
              <a:spcBef>
                <a:spcPts val="1010"/>
              </a:spcBef>
            </a:pPr>
            <a:r>
              <a:rPr lang="cs-CZ" sz="2400" b="1" spc="-5" dirty="0">
                <a:latin typeface="Arial"/>
                <a:cs typeface="Arial"/>
              </a:rPr>
              <a:t>Kvalitativní </a:t>
            </a:r>
            <a:r>
              <a:rPr lang="cs-CZ" sz="2400" b="1" dirty="0">
                <a:latin typeface="Arial"/>
                <a:cs typeface="Arial"/>
              </a:rPr>
              <a:t>odhad </a:t>
            </a:r>
            <a:r>
              <a:rPr lang="cs-CZ" sz="2400" spc="-10" dirty="0">
                <a:latin typeface="Arial"/>
                <a:cs typeface="Arial"/>
              </a:rPr>
              <a:t>používá </a:t>
            </a:r>
            <a:r>
              <a:rPr lang="cs-CZ" sz="2400" dirty="0">
                <a:latin typeface="Arial"/>
                <a:cs typeface="Arial"/>
              </a:rPr>
              <a:t>k </a:t>
            </a:r>
            <a:r>
              <a:rPr lang="cs-CZ" sz="2400" spc="-5" dirty="0">
                <a:latin typeface="Arial"/>
                <a:cs typeface="Arial"/>
              </a:rPr>
              <a:t>popisu velikosti  </a:t>
            </a:r>
            <a:r>
              <a:rPr lang="cs-CZ" sz="2400" dirty="0">
                <a:latin typeface="Arial"/>
                <a:cs typeface="Arial"/>
              </a:rPr>
              <a:t>potenciálních </a:t>
            </a:r>
            <a:r>
              <a:rPr lang="cs-CZ" sz="2400" spc="-5" dirty="0">
                <a:latin typeface="Arial"/>
                <a:cs typeface="Arial"/>
              </a:rPr>
              <a:t>následků (například nízkých, středních </a:t>
            </a:r>
            <a:r>
              <a:rPr lang="cs-CZ" sz="2400" spc="-5" dirty="0" smtClean="0">
                <a:latin typeface="Arial"/>
                <a:cs typeface="Arial"/>
              </a:rPr>
              <a:t/>
            </a:r>
            <a:br>
              <a:rPr lang="cs-CZ" sz="2400" spc="-5" dirty="0" smtClean="0">
                <a:latin typeface="Arial"/>
                <a:cs typeface="Arial"/>
              </a:rPr>
            </a:br>
            <a:r>
              <a:rPr lang="cs-CZ" sz="2400" spc="-5" dirty="0" smtClean="0">
                <a:latin typeface="Arial"/>
                <a:cs typeface="Arial"/>
              </a:rPr>
              <a:t>a  </a:t>
            </a:r>
            <a:r>
              <a:rPr lang="cs-CZ" sz="2400" spc="-5" dirty="0">
                <a:latin typeface="Arial"/>
                <a:cs typeface="Arial"/>
              </a:rPr>
              <a:t>vysokých) a pravděpodobnosti, </a:t>
            </a:r>
            <a:r>
              <a:rPr lang="cs-CZ" sz="2400" spc="-15" dirty="0">
                <a:latin typeface="Arial"/>
                <a:cs typeface="Arial"/>
              </a:rPr>
              <a:t>že  </a:t>
            </a:r>
            <a:r>
              <a:rPr lang="cs-CZ" sz="2400" spc="-5" dirty="0">
                <a:latin typeface="Arial"/>
                <a:cs typeface="Arial"/>
              </a:rPr>
              <a:t>se tyto </a:t>
            </a:r>
            <a:r>
              <a:rPr lang="cs-CZ" sz="2400" dirty="0">
                <a:latin typeface="Arial"/>
                <a:cs typeface="Arial"/>
              </a:rPr>
              <a:t>následky  vyskytnou, </a:t>
            </a:r>
            <a:r>
              <a:rPr lang="cs-CZ" sz="2400" spc="-5" dirty="0">
                <a:latin typeface="Arial"/>
                <a:cs typeface="Arial"/>
              </a:rPr>
              <a:t>škálu kvalifikačních atributů. Výhodou  kvalitativního </a:t>
            </a:r>
            <a:r>
              <a:rPr lang="cs-CZ" sz="2400" dirty="0">
                <a:latin typeface="Arial"/>
                <a:cs typeface="Arial"/>
              </a:rPr>
              <a:t>hodnocení </a:t>
            </a:r>
            <a:r>
              <a:rPr lang="cs-CZ" sz="2400" spc="-5" dirty="0">
                <a:latin typeface="Arial"/>
                <a:cs typeface="Arial"/>
              </a:rPr>
              <a:t>je, </a:t>
            </a:r>
            <a:r>
              <a:rPr lang="cs-CZ" sz="2400" spc="-15" dirty="0">
                <a:latin typeface="Arial"/>
                <a:cs typeface="Arial"/>
              </a:rPr>
              <a:t>že  </a:t>
            </a:r>
            <a:r>
              <a:rPr lang="cs-CZ" sz="2400" spc="-5" dirty="0">
                <a:latin typeface="Arial"/>
                <a:cs typeface="Arial"/>
              </a:rPr>
              <a:t>je </a:t>
            </a:r>
            <a:r>
              <a:rPr lang="cs-CZ" sz="2400" dirty="0">
                <a:latin typeface="Arial"/>
                <a:cs typeface="Arial"/>
              </a:rPr>
              <a:t>všichni </a:t>
            </a:r>
            <a:r>
              <a:rPr lang="cs-CZ" sz="2400" spc="-5" dirty="0">
                <a:latin typeface="Arial"/>
                <a:cs typeface="Arial"/>
              </a:rPr>
              <a:t>příslušní  pracovníci </a:t>
            </a:r>
            <a:r>
              <a:rPr lang="cs-CZ" sz="2400" spc="5" dirty="0">
                <a:latin typeface="Arial"/>
                <a:cs typeface="Arial"/>
              </a:rPr>
              <a:t>mohou </a:t>
            </a:r>
            <a:r>
              <a:rPr lang="cs-CZ" sz="2400" dirty="0">
                <a:latin typeface="Arial"/>
                <a:cs typeface="Arial"/>
              </a:rPr>
              <a:t>snadno pochopit, </a:t>
            </a:r>
            <a:r>
              <a:rPr lang="cs-CZ" sz="2400" spc="-10" dirty="0">
                <a:latin typeface="Arial"/>
                <a:cs typeface="Arial"/>
              </a:rPr>
              <a:t>zatímco </a:t>
            </a:r>
            <a:r>
              <a:rPr lang="cs-CZ" sz="2400" dirty="0">
                <a:latin typeface="Arial"/>
                <a:cs typeface="Arial"/>
              </a:rPr>
              <a:t>jeho  </a:t>
            </a:r>
            <a:r>
              <a:rPr lang="cs-CZ" sz="2400" spc="-5" dirty="0">
                <a:latin typeface="Arial"/>
                <a:cs typeface="Arial"/>
              </a:rPr>
              <a:t>nevýhodou je </a:t>
            </a:r>
            <a:r>
              <a:rPr lang="cs-CZ" sz="2400" spc="-10" dirty="0">
                <a:latin typeface="Arial"/>
                <a:cs typeface="Arial"/>
              </a:rPr>
              <a:t>závislost </a:t>
            </a:r>
            <a:r>
              <a:rPr lang="cs-CZ" sz="2400" dirty="0">
                <a:latin typeface="Arial"/>
                <a:cs typeface="Arial"/>
              </a:rPr>
              <a:t>na </a:t>
            </a:r>
            <a:r>
              <a:rPr lang="cs-CZ" sz="2400" spc="-5" dirty="0">
                <a:latin typeface="Arial"/>
                <a:cs typeface="Arial"/>
              </a:rPr>
              <a:t>subjektivním </a:t>
            </a:r>
            <a:r>
              <a:rPr lang="cs-CZ" sz="2400" spc="-10" dirty="0">
                <a:latin typeface="Arial"/>
                <a:cs typeface="Arial"/>
              </a:rPr>
              <a:t>výběru</a:t>
            </a:r>
            <a:r>
              <a:rPr lang="cs-CZ" sz="2400" spc="125" dirty="0">
                <a:latin typeface="Arial"/>
                <a:cs typeface="Arial"/>
              </a:rPr>
              <a:t> </a:t>
            </a:r>
            <a:r>
              <a:rPr lang="cs-CZ" sz="2400" spc="-35" dirty="0">
                <a:latin typeface="Arial"/>
                <a:cs typeface="Arial"/>
              </a:rPr>
              <a:t>škály.</a:t>
            </a:r>
            <a:endParaRPr lang="cs-CZ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8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501760" y="399358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Odhad rizik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409662" y="1052750"/>
            <a:ext cx="8273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lang="cs-CZ" sz="2400" b="1" spc="-5" dirty="0">
                <a:latin typeface="Arial"/>
                <a:cs typeface="Arial"/>
              </a:rPr>
              <a:t>Kvantitativní </a:t>
            </a:r>
            <a:r>
              <a:rPr lang="cs-CZ" sz="2400" b="1" dirty="0">
                <a:latin typeface="Arial"/>
                <a:cs typeface="Arial"/>
              </a:rPr>
              <a:t>odhad </a:t>
            </a:r>
            <a:r>
              <a:rPr lang="cs-CZ" sz="2400" spc="-5" dirty="0">
                <a:latin typeface="Arial"/>
                <a:cs typeface="Arial"/>
              </a:rPr>
              <a:t>používá </a:t>
            </a:r>
            <a:r>
              <a:rPr lang="cs-CZ" sz="2400" dirty="0">
                <a:latin typeface="Arial"/>
                <a:cs typeface="Arial"/>
              </a:rPr>
              <a:t>stupnici </a:t>
            </a:r>
            <a:r>
              <a:rPr lang="cs-CZ" sz="2400" spc="5" dirty="0">
                <a:latin typeface="Arial"/>
                <a:cs typeface="Arial"/>
              </a:rPr>
              <a:t>s </a:t>
            </a:r>
            <a:r>
              <a:rPr lang="cs-CZ" sz="2400" spc="-5" dirty="0">
                <a:latin typeface="Arial"/>
                <a:cs typeface="Arial"/>
              </a:rPr>
              <a:t>číselnými hodnotami  (spíše </a:t>
            </a:r>
            <a:r>
              <a:rPr lang="cs-CZ" sz="2400" spc="5" dirty="0">
                <a:latin typeface="Arial"/>
                <a:cs typeface="Arial"/>
              </a:rPr>
              <a:t>než </a:t>
            </a:r>
            <a:r>
              <a:rPr lang="cs-CZ" sz="2400" spc="-5" dirty="0">
                <a:latin typeface="Arial"/>
                <a:cs typeface="Arial"/>
              </a:rPr>
              <a:t>popisné </a:t>
            </a:r>
            <a:r>
              <a:rPr lang="cs-CZ" sz="2400" dirty="0">
                <a:latin typeface="Arial"/>
                <a:cs typeface="Arial"/>
              </a:rPr>
              <a:t>stupnice </a:t>
            </a:r>
            <a:r>
              <a:rPr lang="cs-CZ" sz="2400" spc="-10" dirty="0">
                <a:latin typeface="Arial"/>
                <a:cs typeface="Arial"/>
              </a:rPr>
              <a:t>používané </a:t>
            </a:r>
            <a:r>
              <a:rPr lang="cs-CZ" sz="2400" spc="-5" dirty="0">
                <a:latin typeface="Arial"/>
                <a:cs typeface="Arial"/>
              </a:rPr>
              <a:t>při kvalitativním  hodnocení), jak </a:t>
            </a:r>
            <a:r>
              <a:rPr lang="cs-CZ" sz="2400" dirty="0">
                <a:latin typeface="Arial"/>
                <a:cs typeface="Arial"/>
              </a:rPr>
              <a:t>pro </a:t>
            </a:r>
            <a:r>
              <a:rPr lang="cs-CZ" sz="2400" spc="-25" dirty="0">
                <a:latin typeface="Arial"/>
                <a:cs typeface="Arial"/>
              </a:rPr>
              <a:t>následky, </a:t>
            </a:r>
            <a:r>
              <a:rPr lang="cs-CZ" sz="2400" spc="-5" dirty="0">
                <a:latin typeface="Arial"/>
                <a:cs typeface="Arial"/>
              </a:rPr>
              <a:t>tak </a:t>
            </a:r>
            <a:r>
              <a:rPr lang="cs-CZ" sz="2400" dirty="0">
                <a:latin typeface="Arial"/>
                <a:cs typeface="Arial"/>
              </a:rPr>
              <a:t>pro </a:t>
            </a:r>
            <a:r>
              <a:rPr lang="cs-CZ" sz="2400" spc="-5" dirty="0">
                <a:latin typeface="Arial"/>
                <a:cs typeface="Arial"/>
              </a:rPr>
              <a:t>pravděpodobnost, </a:t>
            </a:r>
            <a:r>
              <a:rPr lang="cs-CZ" sz="2400" spc="5" dirty="0">
                <a:latin typeface="Arial"/>
                <a:cs typeface="Arial"/>
              </a:rPr>
              <a:t>a  </a:t>
            </a:r>
            <a:r>
              <a:rPr lang="cs-CZ" sz="2400" spc="-5" dirty="0">
                <a:latin typeface="Arial"/>
                <a:cs typeface="Arial"/>
              </a:rPr>
              <a:t>využívá přitom </a:t>
            </a:r>
            <a:r>
              <a:rPr lang="cs-CZ" sz="2400" dirty="0">
                <a:latin typeface="Arial"/>
                <a:cs typeface="Arial"/>
              </a:rPr>
              <a:t>data z </a:t>
            </a:r>
            <a:r>
              <a:rPr lang="cs-CZ" sz="2400" spc="-5" dirty="0">
                <a:latin typeface="Arial"/>
                <a:cs typeface="Arial"/>
              </a:rPr>
              <a:t>různých zdrojů. </a:t>
            </a:r>
            <a:r>
              <a:rPr lang="cs-CZ" sz="2400" spc="-10" dirty="0">
                <a:latin typeface="Arial"/>
                <a:cs typeface="Arial"/>
              </a:rPr>
              <a:t>Kvalita </a:t>
            </a:r>
            <a:r>
              <a:rPr lang="cs-CZ" sz="2400" dirty="0">
                <a:latin typeface="Arial"/>
                <a:cs typeface="Arial"/>
              </a:rPr>
              <a:t>analýzy </a:t>
            </a:r>
            <a:r>
              <a:rPr lang="cs-CZ" sz="2400" spc="-5" dirty="0">
                <a:latin typeface="Arial"/>
                <a:cs typeface="Arial"/>
              </a:rPr>
              <a:t>závisí  </a:t>
            </a:r>
            <a:r>
              <a:rPr lang="cs-CZ" sz="2400" dirty="0">
                <a:latin typeface="Arial"/>
                <a:cs typeface="Arial"/>
              </a:rPr>
              <a:t>na </a:t>
            </a:r>
            <a:r>
              <a:rPr lang="cs-CZ" sz="2400" spc="-5" dirty="0">
                <a:latin typeface="Arial"/>
                <a:cs typeface="Arial"/>
              </a:rPr>
              <a:t>přesnosti </a:t>
            </a:r>
            <a:r>
              <a:rPr lang="cs-CZ" sz="2400" spc="5" dirty="0">
                <a:latin typeface="Arial"/>
                <a:cs typeface="Arial"/>
              </a:rPr>
              <a:t>a </a:t>
            </a:r>
            <a:r>
              <a:rPr lang="cs-CZ" sz="2400" dirty="0">
                <a:latin typeface="Arial"/>
                <a:cs typeface="Arial"/>
              </a:rPr>
              <a:t>úplnosti </a:t>
            </a:r>
            <a:r>
              <a:rPr lang="cs-CZ" sz="2400" spc="-5" dirty="0">
                <a:latin typeface="Arial"/>
                <a:cs typeface="Arial"/>
              </a:rPr>
              <a:t>číselných </a:t>
            </a:r>
            <a:r>
              <a:rPr lang="cs-CZ" sz="2400" dirty="0">
                <a:latin typeface="Arial"/>
                <a:cs typeface="Arial"/>
              </a:rPr>
              <a:t>hodnot </a:t>
            </a:r>
            <a:r>
              <a:rPr lang="cs-CZ" sz="2400" spc="5" dirty="0">
                <a:latin typeface="Arial"/>
                <a:cs typeface="Arial"/>
              </a:rPr>
              <a:t>a </a:t>
            </a:r>
            <a:r>
              <a:rPr lang="cs-CZ" sz="2400" spc="-5" dirty="0">
                <a:latin typeface="Arial"/>
                <a:cs typeface="Arial"/>
              </a:rPr>
              <a:t>platnosti </a:t>
            </a:r>
            <a:r>
              <a:rPr lang="cs-CZ" sz="2400" spc="-10" dirty="0">
                <a:latin typeface="Arial"/>
                <a:cs typeface="Arial"/>
              </a:rPr>
              <a:t>použitých  </a:t>
            </a:r>
            <a:r>
              <a:rPr lang="cs-CZ" sz="2400" spc="-5" dirty="0">
                <a:latin typeface="Arial"/>
                <a:cs typeface="Arial"/>
              </a:rPr>
              <a:t>modelů. Kvantitativní </a:t>
            </a:r>
            <a:r>
              <a:rPr lang="cs-CZ" sz="2400" dirty="0">
                <a:latin typeface="Arial"/>
                <a:cs typeface="Arial"/>
              </a:rPr>
              <a:t>hodnocení v mnoha </a:t>
            </a:r>
            <a:r>
              <a:rPr lang="cs-CZ" sz="2400" spc="-5" dirty="0">
                <a:latin typeface="Arial"/>
                <a:cs typeface="Arial"/>
              </a:rPr>
              <a:t>případech </a:t>
            </a:r>
            <a:r>
              <a:rPr lang="cs-CZ" sz="2400" spc="-10" dirty="0">
                <a:latin typeface="Arial"/>
                <a:cs typeface="Arial"/>
              </a:rPr>
              <a:t>používá  </a:t>
            </a:r>
            <a:r>
              <a:rPr lang="cs-CZ" sz="2400" spc="-5" dirty="0">
                <a:latin typeface="Arial"/>
                <a:cs typeface="Arial"/>
              </a:rPr>
              <a:t>historická </a:t>
            </a:r>
            <a:r>
              <a:rPr lang="cs-CZ" sz="2400" dirty="0">
                <a:latin typeface="Arial"/>
                <a:cs typeface="Arial"/>
              </a:rPr>
              <a:t>data </a:t>
            </a:r>
            <a:r>
              <a:rPr lang="cs-CZ" sz="2400" spc="-5" dirty="0">
                <a:latin typeface="Arial"/>
                <a:cs typeface="Arial"/>
              </a:rPr>
              <a:t>incidentů </a:t>
            </a:r>
            <a:r>
              <a:rPr lang="cs-CZ" sz="2400" spc="5" dirty="0">
                <a:latin typeface="Arial"/>
                <a:cs typeface="Arial"/>
              </a:rPr>
              <a:t>a má </a:t>
            </a:r>
            <a:r>
              <a:rPr lang="cs-CZ" sz="2400" spc="-10" dirty="0">
                <a:latin typeface="Arial"/>
                <a:cs typeface="Arial"/>
              </a:rPr>
              <a:t>výhodu </a:t>
            </a:r>
            <a:r>
              <a:rPr lang="cs-CZ" sz="2400" spc="5" dirty="0">
                <a:latin typeface="Arial"/>
                <a:cs typeface="Arial"/>
              </a:rPr>
              <a:t>v tom, </a:t>
            </a:r>
            <a:r>
              <a:rPr lang="cs-CZ" sz="2400" spc="-10" dirty="0">
                <a:latin typeface="Arial"/>
                <a:cs typeface="Arial"/>
              </a:rPr>
              <a:t>že </a:t>
            </a:r>
            <a:r>
              <a:rPr lang="cs-CZ" sz="2400" spc="-5" dirty="0">
                <a:latin typeface="Arial"/>
                <a:cs typeface="Arial"/>
              </a:rPr>
              <a:t>může </a:t>
            </a:r>
            <a:r>
              <a:rPr lang="cs-CZ" sz="2400" spc="-10" dirty="0">
                <a:latin typeface="Arial"/>
                <a:cs typeface="Arial"/>
              </a:rPr>
              <a:t>mít  </a:t>
            </a:r>
            <a:r>
              <a:rPr lang="cs-CZ" sz="2400" spc="-5" dirty="0">
                <a:latin typeface="Arial"/>
                <a:cs typeface="Arial"/>
              </a:rPr>
              <a:t>přímou souvislost </a:t>
            </a:r>
            <a:r>
              <a:rPr lang="cs-CZ" sz="2400" dirty="0">
                <a:latin typeface="Arial"/>
                <a:cs typeface="Arial"/>
              </a:rPr>
              <a:t>s </a:t>
            </a:r>
            <a:r>
              <a:rPr lang="cs-CZ" sz="2400" spc="-15" dirty="0">
                <a:latin typeface="Arial"/>
                <a:cs typeface="Arial"/>
              </a:rPr>
              <a:t>cíli  </a:t>
            </a:r>
            <a:r>
              <a:rPr lang="cs-CZ" sz="2400" dirty="0">
                <a:latin typeface="Arial"/>
                <a:cs typeface="Arial"/>
              </a:rPr>
              <a:t>bezpečnosti </a:t>
            </a:r>
            <a:r>
              <a:rPr lang="cs-CZ" sz="2400" spc="-5" dirty="0">
                <a:latin typeface="Arial"/>
                <a:cs typeface="Arial"/>
              </a:rPr>
              <a:t>informací </a:t>
            </a:r>
            <a:r>
              <a:rPr lang="cs-CZ" sz="2400" dirty="0">
                <a:latin typeface="Arial"/>
                <a:cs typeface="Arial"/>
              </a:rPr>
              <a:t>a zájmy  organizace. </a:t>
            </a:r>
            <a:r>
              <a:rPr lang="cs-CZ" sz="2400" spc="-10" dirty="0">
                <a:latin typeface="Arial"/>
                <a:cs typeface="Arial"/>
              </a:rPr>
              <a:t>Nevýhodou </a:t>
            </a:r>
            <a:r>
              <a:rPr lang="cs-CZ" sz="2400" spc="5" dirty="0">
                <a:latin typeface="Arial"/>
                <a:cs typeface="Arial"/>
              </a:rPr>
              <a:t>je </a:t>
            </a:r>
            <a:r>
              <a:rPr lang="cs-CZ" sz="2400" spc="-5" dirty="0">
                <a:latin typeface="Arial"/>
                <a:cs typeface="Arial"/>
              </a:rPr>
              <a:t>nedostatek </a:t>
            </a:r>
            <a:r>
              <a:rPr lang="cs-CZ" sz="2400" spc="-10" dirty="0">
                <a:latin typeface="Arial"/>
                <a:cs typeface="Arial"/>
              </a:rPr>
              <a:t>takových </a:t>
            </a:r>
            <a:r>
              <a:rPr lang="cs-CZ" sz="2400" dirty="0">
                <a:latin typeface="Arial"/>
                <a:cs typeface="Arial"/>
              </a:rPr>
              <a:t>dat </a:t>
            </a:r>
            <a:r>
              <a:rPr lang="cs-CZ" sz="2400" spc="5" dirty="0">
                <a:latin typeface="Arial"/>
                <a:cs typeface="Arial"/>
              </a:rPr>
              <a:t>u </a:t>
            </a:r>
            <a:r>
              <a:rPr lang="cs-CZ" sz="2400" spc="-10" dirty="0">
                <a:latin typeface="Arial"/>
                <a:cs typeface="Arial"/>
              </a:rPr>
              <a:t>nových  rizik </a:t>
            </a:r>
            <a:r>
              <a:rPr lang="cs-CZ" sz="2400" dirty="0">
                <a:latin typeface="Arial"/>
                <a:cs typeface="Arial"/>
              </a:rPr>
              <a:t>nebo </a:t>
            </a:r>
            <a:r>
              <a:rPr lang="cs-CZ" sz="2400" spc="-5" dirty="0">
                <a:latin typeface="Arial"/>
                <a:cs typeface="Arial"/>
              </a:rPr>
              <a:t>slabých míst </a:t>
            </a:r>
            <a:r>
              <a:rPr lang="cs-CZ" sz="2400" dirty="0">
                <a:latin typeface="Arial"/>
                <a:cs typeface="Arial"/>
              </a:rPr>
              <a:t>v bezpečnosti. </a:t>
            </a:r>
            <a:r>
              <a:rPr lang="cs-CZ" sz="2400" spc="-10" dirty="0">
                <a:latin typeface="Arial"/>
                <a:cs typeface="Arial"/>
              </a:rPr>
              <a:t>Nevýhoda  </a:t>
            </a:r>
            <a:r>
              <a:rPr lang="cs-CZ" sz="2400" spc="-5" dirty="0">
                <a:latin typeface="Arial"/>
                <a:cs typeface="Arial"/>
              </a:rPr>
              <a:t>kvantitativního přístupu může </a:t>
            </a:r>
            <a:r>
              <a:rPr lang="cs-CZ" sz="2400" spc="-10" dirty="0">
                <a:latin typeface="Arial"/>
                <a:cs typeface="Arial"/>
              </a:rPr>
              <a:t>vyvstat </a:t>
            </a:r>
            <a:r>
              <a:rPr lang="cs-CZ" sz="2400" dirty="0">
                <a:latin typeface="Arial"/>
                <a:cs typeface="Arial"/>
              </a:rPr>
              <a:t>také </a:t>
            </a:r>
            <a:r>
              <a:rPr lang="cs-CZ" sz="2400" spc="5" dirty="0">
                <a:latin typeface="Arial"/>
                <a:cs typeface="Arial"/>
              </a:rPr>
              <a:t>v </a:t>
            </a:r>
            <a:r>
              <a:rPr lang="cs-CZ" sz="2400" spc="-10" dirty="0">
                <a:latin typeface="Arial"/>
                <a:cs typeface="Arial"/>
              </a:rPr>
              <a:t>případě, </a:t>
            </a:r>
            <a:r>
              <a:rPr lang="cs-CZ" sz="2400" spc="10" dirty="0">
                <a:latin typeface="Arial"/>
                <a:cs typeface="Arial"/>
              </a:rPr>
              <a:t>kdy  </a:t>
            </a:r>
            <a:r>
              <a:rPr lang="cs-CZ" sz="2400" dirty="0">
                <a:latin typeface="Arial"/>
                <a:cs typeface="Arial"/>
              </a:rPr>
              <a:t>nejsou </a:t>
            </a:r>
            <a:r>
              <a:rPr lang="cs-CZ" sz="2400" dirty="0" smtClean="0">
                <a:latin typeface="Arial"/>
                <a:cs typeface="Arial"/>
              </a:rPr>
              <a:t/>
            </a:r>
            <a:br>
              <a:rPr lang="cs-CZ" sz="2400" dirty="0" smtClean="0">
                <a:latin typeface="Arial"/>
                <a:cs typeface="Arial"/>
              </a:rPr>
            </a:br>
            <a:r>
              <a:rPr lang="cs-CZ" sz="2400" dirty="0" smtClean="0">
                <a:latin typeface="Arial"/>
                <a:cs typeface="Arial"/>
              </a:rPr>
              <a:t>k </a:t>
            </a:r>
            <a:r>
              <a:rPr lang="cs-CZ" sz="2400" spc="-5" dirty="0">
                <a:latin typeface="Arial"/>
                <a:cs typeface="Arial"/>
              </a:rPr>
              <a:t>dispozici konkrétní, </a:t>
            </a:r>
            <a:r>
              <a:rPr lang="cs-CZ" sz="2400" dirty="0">
                <a:latin typeface="Arial"/>
                <a:cs typeface="Arial"/>
              </a:rPr>
              <a:t>kontrolovatelná data, což </a:t>
            </a:r>
            <a:r>
              <a:rPr lang="cs-CZ" sz="2400" spc="-5" dirty="0">
                <a:latin typeface="Arial"/>
                <a:cs typeface="Arial"/>
              </a:rPr>
              <a:t>vytváří  mylný </a:t>
            </a:r>
            <a:r>
              <a:rPr lang="cs-CZ" sz="2400" dirty="0">
                <a:latin typeface="Arial"/>
                <a:cs typeface="Arial"/>
              </a:rPr>
              <a:t>dojem </a:t>
            </a:r>
            <a:r>
              <a:rPr lang="cs-CZ" sz="2400" spc="5" dirty="0">
                <a:latin typeface="Arial"/>
                <a:cs typeface="Arial"/>
              </a:rPr>
              <a:t>o </a:t>
            </a:r>
            <a:r>
              <a:rPr lang="cs-CZ" sz="2400" spc="-10" dirty="0">
                <a:latin typeface="Arial"/>
                <a:cs typeface="Arial"/>
              </a:rPr>
              <a:t>významu </a:t>
            </a:r>
            <a:r>
              <a:rPr lang="cs-CZ" sz="2400" spc="5" dirty="0">
                <a:latin typeface="Arial"/>
                <a:cs typeface="Arial"/>
              </a:rPr>
              <a:t>a </a:t>
            </a:r>
            <a:r>
              <a:rPr lang="cs-CZ" sz="2400" spc="-5" dirty="0">
                <a:latin typeface="Arial"/>
                <a:cs typeface="Arial"/>
              </a:rPr>
              <a:t>přesnosti hodnocení</a:t>
            </a:r>
            <a:r>
              <a:rPr lang="cs-CZ" sz="2400" spc="25" dirty="0">
                <a:latin typeface="Arial"/>
                <a:cs typeface="Arial"/>
              </a:rPr>
              <a:t> </a:t>
            </a:r>
            <a:r>
              <a:rPr lang="cs-CZ" sz="2400" spc="-5" dirty="0">
                <a:latin typeface="Arial"/>
                <a:cs typeface="Arial"/>
              </a:rPr>
              <a:t>rizik.</a:t>
            </a:r>
            <a:endParaRPr lang="cs-CZ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6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501760" y="399358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 smtClean="0"/>
              <a:t>Vyhodnocení </a:t>
            </a:r>
            <a:r>
              <a:rPr lang="cs-CZ" b="1" dirty="0"/>
              <a:t>rizik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501760" y="1085546"/>
            <a:ext cx="7993558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lang="cs-CZ" sz="2400" spc="-5" dirty="0">
                <a:latin typeface="Arial"/>
                <a:cs typeface="Arial"/>
              </a:rPr>
              <a:t>Podstata </a:t>
            </a:r>
            <a:r>
              <a:rPr lang="cs-CZ" sz="2400" dirty="0">
                <a:latin typeface="Arial"/>
                <a:cs typeface="Arial"/>
              </a:rPr>
              <a:t>rozhodnutí </a:t>
            </a:r>
            <a:r>
              <a:rPr lang="cs-CZ" sz="2400" spc="-5" dirty="0">
                <a:latin typeface="Arial"/>
                <a:cs typeface="Arial"/>
              </a:rPr>
              <a:t>patřící </a:t>
            </a:r>
            <a:r>
              <a:rPr lang="cs-CZ" sz="2400" dirty="0">
                <a:latin typeface="Arial"/>
                <a:cs typeface="Arial"/>
              </a:rPr>
              <a:t>k vyhodnocení </a:t>
            </a:r>
            <a:r>
              <a:rPr lang="cs-CZ" sz="2400" spc="-5" dirty="0">
                <a:latin typeface="Arial"/>
                <a:cs typeface="Arial"/>
              </a:rPr>
              <a:t>rizik a ke  kritériím </a:t>
            </a:r>
            <a:r>
              <a:rPr lang="cs-CZ" sz="2400" dirty="0">
                <a:latin typeface="Arial"/>
                <a:cs typeface="Arial"/>
              </a:rPr>
              <a:t>vyhodnocení </a:t>
            </a:r>
            <a:r>
              <a:rPr lang="cs-CZ" sz="2400" spc="-5" dirty="0">
                <a:latin typeface="Arial"/>
                <a:cs typeface="Arial"/>
              </a:rPr>
              <a:t>rizik, jež </a:t>
            </a:r>
            <a:r>
              <a:rPr lang="cs-CZ" sz="2400" dirty="0">
                <a:latin typeface="Arial"/>
                <a:cs typeface="Arial"/>
              </a:rPr>
              <a:t>budou </a:t>
            </a:r>
            <a:r>
              <a:rPr lang="cs-CZ" sz="2400" spc="-10" dirty="0">
                <a:latin typeface="Arial"/>
                <a:cs typeface="Arial"/>
              </a:rPr>
              <a:t>použita </a:t>
            </a:r>
            <a:r>
              <a:rPr lang="cs-CZ" sz="2400" dirty="0">
                <a:latin typeface="Arial"/>
                <a:cs typeface="Arial"/>
              </a:rPr>
              <a:t>k učinění  těchto </a:t>
            </a:r>
            <a:r>
              <a:rPr lang="cs-CZ" sz="2400" spc="-10" dirty="0">
                <a:latin typeface="Arial"/>
                <a:cs typeface="Arial"/>
              </a:rPr>
              <a:t>rozhodnutí, </a:t>
            </a:r>
            <a:r>
              <a:rPr lang="cs-CZ" sz="2400" spc="5" dirty="0">
                <a:latin typeface="Arial"/>
                <a:cs typeface="Arial"/>
              </a:rPr>
              <a:t>by </a:t>
            </a:r>
            <a:r>
              <a:rPr lang="cs-CZ" sz="2400" dirty="0">
                <a:latin typeface="Arial"/>
                <a:cs typeface="Arial"/>
              </a:rPr>
              <a:t>měla </a:t>
            </a:r>
            <a:r>
              <a:rPr lang="cs-CZ" sz="2400" spc="-10" dirty="0">
                <a:latin typeface="Arial"/>
                <a:cs typeface="Arial"/>
              </a:rPr>
              <a:t>být </a:t>
            </a:r>
            <a:r>
              <a:rPr lang="cs-CZ" sz="2400" dirty="0">
                <a:latin typeface="Arial"/>
                <a:cs typeface="Arial"/>
              </a:rPr>
              <a:t>určena </a:t>
            </a:r>
            <a:r>
              <a:rPr lang="cs-CZ" sz="2400" spc="-5" dirty="0">
                <a:latin typeface="Arial"/>
                <a:cs typeface="Arial"/>
              </a:rPr>
              <a:t>při stanovení  </a:t>
            </a:r>
            <a:r>
              <a:rPr lang="cs-CZ" sz="2400" dirty="0">
                <a:latin typeface="Arial"/>
                <a:cs typeface="Arial"/>
              </a:rPr>
              <a:t>kontextu.</a:t>
            </a:r>
          </a:p>
          <a:p>
            <a:pPr marL="12700" marR="5080" algn="just">
              <a:lnSpc>
                <a:spcPct val="100000"/>
              </a:lnSpc>
              <a:spcBef>
                <a:spcPts val="1010"/>
              </a:spcBef>
            </a:pPr>
            <a:r>
              <a:rPr lang="cs-CZ" sz="2400" spc="-5" dirty="0">
                <a:latin typeface="Arial"/>
                <a:cs typeface="Arial"/>
              </a:rPr>
              <a:t>Kritéria vyhodnocení rizik používaná </a:t>
            </a:r>
            <a:r>
              <a:rPr lang="cs-CZ" sz="2400" dirty="0">
                <a:latin typeface="Arial"/>
                <a:cs typeface="Arial"/>
              </a:rPr>
              <a:t>k </a:t>
            </a:r>
            <a:r>
              <a:rPr lang="cs-CZ" sz="2400" spc="-5" dirty="0">
                <a:latin typeface="Arial"/>
                <a:cs typeface="Arial"/>
              </a:rPr>
              <a:t>rozhodování </a:t>
            </a:r>
            <a:r>
              <a:rPr lang="cs-CZ" sz="2400" spc="5" dirty="0">
                <a:latin typeface="Arial"/>
                <a:cs typeface="Arial"/>
              </a:rPr>
              <a:t>by  </a:t>
            </a:r>
            <a:r>
              <a:rPr lang="cs-CZ" sz="2400" dirty="0">
                <a:latin typeface="Arial"/>
                <a:cs typeface="Arial"/>
              </a:rPr>
              <a:t>měla </a:t>
            </a:r>
            <a:r>
              <a:rPr lang="cs-CZ" sz="2400" spc="-10" dirty="0">
                <a:latin typeface="Arial"/>
                <a:cs typeface="Arial"/>
              </a:rPr>
              <a:t>být </a:t>
            </a:r>
            <a:r>
              <a:rPr lang="cs-CZ" sz="2400" dirty="0">
                <a:latin typeface="Arial"/>
                <a:cs typeface="Arial"/>
              </a:rPr>
              <a:t>v </a:t>
            </a:r>
            <a:r>
              <a:rPr lang="cs-CZ" sz="2400" spc="-5" dirty="0">
                <a:latin typeface="Arial"/>
                <a:cs typeface="Arial"/>
              </a:rPr>
              <a:t>souladu </a:t>
            </a:r>
            <a:r>
              <a:rPr lang="cs-CZ" sz="2400" dirty="0">
                <a:latin typeface="Arial"/>
                <a:cs typeface="Arial"/>
              </a:rPr>
              <a:t>s </a:t>
            </a:r>
            <a:r>
              <a:rPr lang="cs-CZ" sz="2400" spc="-5" dirty="0">
                <a:latin typeface="Arial"/>
                <a:cs typeface="Arial"/>
              </a:rPr>
              <a:t>definovaným </a:t>
            </a:r>
            <a:r>
              <a:rPr lang="cs-CZ" sz="2400" spc="-10" dirty="0">
                <a:latin typeface="Arial"/>
                <a:cs typeface="Arial"/>
              </a:rPr>
              <a:t>vnějším </a:t>
            </a:r>
            <a:r>
              <a:rPr lang="cs-CZ" sz="2400" spc="-5" dirty="0">
                <a:latin typeface="Arial"/>
                <a:cs typeface="Arial"/>
              </a:rPr>
              <a:t>a </a:t>
            </a:r>
            <a:r>
              <a:rPr lang="cs-CZ" sz="2400" spc="-10" dirty="0">
                <a:latin typeface="Arial"/>
                <a:cs typeface="Arial"/>
              </a:rPr>
              <a:t>vnitřním  </a:t>
            </a:r>
            <a:r>
              <a:rPr lang="cs-CZ" sz="2400" spc="-5" dirty="0">
                <a:latin typeface="Arial"/>
                <a:cs typeface="Arial"/>
              </a:rPr>
              <a:t>kontextem </a:t>
            </a:r>
            <a:r>
              <a:rPr lang="cs-CZ" sz="2400" spc="-10" dirty="0">
                <a:latin typeface="Arial"/>
                <a:cs typeface="Arial"/>
              </a:rPr>
              <a:t>řízení </a:t>
            </a:r>
            <a:r>
              <a:rPr lang="cs-CZ" sz="2400" spc="-5" dirty="0">
                <a:latin typeface="Arial"/>
                <a:cs typeface="Arial"/>
              </a:rPr>
              <a:t>rizik </a:t>
            </a:r>
            <a:r>
              <a:rPr lang="cs-CZ" sz="2400" dirty="0">
                <a:latin typeface="Arial"/>
                <a:cs typeface="Arial"/>
              </a:rPr>
              <a:t>bezpečnosti </a:t>
            </a:r>
            <a:r>
              <a:rPr lang="cs-CZ" sz="2400" spc="-5" dirty="0">
                <a:latin typeface="Arial"/>
                <a:cs typeface="Arial"/>
              </a:rPr>
              <a:t>informací a </a:t>
            </a:r>
            <a:r>
              <a:rPr lang="cs-CZ" sz="2400" dirty="0">
                <a:latin typeface="Arial"/>
                <a:cs typeface="Arial"/>
              </a:rPr>
              <a:t>měla by  brát v </a:t>
            </a:r>
            <a:r>
              <a:rPr lang="cs-CZ" sz="2400" spc="-5" dirty="0">
                <a:latin typeface="Arial"/>
                <a:cs typeface="Arial"/>
              </a:rPr>
              <a:t>úvahu </a:t>
            </a:r>
            <a:r>
              <a:rPr lang="cs-CZ" sz="2400" spc="-10" dirty="0">
                <a:latin typeface="Arial"/>
                <a:cs typeface="Arial"/>
              </a:rPr>
              <a:t>cíle </a:t>
            </a:r>
            <a:r>
              <a:rPr lang="cs-CZ" sz="2400" spc="-5" dirty="0">
                <a:latin typeface="Arial"/>
                <a:cs typeface="Arial"/>
              </a:rPr>
              <a:t>organizace </a:t>
            </a:r>
            <a:r>
              <a:rPr lang="cs-CZ" sz="2400" dirty="0">
                <a:latin typeface="Arial"/>
                <a:cs typeface="Arial"/>
              </a:rPr>
              <a:t>a hlediska  </a:t>
            </a:r>
            <a:r>
              <a:rPr lang="cs-CZ" sz="2400" spc="-5" dirty="0">
                <a:latin typeface="Arial"/>
                <a:cs typeface="Arial"/>
              </a:rPr>
              <a:t>zainteresovaných</a:t>
            </a:r>
            <a:r>
              <a:rPr lang="cs-CZ" sz="2400" spc="2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stran.</a:t>
            </a:r>
          </a:p>
        </p:txBody>
      </p:sp>
      <p:pic>
        <p:nvPicPr>
          <p:cNvPr id="4098" name="Picture 2" descr="Analýza rizik: Jemný úvod do analýzy rizik - CleverAndSmart Management  Consul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14" y="4219384"/>
            <a:ext cx="3247382" cy="24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7"/>
          <p:cNvSpPr txBox="1">
            <a:spLocks noGrp="1"/>
          </p:cNvSpPr>
          <p:nvPr>
            <p:ph type="title"/>
          </p:nvPr>
        </p:nvSpPr>
        <p:spPr>
          <a:xfrm>
            <a:off x="630378" y="469348"/>
            <a:ext cx="231965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dirty="0">
                <a:latin typeface="Arial"/>
                <a:cs typeface="Arial"/>
              </a:rPr>
              <a:t>Literatura: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18"/>
          <p:cNvSpPr txBox="1"/>
          <p:nvPr/>
        </p:nvSpPr>
        <p:spPr>
          <a:xfrm>
            <a:off x="707542" y="1834777"/>
            <a:ext cx="7658734" cy="327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055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5" dirty="0">
                <a:latin typeface="Arial"/>
                <a:cs typeface="Arial"/>
              </a:rPr>
              <a:t>SMEJKAL, </a:t>
            </a:r>
            <a:r>
              <a:rPr lang="cs-CZ" spc="-85" dirty="0">
                <a:latin typeface="Arial"/>
                <a:cs typeface="Arial"/>
              </a:rPr>
              <a:t>V. </a:t>
            </a:r>
            <a:r>
              <a:rPr lang="cs-CZ" dirty="0">
                <a:latin typeface="Arial"/>
                <a:cs typeface="Arial"/>
              </a:rPr>
              <a:t>a </a:t>
            </a:r>
            <a:r>
              <a:rPr lang="cs-CZ" spc="-5" dirty="0">
                <a:latin typeface="Arial"/>
                <a:cs typeface="Arial"/>
              </a:rPr>
              <a:t>RAIS, </a:t>
            </a:r>
            <a:r>
              <a:rPr lang="cs-CZ" dirty="0">
                <a:latin typeface="Arial"/>
                <a:cs typeface="Arial"/>
              </a:rPr>
              <a:t>K. </a:t>
            </a:r>
            <a:r>
              <a:rPr lang="cs-CZ" spc="-5" dirty="0">
                <a:latin typeface="Arial"/>
                <a:cs typeface="Arial"/>
              </a:rPr>
              <a:t>Řízení </a:t>
            </a:r>
            <a:r>
              <a:rPr lang="cs-CZ" dirty="0">
                <a:latin typeface="Arial"/>
                <a:cs typeface="Arial"/>
              </a:rPr>
              <a:t>rizik. 1. </a:t>
            </a:r>
            <a:r>
              <a:rPr lang="cs-CZ" spc="-10" dirty="0">
                <a:latin typeface="Arial"/>
                <a:cs typeface="Arial"/>
              </a:rPr>
              <a:t>vyd. </a:t>
            </a:r>
            <a:r>
              <a:rPr lang="cs-CZ" dirty="0">
                <a:latin typeface="Arial"/>
                <a:cs typeface="Arial"/>
              </a:rPr>
              <a:t>Praha: </a:t>
            </a:r>
            <a:r>
              <a:rPr lang="cs-CZ" spc="-5" dirty="0" err="1">
                <a:latin typeface="Arial"/>
                <a:cs typeface="Arial"/>
              </a:rPr>
              <a:t>Grada</a:t>
            </a:r>
            <a:r>
              <a:rPr lang="cs-CZ" spc="75" dirty="0">
                <a:latin typeface="Arial"/>
                <a:cs typeface="Arial"/>
              </a:rPr>
              <a:t> </a:t>
            </a:r>
            <a:r>
              <a:rPr lang="cs-CZ" spc="5" dirty="0" err="1">
                <a:latin typeface="Arial"/>
                <a:cs typeface="Arial"/>
              </a:rPr>
              <a:t>Publishing</a:t>
            </a:r>
            <a:r>
              <a:rPr lang="cs-CZ" spc="5" dirty="0">
                <a:latin typeface="Arial"/>
                <a:cs typeface="Arial"/>
              </a:rPr>
              <a:t>,</a:t>
            </a:r>
            <a:endParaRPr lang="cs-CZ" dirty="0">
              <a:latin typeface="Arial"/>
              <a:cs typeface="Arial"/>
            </a:endParaRPr>
          </a:p>
          <a:p>
            <a:pPr marL="241300">
              <a:lnSpc>
                <a:spcPts val="2055"/>
              </a:lnSpc>
            </a:pPr>
            <a:r>
              <a:rPr lang="cs-CZ" dirty="0">
                <a:latin typeface="Arial"/>
                <a:cs typeface="Arial"/>
              </a:rPr>
              <a:t>2003. 270 </a:t>
            </a:r>
            <a:r>
              <a:rPr lang="cs-CZ" spc="5" dirty="0">
                <a:latin typeface="Arial"/>
                <a:cs typeface="Arial"/>
              </a:rPr>
              <a:t>s. </a:t>
            </a:r>
            <a:r>
              <a:rPr lang="cs-CZ" dirty="0">
                <a:latin typeface="Arial"/>
                <a:cs typeface="Arial"/>
              </a:rPr>
              <a:t>ISBN</a:t>
            </a:r>
            <a:r>
              <a:rPr lang="cs-CZ" spc="-90" dirty="0">
                <a:latin typeface="Arial"/>
                <a:cs typeface="Arial"/>
              </a:rPr>
              <a:t> </a:t>
            </a:r>
            <a:r>
              <a:rPr lang="cs-CZ" spc="5" dirty="0">
                <a:latin typeface="Arial"/>
                <a:cs typeface="Arial"/>
              </a:rPr>
              <a:t>80-247-0198-7.</a:t>
            </a:r>
            <a:endParaRPr lang="cs-CZ" dirty="0">
              <a:latin typeface="Arial"/>
              <a:cs typeface="Arial"/>
            </a:endParaRPr>
          </a:p>
          <a:p>
            <a:pPr marL="241300" marR="84455" indent="-229235">
              <a:lnSpc>
                <a:spcPct val="90000"/>
              </a:lnSpc>
              <a:spcBef>
                <a:spcPts val="1010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5" dirty="0">
                <a:latin typeface="Arial"/>
                <a:cs typeface="Arial"/>
              </a:rPr>
              <a:t>GRASSEOVÁ, </a:t>
            </a:r>
            <a:r>
              <a:rPr lang="cs-CZ" spc="-15" dirty="0">
                <a:latin typeface="Arial"/>
                <a:cs typeface="Arial"/>
              </a:rPr>
              <a:t>M., </a:t>
            </a:r>
            <a:r>
              <a:rPr lang="cs-CZ" spc="-5" dirty="0">
                <a:latin typeface="Arial"/>
                <a:cs typeface="Arial"/>
              </a:rPr>
              <a:t>DUBEC, R., ŘEHÁK, D. Analýza </a:t>
            </a:r>
            <a:r>
              <a:rPr lang="cs-CZ" dirty="0">
                <a:latin typeface="Arial"/>
                <a:cs typeface="Arial"/>
              </a:rPr>
              <a:t>podniku v rukou  manažera. 1. </a:t>
            </a:r>
            <a:r>
              <a:rPr lang="cs-CZ" spc="-5" dirty="0">
                <a:latin typeface="Arial"/>
                <a:cs typeface="Arial"/>
              </a:rPr>
              <a:t>vydání. </a:t>
            </a:r>
            <a:r>
              <a:rPr lang="cs-CZ" dirty="0">
                <a:latin typeface="Arial"/>
                <a:cs typeface="Arial"/>
              </a:rPr>
              <a:t>Brno: Computer </a:t>
            </a:r>
            <a:r>
              <a:rPr lang="cs-CZ" spc="5" dirty="0" err="1">
                <a:latin typeface="Arial"/>
                <a:cs typeface="Arial"/>
              </a:rPr>
              <a:t>Press</a:t>
            </a:r>
            <a:r>
              <a:rPr lang="cs-CZ" spc="5" dirty="0">
                <a:latin typeface="Arial"/>
                <a:cs typeface="Arial"/>
              </a:rPr>
              <a:t>, </a:t>
            </a:r>
            <a:r>
              <a:rPr lang="cs-CZ" dirty="0">
                <a:latin typeface="Arial"/>
                <a:cs typeface="Arial"/>
              </a:rPr>
              <a:t>2010, 325 </a:t>
            </a:r>
            <a:r>
              <a:rPr lang="cs-CZ" spc="5" dirty="0">
                <a:latin typeface="Arial"/>
                <a:cs typeface="Arial"/>
              </a:rPr>
              <a:t>s. </a:t>
            </a:r>
            <a:r>
              <a:rPr lang="cs-CZ" dirty="0">
                <a:latin typeface="Arial"/>
                <a:cs typeface="Arial"/>
              </a:rPr>
              <a:t>ISBN</a:t>
            </a:r>
            <a:r>
              <a:rPr lang="cs-CZ" spc="-204" dirty="0">
                <a:latin typeface="Arial"/>
                <a:cs typeface="Arial"/>
              </a:rPr>
              <a:t> </a:t>
            </a:r>
            <a:r>
              <a:rPr lang="cs-CZ" spc="5" dirty="0">
                <a:latin typeface="Arial"/>
                <a:cs typeface="Arial"/>
              </a:rPr>
              <a:t>978-80-  </a:t>
            </a:r>
            <a:r>
              <a:rPr lang="cs-CZ" dirty="0">
                <a:latin typeface="Arial"/>
                <a:cs typeface="Arial"/>
              </a:rPr>
              <a:t>251-2621-9. (Strana</a:t>
            </a:r>
            <a:r>
              <a:rPr lang="cs-CZ" spc="-95" dirty="0">
                <a:latin typeface="Arial"/>
                <a:cs typeface="Arial"/>
              </a:rPr>
              <a:t> </a:t>
            </a:r>
            <a:r>
              <a:rPr lang="cs-CZ" spc="5" dirty="0">
                <a:latin typeface="Arial"/>
                <a:cs typeface="Arial"/>
              </a:rPr>
              <a:t>139-175)</a:t>
            </a:r>
            <a:endParaRPr lang="cs-CZ" dirty="0">
              <a:latin typeface="Arial"/>
              <a:cs typeface="Arial"/>
            </a:endParaRPr>
          </a:p>
          <a:p>
            <a:pPr marL="241300" marR="553085" indent="-229235">
              <a:lnSpc>
                <a:spcPts val="1939"/>
              </a:lnSpc>
              <a:spcBef>
                <a:spcPts val="1020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5" dirty="0">
                <a:latin typeface="Arial"/>
                <a:cs typeface="Arial"/>
              </a:rPr>
              <a:t>Norma ISO/IEC </a:t>
            </a:r>
            <a:r>
              <a:rPr lang="cs-CZ" dirty="0">
                <a:latin typeface="Arial"/>
                <a:cs typeface="Arial"/>
              </a:rPr>
              <a:t>27005:2009 Informační technologie - Bezpečnostní  techniky - </a:t>
            </a:r>
            <a:r>
              <a:rPr lang="cs-CZ" spc="-5" dirty="0">
                <a:latin typeface="Arial"/>
                <a:cs typeface="Arial"/>
              </a:rPr>
              <a:t>Řízení rizik </a:t>
            </a:r>
            <a:r>
              <a:rPr lang="cs-CZ" dirty="0">
                <a:latin typeface="Arial"/>
                <a:cs typeface="Arial"/>
              </a:rPr>
              <a:t>bezpečnosti</a:t>
            </a:r>
            <a:r>
              <a:rPr lang="cs-CZ" spc="-12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informací.</a:t>
            </a:r>
          </a:p>
          <a:p>
            <a:pPr marL="241300" marR="109855" indent="-229235">
              <a:lnSpc>
                <a:spcPts val="1939"/>
              </a:lnSpc>
              <a:spcBef>
                <a:spcPts val="1015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10" dirty="0">
                <a:latin typeface="Arial"/>
                <a:cs typeface="Arial"/>
              </a:rPr>
              <a:t>TICHÝ, </a:t>
            </a:r>
            <a:r>
              <a:rPr lang="cs-CZ" spc="-20" dirty="0">
                <a:latin typeface="Arial"/>
                <a:cs typeface="Arial"/>
              </a:rPr>
              <a:t>M. </a:t>
            </a:r>
            <a:r>
              <a:rPr lang="cs-CZ" dirty="0">
                <a:latin typeface="Arial"/>
                <a:cs typeface="Arial"/>
              </a:rPr>
              <a:t>Ovládání rizika. </a:t>
            </a:r>
            <a:r>
              <a:rPr lang="cs-CZ" spc="-5" dirty="0">
                <a:latin typeface="Arial"/>
                <a:cs typeface="Arial"/>
              </a:rPr>
              <a:t>Analýza </a:t>
            </a:r>
            <a:r>
              <a:rPr lang="cs-CZ" dirty="0">
                <a:latin typeface="Arial"/>
                <a:cs typeface="Arial"/>
              </a:rPr>
              <a:t>a </a:t>
            </a:r>
            <a:r>
              <a:rPr lang="cs-CZ" spc="5" dirty="0">
                <a:latin typeface="Arial"/>
                <a:cs typeface="Arial"/>
              </a:rPr>
              <a:t>management. </a:t>
            </a:r>
            <a:r>
              <a:rPr lang="cs-CZ" dirty="0">
                <a:latin typeface="Arial"/>
                <a:cs typeface="Arial"/>
              </a:rPr>
              <a:t>1. </a:t>
            </a:r>
            <a:r>
              <a:rPr lang="cs-CZ" spc="-10" dirty="0">
                <a:latin typeface="Arial"/>
                <a:cs typeface="Arial"/>
              </a:rPr>
              <a:t>vyd. </a:t>
            </a:r>
            <a:r>
              <a:rPr lang="cs-CZ" dirty="0">
                <a:latin typeface="Arial"/>
                <a:cs typeface="Arial"/>
              </a:rPr>
              <a:t>Praha: </a:t>
            </a:r>
            <a:r>
              <a:rPr lang="cs-CZ" spc="-5" dirty="0">
                <a:latin typeface="Arial"/>
                <a:cs typeface="Arial"/>
              </a:rPr>
              <a:t>C.</a:t>
            </a:r>
            <a:r>
              <a:rPr lang="cs-CZ" spc="-180" dirty="0">
                <a:latin typeface="Arial"/>
                <a:cs typeface="Arial"/>
              </a:rPr>
              <a:t> </a:t>
            </a:r>
            <a:r>
              <a:rPr lang="cs-CZ" spc="-5" dirty="0">
                <a:latin typeface="Arial"/>
                <a:cs typeface="Arial"/>
              </a:rPr>
              <a:t>H.  </a:t>
            </a:r>
            <a:r>
              <a:rPr lang="cs-CZ" spc="5" dirty="0">
                <a:latin typeface="Arial"/>
                <a:cs typeface="Arial"/>
              </a:rPr>
              <a:t>Beck, </a:t>
            </a:r>
            <a:r>
              <a:rPr lang="cs-CZ" dirty="0">
                <a:latin typeface="Arial"/>
                <a:cs typeface="Arial"/>
              </a:rPr>
              <a:t>2006. 396 </a:t>
            </a:r>
            <a:r>
              <a:rPr lang="cs-CZ" spc="5" dirty="0">
                <a:latin typeface="Arial"/>
                <a:cs typeface="Arial"/>
              </a:rPr>
              <a:t>s. </a:t>
            </a:r>
            <a:r>
              <a:rPr lang="cs-CZ" dirty="0">
                <a:latin typeface="Arial"/>
                <a:cs typeface="Arial"/>
              </a:rPr>
              <a:t>ISBN </a:t>
            </a:r>
            <a:r>
              <a:rPr lang="cs-CZ" spc="5" dirty="0">
                <a:latin typeface="Arial"/>
                <a:cs typeface="Arial"/>
              </a:rPr>
              <a:t>80-7179-</a:t>
            </a:r>
            <a:r>
              <a:rPr lang="cs-CZ" spc="-18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415-5.</a:t>
            </a:r>
          </a:p>
          <a:p>
            <a:pPr marL="241300" marR="5080" indent="-229235">
              <a:lnSpc>
                <a:spcPts val="1939"/>
              </a:lnSpc>
              <a:spcBef>
                <a:spcPts val="1019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15" dirty="0">
                <a:latin typeface="Arial"/>
                <a:cs typeface="Arial"/>
              </a:rPr>
              <a:t>Vydané </a:t>
            </a:r>
            <a:r>
              <a:rPr lang="cs-CZ" dirty="0">
                <a:latin typeface="Arial"/>
                <a:cs typeface="Arial"/>
              </a:rPr>
              <a:t>normy </a:t>
            </a:r>
            <a:r>
              <a:rPr lang="cs-CZ" spc="-5" dirty="0">
                <a:latin typeface="Arial"/>
                <a:cs typeface="Arial"/>
              </a:rPr>
              <a:t>ISO/ČSN </a:t>
            </a:r>
            <a:r>
              <a:rPr lang="cs-CZ" dirty="0">
                <a:latin typeface="Arial"/>
                <a:cs typeface="Arial"/>
              </a:rPr>
              <a:t>řady 27000 a platné zákony a vyhlášky z</a:t>
            </a:r>
            <a:r>
              <a:rPr lang="cs-CZ" spc="-7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oblasti  kybernetické</a:t>
            </a:r>
            <a:r>
              <a:rPr lang="cs-CZ" spc="-5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bezpečnosti.</a:t>
            </a:r>
          </a:p>
        </p:txBody>
      </p:sp>
    </p:spTree>
    <p:extLst>
      <p:ext uri="{BB962C8B-B14F-4D97-AF65-F5344CB8AC3E}">
        <p14:creationId xmlns:p14="http://schemas.microsoft.com/office/powerpoint/2010/main" val="8022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05172" y="361396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Hodnocení aktiv</a:t>
            </a:r>
            <a:endParaRPr sz="36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28990"/>
              </p:ext>
            </p:extLst>
          </p:nvPr>
        </p:nvGraphicFramePr>
        <p:xfrm>
          <a:off x="671748" y="1253413"/>
          <a:ext cx="7617691" cy="5307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7691">
                  <a:extLst>
                    <a:ext uri="{9D8B030D-6E8A-4147-A177-3AD203B41FA5}">
                      <a16:colId xmlns:a16="http://schemas.microsoft.com/office/drawing/2014/main" val="740890694"/>
                    </a:ext>
                  </a:extLst>
                </a:gridCol>
              </a:tblGrid>
              <a:tr h="2916380">
                <a:tc>
                  <a:txBody>
                    <a:bodyPr/>
                    <a:lstStyle/>
                    <a:p>
                      <a:pPr marL="127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Hlavními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prvky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hodnocení </a:t>
                      </a:r>
                      <a:r>
                        <a:rPr kumimoji="0" lang="cs-CZ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rizik</a:t>
                      </a:r>
                      <a:r>
                        <a:rPr kumimoji="0" lang="cs-CZ" sz="1800" b="0" i="0" u="none" strike="noStrike" kern="1200" cap="none" spc="1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jsou:</a:t>
                      </a:r>
                      <a:endParaRPr kumimoji="0" lang="cs-CZ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98500" marR="0" lvl="0" indent="-22923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699135" algn="l"/>
                        </a:tabLst>
                        <a:defRPr/>
                      </a:pPr>
                      <a:r>
                        <a:rPr kumimoji="0" lang="cs-CZ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identifikace</a:t>
                      </a:r>
                      <a:r>
                        <a:rPr kumimoji="0" lang="cs-CZ" sz="1800" b="1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cs-CZ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endParaRPr kumimoji="0" lang="cs-CZ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98500" marR="0" lvl="0" indent="-22923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699135" algn="l"/>
                        </a:tabLst>
                        <a:defRPr/>
                      </a:pPr>
                      <a:r>
                        <a:rPr kumimoji="0" lang="cs-CZ" sz="18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ohodnocení </a:t>
                      </a:r>
                      <a:r>
                        <a:rPr kumimoji="0" lang="cs-CZ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aktiv </a:t>
                      </a:r>
                      <a:r>
                        <a:rPr kumimoji="0" lang="cs-CZ" sz="18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podle potřeb</a:t>
                      </a:r>
                      <a:r>
                        <a:rPr kumimoji="0" lang="cs-CZ" sz="1800" b="1" i="0" u="none" strike="noStrike" kern="1200" cap="none" spc="13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cs-CZ" sz="18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organizace.</a:t>
                      </a:r>
                      <a:endParaRPr kumimoji="0" lang="cs-CZ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41300" marR="15875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241300" algn="l"/>
                        </a:tabLst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Je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nezbytné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ohodnotit důležitost aktiv pro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organizaci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 jejich 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možný </a:t>
                      </a:r>
                      <a:r>
                        <a:rPr kumimoji="0" lang="cs-CZ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vliv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na </a:t>
                      </a:r>
                      <a:r>
                        <a:rPr kumimoji="0" lang="cs-CZ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různé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podnikatelské</a:t>
                      </a:r>
                      <a:r>
                        <a:rPr kumimoji="0" lang="cs-CZ" sz="1800" b="0" i="0" u="none" strike="noStrike" kern="1200" cap="none" spc="19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cs-CZ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příležitosti.</a:t>
                      </a:r>
                      <a:endParaRPr kumimoji="0" lang="cs-CZ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41300" marR="8255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241300" algn="l"/>
                        </a:tabLst>
                        <a:defRPr/>
                      </a:pP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Jednou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z možností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jak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vyjádřit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hodnotu aktiva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je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popsat, </a:t>
                      </a:r>
                      <a:r>
                        <a:rPr kumimoji="0" lang="cs-CZ" sz="18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jaký 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dopad </a:t>
                      </a:r>
                      <a:r>
                        <a:rPr kumimoji="0" lang="cs-CZ" sz="18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by </a:t>
                      </a:r>
                      <a:r>
                        <a:rPr kumimoji="0" lang="cs-CZ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měly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nechtěné </a:t>
                      </a:r>
                      <a:r>
                        <a:rPr kumimoji="0" lang="cs-CZ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incidenty,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např. neoprávněné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vyzrazení, 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modifikace, nedostupnost a/nebo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ztráta,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na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aktivum a s </a:t>
                      </a:r>
                      <a:r>
                        <a:rPr kumimoji="0" lang="cs-CZ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ním 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spojené </a:t>
                      </a:r>
                      <a:r>
                        <a:rPr kumimoji="0" lang="cs-CZ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zájmy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organizace, které </a:t>
                      </a:r>
                      <a:r>
                        <a:rPr kumimoji="0" lang="cs-CZ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by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byly přímo či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nepřímo 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poškozené.</a:t>
                      </a:r>
                      <a:endParaRPr kumimoji="0" lang="cs-CZ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41300" marR="508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241300" algn="l"/>
                        </a:tabLst>
                        <a:defRPr/>
                      </a:pP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Vlastníci a uživatelé aktiv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nejlépe znají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jejich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důležitost, proto </a:t>
                      </a:r>
                      <a:r>
                        <a:rPr kumimoji="0" lang="cs-CZ" sz="18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by 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měli poskytnout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směrodatné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vstupní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údaje pro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hodnocení </a:t>
                      </a:r>
                      <a:r>
                        <a:rPr kumimoji="0" lang="cs-CZ" sz="1800" b="0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aktiv, 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především </a:t>
                      </a:r>
                      <a:r>
                        <a:rPr kumimoji="0" lang="cs-CZ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jak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mohou </a:t>
                      </a:r>
                      <a:r>
                        <a:rPr kumimoji="0" lang="cs-CZ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aktiva ovlivnit obchodní/provozní postupy a  cíle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činností</a:t>
                      </a:r>
                      <a:r>
                        <a:rPr kumimoji="0" lang="cs-CZ" sz="1800" b="0" i="0" u="none" strike="noStrike" kern="1200" cap="none" spc="4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cs-CZ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organizace.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34485"/>
                  </a:ext>
                </a:extLst>
              </a:tr>
              <a:tr h="1233579">
                <a:tc>
                  <a:txBody>
                    <a:bodyPr/>
                    <a:lstStyle/>
                    <a:p>
                      <a:pPr marL="127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2225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40618"/>
                  </a:ext>
                </a:extLst>
              </a:tr>
            </a:tbl>
          </a:graphicData>
        </a:graphic>
      </p:graphicFrame>
      <p:pic>
        <p:nvPicPr>
          <p:cNvPr id="6146" name="Picture 2" descr="Metody a způsoby hodnocení rizik na pracovišti | BOZP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6" b="26702"/>
          <a:stretch/>
        </p:blipFill>
        <p:spPr bwMode="auto">
          <a:xfrm>
            <a:off x="2475633" y="5243326"/>
            <a:ext cx="4079368" cy="128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05172" y="361396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Hodnocení aktiv</a:t>
            </a:r>
            <a:endParaRPr sz="36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340274"/>
              </p:ext>
            </p:extLst>
          </p:nvPr>
        </p:nvGraphicFramePr>
        <p:xfrm>
          <a:off x="772061" y="928218"/>
          <a:ext cx="7617691" cy="5371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7691">
                  <a:extLst>
                    <a:ext uri="{9D8B030D-6E8A-4147-A177-3AD203B41FA5}">
                      <a16:colId xmlns:a16="http://schemas.microsoft.com/office/drawing/2014/main" val="740890694"/>
                    </a:ext>
                  </a:extLst>
                </a:gridCol>
              </a:tblGrid>
              <a:tr h="291638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cs-CZ" sz="1800" spc="-10" dirty="0" smtClean="0">
                          <a:latin typeface="Arial"/>
                          <a:cs typeface="Arial"/>
                        </a:rPr>
                        <a:t>U každého </a:t>
                      </a:r>
                      <a:r>
                        <a:rPr lang="cs-CZ" sz="1800" spc="-5" dirty="0" smtClean="0">
                          <a:latin typeface="Arial"/>
                          <a:cs typeface="Arial"/>
                        </a:rPr>
                        <a:t>aktiva </a:t>
                      </a:r>
                      <a:r>
                        <a:rPr lang="cs-CZ" sz="1800" dirty="0" smtClean="0">
                          <a:latin typeface="Arial"/>
                          <a:cs typeface="Arial"/>
                        </a:rPr>
                        <a:t>je </a:t>
                      </a:r>
                      <a:r>
                        <a:rPr lang="cs-CZ" sz="1800" spc="-10" dirty="0" smtClean="0">
                          <a:latin typeface="Arial"/>
                          <a:cs typeface="Arial"/>
                        </a:rPr>
                        <a:t>třeba zjistit možný dopad</a:t>
                      </a:r>
                      <a:r>
                        <a:rPr lang="cs-CZ" sz="1800" spc="1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cs-CZ" sz="1800" spc="-10" dirty="0" smtClean="0">
                          <a:latin typeface="Arial"/>
                          <a:cs typeface="Arial"/>
                        </a:rPr>
                        <a:t>na:</a:t>
                      </a:r>
                      <a:endParaRPr lang="cs-CZ" sz="1800" dirty="0" smtClean="0">
                        <a:latin typeface="Arial"/>
                        <a:cs typeface="Arial"/>
                      </a:endParaRPr>
                    </a:p>
                    <a:p>
                      <a:pPr marL="698500" indent="-229235">
                        <a:lnSpc>
                          <a:spcPct val="100000"/>
                        </a:lnSpc>
                        <a:spcBef>
                          <a:spcPts val="530"/>
                        </a:spcBef>
                        <a:buChar char="•"/>
                        <a:tabLst>
                          <a:tab pos="698500" algn="l"/>
                          <a:tab pos="699135" algn="l"/>
                        </a:tabLst>
                      </a:pPr>
                      <a:r>
                        <a:rPr lang="cs-CZ" sz="1800" b="1" spc="-15" dirty="0" smtClean="0">
                          <a:latin typeface="Arial"/>
                          <a:cs typeface="Arial"/>
                        </a:rPr>
                        <a:t>důvěrnost,</a:t>
                      </a:r>
                      <a:endParaRPr lang="cs-CZ" sz="1800" b="1" dirty="0" smtClean="0">
                        <a:latin typeface="Arial"/>
                        <a:cs typeface="Arial"/>
                      </a:endParaRPr>
                    </a:p>
                    <a:p>
                      <a:pPr marL="698500" indent="-229235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698500" algn="l"/>
                          <a:tab pos="699135" algn="l"/>
                        </a:tabLst>
                      </a:pPr>
                      <a:r>
                        <a:rPr lang="cs-CZ" sz="1800" b="1" spc="-10" dirty="0" smtClean="0">
                          <a:latin typeface="Arial"/>
                          <a:cs typeface="Arial"/>
                        </a:rPr>
                        <a:t>integritu,</a:t>
                      </a:r>
                      <a:endParaRPr lang="cs-CZ" sz="1800" b="1" dirty="0" smtClean="0">
                        <a:latin typeface="Arial"/>
                        <a:cs typeface="Arial"/>
                      </a:endParaRPr>
                    </a:p>
                    <a:p>
                      <a:pPr marL="698500" indent="-2292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698500" algn="l"/>
                          <a:tab pos="699135" algn="l"/>
                        </a:tabLst>
                      </a:pPr>
                      <a:r>
                        <a:rPr lang="cs-CZ" sz="1800" b="1" spc="-10" dirty="0" smtClean="0">
                          <a:latin typeface="Arial"/>
                          <a:cs typeface="Arial"/>
                        </a:rPr>
                        <a:t>dostupnost </a:t>
                      </a:r>
                      <a:r>
                        <a:rPr lang="cs-CZ" sz="1800" spc="-15" dirty="0" smtClean="0">
                          <a:latin typeface="Arial"/>
                          <a:cs typeface="Arial"/>
                        </a:rPr>
                        <a:t>nebo </a:t>
                      </a:r>
                      <a:r>
                        <a:rPr lang="cs-CZ" sz="1800" spc="-5" dirty="0" smtClean="0">
                          <a:latin typeface="Arial"/>
                          <a:cs typeface="Arial"/>
                        </a:rPr>
                        <a:t>jakoukoliv </a:t>
                      </a:r>
                      <a:r>
                        <a:rPr lang="cs-CZ" sz="1800" spc="-10" dirty="0" smtClean="0">
                          <a:latin typeface="Arial"/>
                          <a:cs typeface="Arial"/>
                        </a:rPr>
                        <a:t>jinou jeho </a:t>
                      </a:r>
                      <a:r>
                        <a:rPr lang="cs-CZ" sz="1800" spc="-15" dirty="0" smtClean="0">
                          <a:latin typeface="Arial"/>
                          <a:cs typeface="Arial"/>
                        </a:rPr>
                        <a:t>podstatnou </a:t>
                      </a:r>
                      <a:r>
                        <a:rPr lang="cs-CZ" sz="1800" spc="-10" dirty="0" smtClean="0">
                          <a:latin typeface="Arial"/>
                          <a:cs typeface="Arial"/>
                        </a:rPr>
                        <a:t>vlastnost, pokud </a:t>
                      </a:r>
                      <a:r>
                        <a:rPr lang="cs-CZ" sz="1800" spc="-5" dirty="0" smtClean="0">
                          <a:latin typeface="Arial"/>
                          <a:cs typeface="Arial"/>
                        </a:rPr>
                        <a:t>je aktivum</a:t>
                      </a:r>
                      <a:r>
                        <a:rPr lang="cs-CZ" sz="1800" spc="3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cs-CZ" sz="1800" spc="-15" dirty="0" smtClean="0">
                          <a:latin typeface="Arial"/>
                          <a:cs typeface="Arial"/>
                        </a:rPr>
                        <a:t>poškozeno.</a:t>
                      </a:r>
                      <a:endParaRPr lang="cs-CZ" sz="1800" dirty="0" smtClean="0">
                        <a:latin typeface="Arial"/>
                        <a:cs typeface="Arial"/>
                      </a:endParaRPr>
                    </a:p>
                    <a:p>
                      <a:pPr marL="241300" marR="5080" indent="-228600" algn="just">
                        <a:lnSpc>
                          <a:spcPct val="100000"/>
                        </a:lnSpc>
                        <a:spcBef>
                          <a:spcPts val="985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lang="cs-CZ" sz="1800" spc="-5" dirty="0" smtClean="0">
                          <a:latin typeface="Arial"/>
                          <a:cs typeface="Arial"/>
                        </a:rPr>
                        <a:t>Informace a další příslušná aktiva </a:t>
                      </a:r>
                      <a:r>
                        <a:rPr lang="cs-CZ" sz="1800" spc="15" dirty="0" smtClean="0">
                          <a:latin typeface="Arial"/>
                          <a:cs typeface="Arial"/>
                        </a:rPr>
                        <a:t>by </a:t>
                      </a:r>
                      <a:r>
                        <a:rPr lang="cs-CZ" sz="1800" dirty="0" smtClean="0">
                          <a:latin typeface="Arial"/>
                          <a:cs typeface="Arial"/>
                        </a:rPr>
                        <a:t>se měla </a:t>
                      </a:r>
                      <a:r>
                        <a:rPr lang="cs-CZ" sz="1800" spc="-5" dirty="0" smtClean="0">
                          <a:latin typeface="Arial"/>
                          <a:cs typeface="Arial"/>
                        </a:rPr>
                        <a:t>klasifikovat v  souladu </a:t>
                      </a:r>
                      <a:r>
                        <a:rPr lang="cs-CZ" sz="1800" dirty="0" smtClean="0">
                          <a:latin typeface="Arial"/>
                          <a:cs typeface="Arial"/>
                        </a:rPr>
                        <a:t>se </a:t>
                      </a:r>
                      <a:r>
                        <a:rPr lang="cs-CZ" sz="1800" spc="-5" dirty="0" smtClean="0">
                          <a:latin typeface="Arial"/>
                          <a:cs typeface="Arial"/>
                        </a:rPr>
                        <a:t>stanovenou </a:t>
                      </a:r>
                      <a:r>
                        <a:rPr lang="cs-CZ" sz="1800" dirty="0" smtClean="0">
                          <a:latin typeface="Arial"/>
                          <a:cs typeface="Arial"/>
                        </a:rPr>
                        <a:t>hodnotou </a:t>
                      </a:r>
                      <a:r>
                        <a:rPr lang="cs-CZ" sz="1800" spc="-5" dirty="0" smtClean="0">
                          <a:latin typeface="Arial"/>
                          <a:cs typeface="Arial"/>
                        </a:rPr>
                        <a:t>a </a:t>
                      </a:r>
                      <a:r>
                        <a:rPr lang="cs-CZ" sz="1800" spc="-10" dirty="0" smtClean="0">
                          <a:latin typeface="Arial"/>
                          <a:cs typeface="Arial"/>
                        </a:rPr>
                        <a:t>významem aktiva </a:t>
                      </a:r>
                      <a:r>
                        <a:rPr lang="cs-CZ" sz="1800" spc="-5" dirty="0" smtClean="0">
                          <a:latin typeface="Arial"/>
                          <a:cs typeface="Arial"/>
                        </a:rPr>
                        <a:t>a právními  </a:t>
                      </a:r>
                      <a:r>
                        <a:rPr lang="cs-CZ" sz="1800" spc="-15" dirty="0" smtClean="0">
                          <a:latin typeface="Arial"/>
                          <a:cs typeface="Arial"/>
                        </a:rPr>
                        <a:t>požadavky </a:t>
                      </a:r>
                      <a:r>
                        <a:rPr lang="cs-CZ" sz="1800" spc="-10" dirty="0" smtClean="0">
                          <a:latin typeface="Arial"/>
                          <a:cs typeface="Arial"/>
                        </a:rPr>
                        <a:t>nebo požadavky</a:t>
                      </a:r>
                      <a:r>
                        <a:rPr lang="cs-CZ" sz="1800" spc="1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cs-CZ" sz="1800" spc="-10" dirty="0" smtClean="0">
                          <a:latin typeface="Arial"/>
                          <a:cs typeface="Arial"/>
                        </a:rPr>
                        <a:t>organizace.</a:t>
                      </a:r>
                    </a:p>
                    <a:p>
                      <a:pPr marL="241300" marR="5080" indent="-228600" algn="just">
                        <a:lnSpc>
                          <a:spcPct val="100000"/>
                        </a:lnSpc>
                        <a:spcBef>
                          <a:spcPts val="985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Klasifikace naznačuje míru potřeby, priority a předpokládaný stupeň ochrany při nakládání s informacemi.</a:t>
                      </a:r>
                    </a:p>
                    <a:p>
                      <a:pPr marL="241300" marR="5080" indent="-228600" algn="just">
                        <a:lnSpc>
                          <a:spcPct val="100000"/>
                        </a:lnSpc>
                        <a:spcBef>
                          <a:spcPts val="985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Stanovení klasifikace je odpovědností vlastníka aktiva, stejně jako  její pravidelné přezkoumání, které zajistí, že klasifikace odpovídá  skutečnému stavu.</a:t>
                      </a:r>
                    </a:p>
                  </a:txBody>
                  <a:tcPr marL="0" marR="0" marT="0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34485"/>
                  </a:ext>
                </a:extLst>
              </a:tr>
              <a:tr h="1233579">
                <a:tc>
                  <a:txBody>
                    <a:bodyPr/>
                    <a:lstStyle/>
                    <a:p>
                      <a:pPr marL="127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2225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40618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8256" t="50713" r="36919" b="35346"/>
          <a:stretch/>
        </p:blipFill>
        <p:spPr>
          <a:xfrm>
            <a:off x="1705919" y="5085602"/>
            <a:ext cx="5007397" cy="15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05173" y="481001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 smtClean="0"/>
              <a:t>Řízení (hodnocení) rizik</a:t>
            </a:r>
            <a:endParaRPr sz="3600" dirty="0"/>
          </a:p>
        </p:txBody>
      </p:sp>
      <p:sp>
        <p:nvSpPr>
          <p:cNvPr id="2" name="Obdélník 1"/>
          <p:cNvSpPr/>
          <p:nvPr/>
        </p:nvSpPr>
        <p:spPr>
          <a:xfrm>
            <a:off x="605173" y="1994945"/>
            <a:ext cx="77247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>
              <a:lnSpc>
                <a:spcPct val="90100"/>
              </a:lnSpc>
              <a:spcBef>
                <a:spcPts val="385"/>
              </a:spcBef>
            </a:pPr>
            <a:r>
              <a:rPr lang="cs-CZ" sz="2000" spc="-5" dirty="0">
                <a:latin typeface="Arial"/>
                <a:cs typeface="Arial"/>
              </a:rPr>
              <a:t>Povinná </a:t>
            </a:r>
            <a:r>
              <a:rPr lang="cs-CZ" sz="2000" dirty="0">
                <a:latin typeface="Arial"/>
                <a:cs typeface="Arial"/>
              </a:rPr>
              <a:t>osoba </a:t>
            </a:r>
            <a:r>
              <a:rPr lang="cs-CZ" sz="2000" spc="-10" dirty="0">
                <a:latin typeface="Arial"/>
                <a:cs typeface="Arial"/>
              </a:rPr>
              <a:t>uvedená </a:t>
            </a:r>
            <a:r>
              <a:rPr lang="cs-CZ" sz="2000" dirty="0">
                <a:latin typeface="Arial"/>
                <a:cs typeface="Arial"/>
              </a:rPr>
              <a:t>v § 3 písm. </a:t>
            </a:r>
            <a:r>
              <a:rPr lang="cs-CZ" sz="2000" spc="-5" dirty="0">
                <a:latin typeface="Arial"/>
                <a:cs typeface="Arial"/>
              </a:rPr>
              <a:t>c), </a:t>
            </a:r>
            <a:r>
              <a:rPr lang="cs-CZ" sz="2000" dirty="0">
                <a:latin typeface="Arial"/>
                <a:cs typeface="Arial"/>
              </a:rPr>
              <a:t>d) a </a:t>
            </a:r>
            <a:r>
              <a:rPr lang="cs-CZ" sz="2000" spc="10" dirty="0">
                <a:latin typeface="Arial"/>
                <a:cs typeface="Arial"/>
              </a:rPr>
              <a:t>f) </a:t>
            </a:r>
            <a:r>
              <a:rPr lang="cs-CZ" sz="2000" spc="-5" dirty="0">
                <a:latin typeface="Arial"/>
                <a:cs typeface="Arial"/>
              </a:rPr>
              <a:t>zákona  provádí </a:t>
            </a:r>
            <a:r>
              <a:rPr lang="cs-CZ" sz="2000" dirty="0">
                <a:latin typeface="Arial"/>
                <a:cs typeface="Arial"/>
              </a:rPr>
              <a:t>hodnocení </a:t>
            </a:r>
            <a:r>
              <a:rPr lang="cs-CZ" sz="2000" spc="-5" dirty="0">
                <a:latin typeface="Arial"/>
                <a:cs typeface="Arial"/>
              </a:rPr>
              <a:t>rizik </a:t>
            </a:r>
            <a:r>
              <a:rPr lang="cs-CZ" sz="2000" dirty="0">
                <a:latin typeface="Arial"/>
                <a:cs typeface="Arial"/>
              </a:rPr>
              <a:t>alespoň </a:t>
            </a:r>
            <a:r>
              <a:rPr lang="cs-CZ" sz="2000" b="1" spc="-5" dirty="0">
                <a:latin typeface="Arial"/>
                <a:cs typeface="Arial"/>
              </a:rPr>
              <a:t>jednou </a:t>
            </a:r>
            <a:r>
              <a:rPr lang="cs-CZ" sz="2000" b="1" spc="-10" dirty="0">
                <a:latin typeface="Arial"/>
                <a:cs typeface="Arial"/>
              </a:rPr>
              <a:t>ročně  </a:t>
            </a:r>
            <a:r>
              <a:rPr lang="cs-CZ" sz="2000" dirty="0">
                <a:latin typeface="Arial"/>
                <a:cs typeface="Arial"/>
              </a:rPr>
              <a:t>a </a:t>
            </a:r>
            <a:r>
              <a:rPr lang="cs-CZ" sz="2000" spc="-5" dirty="0">
                <a:latin typeface="Arial"/>
                <a:cs typeface="Arial"/>
              </a:rPr>
              <a:t>povinná </a:t>
            </a:r>
            <a:r>
              <a:rPr lang="cs-CZ" sz="2000" dirty="0">
                <a:latin typeface="Arial"/>
                <a:cs typeface="Arial"/>
              </a:rPr>
              <a:t>osoba </a:t>
            </a:r>
            <a:r>
              <a:rPr lang="cs-CZ" sz="2000" spc="-10" dirty="0">
                <a:latin typeface="Arial"/>
                <a:cs typeface="Arial"/>
              </a:rPr>
              <a:t>uvedená </a:t>
            </a:r>
            <a:r>
              <a:rPr lang="cs-CZ" sz="2000" dirty="0">
                <a:latin typeface="Arial"/>
                <a:cs typeface="Arial"/>
              </a:rPr>
              <a:t>v § 3 písm. e) </a:t>
            </a:r>
            <a:r>
              <a:rPr lang="cs-CZ" sz="2000" spc="-10" dirty="0">
                <a:latin typeface="Arial"/>
                <a:cs typeface="Arial"/>
              </a:rPr>
              <a:t>zákona </a:t>
            </a:r>
            <a:r>
              <a:rPr lang="cs-CZ" sz="2000" spc="-5" dirty="0">
                <a:latin typeface="Arial"/>
                <a:cs typeface="Arial"/>
              </a:rPr>
              <a:t>alespoň  </a:t>
            </a:r>
            <a:r>
              <a:rPr lang="cs-CZ" sz="2000" b="1" spc="-5" dirty="0">
                <a:latin typeface="Arial"/>
                <a:cs typeface="Arial"/>
              </a:rPr>
              <a:t>jednou za </a:t>
            </a:r>
            <a:r>
              <a:rPr lang="cs-CZ" sz="2000" b="1" dirty="0">
                <a:latin typeface="Arial"/>
                <a:cs typeface="Arial"/>
              </a:rPr>
              <a:t>tři </a:t>
            </a:r>
            <a:r>
              <a:rPr lang="cs-CZ" sz="2000" b="1" spc="-15" dirty="0">
                <a:latin typeface="Arial"/>
                <a:cs typeface="Arial"/>
              </a:rPr>
              <a:t>roky</a:t>
            </a:r>
            <a:r>
              <a:rPr lang="cs-CZ" sz="2000" spc="-15" dirty="0">
                <a:latin typeface="Arial"/>
                <a:cs typeface="Arial"/>
              </a:rPr>
              <a:t>.</a:t>
            </a:r>
            <a:endParaRPr lang="cs-CZ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cs-CZ" sz="3600" dirty="0">
              <a:latin typeface="Arial"/>
              <a:cs typeface="Arial"/>
            </a:endParaRPr>
          </a:p>
          <a:p>
            <a:pPr marL="12700" marR="5080" algn="just">
              <a:lnSpc>
                <a:spcPct val="90100"/>
              </a:lnSpc>
            </a:pPr>
            <a:r>
              <a:rPr lang="cs-CZ" sz="2000" spc="-5" dirty="0">
                <a:latin typeface="Arial"/>
                <a:cs typeface="Arial"/>
              </a:rPr>
              <a:t>Řízení rizik může </a:t>
            </a:r>
            <a:r>
              <a:rPr lang="cs-CZ" sz="2000" spc="-10" dirty="0">
                <a:latin typeface="Arial"/>
                <a:cs typeface="Arial"/>
              </a:rPr>
              <a:t>být </a:t>
            </a:r>
            <a:r>
              <a:rPr lang="cs-CZ" sz="2000" spc="-5" dirty="0">
                <a:latin typeface="Arial"/>
                <a:cs typeface="Arial"/>
              </a:rPr>
              <a:t>zajištěno i jinými </a:t>
            </a:r>
            <a:r>
              <a:rPr lang="cs-CZ" sz="2000" spc="-25" dirty="0">
                <a:latin typeface="Arial"/>
                <a:cs typeface="Arial"/>
              </a:rPr>
              <a:t>způsoby, </a:t>
            </a:r>
            <a:r>
              <a:rPr lang="cs-CZ" sz="2000" spc="-5" dirty="0">
                <a:latin typeface="Arial"/>
                <a:cs typeface="Arial"/>
              </a:rPr>
              <a:t>než jak  je stanoveno </a:t>
            </a:r>
            <a:r>
              <a:rPr lang="cs-CZ" sz="2000" dirty="0">
                <a:latin typeface="Arial"/>
                <a:cs typeface="Arial"/>
              </a:rPr>
              <a:t>v </a:t>
            </a:r>
            <a:r>
              <a:rPr lang="cs-CZ" sz="2000" spc="-5" dirty="0">
                <a:latin typeface="Arial"/>
                <a:cs typeface="Arial"/>
              </a:rPr>
              <a:t>odstavci 1 písm. </a:t>
            </a:r>
            <a:r>
              <a:rPr lang="cs-CZ" sz="2000" dirty="0">
                <a:latin typeface="Arial"/>
                <a:cs typeface="Arial"/>
              </a:rPr>
              <a:t>d), </a:t>
            </a:r>
            <a:r>
              <a:rPr lang="cs-CZ" sz="2000" spc="-5" dirty="0">
                <a:latin typeface="Arial"/>
                <a:cs typeface="Arial"/>
              </a:rPr>
              <a:t>pokud povinná osoba  zabezpečí, </a:t>
            </a:r>
            <a:r>
              <a:rPr lang="cs-CZ" sz="2000" spc="-15" dirty="0">
                <a:latin typeface="Arial"/>
                <a:cs typeface="Arial"/>
              </a:rPr>
              <a:t>že</a:t>
            </a:r>
            <a:r>
              <a:rPr lang="cs-CZ" sz="2000" spc="63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použitá </a:t>
            </a:r>
            <a:r>
              <a:rPr lang="cs-CZ" sz="2000" dirty="0">
                <a:latin typeface="Arial"/>
                <a:cs typeface="Arial"/>
              </a:rPr>
              <a:t>opatření </a:t>
            </a:r>
            <a:r>
              <a:rPr lang="cs-CZ" sz="2000" spc="-5" dirty="0">
                <a:latin typeface="Arial"/>
                <a:cs typeface="Arial"/>
              </a:rPr>
              <a:t>zajistí </a:t>
            </a:r>
            <a:r>
              <a:rPr lang="cs-CZ" sz="2000" b="1" spc="-10" dirty="0">
                <a:latin typeface="Arial"/>
                <a:cs typeface="Arial"/>
              </a:rPr>
              <a:t>stejnou </a:t>
            </a:r>
            <a:r>
              <a:rPr lang="cs-CZ" sz="2000" b="1" dirty="0">
                <a:latin typeface="Arial"/>
                <a:cs typeface="Arial"/>
              </a:rPr>
              <a:t>nebo  </a:t>
            </a:r>
            <a:r>
              <a:rPr lang="cs-CZ" sz="2000" b="1" spc="-20" dirty="0">
                <a:latin typeface="Arial"/>
                <a:cs typeface="Arial"/>
              </a:rPr>
              <a:t>vyšší </a:t>
            </a:r>
            <a:r>
              <a:rPr lang="cs-CZ" sz="2000" b="1" spc="-10" dirty="0">
                <a:latin typeface="Arial"/>
                <a:cs typeface="Arial"/>
              </a:rPr>
              <a:t>úroveň </a:t>
            </a:r>
            <a:r>
              <a:rPr lang="cs-CZ" sz="2000" dirty="0">
                <a:latin typeface="Arial"/>
                <a:cs typeface="Arial"/>
              </a:rPr>
              <a:t>procesu </a:t>
            </a:r>
            <a:r>
              <a:rPr lang="cs-CZ" sz="2000" spc="-10" dirty="0">
                <a:latin typeface="Arial"/>
                <a:cs typeface="Arial"/>
              </a:rPr>
              <a:t>řízení</a:t>
            </a:r>
            <a:r>
              <a:rPr lang="cs-CZ" sz="2000" spc="170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rizik.</a:t>
            </a:r>
            <a:endParaRPr lang="cs-CZ" sz="2000" dirty="0">
              <a:latin typeface="Arial"/>
              <a:cs typeface="Arial"/>
            </a:endParaRPr>
          </a:p>
        </p:txBody>
      </p:sp>
      <p:pic>
        <p:nvPicPr>
          <p:cNvPr id="4" name="Picture 2" descr="Řízení rizik: Jemný úvod do řízení rizik - CleverAndSmart Management  Consul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38" y="4467827"/>
            <a:ext cx="2878240" cy="21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05173" y="481001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 smtClean="0"/>
              <a:t>Řízení rizik</a:t>
            </a:r>
            <a:endParaRPr sz="3600" dirty="0"/>
          </a:p>
        </p:txBody>
      </p:sp>
      <p:sp>
        <p:nvSpPr>
          <p:cNvPr id="2" name="Obdélník 1"/>
          <p:cNvSpPr/>
          <p:nvPr/>
        </p:nvSpPr>
        <p:spPr>
          <a:xfrm>
            <a:off x="605173" y="1231016"/>
            <a:ext cx="772474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 defTabSz="914400">
              <a:spcBef>
                <a:spcPts val="844"/>
              </a:spcBef>
            </a:pP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Povinná 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osoba v rámci 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řízení</a:t>
            </a:r>
            <a:r>
              <a:rPr lang="cs-CZ" sz="2200" kern="0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rizik:</a:t>
            </a:r>
          </a:p>
          <a:p>
            <a:pPr marL="358775" marR="5080" lvl="0" indent="-347663" algn="just" defTabSz="179388">
              <a:lnSpc>
                <a:spcPts val="2380"/>
              </a:lnSpc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cs-CZ" sz="2200" kern="0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í	</a:t>
            </a:r>
            <a:r>
              <a:rPr lang="cs-CZ" sz="2200" kern="0" spc="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etod</a:t>
            </a:r>
            <a:r>
              <a:rPr lang="cs-CZ" sz="2200" kern="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cs-CZ" sz="2200" kern="0" spc="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u	pro	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oc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cs-CZ" sz="2200" kern="0" spc="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í	</a:t>
            </a:r>
            <a:r>
              <a:rPr lang="cs-CZ" sz="2200" kern="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cs-CZ" sz="2200" kern="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lang="cs-CZ" sz="2200" kern="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cs-CZ" sz="2200" kern="0" spc="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,	</a:t>
            </a:r>
            <a:r>
              <a:rPr lang="cs-CZ" sz="2200" kern="0" spc="-25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cs-CZ" sz="2200" kern="0" dirty="0" smtClean="0">
                <a:solidFill>
                  <a:prstClr val="black"/>
                </a:solidFill>
                <a:latin typeface="Arial"/>
                <a:cs typeface="Arial"/>
              </a:rPr>
              <a:t>četně s</a:t>
            </a:r>
            <a:r>
              <a:rPr lang="cs-CZ" sz="2200" kern="0" spc="5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cs-CZ" sz="2200" kern="0" spc="-5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cs-CZ" sz="2200" kern="0" spc="-1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cs-CZ" sz="2200" kern="0" spc="-5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cs-CZ" sz="2200" kern="0" spc="-30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cs-CZ" sz="2200" kern="0" spc="-5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cs-CZ" sz="2200" kern="0" spc="15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cs-CZ" sz="2200" kern="0" dirty="0" smtClean="0">
                <a:solidFill>
                  <a:prstClr val="black"/>
                </a:solidFill>
                <a:latin typeface="Arial"/>
                <a:cs typeface="Arial"/>
              </a:rPr>
              <a:t>í  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kritérií pro akceptovatelnost</a:t>
            </a:r>
            <a:r>
              <a:rPr lang="cs-CZ" sz="2200" kern="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s-CZ" sz="2200" kern="0" spc="-5" dirty="0" smtClean="0">
                <a:solidFill>
                  <a:prstClr val="black"/>
                </a:solidFill>
                <a:latin typeface="Arial"/>
                <a:cs typeface="Arial"/>
              </a:rPr>
              <a:t>rizik,</a:t>
            </a:r>
          </a:p>
          <a:p>
            <a:pPr marL="358775" marR="5080" lvl="0" indent="-347663" algn="just" defTabSz="179388">
              <a:lnSpc>
                <a:spcPts val="2380"/>
              </a:lnSpc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41300" algn="l"/>
                <a:tab pos="241300" algn="l"/>
              </a:tabLst>
            </a:pP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provádí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oc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cs-CZ" sz="2200" kern="0" spc="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í	</a:t>
            </a:r>
            <a:r>
              <a:rPr lang="cs-CZ" sz="2200" kern="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cs-CZ" sz="2200" kern="0" spc="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cs-CZ" sz="2200" kern="0" spc="-25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lang="cs-CZ" sz="2200" kern="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k	v	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pra</a:t>
            </a:r>
            <a:r>
              <a:rPr lang="cs-CZ" sz="2200" kern="0" spc="-2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cs-CZ" sz="2200" kern="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cs-CZ" sz="2200" kern="0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cs-CZ" sz="2200" kern="0" spc="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cs-CZ" sz="2200" kern="0" spc="-25" dirty="0">
                <a:solidFill>
                  <a:prstClr val="black"/>
                </a:solidFill>
                <a:latin typeface="Arial"/>
                <a:cs typeface="Arial"/>
              </a:rPr>
              <a:t>ý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ch	</a:t>
            </a:r>
            <a:r>
              <a:rPr lang="cs-CZ" sz="2200" kern="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nte</a:t>
            </a:r>
            <a:r>
              <a:rPr lang="cs-CZ" sz="2200" kern="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cs-CZ" sz="2200" kern="0" spc="-2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cs-CZ" sz="2200" kern="0" spc="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cs-CZ" sz="2200" kern="0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ech	</a:t>
            </a:r>
            <a:r>
              <a:rPr lang="cs-CZ" sz="2200" kern="0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cs-CZ" sz="2200" kern="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s-CZ" sz="2200" kern="0" spc="-5" dirty="0" smtClean="0">
                <a:solidFill>
                  <a:prstClr val="black"/>
                </a:solidFill>
                <a:latin typeface="Arial"/>
                <a:cs typeface="Arial"/>
              </a:rPr>
              <a:t>při </a:t>
            </a:r>
            <a:r>
              <a:rPr lang="cs-CZ" sz="2200" kern="0" spc="-10" dirty="0" smtClean="0">
                <a:solidFill>
                  <a:prstClr val="black"/>
                </a:solidFill>
                <a:latin typeface="Arial"/>
                <a:cs typeface="Arial"/>
              </a:rPr>
              <a:t>významných</a:t>
            </a:r>
            <a:r>
              <a:rPr lang="cs-CZ" sz="2200" kern="0" spc="5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změnách,</a:t>
            </a:r>
          </a:p>
          <a:p>
            <a:pPr marL="358775" lvl="0" indent="-347663" algn="just" defTabSz="447675">
              <a:spcBef>
                <a:spcPts val="74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zpracuje 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zprávu 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hodnocení</a:t>
            </a:r>
            <a:r>
              <a:rPr lang="cs-CZ" sz="2200" kern="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rizik,</a:t>
            </a:r>
          </a:p>
          <a:p>
            <a:pPr marL="358775" marR="5080" lvl="0" indent="-347663" algn="just" defTabSz="447675">
              <a:lnSpc>
                <a:spcPts val="2380"/>
              </a:lnSpc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cs-CZ" sz="2200" kern="0" spc="5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ohledem 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na 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aktiva identifikuje 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relevantní hrozby  a 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zranitelnosti; přitom zvažuje zejména kategorie hrozeb  </a:t>
            </a:r>
            <a:r>
              <a:rPr lang="cs-CZ" sz="2200" kern="0" spc="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cs-CZ" sz="2200" kern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s-CZ" sz="2200" kern="0" spc="-10" dirty="0">
                <a:solidFill>
                  <a:prstClr val="black"/>
                </a:solidFill>
                <a:latin typeface="Arial"/>
                <a:cs typeface="Arial"/>
              </a:rPr>
              <a:t>zranitelností</a:t>
            </a:r>
            <a:r>
              <a:rPr lang="cs-CZ" sz="2200" kern="0" spc="-10" dirty="0" smtClean="0">
                <a:solidFill>
                  <a:prstClr val="black"/>
                </a:solidFill>
                <a:latin typeface="Arial"/>
                <a:cs typeface="Arial"/>
              </a:rPr>
              <a:t>,</a:t>
            </a:r>
          </a:p>
          <a:p>
            <a:pPr marL="358775" indent="-347663" algn="just" defTabSz="447675">
              <a:lnSpc>
                <a:spcPct val="100000"/>
              </a:lnSpc>
              <a:spcBef>
                <a:spcPts val="844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cs-CZ" sz="2200" dirty="0">
                <a:latin typeface="Arial"/>
                <a:cs typeface="Arial"/>
              </a:rPr>
              <a:t>zpracuje a </a:t>
            </a:r>
            <a:r>
              <a:rPr lang="cs-CZ" sz="2200" spc="-10" dirty="0">
                <a:latin typeface="Arial"/>
                <a:cs typeface="Arial"/>
              </a:rPr>
              <a:t>zavede </a:t>
            </a:r>
            <a:r>
              <a:rPr lang="cs-CZ" sz="2200" spc="-5" dirty="0">
                <a:latin typeface="Arial"/>
                <a:cs typeface="Arial"/>
              </a:rPr>
              <a:t>plán </a:t>
            </a:r>
            <a:r>
              <a:rPr lang="cs-CZ" sz="2200" spc="-10" dirty="0">
                <a:latin typeface="Arial"/>
                <a:cs typeface="Arial"/>
              </a:rPr>
              <a:t>zvládání</a:t>
            </a:r>
            <a:r>
              <a:rPr lang="cs-CZ" sz="2200" spc="75" dirty="0">
                <a:latin typeface="Arial"/>
                <a:cs typeface="Arial"/>
              </a:rPr>
              <a:t> </a:t>
            </a:r>
            <a:r>
              <a:rPr lang="cs-CZ" sz="2200" spc="-5" dirty="0">
                <a:latin typeface="Arial"/>
                <a:cs typeface="Arial"/>
              </a:rPr>
              <a:t>rizik,</a:t>
            </a:r>
            <a:endParaRPr lang="cs-CZ" sz="2200" dirty="0">
              <a:latin typeface="Arial"/>
              <a:cs typeface="Arial"/>
            </a:endParaRPr>
          </a:p>
          <a:p>
            <a:pPr marL="358775" indent="-347663" algn="just" defTabSz="447675">
              <a:lnSpc>
                <a:spcPts val="2510"/>
              </a:lnSpc>
              <a:spcBef>
                <a:spcPts val="745"/>
              </a:spcBef>
              <a:buFont typeface="Arial" panose="020B0604020202020204" pitchFamily="34" charset="0"/>
              <a:buChar char="•"/>
              <a:tabLst>
                <a:tab pos="241300" algn="l"/>
                <a:tab pos="241300" algn="l"/>
              </a:tabLst>
            </a:pPr>
            <a:r>
              <a:rPr lang="cs-CZ" sz="2200" dirty="0">
                <a:latin typeface="Arial"/>
                <a:cs typeface="Arial"/>
              </a:rPr>
              <a:t>v	</a:t>
            </a:r>
            <a:r>
              <a:rPr lang="cs-CZ" sz="2200" spc="-5" dirty="0" smtClean="0">
                <a:latin typeface="Arial"/>
                <a:cs typeface="Arial"/>
              </a:rPr>
              <a:t>souladu </a:t>
            </a:r>
            <a:r>
              <a:rPr lang="cs-CZ" sz="2200" dirty="0" smtClean="0">
                <a:latin typeface="Arial"/>
                <a:cs typeface="Arial"/>
              </a:rPr>
              <a:t>s </a:t>
            </a:r>
            <a:r>
              <a:rPr lang="cs-CZ" sz="2200" spc="-5" dirty="0" smtClean="0">
                <a:latin typeface="Arial"/>
                <a:cs typeface="Arial"/>
              </a:rPr>
              <a:t>plánem zvládání </a:t>
            </a:r>
            <a:r>
              <a:rPr lang="cs-CZ" sz="2200" dirty="0" smtClean="0">
                <a:latin typeface="Arial"/>
                <a:cs typeface="Arial"/>
              </a:rPr>
              <a:t>rizik </a:t>
            </a:r>
            <a:r>
              <a:rPr lang="cs-CZ" sz="2200" spc="-5" dirty="0" smtClean="0">
                <a:latin typeface="Arial"/>
                <a:cs typeface="Arial"/>
              </a:rPr>
              <a:t>zavádí</a:t>
            </a:r>
            <a:r>
              <a:rPr lang="cs-CZ" sz="2200" spc="-5" dirty="0">
                <a:latin typeface="Arial"/>
                <a:cs typeface="Arial"/>
              </a:rPr>
              <a:t>	</a:t>
            </a:r>
            <a:r>
              <a:rPr lang="cs-CZ" sz="2200" dirty="0" smtClean="0">
                <a:latin typeface="Arial"/>
                <a:cs typeface="Arial"/>
              </a:rPr>
              <a:t>bezpečnostní </a:t>
            </a:r>
            <a:r>
              <a:rPr lang="cs-CZ" sz="2200" spc="-5" dirty="0" smtClean="0">
                <a:latin typeface="Arial"/>
                <a:cs typeface="Arial"/>
              </a:rPr>
              <a:t>opatření.</a:t>
            </a:r>
            <a:endParaRPr lang="cs-CZ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05173" y="481001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 smtClean="0"/>
              <a:t>Řízení aktiv</a:t>
            </a:r>
            <a:endParaRPr sz="3600" dirty="0"/>
          </a:p>
        </p:txBody>
      </p:sp>
      <p:sp>
        <p:nvSpPr>
          <p:cNvPr id="2" name="Obdélník 1"/>
          <p:cNvSpPr/>
          <p:nvPr/>
        </p:nvSpPr>
        <p:spPr>
          <a:xfrm>
            <a:off x="732326" y="1182789"/>
            <a:ext cx="7697164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cs-CZ" sz="2000" spc="-5" dirty="0">
                <a:latin typeface="Arial"/>
                <a:cs typeface="Arial"/>
              </a:rPr>
              <a:t>Aktivum je cokoli, </a:t>
            </a:r>
            <a:r>
              <a:rPr lang="cs-CZ" sz="2000" spc="-15" dirty="0">
                <a:latin typeface="Arial"/>
                <a:cs typeface="Arial"/>
              </a:rPr>
              <a:t>co </a:t>
            </a:r>
            <a:r>
              <a:rPr lang="cs-CZ" sz="2000" spc="5" dirty="0">
                <a:latin typeface="Arial"/>
                <a:cs typeface="Arial"/>
              </a:rPr>
              <a:t>má </a:t>
            </a:r>
            <a:r>
              <a:rPr lang="cs-CZ" sz="2000" dirty="0">
                <a:latin typeface="Arial"/>
                <a:cs typeface="Arial"/>
              </a:rPr>
              <a:t>pro </a:t>
            </a:r>
            <a:r>
              <a:rPr lang="cs-CZ" sz="2000" spc="-5" dirty="0">
                <a:latin typeface="Arial"/>
                <a:cs typeface="Arial"/>
              </a:rPr>
              <a:t>organizaci </a:t>
            </a:r>
            <a:r>
              <a:rPr lang="cs-CZ" sz="2000" dirty="0">
                <a:latin typeface="Arial"/>
                <a:cs typeface="Arial"/>
              </a:rPr>
              <a:t>hodnotu </a:t>
            </a:r>
            <a:r>
              <a:rPr lang="cs-CZ" sz="2000" spc="-5" dirty="0">
                <a:latin typeface="Arial"/>
                <a:cs typeface="Arial"/>
              </a:rPr>
              <a:t>a co tedy  vyžaduje </a:t>
            </a:r>
            <a:r>
              <a:rPr lang="cs-CZ" sz="2000" dirty="0">
                <a:latin typeface="Arial"/>
                <a:cs typeface="Arial"/>
              </a:rPr>
              <a:t>ochranu. </a:t>
            </a:r>
            <a:r>
              <a:rPr lang="cs-CZ" sz="2000" spc="-5" dirty="0">
                <a:latin typeface="Arial"/>
                <a:cs typeface="Arial"/>
              </a:rPr>
              <a:t>U </a:t>
            </a:r>
            <a:r>
              <a:rPr lang="cs-CZ" sz="2000" dirty="0">
                <a:latin typeface="Arial"/>
                <a:cs typeface="Arial"/>
              </a:rPr>
              <a:t>identifikace aktiv </a:t>
            </a:r>
            <a:r>
              <a:rPr lang="cs-CZ" sz="2000" spc="-5" dirty="0">
                <a:latin typeface="Arial"/>
                <a:cs typeface="Arial"/>
              </a:rPr>
              <a:t>je </a:t>
            </a:r>
            <a:r>
              <a:rPr lang="cs-CZ" sz="2000" dirty="0">
                <a:latin typeface="Arial"/>
                <a:cs typeface="Arial"/>
              </a:rPr>
              <a:t>třeba </a:t>
            </a:r>
            <a:r>
              <a:rPr lang="cs-CZ" sz="2000" spc="-5" dirty="0">
                <a:latin typeface="Arial"/>
                <a:cs typeface="Arial"/>
              </a:rPr>
              <a:t>mít </a:t>
            </a:r>
            <a:r>
              <a:rPr lang="cs-CZ" sz="2000" dirty="0">
                <a:latin typeface="Arial"/>
                <a:cs typeface="Arial"/>
              </a:rPr>
              <a:t>na  paměti, </a:t>
            </a:r>
            <a:r>
              <a:rPr lang="cs-CZ" sz="2000" spc="-15" dirty="0">
                <a:latin typeface="Arial"/>
                <a:cs typeface="Arial"/>
              </a:rPr>
              <a:t>že </a:t>
            </a:r>
            <a:r>
              <a:rPr lang="cs-CZ" sz="2000" spc="-5" dirty="0">
                <a:latin typeface="Arial"/>
                <a:cs typeface="Arial"/>
              </a:rPr>
              <a:t>informační systém se skládá </a:t>
            </a:r>
            <a:r>
              <a:rPr lang="cs-CZ" sz="2000" dirty="0">
                <a:latin typeface="Arial"/>
                <a:cs typeface="Arial"/>
              </a:rPr>
              <a:t>z </a:t>
            </a:r>
            <a:r>
              <a:rPr lang="cs-CZ" sz="2000" spc="-5" dirty="0">
                <a:latin typeface="Arial"/>
                <a:cs typeface="Arial"/>
              </a:rPr>
              <a:t>něčeho </a:t>
            </a:r>
            <a:r>
              <a:rPr lang="cs-CZ" sz="2000" spc="-15" dirty="0">
                <a:latin typeface="Arial"/>
                <a:cs typeface="Arial"/>
              </a:rPr>
              <a:t>víc, </a:t>
            </a:r>
            <a:r>
              <a:rPr lang="cs-CZ" sz="2000" spc="5" dirty="0">
                <a:latin typeface="Arial"/>
                <a:cs typeface="Arial"/>
              </a:rPr>
              <a:t>než  </a:t>
            </a:r>
            <a:r>
              <a:rPr lang="cs-CZ" sz="2000" spc="-5" dirty="0">
                <a:latin typeface="Arial"/>
                <a:cs typeface="Arial"/>
              </a:rPr>
              <a:t>jen </a:t>
            </a:r>
            <a:r>
              <a:rPr lang="cs-CZ" sz="2000" dirty="0">
                <a:latin typeface="Arial"/>
                <a:cs typeface="Arial"/>
              </a:rPr>
              <a:t>z </a:t>
            </a:r>
            <a:r>
              <a:rPr lang="cs-CZ" sz="2000" spc="-5" dirty="0">
                <a:latin typeface="Arial"/>
                <a:cs typeface="Arial"/>
              </a:rPr>
              <a:t>hardwaru a</a:t>
            </a:r>
            <a:r>
              <a:rPr lang="cs-CZ" sz="2000" spc="25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softwaru.</a:t>
            </a:r>
          </a:p>
          <a:p>
            <a:pPr marL="12700" marR="8890" algn="just">
              <a:lnSpc>
                <a:spcPct val="100000"/>
              </a:lnSpc>
              <a:spcBef>
                <a:spcPts val="1010"/>
              </a:spcBef>
            </a:pPr>
            <a:r>
              <a:rPr lang="cs-CZ" sz="2000" dirty="0">
                <a:latin typeface="Arial"/>
                <a:cs typeface="Arial"/>
              </a:rPr>
              <a:t>Identifikace aktiv by měla </a:t>
            </a:r>
            <a:r>
              <a:rPr lang="cs-CZ" sz="2000" spc="-10" dirty="0">
                <a:latin typeface="Arial"/>
                <a:cs typeface="Arial"/>
              </a:rPr>
              <a:t>být </a:t>
            </a:r>
            <a:r>
              <a:rPr lang="cs-CZ" sz="2000" dirty="0">
                <a:latin typeface="Arial"/>
                <a:cs typeface="Arial"/>
              </a:rPr>
              <a:t>provedena </a:t>
            </a:r>
            <a:r>
              <a:rPr lang="cs-CZ" sz="2000" spc="5" dirty="0">
                <a:latin typeface="Arial"/>
                <a:cs typeface="Arial"/>
              </a:rPr>
              <a:t>na </a:t>
            </a:r>
            <a:r>
              <a:rPr lang="cs-CZ" sz="2000" spc="-5" dirty="0">
                <a:latin typeface="Arial"/>
                <a:cs typeface="Arial"/>
              </a:rPr>
              <a:t>vhodném  </a:t>
            </a:r>
            <a:r>
              <a:rPr lang="cs-CZ" sz="2000" dirty="0">
                <a:latin typeface="Arial"/>
                <a:cs typeface="Arial"/>
              </a:rPr>
              <a:t>stupni podrobnosti, </a:t>
            </a:r>
            <a:r>
              <a:rPr lang="cs-CZ" sz="2000" spc="-5" dirty="0">
                <a:latin typeface="Arial"/>
                <a:cs typeface="Arial"/>
              </a:rPr>
              <a:t>který poskytuje </a:t>
            </a:r>
            <a:r>
              <a:rPr lang="cs-CZ" sz="2000" dirty="0">
                <a:latin typeface="Arial"/>
                <a:cs typeface="Arial"/>
              </a:rPr>
              <a:t>pro hodnocení </a:t>
            </a:r>
            <a:r>
              <a:rPr lang="cs-CZ" sz="2000" spc="-10" dirty="0">
                <a:latin typeface="Arial"/>
                <a:cs typeface="Arial"/>
              </a:rPr>
              <a:t>rizik  </a:t>
            </a:r>
            <a:r>
              <a:rPr lang="cs-CZ" sz="2000" dirty="0">
                <a:latin typeface="Arial"/>
                <a:cs typeface="Arial"/>
              </a:rPr>
              <a:t>dostatek</a:t>
            </a:r>
            <a:r>
              <a:rPr lang="cs-CZ" sz="2000" spc="-45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informací.</a:t>
            </a:r>
          </a:p>
          <a:p>
            <a:pPr marL="12700" algn="just">
              <a:lnSpc>
                <a:spcPct val="100000"/>
              </a:lnSpc>
              <a:spcBef>
                <a:spcPts val="1015"/>
              </a:spcBef>
            </a:pPr>
            <a:r>
              <a:rPr lang="cs-CZ" sz="2000" dirty="0">
                <a:latin typeface="Arial"/>
                <a:cs typeface="Arial"/>
              </a:rPr>
              <a:t>U </a:t>
            </a:r>
            <a:r>
              <a:rPr lang="cs-CZ" sz="2000" spc="-5" dirty="0">
                <a:latin typeface="Arial"/>
                <a:cs typeface="Arial"/>
              </a:rPr>
              <a:t>každého </a:t>
            </a:r>
            <a:r>
              <a:rPr lang="cs-CZ" sz="2000" spc="-10" dirty="0">
                <a:latin typeface="Arial"/>
                <a:cs typeface="Arial"/>
              </a:rPr>
              <a:t>aktiva </a:t>
            </a:r>
            <a:r>
              <a:rPr lang="cs-CZ" sz="2000" dirty="0">
                <a:latin typeface="Arial"/>
                <a:cs typeface="Arial"/>
              </a:rPr>
              <a:t>by měl </a:t>
            </a:r>
            <a:r>
              <a:rPr lang="cs-CZ" sz="2000" spc="-10" dirty="0">
                <a:latin typeface="Arial"/>
                <a:cs typeface="Arial"/>
              </a:rPr>
              <a:t>být </a:t>
            </a:r>
            <a:r>
              <a:rPr lang="cs-CZ" sz="2000" spc="-5" dirty="0">
                <a:latin typeface="Arial"/>
                <a:cs typeface="Arial"/>
              </a:rPr>
              <a:t>identifikován </a:t>
            </a:r>
            <a:r>
              <a:rPr lang="cs-CZ" sz="2000" spc="-10" dirty="0">
                <a:latin typeface="Arial"/>
                <a:cs typeface="Arial"/>
              </a:rPr>
              <a:t>vlastník </a:t>
            </a:r>
            <a:r>
              <a:rPr lang="cs-CZ" sz="2000" spc="-5" dirty="0">
                <a:latin typeface="Arial"/>
                <a:cs typeface="Arial"/>
              </a:rPr>
              <a:t>aktiva</a:t>
            </a:r>
            <a:r>
              <a:rPr lang="cs-CZ" sz="2000" spc="320" dirty="0">
                <a:latin typeface="Arial"/>
                <a:cs typeface="Arial"/>
              </a:rPr>
              <a:t> </a:t>
            </a:r>
            <a:r>
              <a:rPr lang="cs-CZ" sz="2000" spc="320" dirty="0" smtClean="0">
                <a:latin typeface="Arial"/>
                <a:cs typeface="Arial"/>
              </a:rPr>
              <a:t/>
            </a:r>
            <a:br>
              <a:rPr lang="cs-CZ" sz="2000" spc="320" dirty="0" smtClean="0">
                <a:latin typeface="Arial"/>
                <a:cs typeface="Arial"/>
              </a:rPr>
            </a:br>
            <a:r>
              <a:rPr lang="cs-CZ" sz="2000" dirty="0" smtClean="0">
                <a:latin typeface="Arial"/>
                <a:cs typeface="Arial"/>
              </a:rPr>
              <a:t>k </a:t>
            </a:r>
            <a:r>
              <a:rPr lang="cs-CZ" sz="2000" spc="-5" dirty="0" smtClean="0">
                <a:latin typeface="Arial"/>
                <a:cs typeface="Arial"/>
              </a:rPr>
              <a:t>zajištění </a:t>
            </a:r>
            <a:r>
              <a:rPr lang="cs-CZ" sz="2000" spc="-5" dirty="0">
                <a:latin typeface="Arial"/>
                <a:cs typeface="Arial"/>
              </a:rPr>
              <a:t>záruky a </a:t>
            </a:r>
            <a:r>
              <a:rPr lang="cs-CZ" sz="2000" dirty="0">
                <a:latin typeface="Arial"/>
                <a:cs typeface="Arial"/>
              </a:rPr>
              <a:t>odpovědnosti </a:t>
            </a:r>
            <a:r>
              <a:rPr lang="cs-CZ" sz="2000" spc="-15" dirty="0">
                <a:latin typeface="Arial"/>
                <a:cs typeface="Arial"/>
              </a:rPr>
              <a:t>za</a:t>
            </a:r>
            <a:r>
              <a:rPr lang="cs-CZ" sz="2000" spc="3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aktivum.</a:t>
            </a:r>
          </a:p>
        </p:txBody>
      </p:sp>
      <p:pic>
        <p:nvPicPr>
          <p:cNvPr id="7170" name="Picture 2" descr="Analýza a řízení rizik BOZP. Hodnocení a management | BOZP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20" y="4301592"/>
            <a:ext cx="3412275" cy="21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05173" y="278444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 smtClean="0"/>
              <a:t>Povinná </a:t>
            </a:r>
            <a:r>
              <a:rPr lang="cs-CZ" b="1" dirty="0"/>
              <a:t>osoba v rámci řízení aktiv</a:t>
            </a:r>
            <a:endParaRPr sz="3600" dirty="0"/>
          </a:p>
        </p:txBody>
      </p:sp>
      <p:sp>
        <p:nvSpPr>
          <p:cNvPr id="2" name="Obdélník 1"/>
          <p:cNvSpPr/>
          <p:nvPr/>
        </p:nvSpPr>
        <p:spPr>
          <a:xfrm>
            <a:off x="541512" y="970586"/>
            <a:ext cx="7724740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 defTabSz="914400">
              <a:spcBef>
                <a:spcPts val="844"/>
              </a:spcBef>
            </a:pPr>
            <a:r>
              <a:rPr lang="cs-CZ" sz="2200" kern="0" spc="-5" dirty="0" smtClean="0">
                <a:solidFill>
                  <a:prstClr val="black"/>
                </a:solidFill>
                <a:latin typeface="Arial"/>
                <a:cs typeface="Arial"/>
              </a:rPr>
              <a:t>Při </a:t>
            </a:r>
            <a:r>
              <a:rPr lang="cs-CZ" sz="2200" kern="0" spc="-5" dirty="0">
                <a:solidFill>
                  <a:prstClr val="black"/>
                </a:solidFill>
                <a:latin typeface="Arial"/>
                <a:cs typeface="Arial"/>
              </a:rPr>
              <a:t>hodnocení důležitosti primárních aktiv je třeba </a:t>
            </a:r>
            <a:r>
              <a:rPr lang="cs-CZ" sz="2200" kern="0" spc="-5" dirty="0" smtClean="0">
                <a:solidFill>
                  <a:prstClr val="black"/>
                </a:solidFill>
                <a:latin typeface="Arial"/>
                <a:cs typeface="Arial"/>
              </a:rPr>
              <a:t>posoudit:</a:t>
            </a:r>
            <a:endParaRPr lang="cs-CZ" sz="2200" kern="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-457200" algn="just" defTabSz="914400">
              <a:spcBef>
                <a:spcPts val="844"/>
              </a:spcBef>
              <a:buFont typeface="+mj-lt"/>
              <a:buAutoNum type="alphaLcParenR"/>
            </a:pP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rozsah </a:t>
            </a:r>
            <a:r>
              <a:rPr lang="cs-CZ" sz="2000" kern="0" spc="-5" dirty="0">
                <a:solidFill>
                  <a:prstClr val="black"/>
                </a:solidFill>
                <a:latin typeface="Arial"/>
                <a:cs typeface="Arial"/>
              </a:rPr>
              <a:t>a důležitost osobních údajů, zvláštních kategorií osobních údajů nebo obchodního tajemství,</a:t>
            </a:r>
          </a:p>
          <a:p>
            <a:pPr marL="469900" lvl="0" indent="-457200" algn="just" defTabSz="914400">
              <a:spcBef>
                <a:spcPts val="844"/>
              </a:spcBef>
              <a:buFont typeface="+mj-lt"/>
              <a:buAutoNum type="alphaLcParenR"/>
            </a:pP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rozsah </a:t>
            </a:r>
            <a:r>
              <a:rPr lang="cs-CZ" sz="2000" kern="0" spc="-5" dirty="0">
                <a:solidFill>
                  <a:prstClr val="black"/>
                </a:solidFill>
                <a:latin typeface="Arial"/>
                <a:cs typeface="Arial"/>
              </a:rPr>
              <a:t>dotčených právních povinností nebo jiných závazků,</a:t>
            </a:r>
          </a:p>
          <a:p>
            <a:pPr marL="469900" lvl="0" indent="-457200" algn="just" defTabSz="914400">
              <a:spcBef>
                <a:spcPts val="844"/>
              </a:spcBef>
              <a:buFont typeface="+mj-lt"/>
              <a:buAutoNum type="alphaLcParenR"/>
            </a:pP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rozsah </a:t>
            </a:r>
            <a:r>
              <a:rPr lang="cs-CZ" sz="2000" kern="0" spc="-5" dirty="0">
                <a:solidFill>
                  <a:prstClr val="black"/>
                </a:solidFill>
                <a:latin typeface="Arial"/>
                <a:cs typeface="Arial"/>
              </a:rPr>
              <a:t>narušení vnitřních řídicích a kontrolních činností,</a:t>
            </a:r>
          </a:p>
          <a:p>
            <a:pPr marL="469900" lvl="0" indent="-457200" algn="just" defTabSz="914400">
              <a:spcBef>
                <a:spcPts val="844"/>
              </a:spcBef>
              <a:buFont typeface="+mj-lt"/>
              <a:buAutoNum type="alphaLcParenR"/>
            </a:pP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poškození </a:t>
            </a:r>
            <a:r>
              <a:rPr lang="cs-CZ" sz="2000" kern="0" spc="-5" dirty="0">
                <a:solidFill>
                  <a:prstClr val="black"/>
                </a:solidFill>
                <a:latin typeface="Arial"/>
                <a:cs typeface="Arial"/>
              </a:rPr>
              <a:t>veřejných, obchodních nebo ekonomických zájmů a možné finanční ztráty,</a:t>
            </a:r>
          </a:p>
          <a:p>
            <a:pPr marL="469900" lvl="0" indent="-457200" algn="just" defTabSz="914400">
              <a:spcBef>
                <a:spcPts val="844"/>
              </a:spcBef>
              <a:buFont typeface="+mj-lt"/>
              <a:buAutoNum type="alphaLcParenR"/>
            </a:pP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dopady </a:t>
            </a:r>
            <a:r>
              <a:rPr lang="cs-CZ" sz="2000" kern="0" spc="-5" dirty="0">
                <a:solidFill>
                  <a:prstClr val="black"/>
                </a:solidFill>
                <a:latin typeface="Arial"/>
                <a:cs typeface="Arial"/>
              </a:rPr>
              <a:t>na poskytování důležitých služeb,</a:t>
            </a:r>
          </a:p>
          <a:p>
            <a:pPr marL="469900" lvl="0" indent="-457200" algn="just" defTabSz="914400">
              <a:spcBef>
                <a:spcPts val="844"/>
              </a:spcBef>
              <a:buFont typeface="+mj-lt"/>
              <a:buAutoNum type="alphaLcParenR"/>
            </a:pP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rozsah </a:t>
            </a:r>
            <a:r>
              <a:rPr lang="cs-CZ" sz="2000" kern="0" spc="-5" dirty="0">
                <a:solidFill>
                  <a:prstClr val="black"/>
                </a:solidFill>
                <a:latin typeface="Arial"/>
                <a:cs typeface="Arial"/>
              </a:rPr>
              <a:t>narušení běžných činností,</a:t>
            </a:r>
          </a:p>
          <a:p>
            <a:pPr marL="469900" lvl="0" indent="-457200" algn="just" defTabSz="914400">
              <a:spcBef>
                <a:spcPts val="844"/>
              </a:spcBef>
              <a:buFont typeface="+mj-lt"/>
              <a:buAutoNum type="alphaLcParenR"/>
            </a:pP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dopady </a:t>
            </a:r>
            <a:r>
              <a:rPr lang="cs-CZ" sz="2000" kern="0" spc="-5" dirty="0">
                <a:solidFill>
                  <a:prstClr val="black"/>
                </a:solidFill>
                <a:latin typeface="Arial"/>
                <a:cs typeface="Arial"/>
              </a:rPr>
              <a:t>na zachování dobrého jména nebo ochranu dobré pověsti,</a:t>
            </a:r>
          </a:p>
          <a:p>
            <a:pPr marL="469900" lvl="0" indent="-457200" algn="just" defTabSz="914400">
              <a:spcBef>
                <a:spcPts val="844"/>
              </a:spcBef>
              <a:buFont typeface="+mj-lt"/>
              <a:buAutoNum type="alphaLcParenR"/>
            </a:pP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dopady </a:t>
            </a:r>
            <a:r>
              <a:rPr lang="cs-CZ" sz="2000" kern="0" spc="-5" dirty="0">
                <a:solidFill>
                  <a:prstClr val="black"/>
                </a:solidFill>
                <a:latin typeface="Arial"/>
                <a:cs typeface="Arial"/>
              </a:rPr>
              <a:t>na bezpečnost a zdraví </a:t>
            </a: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osob,</a:t>
            </a:r>
          </a:p>
          <a:p>
            <a:pPr marL="469900" lvl="0" indent="-457200" algn="just" defTabSz="914400">
              <a:spcBef>
                <a:spcPts val="844"/>
              </a:spcBef>
              <a:buFont typeface="+mj-lt"/>
              <a:buAutoNum type="alphaLcParenR"/>
            </a:pP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dopady </a:t>
            </a:r>
            <a:r>
              <a:rPr lang="cs-CZ" sz="2000" kern="0" spc="-5" dirty="0">
                <a:solidFill>
                  <a:prstClr val="black"/>
                </a:solidFill>
                <a:latin typeface="Arial"/>
                <a:cs typeface="Arial"/>
              </a:rPr>
              <a:t>na mezinárodní vztahy </a:t>
            </a:r>
            <a:r>
              <a:rPr lang="cs-CZ" sz="2000" kern="0" spc="-5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</a:p>
          <a:p>
            <a:pPr marL="469900" lvl="0" indent="-457200" algn="just" defTabSz="914400">
              <a:spcBef>
                <a:spcPts val="844"/>
              </a:spcBef>
              <a:buFont typeface="+mj-lt"/>
              <a:buAutoNum type="alphaLcParenR"/>
            </a:pPr>
            <a:r>
              <a:rPr lang="cs-CZ" sz="2000" u="sng" kern="0" spc="-5" dirty="0">
                <a:solidFill>
                  <a:prstClr val="black"/>
                </a:solidFill>
                <a:latin typeface="Arial"/>
                <a:cs typeface="Arial"/>
              </a:rPr>
              <a:t>dopady na uživatele informačního a komunikačního systému.</a:t>
            </a:r>
          </a:p>
        </p:txBody>
      </p:sp>
    </p:spTree>
    <p:extLst>
      <p:ext uri="{BB962C8B-B14F-4D97-AF65-F5344CB8AC3E}">
        <p14:creationId xmlns:p14="http://schemas.microsoft.com/office/powerpoint/2010/main" val="14028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0" y="476032"/>
            <a:ext cx="9143999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cs-CZ" b="1" dirty="0" smtClean="0"/>
              <a:t>Vyhodnocení rizika</a:t>
            </a:r>
            <a:endParaRPr b="1" dirty="0"/>
          </a:p>
        </p:txBody>
      </p:sp>
      <p:sp>
        <p:nvSpPr>
          <p:cNvPr id="4" name="object 18"/>
          <p:cNvSpPr txBox="1">
            <a:spLocks/>
          </p:cNvSpPr>
          <p:nvPr/>
        </p:nvSpPr>
        <p:spPr>
          <a:xfrm>
            <a:off x="642590" y="1466387"/>
            <a:ext cx="7730490" cy="4508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dirty="0"/>
              <a:t>Hodnocení rizik se může vykonat v různých formách, což záleží na získaných informacích, možností posuzovatelů, ale i účelu posuzovaných rizik, druhu ohrožení apod. Příkladem takového hodnocení může být např. Jednoduchá bodová </a:t>
            </a:r>
            <a:r>
              <a:rPr lang="cs-CZ" dirty="0" err="1"/>
              <a:t>polokvantitativní</a:t>
            </a:r>
            <a:r>
              <a:rPr lang="cs-CZ" dirty="0"/>
              <a:t> metoda „PNH</a:t>
            </a:r>
            <a:r>
              <a:rPr lang="cs-CZ" dirty="0" smtClean="0"/>
              <a:t>“.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endParaRPr lang="cs-CZ" dirty="0" smtClean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dirty="0"/>
              <a:t>P</a:t>
            </a:r>
            <a:r>
              <a:rPr lang="cs-CZ" dirty="0" smtClean="0"/>
              <a:t>omocí </a:t>
            </a:r>
            <a:r>
              <a:rPr lang="cs-CZ" dirty="0"/>
              <a:t>této jednoduché metody se vyhodnocuje příslušné riziko ve třech jeho složkách, a to s ohledem na : </a:t>
            </a:r>
            <a:endParaRPr lang="cs-CZ" dirty="0" smtClean="0"/>
          </a:p>
          <a:p>
            <a:pPr marL="457200" marR="5080" indent="-4572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cs-CZ" dirty="0" smtClean="0"/>
              <a:t>pravděpodobnost </a:t>
            </a:r>
            <a:r>
              <a:rPr lang="cs-CZ" dirty="0"/>
              <a:t>vzniku (P), </a:t>
            </a:r>
            <a:endParaRPr lang="cs-CZ" dirty="0" smtClean="0"/>
          </a:p>
          <a:p>
            <a:pPr marL="457200" marR="5080" indent="-4572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cs-CZ" dirty="0" smtClean="0"/>
              <a:t>pravděpodobnost </a:t>
            </a:r>
            <a:r>
              <a:rPr lang="cs-CZ" dirty="0"/>
              <a:t>následků (N) – závažnost a </a:t>
            </a:r>
            <a:endParaRPr lang="cs-CZ" dirty="0" smtClean="0"/>
          </a:p>
          <a:p>
            <a:pPr marL="457200" marR="5080" indent="-4572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cs-CZ" dirty="0" smtClean="0"/>
              <a:t>názor </a:t>
            </a:r>
            <a:r>
              <a:rPr lang="cs-CZ" dirty="0"/>
              <a:t>hodnotitelů (H). </a:t>
            </a:r>
            <a:endParaRPr lang="cs-CZ" b="1" spc="-5" dirty="0"/>
          </a:p>
        </p:txBody>
      </p:sp>
    </p:spTree>
    <p:extLst>
      <p:ext uri="{BB962C8B-B14F-4D97-AF65-F5344CB8AC3E}">
        <p14:creationId xmlns:p14="http://schemas.microsoft.com/office/powerpoint/2010/main" val="3428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0" y="476032"/>
            <a:ext cx="9143999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cs-CZ" b="1" dirty="0" smtClean="0"/>
              <a:t>Odhad </a:t>
            </a:r>
            <a:r>
              <a:rPr lang="cs-CZ" b="1" dirty="0"/>
              <a:t>pravděpodobnosti </a:t>
            </a:r>
            <a:endParaRPr b="1" dirty="0"/>
          </a:p>
        </p:txBody>
      </p:sp>
      <p:sp>
        <p:nvSpPr>
          <p:cNvPr id="4" name="object 18"/>
          <p:cNvSpPr txBox="1">
            <a:spLocks/>
          </p:cNvSpPr>
          <p:nvPr/>
        </p:nvSpPr>
        <p:spPr>
          <a:xfrm>
            <a:off x="642590" y="1466387"/>
            <a:ext cx="7730490" cy="4226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Odhad </a:t>
            </a:r>
            <a:r>
              <a:rPr lang="cs-CZ" b="1" dirty="0"/>
              <a:t>pravděpodobnosti (P</a:t>
            </a:r>
            <a:r>
              <a:rPr lang="cs-CZ" b="1" dirty="0" smtClean="0"/>
              <a:t>)</a:t>
            </a:r>
            <a:r>
              <a:rPr lang="cs-CZ" dirty="0" smtClean="0"/>
              <a:t>, </a:t>
            </a:r>
            <a:r>
              <a:rPr lang="cs-CZ" dirty="0"/>
              <a:t>se kterou může uvažované nebezpečí opravdu nastat, je stanoven dle stupnice odhadu pravděpodobnosti vzestupně číslem od </a:t>
            </a:r>
            <a:r>
              <a:rPr lang="cs-CZ" b="1" dirty="0"/>
              <a:t>1 do 5</a:t>
            </a:r>
            <a:r>
              <a:rPr lang="cs-CZ" dirty="0"/>
              <a:t>, kde je zjednodušeně zahrnuta míra, úroveň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kritéria </a:t>
            </a:r>
            <a:r>
              <a:rPr lang="cs-CZ" dirty="0"/>
              <a:t>jednotlivých nebezpečí a </a:t>
            </a:r>
            <a:r>
              <a:rPr lang="cs-CZ" dirty="0" smtClean="0"/>
              <a:t>ohrožení.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endParaRPr lang="cs-CZ" dirty="0" smtClean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dirty="0"/>
              <a:t>P – pravděpodobnost vzniku a existence </a:t>
            </a:r>
            <a:r>
              <a:rPr lang="cs-CZ" dirty="0" err="1" smtClean="0"/>
              <a:t>nebez</a:t>
            </a:r>
            <a:r>
              <a:rPr lang="cs-CZ" dirty="0" smtClean="0"/>
              <a:t>	</a:t>
            </a:r>
            <a:r>
              <a:rPr lang="cs-CZ" dirty="0" err="1" smtClean="0"/>
              <a:t>pečí</a:t>
            </a:r>
            <a:r>
              <a:rPr lang="cs-CZ" dirty="0" smtClean="0"/>
              <a:t>:</a:t>
            </a:r>
          </a:p>
          <a:p>
            <a:pPr marL="9144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Nahodilá 		1 </a:t>
            </a:r>
          </a:p>
          <a:p>
            <a:pPr marL="9144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Nepravděpodobná 	2 </a:t>
            </a:r>
          </a:p>
          <a:p>
            <a:pPr marL="9144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Pravděpodobná 	3 </a:t>
            </a:r>
          </a:p>
          <a:p>
            <a:pPr marL="9144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Velmi pravděpodobná	4 </a:t>
            </a:r>
          </a:p>
          <a:p>
            <a:pPr marL="9144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Trvalá 			5</a:t>
            </a:r>
            <a:endParaRPr lang="cs-CZ" b="1" spc="-5" dirty="0"/>
          </a:p>
        </p:txBody>
      </p:sp>
    </p:spTree>
    <p:extLst>
      <p:ext uri="{BB962C8B-B14F-4D97-AF65-F5344CB8AC3E}">
        <p14:creationId xmlns:p14="http://schemas.microsoft.com/office/powerpoint/2010/main" val="15222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0" y="476032"/>
            <a:ext cx="9143999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cs-CZ" b="1" dirty="0" smtClean="0"/>
              <a:t>Odhad pravděpodobnosti následků </a:t>
            </a:r>
            <a:endParaRPr b="1" dirty="0"/>
          </a:p>
        </p:txBody>
      </p:sp>
      <p:sp>
        <p:nvSpPr>
          <p:cNvPr id="4" name="object 18"/>
          <p:cNvSpPr txBox="1">
            <a:spLocks/>
          </p:cNvSpPr>
          <p:nvPr/>
        </p:nvSpPr>
        <p:spPr>
          <a:xfrm>
            <a:off x="642590" y="1466387"/>
            <a:ext cx="7730490" cy="3118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Odhad </a:t>
            </a:r>
            <a:r>
              <a:rPr lang="cs-CZ" b="1" dirty="0"/>
              <a:t>pravděpodobnosti následků (N), </a:t>
            </a:r>
            <a:r>
              <a:rPr lang="cs-CZ" dirty="0"/>
              <a:t>tj. závažnosti nebezpečí, je stanovena stupnice od 1 do 5. </a:t>
            </a:r>
            <a:endParaRPr lang="cs-CZ" dirty="0" smtClean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endParaRPr lang="cs-CZ" dirty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dirty="0" smtClean="0"/>
              <a:t>N </a:t>
            </a:r>
            <a:r>
              <a:rPr lang="cs-CZ" dirty="0"/>
              <a:t>– možné následky ohrožení:</a:t>
            </a:r>
            <a:endParaRPr lang="cs-CZ" dirty="0" smtClean="0"/>
          </a:p>
          <a:p>
            <a:pPr marL="9144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/>
              <a:t>Poškození zdraví bez pracovní neschopnosti </a:t>
            </a:r>
            <a:r>
              <a:rPr lang="cs-CZ" b="1" dirty="0" smtClean="0"/>
              <a:t>	1 </a:t>
            </a:r>
          </a:p>
          <a:p>
            <a:pPr marL="9144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Absenční </a:t>
            </a:r>
            <a:r>
              <a:rPr lang="cs-CZ" b="1" dirty="0"/>
              <a:t>úraz (s pracovní neschopností) </a:t>
            </a:r>
            <a:r>
              <a:rPr lang="cs-CZ" b="1" dirty="0" smtClean="0"/>
              <a:t>	2 </a:t>
            </a:r>
          </a:p>
          <a:p>
            <a:pPr marL="9144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Vážnější </a:t>
            </a:r>
            <a:r>
              <a:rPr lang="cs-CZ" b="1" dirty="0"/>
              <a:t>úraz vyžadující hospitalizaci </a:t>
            </a:r>
            <a:r>
              <a:rPr lang="cs-CZ" b="1" dirty="0" smtClean="0"/>
              <a:t>		3 </a:t>
            </a:r>
          </a:p>
          <a:p>
            <a:pPr marL="9144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Těžký </a:t>
            </a:r>
            <a:r>
              <a:rPr lang="cs-CZ" b="1" dirty="0"/>
              <a:t>úraz a úraz s trvalými následky </a:t>
            </a:r>
            <a:r>
              <a:rPr lang="cs-CZ" b="1" dirty="0" smtClean="0"/>
              <a:t>	4 </a:t>
            </a:r>
          </a:p>
          <a:p>
            <a:pPr marL="9144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Smrtelný </a:t>
            </a:r>
            <a:r>
              <a:rPr lang="cs-CZ" b="1" dirty="0"/>
              <a:t>úraz </a:t>
            </a:r>
            <a:r>
              <a:rPr lang="cs-CZ" b="1" dirty="0" smtClean="0"/>
              <a:t>					5</a:t>
            </a:r>
            <a:endParaRPr lang="cs-CZ" b="1" spc="-5" dirty="0"/>
          </a:p>
        </p:txBody>
      </p:sp>
    </p:spTree>
    <p:extLst>
      <p:ext uri="{BB962C8B-B14F-4D97-AF65-F5344CB8AC3E}">
        <p14:creationId xmlns:p14="http://schemas.microsoft.com/office/powerpoint/2010/main" val="34040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0" y="476032"/>
            <a:ext cx="9143999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cs-CZ" b="1" dirty="0" smtClean="0"/>
              <a:t>Názor hodnotitelů</a:t>
            </a:r>
            <a:endParaRPr b="1" dirty="0"/>
          </a:p>
        </p:txBody>
      </p:sp>
      <p:sp>
        <p:nvSpPr>
          <p:cNvPr id="4" name="object 18"/>
          <p:cNvSpPr txBox="1">
            <a:spLocks/>
          </p:cNvSpPr>
          <p:nvPr/>
        </p:nvSpPr>
        <p:spPr>
          <a:xfrm>
            <a:off x="642590" y="1466387"/>
            <a:ext cx="7730490" cy="526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dirty="0" smtClean="0"/>
              <a:t>Názor hodnotitelů (H), </a:t>
            </a:r>
            <a:r>
              <a:rPr lang="cs-CZ" dirty="0"/>
              <a:t>v němž se zohledňuje míra závažnosti ohrožení, počet ohrožených osob, čas působení ohrožení, stáří a technický stav technologických zařízení, objektů apod., úroveň údržby, kumulace rizik, dynamičnost rizika, možnost zajištění první pomoci, vliv pracovního systému, pracovního prostředí a pracovních podmínek, psychosociální rizikové faktory, případně i další vlivy potencující riziko. </a:t>
            </a:r>
            <a:endParaRPr lang="cs-CZ" dirty="0" smtClean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dirty="0" smtClean="0"/>
              <a:t>H </a:t>
            </a:r>
            <a:r>
              <a:rPr lang="cs-CZ" dirty="0"/>
              <a:t>– </a:t>
            </a:r>
            <a:r>
              <a:rPr lang="cs-CZ" dirty="0" smtClean="0"/>
              <a:t>názor hodnotitelů:</a:t>
            </a:r>
          </a:p>
          <a:p>
            <a:pPr marL="889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sz="1800" dirty="0"/>
              <a:t>Zanedbatelný vliv na míru nebezpečí a ohrožení </a:t>
            </a:r>
            <a:r>
              <a:rPr lang="cs-CZ" sz="1800" dirty="0" smtClean="0"/>
              <a:t>		1 </a:t>
            </a:r>
          </a:p>
          <a:p>
            <a:pPr marL="889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sz="1800" dirty="0" smtClean="0"/>
              <a:t>Malý </a:t>
            </a:r>
            <a:r>
              <a:rPr lang="cs-CZ" sz="1800" dirty="0"/>
              <a:t>vliv na míru nebezpečí a ohrožení </a:t>
            </a:r>
            <a:r>
              <a:rPr lang="cs-CZ" sz="1800" dirty="0" smtClean="0"/>
              <a:t>			2 </a:t>
            </a:r>
          </a:p>
          <a:p>
            <a:pPr marL="889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sz="1800" dirty="0" smtClean="0"/>
              <a:t>Větší</a:t>
            </a:r>
            <a:r>
              <a:rPr lang="cs-CZ" sz="1800" dirty="0"/>
              <a:t>, nezanedbatelný vliv na míru ohrožení a nebezpečí </a:t>
            </a:r>
            <a:r>
              <a:rPr lang="cs-CZ" sz="1800" dirty="0" smtClean="0"/>
              <a:t>	3</a:t>
            </a:r>
          </a:p>
          <a:p>
            <a:pPr marL="889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sz="1800" dirty="0" smtClean="0"/>
              <a:t>Velký </a:t>
            </a:r>
            <a:r>
              <a:rPr lang="cs-CZ" sz="1800" dirty="0"/>
              <a:t>a významný vliv na míru ohrožení a nebezpečí </a:t>
            </a:r>
            <a:r>
              <a:rPr lang="cs-CZ" sz="1800" dirty="0" smtClean="0"/>
              <a:t>		4 </a:t>
            </a:r>
          </a:p>
          <a:p>
            <a:pPr marL="88900" marR="5080" lvl="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sz="1800" dirty="0" smtClean="0"/>
              <a:t>Více </a:t>
            </a:r>
            <a:r>
              <a:rPr lang="cs-CZ" sz="1800" dirty="0"/>
              <a:t>významných a nepříznivých vlivů na závažnost a následky ohrožení a nebezpečí </a:t>
            </a:r>
            <a:r>
              <a:rPr lang="cs-CZ" sz="1800" dirty="0" smtClean="0"/>
              <a:t>						5</a:t>
            </a:r>
            <a:endParaRPr lang="cs-CZ" b="1" spc="-5" dirty="0"/>
          </a:p>
        </p:txBody>
      </p:sp>
    </p:spTree>
    <p:extLst>
      <p:ext uri="{BB962C8B-B14F-4D97-AF65-F5344CB8AC3E}">
        <p14:creationId xmlns:p14="http://schemas.microsoft.com/office/powerpoint/2010/main" val="113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7"/>
          <p:cNvSpPr txBox="1">
            <a:spLocks noGrp="1"/>
          </p:cNvSpPr>
          <p:nvPr>
            <p:ph type="title"/>
          </p:nvPr>
        </p:nvSpPr>
        <p:spPr>
          <a:xfrm>
            <a:off x="630378" y="469348"/>
            <a:ext cx="231965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dirty="0">
                <a:latin typeface="Arial"/>
                <a:cs typeface="Arial"/>
              </a:rPr>
              <a:t>Literatura: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18"/>
          <p:cNvSpPr txBox="1"/>
          <p:nvPr/>
        </p:nvSpPr>
        <p:spPr>
          <a:xfrm>
            <a:off x="707542" y="1834777"/>
            <a:ext cx="7658734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10" dirty="0">
                <a:latin typeface="Arial"/>
                <a:cs typeface="Arial"/>
              </a:rPr>
              <a:t>HROMADA, </a:t>
            </a:r>
            <a:r>
              <a:rPr lang="cs-CZ" spc="-5" dirty="0">
                <a:latin typeface="Arial"/>
                <a:cs typeface="Arial"/>
              </a:rPr>
              <a:t>Martin; HRŮZA, </a:t>
            </a:r>
            <a:r>
              <a:rPr lang="cs-CZ" dirty="0">
                <a:latin typeface="Arial"/>
                <a:cs typeface="Arial"/>
              </a:rPr>
              <a:t>Petr; </a:t>
            </a:r>
            <a:r>
              <a:rPr lang="cs-CZ" spc="-5" dirty="0">
                <a:latin typeface="Arial"/>
                <a:cs typeface="Arial"/>
              </a:rPr>
              <a:t>KADERKA, </a:t>
            </a:r>
            <a:r>
              <a:rPr lang="cs-CZ" dirty="0">
                <a:latin typeface="Arial"/>
                <a:cs typeface="Arial"/>
              </a:rPr>
              <a:t>Josef; </a:t>
            </a:r>
            <a:r>
              <a:rPr lang="cs-CZ" spc="-5" dirty="0">
                <a:latin typeface="Arial"/>
                <a:cs typeface="Arial"/>
              </a:rPr>
              <a:t>LUŇÁČEK, </a:t>
            </a:r>
            <a:r>
              <a:rPr lang="cs-CZ" dirty="0">
                <a:latin typeface="Arial"/>
                <a:cs typeface="Arial"/>
              </a:rPr>
              <a:t>Oldřich;  </a:t>
            </a:r>
            <a:r>
              <a:rPr lang="cs-CZ" spc="-5" dirty="0">
                <a:latin typeface="Arial"/>
                <a:cs typeface="Arial"/>
              </a:rPr>
              <a:t>NEČAS, Miroslav; PTÁČEK, </a:t>
            </a:r>
            <a:r>
              <a:rPr lang="cs-CZ" dirty="0">
                <a:latin typeface="Arial"/>
                <a:cs typeface="Arial"/>
              </a:rPr>
              <a:t>Bohumil; </a:t>
            </a:r>
            <a:r>
              <a:rPr lang="cs-CZ" spc="-5" dirty="0">
                <a:latin typeface="Arial"/>
                <a:cs typeface="Arial"/>
              </a:rPr>
              <a:t>SKORUŠA, </a:t>
            </a:r>
            <a:r>
              <a:rPr lang="cs-CZ" dirty="0">
                <a:latin typeface="Arial"/>
                <a:cs typeface="Arial"/>
              </a:rPr>
              <a:t>Leopold; SLOŽIL,  Richard. </a:t>
            </a:r>
            <a:r>
              <a:rPr lang="cs-CZ" i="1" dirty="0">
                <a:latin typeface="Arial"/>
                <a:cs typeface="Arial"/>
              </a:rPr>
              <a:t>Kybernetická </a:t>
            </a:r>
            <a:r>
              <a:rPr lang="cs-CZ" i="1" spc="-5" dirty="0">
                <a:latin typeface="Arial"/>
                <a:cs typeface="Arial"/>
              </a:rPr>
              <a:t>bezpečnost: </a:t>
            </a:r>
            <a:r>
              <a:rPr lang="cs-CZ" i="1" dirty="0">
                <a:latin typeface="Arial"/>
                <a:cs typeface="Arial"/>
              </a:rPr>
              <a:t>teorie a praxe. </a:t>
            </a:r>
            <a:r>
              <a:rPr lang="cs-CZ" dirty="0">
                <a:latin typeface="Arial"/>
                <a:cs typeface="Arial"/>
              </a:rPr>
              <a:t>Praha: </a:t>
            </a:r>
            <a:r>
              <a:rPr lang="cs-CZ" spc="-5" dirty="0">
                <a:latin typeface="Arial"/>
                <a:cs typeface="Arial"/>
              </a:rPr>
              <a:t>Powerprint  </a:t>
            </a:r>
            <a:r>
              <a:rPr lang="cs-CZ" spc="-15" dirty="0">
                <a:latin typeface="Arial"/>
                <a:cs typeface="Arial"/>
              </a:rPr>
              <a:t>s.r.o., </a:t>
            </a:r>
            <a:r>
              <a:rPr lang="cs-CZ" dirty="0">
                <a:latin typeface="Arial"/>
                <a:cs typeface="Arial"/>
              </a:rPr>
              <a:t>2015, 250 s. ISBN</a:t>
            </a:r>
            <a:r>
              <a:rPr lang="cs-CZ" spc="-12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978-80-87994-72-6.</a:t>
            </a:r>
          </a:p>
          <a:p>
            <a:pPr marL="241300" marR="177165" indent="-229235">
              <a:lnSpc>
                <a:spcPct val="100000"/>
              </a:lnSpc>
              <a:spcBef>
                <a:spcPts val="1015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5" dirty="0">
                <a:latin typeface="Arial"/>
                <a:cs typeface="Arial"/>
              </a:rPr>
              <a:t>HRŮZA, </a:t>
            </a:r>
            <a:r>
              <a:rPr lang="cs-CZ" dirty="0">
                <a:latin typeface="Arial"/>
                <a:cs typeface="Arial"/>
              </a:rPr>
              <a:t>Petr; </a:t>
            </a:r>
            <a:r>
              <a:rPr lang="cs-CZ" spc="-30" dirty="0">
                <a:latin typeface="Arial"/>
                <a:cs typeface="Arial"/>
              </a:rPr>
              <a:t>PITAŠ, </a:t>
            </a:r>
            <a:r>
              <a:rPr lang="cs-CZ" dirty="0">
                <a:latin typeface="Arial"/>
                <a:cs typeface="Arial"/>
              </a:rPr>
              <a:t>Jaromír; </a:t>
            </a:r>
            <a:r>
              <a:rPr lang="cs-CZ" spc="-5" dirty="0">
                <a:latin typeface="Arial"/>
                <a:cs typeface="Arial"/>
              </a:rPr>
              <a:t>ŠANDA, </a:t>
            </a:r>
            <a:r>
              <a:rPr lang="cs-CZ" dirty="0">
                <a:latin typeface="Arial"/>
                <a:cs typeface="Arial"/>
              </a:rPr>
              <a:t>Jaroslav; </a:t>
            </a:r>
            <a:r>
              <a:rPr lang="cs-CZ" spc="-25" dirty="0">
                <a:latin typeface="Arial"/>
                <a:cs typeface="Arial"/>
              </a:rPr>
              <a:t>BRECHTA, </a:t>
            </a:r>
            <a:r>
              <a:rPr lang="cs-CZ" dirty="0">
                <a:latin typeface="Arial"/>
                <a:cs typeface="Arial"/>
              </a:rPr>
              <a:t>Bohumil.  </a:t>
            </a:r>
            <a:r>
              <a:rPr lang="cs-CZ" i="1" dirty="0">
                <a:latin typeface="Arial"/>
                <a:cs typeface="Arial"/>
              </a:rPr>
              <a:t>Kybernetická </a:t>
            </a:r>
            <a:r>
              <a:rPr lang="cs-CZ" i="1" spc="-5" dirty="0">
                <a:latin typeface="Arial"/>
                <a:cs typeface="Arial"/>
              </a:rPr>
              <a:t>bezpečnost </a:t>
            </a:r>
            <a:r>
              <a:rPr lang="cs-CZ" i="1" dirty="0">
                <a:latin typeface="Arial"/>
                <a:cs typeface="Arial"/>
              </a:rPr>
              <a:t>II. </a:t>
            </a:r>
            <a:r>
              <a:rPr lang="cs-CZ" dirty="0">
                <a:latin typeface="Arial"/>
                <a:cs typeface="Arial"/>
              </a:rPr>
              <a:t>Brno: </a:t>
            </a:r>
            <a:r>
              <a:rPr lang="cs-CZ" spc="-5" dirty="0">
                <a:latin typeface="Arial"/>
                <a:cs typeface="Arial"/>
              </a:rPr>
              <a:t>Univerzita </a:t>
            </a:r>
            <a:r>
              <a:rPr lang="cs-CZ" spc="-25" dirty="0">
                <a:latin typeface="Arial"/>
                <a:cs typeface="Arial"/>
              </a:rPr>
              <a:t>obrany, </a:t>
            </a:r>
            <a:r>
              <a:rPr lang="cs-CZ" dirty="0">
                <a:latin typeface="Arial"/>
                <a:cs typeface="Arial"/>
              </a:rPr>
              <a:t>Brno, 2013, 100 </a:t>
            </a:r>
            <a:r>
              <a:rPr lang="cs-CZ" spc="5" dirty="0">
                <a:latin typeface="Arial"/>
                <a:cs typeface="Arial"/>
              </a:rPr>
              <a:t>s.  </a:t>
            </a:r>
            <a:r>
              <a:rPr lang="cs-CZ" dirty="0">
                <a:latin typeface="Arial"/>
                <a:cs typeface="Arial"/>
              </a:rPr>
              <a:t>ISBN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978-80-7231-931-2.</a:t>
            </a:r>
          </a:p>
          <a:p>
            <a:pPr marL="241300" marR="209550" indent="-229235">
              <a:lnSpc>
                <a:spcPct val="100000"/>
              </a:lnSpc>
              <a:spcBef>
                <a:spcPts val="990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spc="-5" dirty="0">
                <a:latin typeface="Arial"/>
                <a:cs typeface="Arial"/>
              </a:rPr>
              <a:t>HRŮZA, </a:t>
            </a:r>
            <a:r>
              <a:rPr lang="cs-CZ" spc="-20" dirty="0">
                <a:latin typeface="Arial"/>
                <a:cs typeface="Arial"/>
              </a:rPr>
              <a:t>Petr. </a:t>
            </a:r>
            <a:r>
              <a:rPr lang="cs-CZ" i="1" dirty="0">
                <a:latin typeface="Arial"/>
                <a:cs typeface="Arial"/>
              </a:rPr>
              <a:t>Kybernetická </a:t>
            </a:r>
            <a:r>
              <a:rPr lang="cs-CZ" i="1" spc="-5" dirty="0">
                <a:latin typeface="Arial"/>
                <a:cs typeface="Arial"/>
              </a:rPr>
              <a:t>bezpečnost. </a:t>
            </a:r>
            <a:r>
              <a:rPr lang="cs-CZ" dirty="0">
                <a:latin typeface="Arial"/>
                <a:cs typeface="Arial"/>
              </a:rPr>
              <a:t>Brno: </a:t>
            </a:r>
            <a:r>
              <a:rPr lang="cs-CZ" spc="-5" dirty="0">
                <a:latin typeface="Arial"/>
                <a:cs typeface="Arial"/>
              </a:rPr>
              <a:t>Univerzita </a:t>
            </a:r>
            <a:r>
              <a:rPr lang="cs-CZ" spc="-25" dirty="0">
                <a:latin typeface="Arial"/>
                <a:cs typeface="Arial"/>
              </a:rPr>
              <a:t>obrany, </a:t>
            </a:r>
            <a:r>
              <a:rPr lang="cs-CZ" dirty="0">
                <a:latin typeface="Arial"/>
                <a:cs typeface="Arial"/>
              </a:rPr>
              <a:t>2012,  90 </a:t>
            </a:r>
            <a:r>
              <a:rPr lang="cs-CZ" spc="5" dirty="0">
                <a:latin typeface="Arial"/>
                <a:cs typeface="Arial"/>
              </a:rPr>
              <a:t>s. </a:t>
            </a:r>
            <a:r>
              <a:rPr lang="cs-CZ" dirty="0">
                <a:latin typeface="Arial"/>
                <a:cs typeface="Arial"/>
              </a:rPr>
              <a:t>ISBN</a:t>
            </a:r>
            <a:r>
              <a:rPr lang="cs-CZ" spc="-4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978-80-7231-914-5.</a:t>
            </a:r>
          </a:p>
          <a:p>
            <a:pPr marL="241300" marR="314960" indent="-229235">
              <a:lnSpc>
                <a:spcPct val="100000"/>
              </a:lnSpc>
              <a:spcBef>
                <a:spcPts val="1010"/>
              </a:spcBef>
              <a:buChar char="•"/>
              <a:tabLst>
                <a:tab pos="241300" algn="l"/>
                <a:tab pos="241935" algn="l"/>
              </a:tabLst>
            </a:pPr>
            <a:r>
              <a:rPr lang="cs-CZ" dirty="0">
                <a:latin typeface="Arial"/>
                <a:cs typeface="Arial"/>
              </a:rPr>
              <a:t>JIRÁSEK, </a:t>
            </a:r>
            <a:r>
              <a:rPr lang="cs-CZ" spc="-20" dirty="0">
                <a:latin typeface="Arial"/>
                <a:cs typeface="Arial"/>
              </a:rPr>
              <a:t>Petr, </a:t>
            </a:r>
            <a:r>
              <a:rPr lang="cs-CZ" dirty="0">
                <a:latin typeface="Arial"/>
                <a:cs typeface="Arial"/>
              </a:rPr>
              <a:t>Luděk </a:t>
            </a:r>
            <a:r>
              <a:rPr lang="cs-CZ" spc="-5" dirty="0">
                <a:latin typeface="Arial"/>
                <a:cs typeface="Arial"/>
              </a:rPr>
              <a:t>NOVÁK </a:t>
            </a:r>
            <a:r>
              <a:rPr lang="cs-CZ" dirty="0">
                <a:latin typeface="Arial"/>
                <a:cs typeface="Arial"/>
              </a:rPr>
              <a:t>a </a:t>
            </a:r>
            <a:r>
              <a:rPr lang="cs-CZ" spc="5" dirty="0">
                <a:latin typeface="Arial"/>
                <a:cs typeface="Arial"/>
              </a:rPr>
              <a:t>Josef </a:t>
            </a:r>
            <a:r>
              <a:rPr lang="cs-CZ" spc="-5" dirty="0">
                <a:latin typeface="Arial"/>
                <a:cs typeface="Arial"/>
              </a:rPr>
              <a:t>POŽÁR. </a:t>
            </a:r>
            <a:r>
              <a:rPr lang="cs-CZ" i="1" spc="5" dirty="0">
                <a:latin typeface="Arial"/>
                <a:cs typeface="Arial"/>
              </a:rPr>
              <a:t>Výkladový slovník  </a:t>
            </a:r>
            <a:r>
              <a:rPr lang="cs-CZ" i="1" dirty="0">
                <a:latin typeface="Arial"/>
                <a:cs typeface="Arial"/>
              </a:rPr>
              <a:t>kybernetické bezpečnosti</a:t>
            </a:r>
            <a:r>
              <a:rPr lang="cs-CZ" dirty="0">
                <a:latin typeface="Arial"/>
                <a:cs typeface="Arial"/>
              </a:rPr>
              <a:t>. </a:t>
            </a:r>
            <a:r>
              <a:rPr lang="cs-CZ" spc="-5" dirty="0">
                <a:latin typeface="Arial"/>
                <a:cs typeface="Arial"/>
              </a:rPr>
              <a:t>Třetí </a:t>
            </a:r>
            <a:r>
              <a:rPr lang="cs-CZ" dirty="0">
                <a:latin typeface="Arial"/>
                <a:cs typeface="Arial"/>
              </a:rPr>
              <a:t>aktualizované </a:t>
            </a:r>
            <a:r>
              <a:rPr lang="cs-CZ" spc="-5" dirty="0">
                <a:latin typeface="Arial"/>
                <a:cs typeface="Arial"/>
              </a:rPr>
              <a:t>vydání. </a:t>
            </a:r>
            <a:r>
              <a:rPr lang="cs-CZ" dirty="0">
                <a:latin typeface="Arial"/>
                <a:cs typeface="Arial"/>
              </a:rPr>
              <a:t>Praha: Policejní  akademie </a:t>
            </a:r>
            <a:r>
              <a:rPr lang="cs-CZ" spc="-5" dirty="0">
                <a:latin typeface="Arial"/>
                <a:cs typeface="Arial"/>
              </a:rPr>
              <a:t>ČR </a:t>
            </a:r>
            <a:r>
              <a:rPr lang="cs-CZ" dirty="0">
                <a:latin typeface="Arial"/>
                <a:cs typeface="Arial"/>
              </a:rPr>
              <a:t>v </a:t>
            </a:r>
            <a:r>
              <a:rPr lang="cs-CZ" spc="-5" dirty="0">
                <a:latin typeface="Arial"/>
                <a:cs typeface="Arial"/>
              </a:rPr>
              <a:t>Praze, </a:t>
            </a:r>
            <a:r>
              <a:rPr lang="cs-CZ" dirty="0">
                <a:latin typeface="Arial"/>
                <a:cs typeface="Arial"/>
              </a:rPr>
              <a:t>2015. ISBN</a:t>
            </a:r>
            <a:r>
              <a:rPr lang="cs-CZ" spc="-114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978-80-7251-436-6.</a:t>
            </a:r>
          </a:p>
        </p:txBody>
      </p:sp>
    </p:spTree>
    <p:extLst>
      <p:ext uri="{BB962C8B-B14F-4D97-AF65-F5344CB8AC3E}">
        <p14:creationId xmlns:p14="http://schemas.microsoft.com/office/powerpoint/2010/main" val="29290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0" y="476032"/>
            <a:ext cx="9143999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cs-CZ" b="1" dirty="0" smtClean="0"/>
              <a:t>Celkové hodnocení rizika</a:t>
            </a:r>
            <a:endParaRPr b="1" dirty="0"/>
          </a:p>
        </p:txBody>
      </p:sp>
      <p:sp>
        <p:nvSpPr>
          <p:cNvPr id="4" name="object 18"/>
          <p:cNvSpPr txBox="1">
            <a:spLocks/>
          </p:cNvSpPr>
          <p:nvPr/>
        </p:nvSpPr>
        <p:spPr>
          <a:xfrm>
            <a:off x="642590" y="1250487"/>
            <a:ext cx="7730490" cy="3388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dirty="0"/>
              <a:t>Pro posouzení a vyhodnocení zdrojů rizik je použito následující specifikace, která se zaznamenává do sloupců „P“, „N“ „H“ v tabulce. </a:t>
            </a:r>
            <a:endParaRPr lang="cs-CZ" dirty="0" smtClean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dirty="0" smtClean="0"/>
              <a:t>Celkové </a:t>
            </a:r>
            <a:r>
              <a:rPr lang="cs-CZ" dirty="0"/>
              <a:t>hodnocení rizika lze pak následovně po stanovení jednotlivých činitelů získat součinem, jehož výsledkem je pak ukazatel míry rizika – R. </a:t>
            </a:r>
            <a:endParaRPr lang="cs-CZ" dirty="0" smtClean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endParaRPr lang="cs-CZ" dirty="0" smtClean="0"/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dirty="0" smtClean="0"/>
              <a:t>R </a:t>
            </a:r>
            <a:r>
              <a:rPr lang="cs-CZ" dirty="0"/>
              <a:t>= P x N x </a:t>
            </a:r>
            <a:r>
              <a:rPr lang="cs-CZ" dirty="0" smtClean="0"/>
              <a:t>H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endParaRPr lang="cs-CZ" b="1" spc="-5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1308" t="56638" r="33119" b="32774"/>
          <a:stretch/>
        </p:blipFill>
        <p:spPr>
          <a:xfrm>
            <a:off x="1142679" y="4491789"/>
            <a:ext cx="6281928" cy="20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 noGrp="1"/>
          </p:cNvSpPr>
          <p:nvPr>
            <p:ph type="title"/>
          </p:nvPr>
        </p:nvSpPr>
        <p:spPr>
          <a:xfrm>
            <a:off x="3381679" y="476032"/>
            <a:ext cx="146939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dirty="0" err="1" smtClean="0"/>
              <a:t>Závěr</a:t>
            </a:r>
            <a:endParaRPr b="1" dirty="0"/>
          </a:p>
        </p:txBody>
      </p:sp>
      <p:sp>
        <p:nvSpPr>
          <p:cNvPr id="4" name="object 18"/>
          <p:cNvSpPr txBox="1">
            <a:spLocks/>
          </p:cNvSpPr>
          <p:nvPr/>
        </p:nvSpPr>
        <p:spPr>
          <a:xfrm>
            <a:off x="642590" y="1466387"/>
            <a:ext cx="7730490" cy="4521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spc="-5" dirty="0"/>
              <a:t>Aktivum</a:t>
            </a:r>
            <a:r>
              <a:rPr lang="cs-CZ" spc="-5" dirty="0"/>
              <a:t> je cokoli, co má pro organizaci hodnotu  a co tedy vyžaduje ochranu</a:t>
            </a:r>
            <a:r>
              <a:rPr lang="cs-CZ" spc="-5" dirty="0" smtClean="0"/>
              <a:t>.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endParaRPr lang="cs-CZ" spc="-5" dirty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spc="-5" dirty="0"/>
              <a:t>Hrozba</a:t>
            </a:r>
            <a:r>
              <a:rPr lang="cs-CZ" spc="-5" dirty="0"/>
              <a:t> má potenciál poškodit aktiva jako jsou  informace, procesy a systémy, tedy poškodit  samotnou organizaci</a:t>
            </a:r>
            <a:r>
              <a:rPr lang="cs-CZ" spc="-5" dirty="0" smtClean="0"/>
              <a:t>.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endParaRPr lang="cs-CZ" spc="-5" dirty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spc="-5" dirty="0"/>
              <a:t>U každého aktiva je třeba zjistit možný </a:t>
            </a:r>
            <a:r>
              <a:rPr lang="cs-CZ" b="1" spc="-5" dirty="0"/>
              <a:t>dopad</a:t>
            </a:r>
            <a:r>
              <a:rPr lang="cs-CZ" spc="-5" dirty="0"/>
              <a:t> na  </a:t>
            </a:r>
            <a:r>
              <a:rPr lang="cs-CZ" b="1" spc="-5" dirty="0"/>
              <a:t>důvěrnost, integritu a dostupnost</a:t>
            </a:r>
            <a:r>
              <a:rPr lang="cs-CZ" spc="-5" dirty="0" smtClean="0"/>
              <a:t>.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endParaRPr lang="cs-CZ" spc="-5" dirty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s-CZ" b="1" spc="-5" dirty="0"/>
              <a:t>Hodnocení rizik </a:t>
            </a:r>
            <a:r>
              <a:rPr lang="cs-CZ" spc="-5" dirty="0"/>
              <a:t>se  provádí v pravidelných  intervalech a při významných změnách.</a:t>
            </a:r>
          </a:p>
        </p:txBody>
      </p:sp>
    </p:spTree>
    <p:extLst>
      <p:ext uri="{BB962C8B-B14F-4D97-AF65-F5344CB8AC3E}">
        <p14:creationId xmlns:p14="http://schemas.microsoft.com/office/powerpoint/2010/main" val="32201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8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7" name="object 18"/>
          <p:cNvSpPr txBox="1"/>
          <p:nvPr/>
        </p:nvSpPr>
        <p:spPr>
          <a:xfrm>
            <a:off x="959798" y="1834850"/>
            <a:ext cx="6918703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cs-CZ" sz="2400" b="1" spc="5" dirty="0">
                <a:latin typeface="Arial"/>
                <a:cs typeface="Arial"/>
              </a:rPr>
              <a:t>Riziko</a:t>
            </a:r>
            <a:r>
              <a:rPr lang="cs-CZ" sz="2400" spc="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je kombinací </a:t>
            </a:r>
            <a:r>
              <a:rPr lang="cs-CZ" sz="2400" spc="-5" dirty="0">
                <a:latin typeface="Arial"/>
                <a:cs typeface="Arial"/>
              </a:rPr>
              <a:t>následků, které </a:t>
            </a:r>
            <a:r>
              <a:rPr lang="cs-CZ" sz="2400" dirty="0">
                <a:latin typeface="Arial"/>
                <a:cs typeface="Arial"/>
              </a:rPr>
              <a:t>by </a:t>
            </a:r>
            <a:r>
              <a:rPr lang="cs-CZ" sz="2400" spc="-5" dirty="0">
                <a:latin typeface="Arial"/>
                <a:cs typeface="Arial"/>
              </a:rPr>
              <a:t>vyplývaly </a:t>
            </a:r>
            <a:r>
              <a:rPr lang="cs-CZ" sz="2400" spc="5" dirty="0" smtClean="0">
                <a:latin typeface="Arial"/>
                <a:cs typeface="Arial"/>
              </a:rPr>
              <a:t>z </a:t>
            </a:r>
            <a:r>
              <a:rPr lang="cs-CZ" sz="2400" spc="-5" dirty="0">
                <a:latin typeface="Arial"/>
                <a:cs typeface="Arial"/>
              </a:rPr>
              <a:t>výskytu nechtěné události </a:t>
            </a:r>
            <a:r>
              <a:rPr lang="cs-CZ" sz="2400" spc="5" dirty="0">
                <a:latin typeface="Arial"/>
                <a:cs typeface="Arial"/>
              </a:rPr>
              <a:t>a </a:t>
            </a:r>
            <a:r>
              <a:rPr lang="cs-CZ" sz="2400" spc="-5" dirty="0">
                <a:latin typeface="Arial"/>
                <a:cs typeface="Arial"/>
              </a:rPr>
              <a:t>pravděpodobnosti  </a:t>
            </a:r>
            <a:r>
              <a:rPr lang="cs-CZ" sz="2400" dirty="0">
                <a:latin typeface="Arial"/>
                <a:cs typeface="Arial"/>
              </a:rPr>
              <a:t>jejího </a:t>
            </a:r>
            <a:r>
              <a:rPr lang="cs-CZ" sz="2400" spc="-5" dirty="0">
                <a:latin typeface="Arial"/>
                <a:cs typeface="Arial"/>
              </a:rPr>
              <a:t>výskytu. Hodnocení rizik </a:t>
            </a:r>
            <a:r>
              <a:rPr lang="cs-CZ" sz="2400" dirty="0">
                <a:latin typeface="Arial"/>
                <a:cs typeface="Arial"/>
              </a:rPr>
              <a:t>riziko kvantifikuje  nebo </a:t>
            </a:r>
            <a:r>
              <a:rPr lang="cs-CZ" sz="2400" spc="-5" dirty="0">
                <a:latin typeface="Arial"/>
                <a:cs typeface="Arial"/>
              </a:rPr>
              <a:t>kvalitativně </a:t>
            </a:r>
            <a:r>
              <a:rPr lang="cs-CZ" sz="2400" spc="5" dirty="0">
                <a:latin typeface="Arial"/>
                <a:cs typeface="Arial"/>
              </a:rPr>
              <a:t>popisuje </a:t>
            </a:r>
            <a:r>
              <a:rPr lang="cs-CZ" sz="2400" dirty="0">
                <a:latin typeface="Arial"/>
                <a:cs typeface="Arial"/>
              </a:rPr>
              <a:t>a umožňuje </a:t>
            </a:r>
            <a:r>
              <a:rPr lang="cs-CZ" sz="2400" spc="-5" dirty="0">
                <a:latin typeface="Arial"/>
                <a:cs typeface="Arial"/>
              </a:rPr>
              <a:t>vedoucím  </a:t>
            </a:r>
            <a:r>
              <a:rPr lang="cs-CZ" sz="2400" dirty="0">
                <a:latin typeface="Arial"/>
                <a:cs typeface="Arial"/>
              </a:rPr>
              <a:t>pracovníkům, aby určili prioritu </a:t>
            </a:r>
            <a:r>
              <a:rPr lang="cs-CZ" sz="2400" spc="-5" dirty="0">
                <a:latin typeface="Arial"/>
                <a:cs typeface="Arial"/>
              </a:rPr>
              <a:t>rizik podle </a:t>
            </a:r>
            <a:r>
              <a:rPr lang="cs-CZ" sz="2400" dirty="0">
                <a:latin typeface="Arial"/>
                <a:cs typeface="Arial"/>
              </a:rPr>
              <a:t>jejich  </a:t>
            </a:r>
            <a:r>
              <a:rPr lang="cs-CZ" sz="2400" spc="-5" dirty="0">
                <a:latin typeface="Arial"/>
                <a:cs typeface="Arial"/>
              </a:rPr>
              <a:t>vnímané </a:t>
            </a:r>
            <a:r>
              <a:rPr lang="cs-CZ" sz="2400" dirty="0">
                <a:latin typeface="Arial"/>
                <a:cs typeface="Arial"/>
              </a:rPr>
              <a:t>důležitosti nebo jiných stanovených  kritérií.</a:t>
            </a:r>
          </a:p>
        </p:txBody>
      </p:sp>
      <p:pic>
        <p:nvPicPr>
          <p:cNvPr id="1026" name="Picture 2" descr="Na vlastní riziko | Prim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6" r="19702"/>
          <a:stretch/>
        </p:blipFill>
        <p:spPr bwMode="auto">
          <a:xfrm>
            <a:off x="3258274" y="4537276"/>
            <a:ext cx="1817276" cy="180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583402" y="502840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spc="5" dirty="0"/>
              <a:t>Hodnocení</a:t>
            </a:r>
            <a:r>
              <a:rPr lang="cs-CZ" b="1" spc="-125" dirty="0"/>
              <a:t> </a:t>
            </a:r>
            <a:r>
              <a:rPr lang="cs-CZ" b="1" dirty="0"/>
              <a:t>rizik</a:t>
            </a:r>
            <a:endParaRPr sz="3600" b="1" dirty="0"/>
          </a:p>
        </p:txBody>
      </p:sp>
      <p:graphicFrame>
        <p:nvGraphicFramePr>
          <p:cNvPr id="6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49785"/>
              </p:ext>
            </p:extLst>
          </p:nvPr>
        </p:nvGraphicFramePr>
        <p:xfrm>
          <a:off x="530923" y="1434265"/>
          <a:ext cx="7929105" cy="296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635">
                <a:tc>
                  <a:txBody>
                    <a:bodyPr/>
                    <a:lstStyle/>
                    <a:p>
                      <a:pPr marL="127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00250" algn="l"/>
                          <a:tab pos="2896870" algn="l"/>
                          <a:tab pos="4128770" algn="l"/>
                        </a:tabLst>
                        <a:defRPr/>
                      </a:pP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Hodno</a:t>
                      </a:r>
                      <a:r>
                        <a:rPr lang="cs-CZ" sz="2400" spc="1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en</a:t>
                      </a:r>
                      <a:r>
                        <a:rPr lang="cs-CZ" sz="2400" dirty="0" smtClean="0">
                          <a:latin typeface="Arial"/>
                          <a:cs typeface="Arial"/>
                        </a:rPr>
                        <a:t>í ri</a:t>
                      </a:r>
                      <a:r>
                        <a:rPr lang="cs-CZ" sz="2400" spc="10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lang="cs-CZ" sz="2400" spc="-2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lang="cs-CZ" sz="2400" dirty="0" smtClean="0">
                          <a:latin typeface="Arial"/>
                          <a:cs typeface="Arial"/>
                        </a:rPr>
                        <a:t>k </a:t>
                      </a:r>
                      <a:r>
                        <a:rPr lang="cs-CZ" sz="2400" spc="-3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lang="cs-CZ" sz="240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lang="cs-CZ" sz="2400" spc="10" dirty="0" smtClean="0">
                          <a:latin typeface="Arial"/>
                          <a:cs typeface="Arial"/>
                        </a:rPr>
                        <a:t>č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uj</a:t>
                      </a:r>
                      <a:r>
                        <a:rPr lang="cs-CZ" sz="2400" dirty="0" smtClean="0">
                          <a:latin typeface="Arial"/>
                          <a:cs typeface="Arial"/>
                        </a:rPr>
                        <a:t>e </a:t>
                      </a:r>
                      <a:r>
                        <a:rPr lang="cs-CZ" sz="2400" b="1" dirty="0" smtClean="0">
                          <a:latin typeface="Arial"/>
                          <a:cs typeface="Arial"/>
                        </a:rPr>
                        <a:t>hodnotu </a:t>
                      </a:r>
                      <a:r>
                        <a:rPr lang="cs-CZ" sz="2400" b="1" spc="-5" dirty="0" smtClean="0">
                          <a:latin typeface="Arial"/>
                          <a:cs typeface="Arial"/>
                        </a:rPr>
                        <a:t>informačních </a:t>
                      </a:r>
                      <a:r>
                        <a:rPr lang="cs-CZ" sz="2400" b="1" spc="-40" dirty="0" smtClean="0">
                          <a:latin typeface="Arial"/>
                          <a:cs typeface="Arial"/>
                        </a:rPr>
                        <a:t>aktiv</a:t>
                      </a:r>
                      <a:r>
                        <a:rPr lang="cs-CZ" sz="2400" spc="-4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cs-CZ" sz="2400" b="1" dirty="0" smtClean="0">
                          <a:latin typeface="Arial"/>
                          <a:cs typeface="Arial"/>
                        </a:rPr>
                        <a:t>identifikuje možné hrozby a zranitelnosti</a:t>
                      </a:r>
                      <a:r>
                        <a:rPr lang="cs-CZ" sz="2400" dirty="0" smtClean="0">
                          <a:latin typeface="Arial"/>
                          <a:cs typeface="Arial"/>
                        </a:rPr>
                        <a:t>,  </a:t>
                      </a:r>
                      <a:r>
                        <a:rPr lang="cs-CZ" sz="2400" spc="5" dirty="0" smtClean="0">
                          <a:latin typeface="Arial"/>
                          <a:cs typeface="Arial"/>
                        </a:rPr>
                        <a:t>které 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existují (nebo </a:t>
                      </a:r>
                      <a:r>
                        <a:rPr lang="cs-CZ" sz="2400" dirty="0" smtClean="0">
                          <a:latin typeface="Arial"/>
                          <a:cs typeface="Arial"/>
                        </a:rPr>
                        <a:t>by </a:t>
                      </a:r>
                      <a:r>
                        <a:rPr lang="cs-CZ" sz="2400" spc="5" dirty="0" smtClean="0">
                          <a:latin typeface="Arial"/>
                          <a:cs typeface="Arial"/>
                        </a:rPr>
                        <a:t>mohly 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existovat),  </a:t>
                      </a:r>
                      <a:r>
                        <a:rPr lang="cs-CZ" sz="2400" b="1" dirty="0" smtClean="0">
                          <a:latin typeface="Arial"/>
                          <a:cs typeface="Arial"/>
                        </a:rPr>
                        <a:t>identifikuje </a:t>
                      </a:r>
                      <a:r>
                        <a:rPr lang="cs-CZ" sz="2400" b="1" spc="-5" dirty="0" smtClean="0">
                          <a:latin typeface="Arial"/>
                          <a:cs typeface="Arial"/>
                        </a:rPr>
                        <a:t>stávající opatření </a:t>
                      </a:r>
                      <a:r>
                        <a:rPr lang="cs-CZ" sz="2400" dirty="0" smtClean="0">
                          <a:latin typeface="Arial"/>
                          <a:cs typeface="Arial"/>
                        </a:rPr>
                        <a:t>a jejich účinek 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na  identifikované </a:t>
                      </a:r>
                      <a:r>
                        <a:rPr lang="cs-CZ" sz="2400" spc="5" dirty="0" smtClean="0">
                          <a:latin typeface="Arial"/>
                          <a:cs typeface="Arial"/>
                        </a:rPr>
                        <a:t>riziko, 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lang="cs-CZ" sz="2400" b="1" spc="-5" dirty="0" smtClean="0">
                          <a:latin typeface="Arial"/>
                          <a:cs typeface="Arial"/>
                        </a:rPr>
                        <a:t>rčuje potenciální </a:t>
                      </a:r>
                      <a:r>
                        <a:rPr lang="cs-CZ" sz="2400" b="1" spc="5" dirty="0" smtClean="0">
                          <a:latin typeface="Arial"/>
                          <a:cs typeface="Arial"/>
                        </a:rPr>
                        <a:t>dopady</a:t>
                      </a:r>
                      <a:r>
                        <a:rPr lang="cs-CZ" sz="24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cs-CZ" sz="2400" dirty="0" smtClean="0">
                          <a:latin typeface="Arial"/>
                          <a:cs typeface="Arial"/>
                        </a:rPr>
                        <a:t>a  </a:t>
                      </a:r>
                      <a:r>
                        <a:rPr lang="cs-CZ" sz="2400" spc="5" dirty="0" smtClean="0">
                          <a:latin typeface="Arial"/>
                          <a:cs typeface="Arial"/>
                        </a:rPr>
                        <a:t>nakonec </a:t>
                      </a:r>
                      <a:r>
                        <a:rPr lang="cs-CZ" sz="2400" spc="-10" dirty="0" smtClean="0">
                          <a:latin typeface="Arial"/>
                          <a:cs typeface="Arial"/>
                        </a:rPr>
                        <a:t>stanoví </a:t>
                      </a:r>
                      <a:r>
                        <a:rPr lang="cs-CZ" sz="2400" b="1" spc="5" dirty="0" smtClean="0">
                          <a:latin typeface="Arial"/>
                          <a:cs typeface="Arial"/>
                        </a:rPr>
                        <a:t>prioritu</a:t>
                      </a:r>
                      <a:r>
                        <a:rPr lang="cs-CZ" sz="24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určených </a:t>
                      </a:r>
                      <a:r>
                        <a:rPr lang="cs-CZ" sz="2400" spc="-10" dirty="0" smtClean="0">
                          <a:latin typeface="Arial"/>
                          <a:cs typeface="Arial"/>
                        </a:rPr>
                        <a:t>rizik </a:t>
                      </a:r>
                      <a:r>
                        <a:rPr lang="cs-CZ" sz="2400" spc="5" dirty="0" smtClean="0">
                          <a:latin typeface="Arial"/>
                          <a:cs typeface="Arial"/>
                        </a:rPr>
                        <a:t>a </a:t>
                      </a:r>
                      <a:r>
                        <a:rPr lang="cs-CZ" sz="2400" dirty="0" smtClean="0">
                          <a:latin typeface="Arial"/>
                          <a:cs typeface="Arial"/>
                        </a:rPr>
                        <a:t>řadí je  proti kritériím 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vyhodnocení rizik určeným </a:t>
                      </a:r>
                      <a:r>
                        <a:rPr lang="cs-CZ" sz="2400" spc="-40" dirty="0" smtClean="0">
                          <a:latin typeface="Arial"/>
                          <a:cs typeface="Arial"/>
                        </a:rPr>
                        <a:t>ve  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stanovení</a:t>
                      </a:r>
                      <a:r>
                        <a:rPr lang="cs-CZ" sz="24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cs-CZ" sz="2400" dirty="0" smtClean="0">
                          <a:latin typeface="Arial"/>
                          <a:cs typeface="Arial"/>
                        </a:rPr>
                        <a:t>kontextu.</a:t>
                      </a: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2000250" algn="l"/>
                          <a:tab pos="2896870" algn="l"/>
                          <a:tab pos="4128770" algn="l"/>
                        </a:tabLst>
                      </a:pPr>
                      <a:endParaRPr lang="cs-CZ" sz="24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2" name="Picture 4" descr="Internal audit, Risk management, Compliance, Corporate governance, Internal  control system, Interní audit, Řízení rizik, Vnitřní kontrolní systém,  Procesní audit, Vnitřní kontrola, Interní kontrola » RISK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88" y="3871732"/>
            <a:ext cx="342678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583401" y="261702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spc="5" dirty="0"/>
              <a:t>Hodnocení</a:t>
            </a:r>
            <a:r>
              <a:rPr lang="cs-CZ" b="1" spc="-125" dirty="0"/>
              <a:t> </a:t>
            </a:r>
            <a:r>
              <a:rPr lang="cs-CZ" b="1" dirty="0"/>
              <a:t>rizik</a:t>
            </a:r>
            <a:endParaRPr sz="3600" b="1" dirty="0"/>
          </a:p>
        </p:txBody>
      </p:sp>
      <p:graphicFrame>
        <p:nvGraphicFramePr>
          <p:cNvPr id="6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48656"/>
              </p:ext>
            </p:extLst>
          </p:nvPr>
        </p:nvGraphicFramePr>
        <p:xfrm>
          <a:off x="583401" y="928513"/>
          <a:ext cx="7929105" cy="552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635">
                <a:tc>
                  <a:txBody>
                    <a:bodyPr/>
                    <a:lstStyle/>
                    <a:p>
                      <a:pPr marL="127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00250" algn="l"/>
                          <a:tab pos="2896870" algn="l"/>
                          <a:tab pos="4128770" algn="l"/>
                        </a:tabLst>
                        <a:defRPr/>
                      </a:pP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Hodnocení rizik se často provádí ve dvou (nebo více) opakováních. Nejprve se provádí </a:t>
                      </a:r>
                      <a:r>
                        <a:rPr lang="cs-CZ" sz="2400" b="1" spc="-5" dirty="0" smtClean="0">
                          <a:latin typeface="Arial"/>
                          <a:cs typeface="Arial"/>
                        </a:rPr>
                        <a:t>přehledové hodnocení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, aby byla identifikována potenciálně </a:t>
                      </a:r>
                      <a:r>
                        <a:rPr lang="cs-CZ" sz="2400" b="1" spc="-5" dirty="0" smtClean="0">
                          <a:latin typeface="Arial"/>
                          <a:cs typeface="Arial"/>
                        </a:rPr>
                        <a:t>vysoká rizika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, která zasluhují další hodnocení. Následující opakování může zahrnovat další důkladné zvážení potenciálně vysokých rizik odhalených v prvním kole hodnocení. Tam, kde tyto kroky neposkytnou dostatečné informace pro hodnocení rizika, provedou se další podrobné analýzy, nejčastěji 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/>
                      </a:r>
                      <a:br>
                        <a:rPr lang="cs-CZ" sz="2400" spc="-5" dirty="0" smtClean="0">
                          <a:latin typeface="Arial"/>
                          <a:cs typeface="Arial"/>
                        </a:rPr>
                      </a:b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v 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částech celkového rozsahu, a také za použití jiné metody. Je na organizaci, aby si vybrala svůj vlastní přístup k hodnocení rizik na základě cílů a záměru procesu.</a:t>
                      </a:r>
                    </a:p>
                    <a:p>
                      <a:pPr marL="127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00250" algn="l"/>
                          <a:tab pos="2896870" algn="l"/>
                          <a:tab pos="4128770" algn="l"/>
                        </a:tabLst>
                        <a:defRPr/>
                      </a:pP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Následujícím procesem pro stanovení kontextu je posuzování rizik, které zahrnuje tři stěžejní činnosti, a to </a:t>
                      </a:r>
                      <a:r>
                        <a:rPr lang="cs-CZ" sz="2400" b="1" spc="-5" dirty="0" smtClean="0">
                          <a:latin typeface="Arial"/>
                          <a:cs typeface="Arial"/>
                        </a:rPr>
                        <a:t>identifikování, analyzování a hodnocení rizik</a:t>
                      </a:r>
                      <a:r>
                        <a:rPr lang="cs-CZ" sz="2400" spc="-5" dirty="0" smtClean="0">
                          <a:latin typeface="Arial"/>
                          <a:cs typeface="Arial"/>
                        </a:rPr>
                        <a:t>. </a:t>
                      </a:r>
                      <a:endParaRPr lang="cs-CZ" sz="24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8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rizik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69640" y="1144494"/>
            <a:ext cx="7803344" cy="5377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Počáteční činností </a:t>
            </a:r>
            <a:r>
              <a:rPr lang="cs-CZ" sz="2400" dirty="0" smtClean="0">
                <a:latin typeface="Arial"/>
                <a:cs typeface="Arial"/>
              </a:rPr>
              <a:t>procesu </a:t>
            </a:r>
            <a:r>
              <a:rPr lang="cs-CZ" sz="2400" dirty="0">
                <a:latin typeface="Arial"/>
                <a:cs typeface="Arial"/>
              </a:rPr>
              <a:t>analýzy rizik je identifikování rizik</a:t>
            </a:r>
            <a:r>
              <a:rPr lang="cs-CZ" sz="2400" dirty="0" smtClean="0">
                <a:latin typeface="Arial"/>
                <a:cs typeface="Arial"/>
              </a:rPr>
              <a:t>. V </a:t>
            </a:r>
            <a:r>
              <a:rPr lang="cs-CZ" sz="2400" dirty="0">
                <a:latin typeface="Arial"/>
                <a:cs typeface="Arial"/>
              </a:rPr>
              <a:t>rámci této činnosti</a:t>
            </a:r>
            <a:r>
              <a:rPr lang="cs-CZ" sz="2400" spc="-70" dirty="0">
                <a:latin typeface="Arial"/>
                <a:cs typeface="Arial"/>
              </a:rPr>
              <a:t> </a:t>
            </a:r>
            <a:r>
              <a:rPr lang="cs-CZ" sz="2400" spc="-5" dirty="0">
                <a:latin typeface="Arial"/>
                <a:cs typeface="Arial"/>
              </a:rPr>
              <a:t>provádíme:</a:t>
            </a:r>
            <a:endParaRPr lang="cs-CZ" sz="24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Char char="•"/>
              <a:tabLst>
                <a:tab pos="241935" algn="l"/>
              </a:tabLst>
            </a:pPr>
            <a:r>
              <a:rPr lang="cs-CZ" sz="2400" b="1" dirty="0">
                <a:latin typeface="Arial"/>
                <a:cs typeface="Arial"/>
              </a:rPr>
              <a:t>identifikace</a:t>
            </a:r>
            <a:r>
              <a:rPr lang="cs-CZ" sz="2400" b="1" spc="-25" dirty="0">
                <a:latin typeface="Arial"/>
                <a:cs typeface="Arial"/>
              </a:rPr>
              <a:t> </a:t>
            </a:r>
            <a:r>
              <a:rPr lang="cs-CZ" sz="2400" b="1" spc="-35" dirty="0">
                <a:latin typeface="Arial"/>
                <a:cs typeface="Arial"/>
              </a:rPr>
              <a:t>aktiv,</a:t>
            </a:r>
            <a:endParaRPr lang="cs-CZ" sz="2400" b="1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lang="cs-CZ" sz="2400" b="1" dirty="0">
                <a:latin typeface="Arial"/>
                <a:cs typeface="Arial"/>
              </a:rPr>
              <a:t>identifikace</a:t>
            </a:r>
            <a:r>
              <a:rPr lang="cs-CZ" sz="2400" b="1" spc="-40" dirty="0">
                <a:latin typeface="Arial"/>
                <a:cs typeface="Arial"/>
              </a:rPr>
              <a:t> </a:t>
            </a:r>
            <a:r>
              <a:rPr lang="cs-CZ" sz="2400" b="1" spc="-5" dirty="0">
                <a:latin typeface="Arial"/>
                <a:cs typeface="Arial"/>
              </a:rPr>
              <a:t>hrozeb,</a:t>
            </a:r>
            <a:endParaRPr lang="cs-CZ" sz="2400" b="1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Char char="•"/>
              <a:tabLst>
                <a:tab pos="241935" algn="l"/>
              </a:tabLst>
            </a:pPr>
            <a:r>
              <a:rPr lang="cs-CZ" sz="2400" b="1" dirty="0">
                <a:latin typeface="Arial"/>
                <a:cs typeface="Arial"/>
              </a:rPr>
              <a:t>identifikace </a:t>
            </a:r>
            <a:r>
              <a:rPr lang="cs-CZ" sz="2400" b="1" spc="-10" dirty="0">
                <a:latin typeface="Arial"/>
                <a:cs typeface="Arial"/>
              </a:rPr>
              <a:t>stávajících</a:t>
            </a:r>
            <a:r>
              <a:rPr lang="cs-CZ" sz="2400" b="1" spc="-15" dirty="0">
                <a:latin typeface="Arial"/>
                <a:cs typeface="Arial"/>
              </a:rPr>
              <a:t> </a:t>
            </a:r>
            <a:r>
              <a:rPr lang="cs-CZ" sz="2400" b="1" spc="-5" dirty="0">
                <a:latin typeface="Arial"/>
                <a:cs typeface="Arial"/>
              </a:rPr>
              <a:t>opatření,</a:t>
            </a:r>
            <a:endParaRPr lang="cs-CZ" sz="2400" b="1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Char char="•"/>
              <a:tabLst>
                <a:tab pos="241935" algn="l"/>
              </a:tabLst>
            </a:pPr>
            <a:r>
              <a:rPr lang="cs-CZ" sz="2400" b="1" dirty="0">
                <a:latin typeface="Arial"/>
                <a:cs typeface="Arial"/>
              </a:rPr>
              <a:t>identifikace</a:t>
            </a:r>
            <a:r>
              <a:rPr lang="cs-CZ" sz="2400" b="1" spc="-40" dirty="0">
                <a:latin typeface="Arial"/>
                <a:cs typeface="Arial"/>
              </a:rPr>
              <a:t> </a:t>
            </a:r>
            <a:r>
              <a:rPr lang="cs-CZ" sz="2400" b="1" spc="-5" dirty="0">
                <a:latin typeface="Arial"/>
                <a:cs typeface="Arial"/>
              </a:rPr>
              <a:t>zranitelností,</a:t>
            </a:r>
            <a:endParaRPr lang="cs-CZ" sz="2400" b="1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lang="cs-CZ" sz="2400" b="1" dirty="0">
                <a:latin typeface="Arial"/>
                <a:cs typeface="Arial"/>
              </a:rPr>
              <a:t>identifikace</a:t>
            </a:r>
            <a:r>
              <a:rPr lang="cs-CZ" sz="2400" b="1" spc="-40" dirty="0">
                <a:latin typeface="Arial"/>
                <a:cs typeface="Arial"/>
              </a:rPr>
              <a:t> </a:t>
            </a:r>
            <a:r>
              <a:rPr lang="cs-CZ" sz="2400" b="1" spc="5" dirty="0">
                <a:latin typeface="Arial"/>
                <a:cs typeface="Arial"/>
              </a:rPr>
              <a:t>následků</a:t>
            </a:r>
            <a:r>
              <a:rPr lang="cs-CZ" sz="2400" spc="5" dirty="0">
                <a:latin typeface="Arial"/>
                <a:cs typeface="Arial"/>
              </a:rPr>
              <a:t>.</a:t>
            </a:r>
            <a:endParaRPr lang="cs-CZ" sz="2400" dirty="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985"/>
              </a:spcBef>
            </a:pPr>
            <a:endParaRPr lang="cs-CZ" sz="2400" spc="-5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985"/>
              </a:spcBef>
            </a:pPr>
            <a:r>
              <a:rPr lang="cs-CZ" sz="2400" spc="-5" dirty="0" smtClean="0">
                <a:latin typeface="Arial"/>
                <a:cs typeface="Arial"/>
              </a:rPr>
              <a:t>Účelem </a:t>
            </a:r>
            <a:r>
              <a:rPr lang="cs-CZ" sz="2400" b="1" spc="-5" dirty="0">
                <a:latin typeface="Arial"/>
                <a:cs typeface="Arial"/>
              </a:rPr>
              <a:t>identifikace </a:t>
            </a:r>
            <a:r>
              <a:rPr lang="cs-CZ" sz="2400" b="1" spc="-10" dirty="0">
                <a:latin typeface="Arial"/>
                <a:cs typeface="Arial"/>
              </a:rPr>
              <a:t>rizik </a:t>
            </a:r>
            <a:r>
              <a:rPr lang="cs-CZ" sz="2400" spc="-5" dirty="0">
                <a:latin typeface="Arial"/>
                <a:cs typeface="Arial"/>
              </a:rPr>
              <a:t>je určit, co </a:t>
            </a:r>
            <a:r>
              <a:rPr lang="cs-CZ" sz="2400" dirty="0">
                <a:latin typeface="Arial"/>
                <a:cs typeface="Arial"/>
              </a:rPr>
              <a:t>by </a:t>
            </a:r>
            <a:r>
              <a:rPr lang="cs-CZ" sz="2400" spc="-5" dirty="0">
                <a:latin typeface="Arial"/>
                <a:cs typeface="Arial"/>
              </a:rPr>
              <a:t>se </a:t>
            </a:r>
            <a:r>
              <a:rPr lang="cs-CZ" sz="2400" dirty="0">
                <a:latin typeface="Arial"/>
                <a:cs typeface="Arial"/>
              </a:rPr>
              <a:t>mohlo </a:t>
            </a:r>
            <a:r>
              <a:rPr lang="cs-CZ" sz="2400" spc="-10" dirty="0">
                <a:latin typeface="Arial"/>
                <a:cs typeface="Arial"/>
              </a:rPr>
              <a:t>stát,  </a:t>
            </a:r>
            <a:r>
              <a:rPr lang="cs-CZ" sz="2400" spc="5" dirty="0">
                <a:latin typeface="Arial"/>
                <a:cs typeface="Arial"/>
              </a:rPr>
              <a:t>aby </a:t>
            </a:r>
            <a:r>
              <a:rPr lang="cs-CZ" sz="2400" spc="-10" dirty="0">
                <a:latin typeface="Arial"/>
                <a:cs typeface="Arial"/>
              </a:rPr>
              <a:t>byla </a:t>
            </a:r>
            <a:r>
              <a:rPr lang="cs-CZ" sz="2400" dirty="0">
                <a:latin typeface="Arial"/>
                <a:cs typeface="Arial"/>
              </a:rPr>
              <a:t>způsobena potenciální </a:t>
            </a:r>
            <a:r>
              <a:rPr lang="cs-CZ" sz="2400" spc="-5" dirty="0">
                <a:latin typeface="Arial"/>
                <a:cs typeface="Arial"/>
              </a:rPr>
              <a:t>ztráta, a </a:t>
            </a:r>
            <a:r>
              <a:rPr lang="cs-CZ" sz="2400" dirty="0">
                <a:latin typeface="Arial"/>
                <a:cs typeface="Arial"/>
              </a:rPr>
              <a:t>porozumět  tomu jak, kde a </a:t>
            </a:r>
            <a:r>
              <a:rPr lang="cs-CZ" sz="2400" spc="-5" dirty="0">
                <a:latin typeface="Arial"/>
                <a:cs typeface="Arial"/>
              </a:rPr>
              <a:t>proč </a:t>
            </a:r>
            <a:r>
              <a:rPr lang="cs-CZ" sz="2400" spc="-15" dirty="0">
                <a:latin typeface="Arial"/>
                <a:cs typeface="Arial"/>
              </a:rPr>
              <a:t>ke </a:t>
            </a:r>
            <a:r>
              <a:rPr lang="cs-CZ" sz="2400" spc="-5" dirty="0">
                <a:latin typeface="Arial"/>
                <a:cs typeface="Arial"/>
              </a:rPr>
              <a:t>ztrátě může dojít. Kroky </a:t>
            </a:r>
            <a:r>
              <a:rPr lang="cs-CZ" sz="2400" dirty="0">
                <a:latin typeface="Arial"/>
                <a:cs typeface="Arial"/>
              </a:rPr>
              <a:t>popsané  v </a:t>
            </a:r>
            <a:r>
              <a:rPr lang="cs-CZ" sz="2400" spc="-5" dirty="0">
                <a:latin typeface="Arial"/>
                <a:cs typeface="Arial"/>
              </a:rPr>
              <a:t>následujících bodech </a:t>
            </a:r>
            <a:r>
              <a:rPr lang="cs-CZ" sz="2400" dirty="0">
                <a:latin typeface="Arial"/>
                <a:cs typeface="Arial"/>
              </a:rPr>
              <a:t>by měly shromáždit </a:t>
            </a:r>
            <a:r>
              <a:rPr lang="cs-CZ" sz="2400" spc="-5" dirty="0">
                <a:latin typeface="Arial"/>
                <a:cs typeface="Arial"/>
              </a:rPr>
              <a:t>vstupní data  pro </a:t>
            </a:r>
            <a:r>
              <a:rPr lang="cs-CZ" sz="2400" dirty="0">
                <a:latin typeface="Arial"/>
                <a:cs typeface="Arial"/>
              </a:rPr>
              <a:t>činnost hodnocení</a:t>
            </a:r>
            <a:r>
              <a:rPr lang="cs-CZ" sz="2400" spc="-35" dirty="0">
                <a:latin typeface="Arial"/>
                <a:cs typeface="Arial"/>
              </a:rPr>
              <a:t> </a:t>
            </a:r>
            <a:r>
              <a:rPr lang="cs-CZ" sz="2400" spc="-10" dirty="0">
                <a:latin typeface="Arial"/>
                <a:cs typeface="Arial"/>
              </a:rPr>
              <a:t>rizik.</a:t>
            </a:r>
            <a:endParaRPr lang="cs-CZ" sz="2400" dirty="0">
              <a:latin typeface="Arial"/>
              <a:cs typeface="Arial"/>
            </a:endParaRPr>
          </a:p>
        </p:txBody>
      </p:sp>
      <p:pic>
        <p:nvPicPr>
          <p:cNvPr id="5122" name="Picture 2" descr="Identifikace rizik | MK accounting s.r.o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0"/>
          <a:stretch/>
        </p:blipFill>
        <p:spPr bwMode="auto">
          <a:xfrm>
            <a:off x="6192455" y="2048720"/>
            <a:ext cx="2294568" cy="22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48717" y="285059"/>
            <a:ext cx="79514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dirty="0"/>
              <a:t>Identifikace rizik</a:t>
            </a:r>
            <a:endParaRPr sz="3600" dirty="0"/>
          </a:p>
        </p:txBody>
      </p:sp>
      <p:sp>
        <p:nvSpPr>
          <p:cNvPr id="3" name="Obdélník 2"/>
          <p:cNvSpPr/>
          <p:nvPr/>
        </p:nvSpPr>
        <p:spPr>
          <a:xfrm>
            <a:off x="722780" y="976661"/>
            <a:ext cx="7803344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>
                <a:latin typeface="Arial"/>
                <a:cs typeface="Arial"/>
              </a:rPr>
              <a:t>Cílem tohoto kroku je vytvořit </a:t>
            </a:r>
            <a:r>
              <a:rPr lang="cs-CZ" sz="2400" b="1" dirty="0">
                <a:latin typeface="Arial"/>
                <a:cs typeface="Arial"/>
              </a:rPr>
              <a:t>komplexní seznam rizik </a:t>
            </a:r>
            <a:r>
              <a:rPr lang="cs-CZ" sz="2400" dirty="0">
                <a:latin typeface="Arial"/>
                <a:cs typeface="Arial"/>
              </a:rPr>
              <a:t>založený na takových událostech, které by mohly </a:t>
            </a:r>
            <a:r>
              <a:rPr lang="cs-CZ" sz="2400" b="1" dirty="0">
                <a:latin typeface="Arial"/>
                <a:cs typeface="Arial"/>
              </a:rPr>
              <a:t>zamezit, snížit nebo zpomalit dosažení cílů</a:t>
            </a:r>
            <a:r>
              <a:rPr lang="cs-CZ" sz="2400" dirty="0">
                <a:latin typeface="Arial"/>
                <a:cs typeface="Arial"/>
              </a:rPr>
              <a:t>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Rovněž </a:t>
            </a:r>
            <a:r>
              <a:rPr lang="cs-CZ" sz="2400" dirty="0">
                <a:latin typeface="Arial"/>
                <a:cs typeface="Arial"/>
              </a:rPr>
              <a:t>je důležité identifikovat rizika související </a:t>
            </a:r>
            <a:r>
              <a:rPr lang="cs-CZ" sz="2400" dirty="0" smtClean="0">
                <a:latin typeface="Arial"/>
                <a:cs typeface="Arial"/>
              </a:rPr>
              <a:t/>
            </a:r>
            <a:br>
              <a:rPr lang="cs-CZ" sz="2400" dirty="0" smtClean="0">
                <a:latin typeface="Arial"/>
                <a:cs typeface="Arial"/>
              </a:rPr>
            </a:br>
            <a:r>
              <a:rPr lang="cs-CZ" sz="2400" dirty="0" smtClean="0">
                <a:latin typeface="Arial"/>
                <a:cs typeface="Arial"/>
              </a:rPr>
              <a:t>s </a:t>
            </a:r>
            <a:r>
              <a:rPr lang="cs-CZ" sz="2400" dirty="0">
                <a:latin typeface="Arial"/>
                <a:cs typeface="Arial"/>
              </a:rPr>
              <a:t>nevyužitím příležitosti. </a:t>
            </a:r>
            <a:r>
              <a:rPr lang="cs-CZ" sz="2400" dirty="0" smtClean="0">
                <a:latin typeface="Arial"/>
                <a:cs typeface="Arial"/>
              </a:rPr>
              <a:t>Nezbytným </a:t>
            </a:r>
            <a:r>
              <a:rPr lang="cs-CZ" sz="2400" dirty="0">
                <a:latin typeface="Arial"/>
                <a:cs typeface="Arial"/>
              </a:rPr>
              <a:t>krokem identifikování rizik je však zvážení všech možných příčin. </a:t>
            </a:r>
            <a:endParaRPr lang="cs-CZ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lang="cs-CZ" sz="2400" dirty="0" smtClean="0">
                <a:latin typeface="Arial"/>
                <a:cs typeface="Arial"/>
              </a:rPr>
              <a:t>Komplexní </a:t>
            </a:r>
            <a:r>
              <a:rPr lang="cs-CZ" sz="2400" dirty="0">
                <a:latin typeface="Arial"/>
                <a:cs typeface="Arial"/>
              </a:rPr>
              <a:t>identifikace je totiž rozhodující, protože rizika, která nejsou identifikována na tomto stupni, nebudou zahrnuta do </a:t>
            </a:r>
            <a:r>
              <a:rPr lang="cs-CZ" sz="2400" dirty="0" smtClean="0">
                <a:latin typeface="Arial"/>
                <a:cs typeface="Arial"/>
              </a:rPr>
              <a:t>následujících analýz. </a:t>
            </a:r>
            <a:r>
              <a:rPr lang="cs-CZ" sz="2400" dirty="0">
                <a:latin typeface="Arial"/>
                <a:cs typeface="Arial"/>
              </a:rPr>
              <a:t>Proto jsou při identifikování rizik důležité aktuální informace, které by měly obsahovat vhodná a podrobná data. Identifikace tak zahrnuje veškerá rizika bez ohledu na to, ať jejich zdroj již je pod kontrolou organizace, nebo ještě není.</a:t>
            </a:r>
          </a:p>
        </p:txBody>
      </p:sp>
    </p:spTree>
    <p:extLst>
      <p:ext uri="{BB962C8B-B14F-4D97-AF65-F5344CB8AC3E}">
        <p14:creationId xmlns:p14="http://schemas.microsoft.com/office/powerpoint/2010/main" val="2475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VZS_CJ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2D26"/>
      </a:accent1>
      <a:accent2>
        <a:srgbClr val="314D2D"/>
      </a:accent2>
      <a:accent3>
        <a:srgbClr val="808206"/>
      </a:accent3>
      <a:accent4>
        <a:srgbClr val="6188CD"/>
      </a:accent4>
      <a:accent5>
        <a:srgbClr val="EA0937"/>
      </a:accent5>
      <a:accent6>
        <a:srgbClr val="FDC60E"/>
      </a:accent6>
      <a:hlink>
        <a:srgbClr val="982D26"/>
      </a:hlink>
      <a:folHlink>
        <a:srgbClr val="982D26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VZS-Sedlačík_CJ" id="{AB1E02B8-5411-46B4-BB87-EF7ED7BB323C}" vid="{89E7DF57-83F8-4D01-A02F-40221005AE55}"/>
    </a:ext>
  </a:extLst>
</a:theme>
</file>

<file path=ppt/theme/theme2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2D26"/>
      </a:accent1>
      <a:accent2>
        <a:srgbClr val="314D2D"/>
      </a:accent2>
      <a:accent3>
        <a:srgbClr val="808206"/>
      </a:accent3>
      <a:accent4>
        <a:srgbClr val="6188CD"/>
      </a:accent4>
      <a:accent5>
        <a:srgbClr val="EA0937"/>
      </a:accent5>
      <a:accent6>
        <a:srgbClr val="FDC60E"/>
      </a:accent6>
      <a:hlink>
        <a:srgbClr val="FCC80F"/>
      </a:hlink>
      <a:folHlink>
        <a:srgbClr val="B9C51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5909BD24BE3547A4967442E8D100C2" ma:contentTypeVersion="13" ma:contentTypeDescription="Vytvoří nový dokument" ma:contentTypeScope="" ma:versionID="a678b775b8dba2434dda607b0a67d858">
  <xsd:schema xmlns:xsd="http://www.w3.org/2001/XMLSchema" xmlns:xs="http://www.w3.org/2001/XMLSchema" xmlns:p="http://schemas.microsoft.com/office/2006/metadata/properties" xmlns:ns3="f63b5c6b-9ebb-462f-b649-3ddbca29b762" xmlns:ns4="47b57a67-b742-489f-be0b-07ea514428c4" targetNamespace="http://schemas.microsoft.com/office/2006/metadata/properties" ma:root="true" ma:fieldsID="adee0eed8e01832df4f2c75d80df8b43" ns3:_="" ns4:_="">
    <xsd:import namespace="f63b5c6b-9ebb-462f-b649-3ddbca29b762"/>
    <xsd:import namespace="47b57a67-b742-489f-be0b-07ea514428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b5c6b-9ebb-462f-b649-3ddbca29b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57a67-b742-489f-be0b-07ea51442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5C79EC-ABA1-40EE-A3BE-49B07C521A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640A3-FF3C-4745-A1B0-BC66B7AAE590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47b57a67-b742-489f-be0b-07ea514428c4"/>
    <ds:schemaRef ds:uri="f63b5c6b-9ebb-462f-b649-3ddbca29b76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8A16447-5150-4982-9342-ADF1AFED8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3b5c6b-9ebb-462f-b649-3ddbca29b762"/>
    <ds:schemaRef ds:uri="47b57a67-b742-489f-be0b-07ea51442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PVZS_CJ</Template>
  <TotalTime>4014</TotalTime>
  <Words>3417</Words>
  <Application>Microsoft Office PowerPoint</Application>
  <PresentationFormat>Předvádění na obrazovce (4:3)</PresentationFormat>
  <Paragraphs>231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PVZS_CJ</vt:lpstr>
      <vt:lpstr>Vlastní návrh</vt:lpstr>
      <vt:lpstr>Kybernetická  bezpečnost</vt:lpstr>
      <vt:lpstr>Osnova</vt:lpstr>
      <vt:lpstr>Literatura:</vt:lpstr>
      <vt:lpstr>Literatura:</vt:lpstr>
      <vt:lpstr>Úvod</vt:lpstr>
      <vt:lpstr>Hodnocení rizik</vt:lpstr>
      <vt:lpstr>Hodnocení rizik</vt:lpstr>
      <vt:lpstr>Identifikace rizik</vt:lpstr>
      <vt:lpstr>Identifikace rizik</vt:lpstr>
      <vt:lpstr>Identifikace rizik</vt:lpstr>
      <vt:lpstr>Identifikace aktiv</vt:lpstr>
      <vt:lpstr>Identifikace aktiv</vt:lpstr>
      <vt:lpstr>Identifikace hrozeb</vt:lpstr>
      <vt:lpstr>Identifikace hrozeb</vt:lpstr>
      <vt:lpstr>Identifikace hrozeb</vt:lpstr>
      <vt:lpstr>Identifikace stávajících opatření</vt:lpstr>
      <vt:lpstr>Identifikace stávajících opatření</vt:lpstr>
      <vt:lpstr>Identifikace stávajících opatření</vt:lpstr>
      <vt:lpstr>Identifikace stávajících opatření</vt:lpstr>
      <vt:lpstr>Identifikace stávajících opatření</vt:lpstr>
      <vt:lpstr>Identifikace zranitelností</vt:lpstr>
      <vt:lpstr>Identifikace zranitelností</vt:lpstr>
      <vt:lpstr>Identifikace zranitelností</vt:lpstr>
      <vt:lpstr>Identifikace následků</vt:lpstr>
      <vt:lpstr>Identifikace následků</vt:lpstr>
      <vt:lpstr>Identifikace následků</vt:lpstr>
      <vt:lpstr>Odhad rizik</vt:lpstr>
      <vt:lpstr>Odhad rizik</vt:lpstr>
      <vt:lpstr>Vyhodnocení rizik</vt:lpstr>
      <vt:lpstr>Hodnocení aktiv</vt:lpstr>
      <vt:lpstr>Hodnocení aktiv</vt:lpstr>
      <vt:lpstr>Řízení (hodnocení) rizik</vt:lpstr>
      <vt:lpstr>Řízení rizik</vt:lpstr>
      <vt:lpstr>Řízení aktiv</vt:lpstr>
      <vt:lpstr>Povinná osoba v rámci řízení aktiv</vt:lpstr>
      <vt:lpstr>Vyhodnocení rizika</vt:lpstr>
      <vt:lpstr>Odhad pravděpodobnosti </vt:lpstr>
      <vt:lpstr>Odhad pravděpodobnosti následků </vt:lpstr>
      <vt:lpstr>Názor hodnotitelů</vt:lpstr>
      <vt:lpstr>Celkové hodnocení rizika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Vlachová Hana</dc:creator>
  <cp:lastModifiedBy>Hrůza Petr</cp:lastModifiedBy>
  <cp:revision>226</cp:revision>
  <dcterms:created xsi:type="dcterms:W3CDTF">2021-04-08T04:21:11Z</dcterms:created>
  <dcterms:modified xsi:type="dcterms:W3CDTF">2022-11-09T06:49:10Z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0x010100E85909BD24BE3547A4967442E8D100C2</vt:lpwstr>
  </property>
</Properties>
</file>