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8"/>
  </p:notesMasterIdLst>
  <p:sldIdLst>
    <p:sldId id="256" r:id="rId2"/>
    <p:sldId id="257" r:id="rId3"/>
    <p:sldId id="260" r:id="rId4"/>
    <p:sldId id="261" r:id="rId5"/>
    <p:sldId id="262" r:id="rId6"/>
    <p:sldId id="263" r:id="rId7"/>
    <p:sldId id="264" r:id="rId8"/>
    <p:sldId id="265" r:id="rId9"/>
    <p:sldId id="279" r:id="rId10"/>
    <p:sldId id="269" r:id="rId11"/>
    <p:sldId id="271" r:id="rId12"/>
    <p:sldId id="272" r:id="rId13"/>
    <p:sldId id="275" r:id="rId14"/>
    <p:sldId id="281" r:id="rId15"/>
    <p:sldId id="282" r:id="rId16"/>
    <p:sldId id="283" r:id="rId17"/>
    <p:sldId id="284" r:id="rId18"/>
    <p:sldId id="301" r:id="rId19"/>
    <p:sldId id="285" r:id="rId20"/>
    <p:sldId id="280" r:id="rId21"/>
    <p:sldId id="276" r:id="rId22"/>
    <p:sldId id="277" r:id="rId23"/>
    <p:sldId id="278" r:id="rId24"/>
    <p:sldId id="290" r:id="rId25"/>
    <p:sldId id="291" r:id="rId26"/>
    <p:sldId id="292" r:id="rId27"/>
    <p:sldId id="293" r:id="rId28"/>
    <p:sldId id="294" r:id="rId29"/>
    <p:sldId id="295" r:id="rId30"/>
    <p:sldId id="296" r:id="rId31"/>
    <p:sldId id="297" r:id="rId32"/>
    <p:sldId id="298" r:id="rId33"/>
    <p:sldId id="299" r:id="rId34"/>
    <p:sldId id="273" r:id="rId35"/>
    <p:sldId id="300" r:id="rId36"/>
    <p:sldId id="259" r:id="rId3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8DE4B8-CB52-4DE7-87C3-CCE4C0F5C4DE}" type="datetimeFigureOut">
              <a:rPr lang="cs-CZ" smtClean="0"/>
              <a:t>19.08.2020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DFC220-34A0-4FB9-9C2D-7386D9000999}" type="slidenum">
              <a:rPr lang="cs-CZ" smtClean="0"/>
              <a:t>‹#›</a:t>
            </a:fld>
            <a:endParaRPr lang="cs-CZ"/>
          </a:p>
        </p:txBody>
      </p:sp>
    </p:spTree>
    <p:extLst>
      <p:ext uri="{BB962C8B-B14F-4D97-AF65-F5344CB8AC3E}">
        <p14:creationId xmlns:p14="http://schemas.microsoft.com/office/powerpoint/2010/main" val="235014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style>
          <a:lnRef idx="2">
            <a:schemeClr val="accent3"/>
          </a:lnRef>
          <a:fillRef idx="1">
            <a:schemeClr val="lt1"/>
          </a:fillRef>
          <a:effectRef idx="0">
            <a:schemeClr val="accent3"/>
          </a:effectRef>
          <a:fontRef idx="none"/>
        </p:style>
        <p:txBody>
          <a:bodyPr/>
          <a:lstStyle>
            <a:lvl1pPr algn="ctr">
              <a:defRPr/>
            </a:lvl1pPr>
          </a:lstStyle>
          <a:p>
            <a:r>
              <a:rPr lang="cs-CZ" smtClean="0"/>
              <a:t>Kliknutím lze upravit styl.</a:t>
            </a:r>
            <a:endParaRPr lang="cs-CZ" dirty="0"/>
          </a:p>
        </p:txBody>
      </p:sp>
      <p:sp>
        <p:nvSpPr>
          <p:cNvPr id="3" name="Podnadpis 2"/>
          <p:cNvSpPr>
            <a:spLocks noGrp="1"/>
          </p:cNvSpPr>
          <p:nvPr>
            <p:ph type="subTitle" idx="1"/>
          </p:nvPr>
        </p:nvSpPr>
        <p:spPr>
          <a:xfrm>
            <a:off x="1371600" y="3886200"/>
            <a:ext cx="6400800" cy="1054968"/>
          </a:xfrm>
        </p:spPr>
        <p:style>
          <a:lnRef idx="2">
            <a:schemeClr val="accent3"/>
          </a:lnRef>
          <a:fillRef idx="1">
            <a:schemeClr val="lt1"/>
          </a:fillRef>
          <a:effectRef idx="0">
            <a:schemeClr val="accent3"/>
          </a:effectRef>
          <a:fontRef idx="none"/>
        </p:style>
        <p:txBody>
          <a:bodyPr anchor="ct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4" name="Zástupný symbol pro datum 3"/>
          <p:cNvSpPr>
            <a:spLocks noGrp="1"/>
          </p:cNvSpPr>
          <p:nvPr>
            <p:ph type="dt" sz="half" idx="10"/>
          </p:nvPr>
        </p:nvSpPr>
        <p:spPr/>
        <p:txBody>
          <a:bodyPr/>
          <a:lstStyle/>
          <a:p>
            <a:fld id="{2EBBE628-ECD7-4F4C-9592-91853EE7DE20}" type="datetime1">
              <a:rPr lang="cs-CZ" smtClean="0"/>
              <a:t>19.08.2020</a:t>
            </a:fld>
            <a:endParaRPr lang="cs-CZ"/>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7195B31C-E193-41A0-9F8C-8B4E434DDE71}" type="slidenum">
              <a:rPr lang="cs-CZ" smtClean="0"/>
              <a:t>‹#›</a:t>
            </a:fld>
            <a:endParaRPr lang="cs-CZ" dirty="0"/>
          </a:p>
        </p:txBody>
      </p:sp>
      <p:pic>
        <p:nvPicPr>
          <p:cNvPr id="1027"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35087" y="260648"/>
            <a:ext cx="3585715" cy="1119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948957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157D786A-5C8D-4B78-B104-0D65F91EAB91}" type="datetime1">
              <a:rPr lang="cs-CZ" smtClean="0"/>
              <a:t>19.08.2020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195B31C-E193-41A0-9F8C-8B4E434DDE71}" type="slidenum">
              <a:rPr lang="cs-CZ" smtClean="0"/>
              <a:t>‹#›</a:t>
            </a:fld>
            <a:endParaRPr lang="cs-CZ"/>
          </a:p>
        </p:txBody>
      </p:sp>
    </p:spTree>
    <p:extLst>
      <p:ext uri="{BB962C8B-B14F-4D97-AF65-F5344CB8AC3E}">
        <p14:creationId xmlns:p14="http://schemas.microsoft.com/office/powerpoint/2010/main" val="901676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normAutofit/>
          </a:bodyPr>
          <a:lstStyle>
            <a:lvl1pPr>
              <a:defRPr sz="4000"/>
            </a:lvl1pPr>
          </a:lstStyle>
          <a:p>
            <a:r>
              <a:rPr lang="cs-CZ" dirty="0" smtClean="0"/>
              <a:t>Kliknutím lze upravit styl.</a:t>
            </a:r>
            <a:endParaRPr lang="cs-CZ" dirty="0"/>
          </a:p>
        </p:txBody>
      </p:sp>
      <p:sp>
        <p:nvSpPr>
          <p:cNvPr id="3" name="Zástupný symbol pro obsah 2"/>
          <p:cNvSpPr>
            <a:spLocks noGrp="1"/>
          </p:cNvSpPr>
          <p:nvPr>
            <p:ph idx="1"/>
          </p:nvPr>
        </p:nvSpPr>
        <p:spPr>
          <a:xfrm>
            <a:off x="457200" y="1340768"/>
            <a:ext cx="8229600" cy="4968552"/>
          </a:xfrm>
        </p:spPr>
        <p:txBody>
          <a:bodyPr/>
          <a:lstStyle>
            <a:lvl1pPr algn="just">
              <a:spcBef>
                <a:spcPts val="600"/>
              </a:spcBef>
              <a:defRPr/>
            </a:lvl1pPr>
            <a:lvl2pPr algn="just">
              <a:spcBef>
                <a:spcPts val="600"/>
              </a:spcBef>
              <a:defRPr/>
            </a:lvl2pPr>
            <a:lvl3pPr algn="just">
              <a:spcBef>
                <a:spcPts val="600"/>
              </a:spcBef>
              <a:defRPr/>
            </a:lvl3pPr>
            <a:lvl4pPr algn="just">
              <a:spcBef>
                <a:spcPts val="600"/>
              </a:spcBef>
              <a:defRPr/>
            </a:lvl4pPr>
            <a:lvl5pPr algn="just">
              <a:spcBef>
                <a:spcPts val="600"/>
              </a:spcBef>
              <a:defRPr/>
            </a:lvl5p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4" name="Zástupný symbol pro datum 3"/>
          <p:cNvSpPr>
            <a:spLocks noGrp="1"/>
          </p:cNvSpPr>
          <p:nvPr>
            <p:ph type="dt" sz="half" idx="10"/>
          </p:nvPr>
        </p:nvSpPr>
        <p:spPr/>
        <p:txBody>
          <a:bodyPr/>
          <a:lstStyle/>
          <a:p>
            <a:fld id="{347F55F9-E9C9-4432-96D6-2B3EBCF15614}" type="datetime1">
              <a:rPr lang="cs-CZ" smtClean="0"/>
              <a:t>19.08.2020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195B31C-E193-41A0-9F8C-8B4E434DDE71}" type="slidenum">
              <a:rPr lang="cs-CZ" smtClean="0"/>
              <a:t>‹#›</a:t>
            </a:fld>
            <a:endParaRPr lang="cs-CZ"/>
          </a:p>
        </p:txBody>
      </p:sp>
    </p:spTree>
    <p:extLst>
      <p:ext uri="{BB962C8B-B14F-4D97-AF65-F5344CB8AC3E}">
        <p14:creationId xmlns:p14="http://schemas.microsoft.com/office/powerpoint/2010/main" val="416426701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80E4A7D0-6212-4516-84C4-BD833581EC18}" type="datetime1">
              <a:rPr lang="cs-CZ" smtClean="0"/>
              <a:t>19.08.2020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195B31C-E193-41A0-9F8C-8B4E434DDE71}" type="slidenum">
              <a:rPr lang="cs-CZ" smtClean="0"/>
              <a:t>‹#›</a:t>
            </a:fld>
            <a:endParaRPr lang="cs-CZ"/>
          </a:p>
        </p:txBody>
      </p:sp>
    </p:spTree>
    <p:extLst>
      <p:ext uri="{BB962C8B-B14F-4D97-AF65-F5344CB8AC3E}">
        <p14:creationId xmlns:p14="http://schemas.microsoft.com/office/powerpoint/2010/main" val="3086009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632623C-C292-4B14-9A75-E5C9BF7861AD}" type="datetime1">
              <a:rPr lang="cs-CZ" smtClean="0"/>
              <a:t>19.08.2020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195B31C-E193-41A0-9F8C-8B4E434DDE71}" type="slidenum">
              <a:rPr lang="cs-CZ" smtClean="0"/>
              <a:t>‹#›</a:t>
            </a:fld>
            <a:endParaRPr lang="cs-CZ"/>
          </a:p>
        </p:txBody>
      </p:sp>
    </p:spTree>
    <p:extLst>
      <p:ext uri="{BB962C8B-B14F-4D97-AF65-F5344CB8AC3E}">
        <p14:creationId xmlns:p14="http://schemas.microsoft.com/office/powerpoint/2010/main" val="1666233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4E93A1A-7D14-4A5B-8C67-D0EFBE7E780E}" type="datetime1">
              <a:rPr lang="cs-CZ" smtClean="0"/>
              <a:t>19.08.2020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7195B31C-E193-41A0-9F8C-8B4E434DDE71}" type="slidenum">
              <a:rPr lang="cs-CZ" smtClean="0"/>
              <a:t>‹#›</a:t>
            </a:fld>
            <a:endParaRPr lang="cs-CZ"/>
          </a:p>
        </p:txBody>
      </p:sp>
    </p:spTree>
    <p:extLst>
      <p:ext uri="{BB962C8B-B14F-4D97-AF65-F5344CB8AC3E}">
        <p14:creationId xmlns:p14="http://schemas.microsoft.com/office/powerpoint/2010/main" val="3733649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18CA7A49-FD2C-432C-923A-415CC4F47A91}" type="datetime1">
              <a:rPr lang="cs-CZ" smtClean="0"/>
              <a:t>19.08.2020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7195B31C-E193-41A0-9F8C-8B4E434DDE71}" type="slidenum">
              <a:rPr lang="cs-CZ" smtClean="0"/>
              <a:t>‹#›</a:t>
            </a:fld>
            <a:endParaRPr lang="cs-CZ"/>
          </a:p>
        </p:txBody>
      </p:sp>
    </p:spTree>
    <p:extLst>
      <p:ext uri="{BB962C8B-B14F-4D97-AF65-F5344CB8AC3E}">
        <p14:creationId xmlns:p14="http://schemas.microsoft.com/office/powerpoint/2010/main" val="24268801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93B0DE0-275E-403E-BCBC-3103A1AF663E}" type="datetime1">
              <a:rPr lang="cs-CZ" smtClean="0"/>
              <a:t>19.08.2020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a:t>
            </a:fld>
            <a:endParaRPr lang="cs-CZ"/>
          </a:p>
        </p:txBody>
      </p:sp>
    </p:spTree>
    <p:extLst>
      <p:ext uri="{BB962C8B-B14F-4D97-AF65-F5344CB8AC3E}">
        <p14:creationId xmlns:p14="http://schemas.microsoft.com/office/powerpoint/2010/main" val="2016294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78ACC91-D961-42E4-9D2F-3F6FE742D6CB}" type="datetime1">
              <a:rPr lang="cs-CZ" smtClean="0"/>
              <a:t>19.08.2020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a:t>
            </a:fld>
            <a:endParaRPr lang="cs-CZ"/>
          </a:p>
        </p:txBody>
      </p:sp>
      <p:sp>
        <p:nvSpPr>
          <p:cNvPr id="5" name="TextovéPole 4"/>
          <p:cNvSpPr txBox="1"/>
          <p:nvPr userDrawn="1"/>
        </p:nvSpPr>
        <p:spPr>
          <a:xfrm>
            <a:off x="1065633" y="2492896"/>
            <a:ext cx="6912768" cy="1446550"/>
          </a:xfrm>
          <a:prstGeom prst="rect">
            <a:avLst/>
          </a:prstGeom>
          <a:noFill/>
        </p:spPr>
        <p:txBody>
          <a:bodyPr wrap="square" rtlCol="0">
            <a:spAutoFit/>
          </a:bodyPr>
          <a:lstStyle/>
          <a:p>
            <a:pPr algn="ctr"/>
            <a:r>
              <a:rPr lang="cs-CZ" sz="4400" dirty="0" err="1" smtClean="0"/>
              <a:t>Thank</a:t>
            </a:r>
            <a:r>
              <a:rPr lang="cs-CZ" sz="4400" dirty="0" smtClean="0"/>
              <a:t> </a:t>
            </a:r>
            <a:r>
              <a:rPr lang="cs-CZ" sz="4400" dirty="0" err="1" smtClean="0"/>
              <a:t>you</a:t>
            </a:r>
            <a:r>
              <a:rPr lang="cs-CZ" sz="4400" dirty="0" smtClean="0"/>
              <a:t> </a:t>
            </a:r>
            <a:r>
              <a:rPr lang="cs-CZ" sz="4400" dirty="0" err="1" smtClean="0"/>
              <a:t>for</a:t>
            </a:r>
            <a:r>
              <a:rPr lang="cs-CZ" sz="4400" dirty="0" smtClean="0"/>
              <a:t> </a:t>
            </a:r>
            <a:r>
              <a:rPr lang="cs-CZ" sz="4400" dirty="0" err="1" smtClean="0"/>
              <a:t>your</a:t>
            </a:r>
            <a:r>
              <a:rPr lang="cs-CZ" sz="4400" dirty="0" smtClean="0"/>
              <a:t> </a:t>
            </a:r>
            <a:r>
              <a:rPr lang="cs-CZ" sz="4400" dirty="0" err="1" smtClean="0"/>
              <a:t>attention</a:t>
            </a:r>
            <a:r>
              <a:rPr lang="cs-CZ" sz="4400" dirty="0" smtClean="0"/>
              <a:t>.</a:t>
            </a:r>
            <a:br>
              <a:rPr lang="cs-CZ" sz="4400" dirty="0" smtClean="0"/>
            </a:br>
            <a:r>
              <a:rPr lang="cs-CZ" sz="4400" dirty="0" err="1" smtClean="0"/>
              <a:t>Questions</a:t>
            </a:r>
            <a:r>
              <a:rPr lang="cs-CZ" sz="4400" dirty="0" smtClean="0"/>
              <a:t>?</a:t>
            </a:r>
            <a:endParaRPr lang="cs-CZ" sz="4400" dirty="0"/>
          </a:p>
        </p:txBody>
      </p:sp>
      <p:pic>
        <p:nvPicPr>
          <p:cNvPr id="6"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263079" y="260648"/>
            <a:ext cx="3585715" cy="1119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8706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A5FB5405-0477-42ED-AD89-4327E8ADB254}" type="datetime1">
              <a:rPr lang="cs-CZ" smtClean="0"/>
              <a:t>19.08.2020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195B31C-E193-41A0-9F8C-8B4E434DDE71}" type="slidenum">
              <a:rPr lang="cs-CZ" smtClean="0"/>
              <a:t>‹#›</a:t>
            </a:fld>
            <a:endParaRPr lang="cs-CZ"/>
          </a:p>
        </p:txBody>
      </p:sp>
    </p:spTree>
    <p:extLst>
      <p:ext uri="{BB962C8B-B14F-4D97-AF65-F5344CB8AC3E}">
        <p14:creationId xmlns:p14="http://schemas.microsoft.com/office/powerpoint/2010/main" val="3586922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dirty="0" smtClean="0"/>
              <a:t>Kliknutím lze upravit styl.</a:t>
            </a:r>
            <a:endParaRPr lang="cs-CZ" dirty="0"/>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B0C3FC-0D24-4F41-8A3D-23D7FBB28C1A}" type="datetime1">
              <a:rPr lang="cs-CZ" smtClean="0"/>
              <a:t>19.08.2020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899989-28FE-46A4-91F4-F46B2CD45915}" type="slidenum">
              <a:rPr lang="cs-CZ" smtClean="0"/>
              <a:t>‹#›</a:t>
            </a:fld>
            <a:endParaRPr lang="cs-CZ" dirty="0"/>
          </a:p>
        </p:txBody>
      </p:sp>
      <p:cxnSp>
        <p:nvCxnSpPr>
          <p:cNvPr id="8" name="Přímá spojnice 7"/>
          <p:cNvCxnSpPr/>
          <p:nvPr/>
        </p:nvCxnSpPr>
        <p:spPr>
          <a:xfrm>
            <a:off x="107504" y="116632"/>
            <a:ext cx="8784976" cy="0"/>
          </a:xfrm>
          <a:prstGeom prst="line">
            <a:avLst/>
          </a:prstGeom>
          <a:ln>
            <a:solidFill>
              <a:schemeClr val="accent3"/>
            </a:solidFill>
          </a:ln>
        </p:spPr>
        <p:style>
          <a:lnRef idx="1">
            <a:schemeClr val="accent3"/>
          </a:lnRef>
          <a:fillRef idx="0">
            <a:schemeClr val="accent3"/>
          </a:fillRef>
          <a:effectRef idx="0">
            <a:schemeClr val="accent3"/>
          </a:effectRef>
          <a:fontRef idx="minor">
            <a:schemeClr val="tx1"/>
          </a:fontRef>
        </p:style>
      </p:cxnSp>
      <p:cxnSp>
        <p:nvCxnSpPr>
          <p:cNvPr id="9" name="Přímá spojnice 8"/>
          <p:cNvCxnSpPr/>
          <p:nvPr/>
        </p:nvCxnSpPr>
        <p:spPr>
          <a:xfrm>
            <a:off x="126939" y="6771811"/>
            <a:ext cx="8784976" cy="0"/>
          </a:xfrm>
          <a:prstGeom prst="line">
            <a:avLst/>
          </a:prstGeom>
          <a:ln>
            <a:solidFill>
              <a:schemeClr val="accent3"/>
            </a:solidFill>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2194974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1" r:id="rId8"/>
    <p:sldLayoutId id="2147483656" r:id="rId9"/>
    <p:sldLayoutId id="2147483657" r:id="rId10"/>
  </p:sldLayoutIdLst>
  <p:timing>
    <p:tnLst>
      <p:par>
        <p:cTn id="1" dur="indefinite" restart="never" nodeType="tmRoot"/>
      </p:par>
    </p:tnLst>
  </p:timing>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impel.eu/"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Crime</a:t>
            </a:r>
            <a:r>
              <a:rPr lang="cs-CZ" dirty="0" smtClean="0"/>
              <a:t> </a:t>
            </a:r>
            <a:r>
              <a:rPr lang="cs-CZ" dirty="0" err="1" smtClean="0"/>
              <a:t>with</a:t>
            </a:r>
            <a:r>
              <a:rPr lang="cs-CZ" dirty="0" smtClean="0"/>
              <a:t> </a:t>
            </a:r>
            <a:r>
              <a:rPr lang="cs-CZ" dirty="0" err="1" smtClean="0"/>
              <a:t>Environmental</a:t>
            </a:r>
            <a:r>
              <a:rPr lang="cs-CZ" dirty="0" smtClean="0"/>
              <a:t> </a:t>
            </a:r>
            <a:r>
              <a:rPr lang="cs-CZ" dirty="0" err="1" smtClean="0"/>
              <a:t>Impacts</a:t>
            </a:r>
            <a:endParaRPr lang="cs-CZ" dirty="0"/>
          </a:p>
        </p:txBody>
      </p:sp>
      <p:sp>
        <p:nvSpPr>
          <p:cNvPr id="3" name="Podnadpis 2"/>
          <p:cNvSpPr>
            <a:spLocks noGrp="1"/>
          </p:cNvSpPr>
          <p:nvPr>
            <p:ph type="subTitle" idx="1"/>
          </p:nvPr>
        </p:nvSpPr>
        <p:spPr/>
        <p:txBody>
          <a:bodyPr>
            <a:normAutofit/>
          </a:bodyPr>
          <a:lstStyle/>
          <a:p>
            <a:r>
              <a:rPr lang="cs-CZ" dirty="0" err="1" smtClean="0"/>
              <a:t>Environmental</a:t>
            </a:r>
            <a:r>
              <a:rPr lang="cs-CZ" dirty="0" smtClean="0"/>
              <a:t> </a:t>
            </a:r>
            <a:r>
              <a:rPr lang="cs-CZ" dirty="0" err="1" smtClean="0"/>
              <a:t>Security</a:t>
            </a:r>
            <a:endParaRPr lang="cs-CZ" dirty="0"/>
          </a:p>
        </p:txBody>
      </p:sp>
    </p:spTree>
    <p:extLst>
      <p:ext uri="{BB962C8B-B14F-4D97-AF65-F5344CB8AC3E}">
        <p14:creationId xmlns:p14="http://schemas.microsoft.com/office/powerpoint/2010/main" val="1348566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Crimes</a:t>
            </a:r>
            <a:r>
              <a:rPr lang="cs-CZ" dirty="0"/>
              <a:t> </a:t>
            </a:r>
            <a:r>
              <a:rPr lang="cs-CZ" dirty="0" err="1"/>
              <a:t>against</a:t>
            </a:r>
            <a:r>
              <a:rPr lang="cs-CZ" dirty="0"/>
              <a:t> </a:t>
            </a:r>
            <a:r>
              <a:rPr lang="cs-CZ" dirty="0" err="1"/>
              <a:t>the</a:t>
            </a:r>
            <a:r>
              <a:rPr lang="cs-CZ" dirty="0"/>
              <a:t> </a:t>
            </a:r>
            <a:r>
              <a:rPr lang="cs-CZ" dirty="0" err="1"/>
              <a:t>environment</a:t>
            </a:r>
            <a:endParaRPr lang="cs-CZ" dirty="0"/>
          </a:p>
        </p:txBody>
      </p:sp>
      <p:sp>
        <p:nvSpPr>
          <p:cNvPr id="3" name="Zástupný symbol pro obsah 2"/>
          <p:cNvSpPr>
            <a:spLocks noGrp="1"/>
          </p:cNvSpPr>
          <p:nvPr>
            <p:ph idx="1"/>
          </p:nvPr>
        </p:nvSpPr>
        <p:spPr>
          <a:xfrm>
            <a:off x="457200" y="1340768"/>
            <a:ext cx="8229600" cy="5328592"/>
          </a:xfrm>
        </p:spPr>
        <p:txBody>
          <a:bodyPr>
            <a:normAutofit fontScale="47500" lnSpcReduction="20000"/>
          </a:bodyPr>
          <a:lstStyle/>
          <a:p>
            <a:pPr>
              <a:lnSpc>
                <a:spcPct val="120000"/>
              </a:lnSpc>
            </a:pPr>
            <a:r>
              <a:rPr lang="en-US" dirty="0"/>
              <a:t>Damage and threat to the environment</a:t>
            </a:r>
          </a:p>
          <a:p>
            <a:pPr>
              <a:lnSpc>
                <a:spcPct val="120000"/>
              </a:lnSpc>
            </a:pPr>
            <a:r>
              <a:rPr lang="en-US" dirty="0"/>
              <a:t>Water source damage</a:t>
            </a:r>
          </a:p>
          <a:p>
            <a:pPr>
              <a:lnSpc>
                <a:spcPct val="120000"/>
              </a:lnSpc>
            </a:pPr>
            <a:r>
              <a:rPr lang="en-US" dirty="0"/>
              <a:t>Forest damage</a:t>
            </a:r>
          </a:p>
          <a:p>
            <a:pPr>
              <a:lnSpc>
                <a:spcPct val="120000"/>
              </a:lnSpc>
            </a:pPr>
            <a:r>
              <a:rPr lang="cs-CZ" dirty="0" err="1" smtClean="0"/>
              <a:t>Illegal</a:t>
            </a:r>
            <a:r>
              <a:rPr lang="en-US" dirty="0" smtClean="0"/>
              <a:t> </a:t>
            </a:r>
            <a:r>
              <a:rPr lang="en-US" dirty="0"/>
              <a:t>discharge of pollutants</a:t>
            </a:r>
          </a:p>
          <a:p>
            <a:pPr>
              <a:lnSpc>
                <a:spcPct val="120000"/>
              </a:lnSpc>
            </a:pPr>
            <a:r>
              <a:rPr lang="cs-CZ" dirty="0" err="1"/>
              <a:t>Illegal</a:t>
            </a:r>
            <a:r>
              <a:rPr lang="en-US" dirty="0" smtClean="0"/>
              <a:t> </a:t>
            </a:r>
            <a:r>
              <a:rPr lang="en-US" dirty="0"/>
              <a:t>waste management</a:t>
            </a:r>
          </a:p>
          <a:p>
            <a:pPr>
              <a:lnSpc>
                <a:spcPct val="120000"/>
              </a:lnSpc>
            </a:pPr>
            <a:r>
              <a:rPr lang="cs-CZ" dirty="0" err="1"/>
              <a:t>Illegal</a:t>
            </a:r>
            <a:r>
              <a:rPr lang="en-US" dirty="0" smtClean="0"/>
              <a:t> </a:t>
            </a:r>
            <a:r>
              <a:rPr lang="en-US" dirty="0"/>
              <a:t>production and other handling of ozone - depleting substances</a:t>
            </a:r>
          </a:p>
          <a:p>
            <a:pPr>
              <a:lnSpc>
                <a:spcPct val="120000"/>
              </a:lnSpc>
            </a:pPr>
            <a:r>
              <a:rPr lang="cs-CZ" dirty="0" err="1"/>
              <a:t>Illegal</a:t>
            </a:r>
            <a:r>
              <a:rPr lang="en-US" dirty="0" smtClean="0"/>
              <a:t> </a:t>
            </a:r>
            <a:r>
              <a:rPr lang="en-US" dirty="0"/>
              <a:t>handling of protected wildlife and wild plants</a:t>
            </a:r>
          </a:p>
          <a:p>
            <a:pPr>
              <a:lnSpc>
                <a:spcPct val="120000"/>
              </a:lnSpc>
            </a:pPr>
            <a:r>
              <a:rPr lang="en-US" dirty="0"/>
              <a:t>Damage to protected parts of nature</a:t>
            </a:r>
          </a:p>
          <a:p>
            <a:pPr>
              <a:lnSpc>
                <a:spcPct val="120000"/>
              </a:lnSpc>
            </a:pPr>
            <a:r>
              <a:rPr lang="en-US" dirty="0"/>
              <a:t>Animal cruelty</a:t>
            </a:r>
          </a:p>
          <a:p>
            <a:pPr>
              <a:lnSpc>
                <a:spcPct val="120000"/>
              </a:lnSpc>
            </a:pPr>
            <a:r>
              <a:rPr lang="en-US" dirty="0"/>
              <a:t>Animal husbandry in inappropriate conditions</a:t>
            </a:r>
          </a:p>
          <a:p>
            <a:pPr>
              <a:lnSpc>
                <a:spcPct val="120000"/>
              </a:lnSpc>
            </a:pPr>
            <a:r>
              <a:rPr lang="en-US" dirty="0"/>
              <a:t>Neglect of caring for an animal due to negligence</a:t>
            </a:r>
          </a:p>
          <a:p>
            <a:pPr>
              <a:lnSpc>
                <a:spcPct val="120000"/>
              </a:lnSpc>
            </a:pPr>
            <a:r>
              <a:rPr lang="en-US" dirty="0"/>
              <a:t>Poaching</a:t>
            </a:r>
          </a:p>
          <a:p>
            <a:pPr>
              <a:lnSpc>
                <a:spcPct val="120000"/>
              </a:lnSpc>
            </a:pPr>
            <a:r>
              <a:rPr lang="cs-CZ" dirty="0" err="1"/>
              <a:t>Illegal</a:t>
            </a:r>
            <a:r>
              <a:rPr lang="en-US" dirty="0" smtClean="0"/>
              <a:t> </a:t>
            </a:r>
            <a:r>
              <a:rPr lang="en-US" dirty="0"/>
              <a:t>production, possession and other handling of medicinal products and other substances affecting the performance of livestock</a:t>
            </a:r>
          </a:p>
          <a:p>
            <a:pPr>
              <a:lnSpc>
                <a:spcPct val="120000"/>
              </a:lnSpc>
            </a:pPr>
            <a:r>
              <a:rPr lang="en-US" dirty="0"/>
              <a:t>Spread of contagious animal disease</a:t>
            </a:r>
          </a:p>
          <a:p>
            <a:pPr>
              <a:lnSpc>
                <a:spcPct val="120000"/>
              </a:lnSpc>
            </a:pPr>
            <a:r>
              <a:rPr lang="en-US" dirty="0"/>
              <a:t>Spread of infectious diseases and pests of useful plants</a:t>
            </a:r>
            <a:endParaRPr lang="cs-CZ"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10</a:t>
            </a:fld>
            <a:endParaRPr lang="cs-CZ"/>
          </a:p>
        </p:txBody>
      </p:sp>
    </p:spTree>
    <p:extLst>
      <p:ext uri="{BB962C8B-B14F-4D97-AF65-F5344CB8AC3E}">
        <p14:creationId xmlns:p14="http://schemas.microsoft.com/office/powerpoint/2010/main" val="11483275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Global</a:t>
            </a:r>
            <a:r>
              <a:rPr lang="cs-CZ" dirty="0"/>
              <a:t> </a:t>
            </a:r>
            <a:r>
              <a:rPr lang="cs-CZ" dirty="0" err="1"/>
              <a:t>environmental</a:t>
            </a:r>
            <a:r>
              <a:rPr lang="cs-CZ" dirty="0"/>
              <a:t> </a:t>
            </a:r>
            <a:r>
              <a:rPr lang="cs-CZ" dirty="0" err="1"/>
              <a:t>crime</a:t>
            </a:r>
            <a:endParaRPr lang="cs-CZ" dirty="0"/>
          </a:p>
        </p:txBody>
      </p:sp>
      <p:sp>
        <p:nvSpPr>
          <p:cNvPr id="3" name="Zástupný symbol pro obsah 2"/>
          <p:cNvSpPr>
            <a:spLocks noGrp="1"/>
          </p:cNvSpPr>
          <p:nvPr>
            <p:ph idx="1"/>
          </p:nvPr>
        </p:nvSpPr>
        <p:spPr>
          <a:xfrm>
            <a:off x="457200" y="1340768"/>
            <a:ext cx="8363272" cy="5472608"/>
          </a:xfrm>
        </p:spPr>
        <p:txBody>
          <a:bodyPr>
            <a:noAutofit/>
          </a:bodyPr>
          <a:lstStyle/>
          <a:p>
            <a:pPr>
              <a:spcBef>
                <a:spcPts val="300"/>
              </a:spcBef>
            </a:pPr>
            <a:r>
              <a:rPr lang="en-US" sz="2000" dirty="0" smtClean="0"/>
              <a:t>The </a:t>
            </a:r>
            <a:r>
              <a:rPr lang="en-US" sz="2000" dirty="0"/>
              <a:t>Rise of </a:t>
            </a:r>
            <a:r>
              <a:rPr lang="en-US" sz="2000" dirty="0" smtClean="0"/>
              <a:t>Environmental </a:t>
            </a:r>
            <a:r>
              <a:rPr lang="en-US" sz="2000" dirty="0"/>
              <a:t>Crime - A Growing Threat To Natural Resources Peace, Development And Security (UN and INTERPOL document from 2016)</a:t>
            </a:r>
          </a:p>
          <a:p>
            <a:pPr lvl="1">
              <a:spcBef>
                <a:spcPts val="300"/>
              </a:spcBef>
            </a:pPr>
            <a:r>
              <a:rPr lang="en-US" sz="1600" dirty="0"/>
              <a:t>the value of wildlife trafficking is in fact negligible compared to major environmental crimes</a:t>
            </a:r>
          </a:p>
          <a:p>
            <a:pPr lvl="1">
              <a:spcBef>
                <a:spcPts val="300"/>
              </a:spcBef>
            </a:pPr>
            <a:r>
              <a:rPr lang="en-US" sz="1600" dirty="0"/>
              <a:t>wildlife trafficking is estimated at $ 7-23 billion per year</a:t>
            </a:r>
          </a:p>
          <a:p>
            <a:pPr lvl="1">
              <a:spcBef>
                <a:spcPts val="300"/>
              </a:spcBef>
            </a:pPr>
            <a:r>
              <a:rPr lang="en-US" sz="1600" dirty="0"/>
              <a:t>Environmental crime is estimated at approximately $ 91-258 billion (2016) per year, a 26% increase over the previous estimate (2014)</a:t>
            </a:r>
          </a:p>
          <a:p>
            <a:pPr lvl="1">
              <a:spcBef>
                <a:spcPts val="300"/>
              </a:spcBef>
            </a:pPr>
            <a:r>
              <a:rPr lang="en-US" sz="1600" dirty="0"/>
              <a:t>environmental crime is growing by 5-7% every year, which is 2-3 times the rate of the global economy</a:t>
            </a:r>
          </a:p>
          <a:p>
            <a:pPr lvl="1">
              <a:spcBef>
                <a:spcPts val="300"/>
              </a:spcBef>
            </a:pPr>
            <a:r>
              <a:rPr lang="en-US" sz="1600" dirty="0"/>
              <a:t>Government revenue losses Tax revenues due to criminal exploitation amount to at least $ 9-26 billion per year</a:t>
            </a:r>
          </a:p>
          <a:p>
            <a:pPr lvl="1">
              <a:spcBef>
                <a:spcPts val="300"/>
              </a:spcBef>
            </a:pPr>
            <a:r>
              <a:rPr lang="en-US" sz="1600" dirty="0"/>
              <a:t>forest damage, including corporate crime and illegal logging, is estimated at $ 51-152 billion</a:t>
            </a:r>
          </a:p>
          <a:p>
            <a:pPr lvl="1">
              <a:spcBef>
                <a:spcPts val="300"/>
              </a:spcBef>
            </a:pPr>
            <a:r>
              <a:rPr lang="en-US" sz="1600" dirty="0"/>
              <a:t>illegal fishing is estimated at $ 11-24 billion</a:t>
            </a:r>
          </a:p>
          <a:p>
            <a:pPr lvl="1">
              <a:spcBef>
                <a:spcPts val="300"/>
              </a:spcBef>
            </a:pPr>
            <a:r>
              <a:rPr lang="en-US" sz="1600" dirty="0"/>
              <a:t>illegal mining is estimated at $ 12-48 billion</a:t>
            </a:r>
          </a:p>
          <a:p>
            <a:pPr lvl="1">
              <a:spcBef>
                <a:spcPts val="300"/>
              </a:spcBef>
            </a:pPr>
            <a:r>
              <a:rPr lang="en-US" sz="1600" dirty="0"/>
              <a:t>illegal waste management to $ 10-12 billion</a:t>
            </a:r>
          </a:p>
          <a:p>
            <a:pPr>
              <a:spcBef>
                <a:spcPts val="300"/>
              </a:spcBef>
            </a:pPr>
            <a:r>
              <a:rPr lang="en-US" sz="2000" dirty="0"/>
              <a:t>natural resources have become another source of income similar to drugs, counterfeit, oil and antiques, funded by groups such as the Taliban, Al Qaeda and the Islamic State</a:t>
            </a:r>
            <a:endParaRPr lang="cs-CZ" sz="2000"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11</a:t>
            </a:fld>
            <a:endParaRPr lang="cs-CZ"/>
          </a:p>
        </p:txBody>
      </p:sp>
    </p:spTree>
    <p:extLst>
      <p:ext uri="{BB962C8B-B14F-4D97-AF65-F5344CB8AC3E}">
        <p14:creationId xmlns:p14="http://schemas.microsoft.com/office/powerpoint/2010/main" val="18087311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3"/>
          <p:cNvSpPr>
            <a:spLocks noGrp="1"/>
          </p:cNvSpPr>
          <p:nvPr>
            <p:ph type="sldNum" sz="quarter" idx="12"/>
          </p:nvPr>
        </p:nvSpPr>
        <p:spPr/>
        <p:txBody>
          <a:bodyPr/>
          <a:lstStyle/>
          <a:p>
            <a:fld id="{7195B31C-E193-41A0-9F8C-8B4E434DDE71}" type="slidenum">
              <a:rPr lang="cs-CZ" smtClean="0"/>
              <a:t>12</a:t>
            </a:fld>
            <a:endParaRPr lang="cs-CZ"/>
          </a:p>
        </p:txBody>
      </p:sp>
      <p:pic>
        <p:nvPicPr>
          <p:cNvPr id="5" name="Zástupný symbol pro obsah 4"/>
          <p:cNvPicPr>
            <a:picLocks noGrp="1"/>
          </p:cNvPicPr>
          <p:nvPr>
            <p:ph idx="1"/>
          </p:nvPr>
        </p:nvPicPr>
        <p:blipFill>
          <a:blip r:embed="rId2"/>
          <a:stretch>
            <a:fillRect/>
          </a:stretch>
        </p:blipFill>
        <p:spPr>
          <a:xfrm>
            <a:off x="251520" y="405259"/>
            <a:ext cx="6390971" cy="5976069"/>
          </a:xfrm>
          <a:prstGeom prst="rect">
            <a:avLst/>
          </a:prstGeom>
        </p:spPr>
      </p:pic>
      <p:sp>
        <p:nvSpPr>
          <p:cNvPr id="6" name="TextovéPole 5"/>
          <p:cNvSpPr txBox="1"/>
          <p:nvPr/>
        </p:nvSpPr>
        <p:spPr>
          <a:xfrm>
            <a:off x="251520" y="6464369"/>
            <a:ext cx="6264696" cy="276999"/>
          </a:xfrm>
          <a:prstGeom prst="rect">
            <a:avLst/>
          </a:prstGeom>
          <a:noFill/>
        </p:spPr>
        <p:txBody>
          <a:bodyPr wrap="square" rtlCol="0">
            <a:spAutoFit/>
          </a:bodyPr>
          <a:lstStyle/>
          <a:p>
            <a:r>
              <a:rPr lang="cs-CZ" sz="1200" dirty="0" smtClean="0"/>
              <a:t>Source: </a:t>
            </a:r>
            <a:r>
              <a:rPr lang="cs-CZ" sz="1200" dirty="0"/>
              <a:t>https://reliefweb.int/sites/reliefweb.int/files/resources/environmental_crimes.pdf</a:t>
            </a:r>
          </a:p>
        </p:txBody>
      </p:sp>
    </p:spTree>
    <p:extLst>
      <p:ext uri="{BB962C8B-B14F-4D97-AF65-F5344CB8AC3E}">
        <p14:creationId xmlns:p14="http://schemas.microsoft.com/office/powerpoint/2010/main" val="656563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3"/>
          <p:cNvSpPr>
            <a:spLocks noGrp="1"/>
          </p:cNvSpPr>
          <p:nvPr>
            <p:ph type="sldNum" sz="quarter" idx="12"/>
          </p:nvPr>
        </p:nvSpPr>
        <p:spPr/>
        <p:txBody>
          <a:bodyPr/>
          <a:lstStyle/>
          <a:p>
            <a:fld id="{7195B31C-E193-41A0-9F8C-8B4E434DDE71}" type="slidenum">
              <a:rPr lang="cs-CZ" smtClean="0"/>
              <a:t>13</a:t>
            </a:fld>
            <a:endParaRPr lang="cs-CZ"/>
          </a:p>
        </p:txBody>
      </p:sp>
      <p:pic>
        <p:nvPicPr>
          <p:cNvPr id="5" name="Zástupný symbol pro obsah 4"/>
          <p:cNvPicPr>
            <a:picLocks noGrp="1"/>
          </p:cNvPicPr>
          <p:nvPr>
            <p:ph idx="1"/>
          </p:nvPr>
        </p:nvPicPr>
        <p:blipFill>
          <a:blip r:embed="rId2"/>
          <a:stretch>
            <a:fillRect/>
          </a:stretch>
        </p:blipFill>
        <p:spPr>
          <a:xfrm>
            <a:off x="107504" y="188640"/>
            <a:ext cx="5256584" cy="6480720"/>
          </a:xfrm>
          <a:prstGeom prst="rect">
            <a:avLst/>
          </a:prstGeom>
        </p:spPr>
      </p:pic>
      <p:sp>
        <p:nvSpPr>
          <p:cNvPr id="6" name="TextovéPole 5"/>
          <p:cNvSpPr txBox="1"/>
          <p:nvPr/>
        </p:nvSpPr>
        <p:spPr>
          <a:xfrm>
            <a:off x="5292080" y="6086245"/>
            <a:ext cx="3240360" cy="646331"/>
          </a:xfrm>
          <a:prstGeom prst="rect">
            <a:avLst/>
          </a:prstGeom>
          <a:noFill/>
        </p:spPr>
        <p:txBody>
          <a:bodyPr wrap="square" rtlCol="0">
            <a:spAutoFit/>
          </a:bodyPr>
          <a:lstStyle/>
          <a:p>
            <a:r>
              <a:rPr lang="cs-CZ" sz="1200" dirty="0" smtClean="0"/>
              <a:t>Source: </a:t>
            </a:r>
            <a:r>
              <a:rPr lang="cs-CZ" sz="1200" dirty="0"/>
              <a:t>https://reliefweb.int/sites/reliefweb.int/files/resources/environmental_crimes.pdf</a:t>
            </a:r>
          </a:p>
        </p:txBody>
      </p:sp>
    </p:spTree>
    <p:extLst>
      <p:ext uri="{BB962C8B-B14F-4D97-AF65-F5344CB8AC3E}">
        <p14:creationId xmlns:p14="http://schemas.microsoft.com/office/powerpoint/2010/main" val="35477087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Damage and threat to the environment</a:t>
            </a:r>
            <a:endParaRPr lang="cs-CZ" dirty="0"/>
          </a:p>
        </p:txBody>
      </p:sp>
      <p:sp>
        <p:nvSpPr>
          <p:cNvPr id="3" name="Zástupný symbol pro obsah 2"/>
          <p:cNvSpPr>
            <a:spLocks noGrp="1"/>
          </p:cNvSpPr>
          <p:nvPr>
            <p:ph idx="1"/>
          </p:nvPr>
        </p:nvSpPr>
        <p:spPr/>
        <p:txBody>
          <a:bodyPr>
            <a:normAutofit/>
          </a:bodyPr>
          <a:lstStyle/>
          <a:p>
            <a:r>
              <a:rPr lang="en-US" sz="2800" dirty="0"/>
              <a:t>intentionally or through </a:t>
            </a:r>
            <a:r>
              <a:rPr lang="en-US" sz="2800" dirty="0" smtClean="0"/>
              <a:t>negligence</a:t>
            </a:r>
            <a:endParaRPr lang="en-US" sz="2800" dirty="0"/>
          </a:p>
          <a:p>
            <a:r>
              <a:rPr lang="en-US" sz="2800" dirty="0"/>
              <a:t>damage or threat to soil, water, air or other components of the environment, to a greater extent or in a larger area,</a:t>
            </a:r>
          </a:p>
          <a:p>
            <a:r>
              <a:rPr lang="en-US" sz="2800" dirty="0"/>
              <a:t>it can cause serious injury or death or if significant costs have to be incurred to deal with the consequences</a:t>
            </a:r>
            <a:endParaRPr lang="cs-CZ" sz="2800"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14</a:t>
            </a:fld>
            <a:endParaRPr lang="cs-CZ"/>
          </a:p>
        </p:txBody>
      </p:sp>
    </p:spTree>
    <p:extLst>
      <p:ext uri="{BB962C8B-B14F-4D97-AF65-F5344CB8AC3E}">
        <p14:creationId xmlns:p14="http://schemas.microsoft.com/office/powerpoint/2010/main" val="30868458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Water</a:t>
            </a:r>
            <a:r>
              <a:rPr lang="cs-CZ" dirty="0"/>
              <a:t> source </a:t>
            </a:r>
            <a:r>
              <a:rPr lang="cs-CZ" dirty="0" err="1"/>
              <a:t>damage</a:t>
            </a:r>
            <a:endParaRPr lang="cs-CZ" dirty="0"/>
          </a:p>
        </p:txBody>
      </p:sp>
      <p:sp>
        <p:nvSpPr>
          <p:cNvPr id="3" name="Zástupný symbol pro obsah 2"/>
          <p:cNvSpPr>
            <a:spLocks noGrp="1"/>
          </p:cNvSpPr>
          <p:nvPr>
            <p:ph idx="1"/>
          </p:nvPr>
        </p:nvSpPr>
        <p:spPr/>
        <p:txBody>
          <a:bodyPr/>
          <a:lstStyle/>
          <a:p>
            <a:r>
              <a:rPr lang="en-US" dirty="0"/>
              <a:t>damage to the water source for which the protection zone is established, so that the reason for the special protection of the water source is eliminated or significantly weakened</a:t>
            </a:r>
            <a:endParaRPr lang="cs-CZ"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15</a:t>
            </a:fld>
            <a:endParaRPr lang="cs-CZ"/>
          </a:p>
        </p:txBody>
      </p:sp>
    </p:spTree>
    <p:extLst>
      <p:ext uri="{BB962C8B-B14F-4D97-AF65-F5344CB8AC3E}">
        <p14:creationId xmlns:p14="http://schemas.microsoft.com/office/powerpoint/2010/main" val="14518752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Forest</a:t>
            </a:r>
            <a:r>
              <a:rPr lang="cs-CZ" dirty="0"/>
              <a:t> </a:t>
            </a:r>
            <a:r>
              <a:rPr lang="cs-CZ" dirty="0" err="1"/>
              <a:t>damage</a:t>
            </a:r>
            <a:endParaRPr lang="cs-CZ" dirty="0"/>
          </a:p>
        </p:txBody>
      </p:sp>
      <p:sp>
        <p:nvSpPr>
          <p:cNvPr id="3" name="Zástupný symbol pro obsah 2"/>
          <p:cNvSpPr>
            <a:spLocks noGrp="1"/>
          </p:cNvSpPr>
          <p:nvPr>
            <p:ph idx="1"/>
          </p:nvPr>
        </p:nvSpPr>
        <p:spPr/>
        <p:txBody>
          <a:bodyPr>
            <a:normAutofit fontScale="85000" lnSpcReduction="10000"/>
          </a:bodyPr>
          <a:lstStyle/>
          <a:p>
            <a:r>
              <a:rPr lang="en-US" dirty="0" smtClean="0"/>
              <a:t>especially </a:t>
            </a:r>
            <a:r>
              <a:rPr lang="en-US" dirty="0"/>
              <a:t>by </a:t>
            </a:r>
            <a:r>
              <a:rPr lang="en-US" dirty="0" smtClean="0"/>
              <a:t>unauthorized</a:t>
            </a:r>
            <a:r>
              <a:rPr lang="cs-CZ" dirty="0" smtClean="0"/>
              <a:t> </a:t>
            </a:r>
            <a:r>
              <a:rPr lang="cs-CZ" dirty="0" err="1" smtClean="0"/>
              <a:t>logging</a:t>
            </a:r>
            <a:r>
              <a:rPr lang="en-US" dirty="0" smtClean="0"/>
              <a:t>, </a:t>
            </a:r>
            <a:r>
              <a:rPr lang="en-US" dirty="0"/>
              <a:t>in the form of clear-cutting or thinning of vegetation</a:t>
            </a:r>
          </a:p>
          <a:p>
            <a:r>
              <a:rPr lang="en-US" dirty="0"/>
              <a:t>production and non-production functions are reduced</a:t>
            </a:r>
          </a:p>
          <a:p>
            <a:pPr lvl="1"/>
            <a:r>
              <a:rPr lang="en-US" dirty="0"/>
              <a:t>usual practices of offenders:</a:t>
            </a:r>
          </a:p>
          <a:p>
            <a:pPr lvl="1"/>
            <a:r>
              <a:rPr lang="en-US" dirty="0"/>
              <a:t>interested in selling / buying forest and subsequent</a:t>
            </a:r>
          </a:p>
          <a:p>
            <a:pPr lvl="1"/>
            <a:r>
              <a:rPr lang="en-US" dirty="0"/>
              <a:t>extraction;</a:t>
            </a:r>
          </a:p>
          <a:p>
            <a:pPr lvl="1"/>
            <a:r>
              <a:rPr lang="en-US" dirty="0"/>
              <a:t>the interested party will buy the forest and in the near future</a:t>
            </a:r>
          </a:p>
          <a:p>
            <a:pPr lvl="1"/>
            <a:r>
              <a:rPr lang="en-US" dirty="0"/>
              <a:t>reports damage to an unknown perpetrator</a:t>
            </a:r>
          </a:p>
          <a:p>
            <a:pPr lvl="1"/>
            <a:r>
              <a:rPr lang="en-US" dirty="0"/>
              <a:t>theft of forest stand</a:t>
            </a:r>
          </a:p>
          <a:p>
            <a:pPr lvl="1"/>
            <a:r>
              <a:rPr lang="en-US" dirty="0"/>
              <a:t>damage to the surrounding forest during logging activities</a:t>
            </a:r>
          </a:p>
          <a:p>
            <a:r>
              <a:rPr lang="en-US" dirty="0"/>
              <a:t>notches (jams in standing trees)</a:t>
            </a:r>
            <a:endParaRPr lang="pl-PL"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16</a:t>
            </a:fld>
            <a:endParaRPr lang="cs-CZ"/>
          </a:p>
        </p:txBody>
      </p:sp>
    </p:spTree>
    <p:extLst>
      <p:ext uri="{BB962C8B-B14F-4D97-AF65-F5344CB8AC3E}">
        <p14:creationId xmlns:p14="http://schemas.microsoft.com/office/powerpoint/2010/main" val="36412994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Illegal</a:t>
            </a:r>
            <a:r>
              <a:rPr lang="cs-CZ" dirty="0" smtClean="0"/>
              <a:t> </a:t>
            </a:r>
            <a:r>
              <a:rPr lang="cs-CZ" dirty="0" err="1"/>
              <a:t>waste</a:t>
            </a:r>
            <a:r>
              <a:rPr lang="cs-CZ" dirty="0"/>
              <a:t> management</a:t>
            </a:r>
          </a:p>
        </p:txBody>
      </p:sp>
      <p:sp>
        <p:nvSpPr>
          <p:cNvPr id="3" name="Zástupný symbol pro obsah 2"/>
          <p:cNvSpPr>
            <a:spLocks noGrp="1"/>
          </p:cNvSpPr>
          <p:nvPr>
            <p:ph idx="1"/>
          </p:nvPr>
        </p:nvSpPr>
        <p:spPr/>
        <p:txBody>
          <a:bodyPr/>
          <a:lstStyle/>
          <a:p>
            <a:r>
              <a:rPr lang="en-US" dirty="0"/>
              <a:t>illegal shipments of waste</a:t>
            </a:r>
          </a:p>
          <a:p>
            <a:r>
              <a:rPr lang="en-US" dirty="0"/>
              <a:t>waste management</a:t>
            </a:r>
          </a:p>
          <a:p>
            <a:r>
              <a:rPr lang="en-US" dirty="0"/>
              <a:t>car wreck management</a:t>
            </a:r>
          </a:p>
          <a:p>
            <a:r>
              <a:rPr lang="en-US" dirty="0"/>
              <a:t>illegal warehouses with dangerous substances</a:t>
            </a:r>
            <a:endParaRPr lang="cs-CZ"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17</a:t>
            </a:fld>
            <a:endParaRPr lang="cs-CZ"/>
          </a:p>
        </p:txBody>
      </p:sp>
    </p:spTree>
    <p:extLst>
      <p:ext uri="{BB962C8B-B14F-4D97-AF65-F5344CB8AC3E}">
        <p14:creationId xmlns:p14="http://schemas.microsoft.com/office/powerpoint/2010/main" val="16017603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Illegal</a:t>
            </a:r>
            <a:r>
              <a:rPr lang="cs-CZ" dirty="0"/>
              <a:t> </a:t>
            </a:r>
            <a:r>
              <a:rPr lang="cs-CZ" dirty="0" err="1"/>
              <a:t>waste</a:t>
            </a:r>
            <a:r>
              <a:rPr lang="cs-CZ" dirty="0"/>
              <a:t> management</a:t>
            </a:r>
          </a:p>
        </p:txBody>
      </p:sp>
      <p:sp>
        <p:nvSpPr>
          <p:cNvPr id="3" name="Zástupný symbol pro obsah 2"/>
          <p:cNvSpPr>
            <a:spLocks noGrp="1"/>
          </p:cNvSpPr>
          <p:nvPr>
            <p:ph idx="1"/>
          </p:nvPr>
        </p:nvSpPr>
        <p:spPr/>
        <p:txBody>
          <a:bodyPr>
            <a:normAutofit/>
          </a:bodyPr>
          <a:lstStyle/>
          <a:p>
            <a:r>
              <a:rPr lang="en-US" sz="2400" b="1" dirty="0"/>
              <a:t>The Basel Convention on the Control of Transboundary Movements of Hazardous Wastes and Their </a:t>
            </a:r>
            <a:r>
              <a:rPr lang="en-US" sz="2400" b="1" dirty="0" smtClean="0"/>
              <a:t>Disposal</a:t>
            </a:r>
            <a:r>
              <a:rPr lang="cs-CZ" sz="2400" b="1" dirty="0" smtClean="0"/>
              <a:t> (</a:t>
            </a:r>
            <a:r>
              <a:rPr lang="en-US" sz="2400" b="1" dirty="0" smtClean="0"/>
              <a:t>Basel Convention</a:t>
            </a:r>
            <a:r>
              <a:rPr lang="cs-CZ" sz="2400" b="1" dirty="0" smtClean="0"/>
              <a:t>)</a:t>
            </a:r>
          </a:p>
          <a:p>
            <a:pPr lvl="1"/>
            <a:r>
              <a:rPr lang="en-US" sz="2000" dirty="0"/>
              <a:t>restricts the transboundary movement of hazardous waste and its disposal</a:t>
            </a:r>
          </a:p>
          <a:p>
            <a:r>
              <a:rPr lang="en-US" sz="2400" b="1" dirty="0"/>
              <a:t>Rotterdam Convention on the Prior Informed Consent Procedure for Certain Hazardous Chemicals and Pesticides in International Trade</a:t>
            </a:r>
          </a:p>
          <a:p>
            <a:pPr lvl="1"/>
            <a:r>
              <a:rPr lang="en-US" sz="2000" dirty="0"/>
              <a:t>the aim is to protect the environment and human health from the adverse effects of hazardous chemicals</a:t>
            </a:r>
          </a:p>
          <a:p>
            <a:r>
              <a:rPr lang="en-US" sz="2400" b="1" dirty="0"/>
              <a:t>Stockholm Convention on Persistent Organic Pollutants</a:t>
            </a:r>
          </a:p>
          <a:p>
            <a:pPr lvl="1"/>
            <a:r>
              <a:rPr lang="en-US" sz="2000" dirty="0"/>
              <a:t>the aim is to eliminate selected persistent organic </a:t>
            </a:r>
            <a:r>
              <a:rPr lang="en-US" sz="2000" dirty="0" smtClean="0"/>
              <a:t>pollutants</a:t>
            </a:r>
            <a:endParaRPr lang="cs-CZ" sz="1600"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18</a:t>
            </a:fld>
            <a:endParaRPr lang="cs-CZ"/>
          </a:p>
        </p:txBody>
      </p:sp>
    </p:spTree>
    <p:extLst>
      <p:ext uri="{BB962C8B-B14F-4D97-AF65-F5344CB8AC3E}">
        <p14:creationId xmlns:p14="http://schemas.microsoft.com/office/powerpoint/2010/main" val="35078493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Poaching</a:t>
            </a:r>
            <a:endParaRPr lang="cs-CZ" dirty="0"/>
          </a:p>
        </p:txBody>
      </p:sp>
      <p:sp>
        <p:nvSpPr>
          <p:cNvPr id="3" name="Zástupný symbol pro obsah 2"/>
          <p:cNvSpPr>
            <a:spLocks noGrp="1"/>
          </p:cNvSpPr>
          <p:nvPr>
            <p:ph idx="1"/>
          </p:nvPr>
        </p:nvSpPr>
        <p:spPr/>
        <p:txBody>
          <a:bodyPr/>
          <a:lstStyle/>
          <a:p>
            <a:r>
              <a:rPr lang="en-US" dirty="0"/>
              <a:t>game hunting (predator shots, nesting, laying, illegal beast shooting, game poaching), fishing, collecting bird nests,…</a:t>
            </a:r>
            <a:endParaRPr lang="cs-CZ"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19</a:t>
            </a:fld>
            <a:endParaRPr lang="cs-CZ"/>
          </a:p>
        </p:txBody>
      </p:sp>
    </p:spTree>
    <p:extLst>
      <p:ext uri="{BB962C8B-B14F-4D97-AF65-F5344CB8AC3E}">
        <p14:creationId xmlns:p14="http://schemas.microsoft.com/office/powerpoint/2010/main" val="21341279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Introduction</a:t>
            </a:r>
            <a:r>
              <a:rPr lang="cs-CZ" dirty="0" smtClean="0"/>
              <a:t> </a:t>
            </a:r>
            <a:r>
              <a:rPr lang="cs-CZ" sz="2000" dirty="0" smtClean="0"/>
              <a:t>(1/2)</a:t>
            </a:r>
            <a:endParaRPr lang="cs-CZ" sz="2000" dirty="0"/>
          </a:p>
        </p:txBody>
      </p:sp>
      <p:sp>
        <p:nvSpPr>
          <p:cNvPr id="3" name="Zástupný symbol pro obsah 2"/>
          <p:cNvSpPr>
            <a:spLocks noGrp="1"/>
          </p:cNvSpPr>
          <p:nvPr>
            <p:ph idx="1"/>
          </p:nvPr>
        </p:nvSpPr>
        <p:spPr/>
        <p:txBody>
          <a:bodyPr>
            <a:noAutofit/>
          </a:bodyPr>
          <a:lstStyle/>
          <a:p>
            <a:r>
              <a:rPr lang="cs-CZ" sz="1800" dirty="0" smtClean="0"/>
              <a:t>u</a:t>
            </a:r>
            <a:r>
              <a:rPr lang="en-US" sz="1800" dirty="0" err="1" smtClean="0"/>
              <a:t>ntil</a:t>
            </a:r>
            <a:r>
              <a:rPr lang="en-US" sz="1800" dirty="0" smtClean="0"/>
              <a:t> </a:t>
            </a:r>
            <a:r>
              <a:rPr lang="en-US" sz="1800" dirty="0"/>
              <a:t>1989, there was no general standard in the Czech Republic regulating the issue of environmental protection</a:t>
            </a:r>
          </a:p>
          <a:p>
            <a:r>
              <a:rPr lang="en-US" sz="1800" dirty="0"/>
              <a:t>the long-term absence of environmental education has caused the company's low legal awareness to protect the environment</a:t>
            </a:r>
          </a:p>
          <a:p>
            <a:r>
              <a:rPr lang="en-US" sz="1800" dirty="0"/>
              <a:t>the environment is increasingly attacked by humans </a:t>
            </a:r>
            <a:r>
              <a:rPr lang="cs-CZ" sz="1800" dirty="0">
                <a:sym typeface="Wingdings 3"/>
              </a:rPr>
              <a:t></a:t>
            </a:r>
            <a:r>
              <a:rPr lang="en-US" sz="1800" dirty="0" smtClean="0"/>
              <a:t> </a:t>
            </a:r>
            <a:r>
              <a:rPr lang="en-US" sz="1800" dirty="0"/>
              <a:t>destruction of air, water, soil, animals and flora</a:t>
            </a:r>
          </a:p>
          <a:p>
            <a:r>
              <a:rPr lang="en-US" sz="1800" dirty="0"/>
              <a:t>some interventions are so intense that it is possible to classify them as criminal offenses </a:t>
            </a:r>
            <a:r>
              <a:rPr lang="cs-CZ" sz="1800" dirty="0">
                <a:sym typeface="Wingdings 3"/>
              </a:rPr>
              <a:t></a:t>
            </a:r>
            <a:r>
              <a:rPr lang="en-US" sz="1800" dirty="0" smtClean="0"/>
              <a:t> </a:t>
            </a:r>
            <a:r>
              <a:rPr lang="en-US" sz="1800" dirty="0"/>
              <a:t>environmental crime, ecological or environmental crime</a:t>
            </a:r>
          </a:p>
          <a:p>
            <a:r>
              <a:rPr lang="en-US" sz="1800" dirty="0"/>
              <a:t>Global environmental crime is the fourth largest sector of organized crime, with an estimated total of up to $ 260 billion per year </a:t>
            </a:r>
            <a:r>
              <a:rPr lang="cs-CZ" sz="1800" dirty="0">
                <a:sym typeface="Wingdings 3"/>
              </a:rPr>
              <a:t></a:t>
            </a:r>
            <a:r>
              <a:rPr lang="en-US" sz="1800" dirty="0" smtClean="0"/>
              <a:t> </a:t>
            </a:r>
            <a:r>
              <a:rPr lang="en-US" sz="1800" dirty="0"/>
              <a:t>after drug smuggling, counterfeiting and human trafficking</a:t>
            </a:r>
          </a:p>
          <a:p>
            <a:r>
              <a:rPr lang="en-US" sz="1800" dirty="0"/>
              <a:t>economic performance in terms of growth rate surpasses the global economy by up to three times a year</a:t>
            </a:r>
          </a:p>
          <a:p>
            <a:r>
              <a:rPr lang="cs-CZ" sz="1800" dirty="0" smtClean="0"/>
              <a:t>t</a:t>
            </a:r>
            <a:r>
              <a:rPr lang="en-US" sz="1800" dirty="0" smtClean="0"/>
              <a:t>he </a:t>
            </a:r>
            <a:r>
              <a:rPr lang="en-US" sz="1800" dirty="0"/>
              <a:t>Czech Republic plays an important role as a transport hub as well as </a:t>
            </a:r>
            <a:r>
              <a:rPr lang="cs-CZ" sz="1800" dirty="0" err="1" smtClean="0"/>
              <a:t>it</a:t>
            </a:r>
            <a:r>
              <a:rPr lang="cs-CZ" sz="1800" dirty="0" smtClean="0"/>
              <a:t> has </a:t>
            </a:r>
            <a:r>
              <a:rPr lang="en-US" sz="1800" dirty="0" smtClean="0"/>
              <a:t>other </a:t>
            </a:r>
            <a:r>
              <a:rPr lang="en-US" sz="1800" dirty="0"/>
              <a:t>domestic problems</a:t>
            </a:r>
            <a:endParaRPr lang="cs-CZ" sz="1800"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2</a:t>
            </a:fld>
            <a:endParaRPr lang="cs-CZ"/>
          </a:p>
        </p:txBody>
      </p:sp>
    </p:spTree>
    <p:extLst>
      <p:ext uri="{BB962C8B-B14F-4D97-AF65-F5344CB8AC3E}">
        <p14:creationId xmlns:p14="http://schemas.microsoft.com/office/powerpoint/2010/main" val="5398123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dirty="0" err="1" smtClean="0"/>
              <a:t>Illegal</a:t>
            </a:r>
            <a:r>
              <a:rPr lang="en-US" sz="3200" dirty="0" smtClean="0"/>
              <a:t> </a:t>
            </a:r>
            <a:r>
              <a:rPr lang="en-US" sz="3200" dirty="0"/>
              <a:t>handling of protected animals</a:t>
            </a:r>
            <a:endParaRPr lang="cs-CZ" sz="3600" dirty="0"/>
          </a:p>
        </p:txBody>
      </p:sp>
      <p:sp>
        <p:nvSpPr>
          <p:cNvPr id="3" name="Zástupný symbol pro obsah 2"/>
          <p:cNvSpPr>
            <a:spLocks noGrp="1"/>
          </p:cNvSpPr>
          <p:nvPr>
            <p:ph idx="1"/>
          </p:nvPr>
        </p:nvSpPr>
        <p:spPr/>
        <p:txBody>
          <a:bodyPr>
            <a:normAutofit/>
          </a:bodyPr>
          <a:lstStyle/>
          <a:p>
            <a:r>
              <a:rPr lang="en-US" dirty="0"/>
              <a:t>medicine</a:t>
            </a:r>
          </a:p>
          <a:p>
            <a:r>
              <a:rPr lang="en-US" dirty="0"/>
              <a:t>food</a:t>
            </a:r>
          </a:p>
          <a:p>
            <a:r>
              <a:rPr lang="en-US" dirty="0"/>
              <a:t>souvenirs and decorations</a:t>
            </a:r>
          </a:p>
          <a:p>
            <a:r>
              <a:rPr lang="en-US" dirty="0"/>
              <a:t>trophies</a:t>
            </a:r>
          </a:p>
          <a:p>
            <a:r>
              <a:rPr lang="en-US" dirty="0"/>
              <a:t>leather and fur</a:t>
            </a:r>
          </a:p>
          <a:p>
            <a:r>
              <a:rPr lang="en-US" dirty="0"/>
              <a:t>captive breeding</a:t>
            </a:r>
            <a:endParaRPr lang="cs-CZ"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20</a:t>
            </a:fld>
            <a:endParaRPr lang="cs-CZ"/>
          </a:p>
        </p:txBody>
      </p:sp>
    </p:spTree>
    <p:extLst>
      <p:ext uri="{BB962C8B-B14F-4D97-AF65-F5344CB8AC3E}">
        <p14:creationId xmlns:p14="http://schemas.microsoft.com/office/powerpoint/2010/main" val="1666432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Elephants</a:t>
            </a:r>
            <a:r>
              <a:rPr lang="cs-CZ" dirty="0" smtClean="0"/>
              <a:t> </a:t>
            </a:r>
            <a:r>
              <a:rPr lang="cs-CZ" sz="2000" dirty="0" smtClean="0"/>
              <a:t>(1/2)</a:t>
            </a:r>
            <a:endParaRPr lang="cs-CZ" sz="2000" dirty="0"/>
          </a:p>
        </p:txBody>
      </p:sp>
      <p:sp>
        <p:nvSpPr>
          <p:cNvPr id="3" name="Zástupný symbol pro obsah 2"/>
          <p:cNvSpPr>
            <a:spLocks noGrp="1"/>
          </p:cNvSpPr>
          <p:nvPr>
            <p:ph idx="1"/>
          </p:nvPr>
        </p:nvSpPr>
        <p:spPr/>
        <p:txBody>
          <a:bodyPr>
            <a:noAutofit/>
          </a:bodyPr>
          <a:lstStyle/>
          <a:p>
            <a:r>
              <a:rPr lang="en-US" sz="1800" dirty="0" smtClean="0"/>
              <a:t>ivory </a:t>
            </a:r>
            <a:r>
              <a:rPr lang="en-US" sz="1800" dirty="0"/>
              <a:t>- production of decorative items and ornaments (luxury carvings, statuettes, jewelry, chopsticks, wedding bracelets, buttons, marquetry…)</a:t>
            </a:r>
          </a:p>
          <a:p>
            <a:r>
              <a:rPr lang="en-US" sz="1800" dirty="0"/>
              <a:t>in Europe, billiard balls, combs and handles for cutlery, church </a:t>
            </a:r>
            <a:r>
              <a:rPr lang="en-US" sz="1800" dirty="0" err="1"/>
              <a:t>monstrances</a:t>
            </a:r>
            <a:r>
              <a:rPr lang="en-US" sz="1800" dirty="0"/>
              <a:t>, etc. were made of ivory, in America piano keys were made</a:t>
            </a:r>
          </a:p>
          <a:p>
            <a:r>
              <a:rPr lang="cs-CZ" sz="1800" dirty="0" smtClean="0"/>
              <a:t>t</a:t>
            </a:r>
            <a:r>
              <a:rPr lang="en-US" sz="1800" dirty="0" smtClean="0"/>
              <a:t>o </a:t>
            </a:r>
            <a:r>
              <a:rPr lang="en-US" sz="1800" dirty="0"/>
              <a:t>this day, there is a great demand for Christian ivory icons (especially in the Philippines) and the production of "</a:t>
            </a:r>
            <a:r>
              <a:rPr lang="en-US" sz="1800" dirty="0" err="1"/>
              <a:t>hanko</a:t>
            </a:r>
            <a:r>
              <a:rPr lang="en-US" sz="1800" dirty="0" smtClean="0"/>
              <a:t>"  </a:t>
            </a:r>
            <a:r>
              <a:rPr lang="en-US" sz="1800" dirty="0"/>
              <a:t>stamps that replace personal signatures in </a:t>
            </a:r>
            <a:r>
              <a:rPr lang="en-US" sz="1800" dirty="0" smtClean="0"/>
              <a:t>Japan</a:t>
            </a:r>
            <a:endParaRPr lang="en-US" sz="1800" dirty="0"/>
          </a:p>
          <a:p>
            <a:r>
              <a:rPr lang="cs-CZ" sz="1800" dirty="0" smtClean="0"/>
              <a:t>t</a:t>
            </a:r>
            <a:r>
              <a:rPr lang="en-US" sz="1800" dirty="0" smtClean="0"/>
              <a:t>he </a:t>
            </a:r>
            <a:r>
              <a:rPr lang="en-US" sz="1800" dirty="0"/>
              <a:t>characteristics of the ivory of the three species of elephants differ slightly - a distinction is made mainly between soft ivory from savannah African elephants and hard from forest elephants (most valued by Asian carvers and traders), the Indian elephant is very </a:t>
            </a:r>
            <a:r>
              <a:rPr lang="en-US" sz="1800" dirty="0" smtClean="0"/>
              <a:t>rare</a:t>
            </a:r>
            <a:endParaRPr lang="en-US" sz="1800" dirty="0"/>
          </a:p>
          <a:p>
            <a:r>
              <a:rPr lang="en-US" sz="1800" dirty="0"/>
              <a:t>tusks cannot be </a:t>
            </a:r>
            <a:r>
              <a:rPr lang="en-US" sz="1800" dirty="0" smtClean="0"/>
              <a:t>cut</a:t>
            </a:r>
            <a:r>
              <a:rPr lang="cs-CZ" sz="1800" dirty="0" smtClean="0"/>
              <a:t> </a:t>
            </a:r>
            <a:r>
              <a:rPr lang="cs-CZ" sz="1800" dirty="0" err="1" smtClean="0"/>
              <a:t>from</a:t>
            </a:r>
            <a:r>
              <a:rPr lang="cs-CZ" sz="1800" dirty="0" smtClean="0"/>
              <a:t> </a:t>
            </a:r>
            <a:r>
              <a:rPr lang="cs-CZ" sz="1800" dirty="0" err="1" smtClean="0"/>
              <a:t>living</a:t>
            </a:r>
            <a:r>
              <a:rPr lang="en-US" sz="1800" dirty="0" smtClean="0"/>
              <a:t> elephants </a:t>
            </a:r>
            <a:r>
              <a:rPr lang="en-US" sz="1800" dirty="0"/>
              <a:t>(as with rhino horns) </a:t>
            </a:r>
            <a:r>
              <a:rPr lang="cs-CZ" sz="1800" dirty="0">
                <a:sym typeface="Wingdings 3"/>
              </a:rPr>
              <a:t></a:t>
            </a:r>
            <a:r>
              <a:rPr lang="en-US" sz="1800" dirty="0" smtClean="0"/>
              <a:t> </a:t>
            </a:r>
            <a:r>
              <a:rPr lang="en-US" sz="1800" dirty="0"/>
              <a:t>due to tusks the elephant must be killed </a:t>
            </a:r>
            <a:r>
              <a:rPr lang="cs-CZ" sz="1800" dirty="0">
                <a:sym typeface="Wingdings 3"/>
              </a:rPr>
              <a:t></a:t>
            </a:r>
            <a:r>
              <a:rPr lang="en-US" sz="1800" dirty="0" smtClean="0"/>
              <a:t> </a:t>
            </a:r>
            <a:r>
              <a:rPr lang="en-US" sz="1800" dirty="0"/>
              <a:t>every ivory object comes from a dead elephant</a:t>
            </a:r>
          </a:p>
          <a:p>
            <a:r>
              <a:rPr lang="en-US" sz="1800" dirty="0"/>
              <a:t>poachers can be </a:t>
            </a:r>
            <a:r>
              <a:rPr lang="cs-CZ" sz="1800" dirty="0" err="1" smtClean="0"/>
              <a:t>disclosed</a:t>
            </a:r>
            <a:r>
              <a:rPr lang="en-US" sz="1800" dirty="0" smtClean="0"/>
              <a:t> </a:t>
            </a:r>
            <a:r>
              <a:rPr lang="en-US" sz="1800" dirty="0"/>
              <a:t>by circling vultures </a:t>
            </a:r>
            <a:r>
              <a:rPr lang="cs-CZ" sz="1800" dirty="0">
                <a:sym typeface="Wingdings 3"/>
              </a:rPr>
              <a:t></a:t>
            </a:r>
            <a:r>
              <a:rPr lang="en-US" sz="1800" dirty="0" smtClean="0"/>
              <a:t> </a:t>
            </a:r>
            <a:r>
              <a:rPr lang="en-US" sz="1800" dirty="0"/>
              <a:t>they are </a:t>
            </a:r>
            <a:r>
              <a:rPr lang="cs-CZ" sz="1800" dirty="0" err="1" smtClean="0"/>
              <a:t>killed</a:t>
            </a:r>
            <a:r>
              <a:rPr lang="cs-CZ" sz="1800" dirty="0" smtClean="0"/>
              <a:t> </a:t>
            </a:r>
            <a:r>
              <a:rPr lang="cs-CZ" sz="1800" dirty="0" err="1" smtClean="0"/>
              <a:t>with</a:t>
            </a:r>
            <a:r>
              <a:rPr lang="en-US" sz="1800" dirty="0" smtClean="0"/>
              <a:t> </a:t>
            </a:r>
            <a:r>
              <a:rPr lang="en-US" sz="1800" dirty="0"/>
              <a:t>poisoned elephant carcasses (one can kill up to hundreds of vultures) </a:t>
            </a:r>
            <a:r>
              <a:rPr lang="cs-CZ" sz="1800" dirty="0">
                <a:sym typeface="Wingdings 3"/>
              </a:rPr>
              <a:t> </a:t>
            </a:r>
            <a:r>
              <a:rPr lang="en-US" sz="1800" dirty="0" smtClean="0"/>
              <a:t>disruption </a:t>
            </a:r>
            <a:r>
              <a:rPr lang="en-US" sz="1800" dirty="0"/>
              <a:t>of the ecosystem (vultures can digest carcasses infected with cholera, anthrax, etc.)</a:t>
            </a:r>
            <a:endParaRPr lang="cs-CZ" sz="1800"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21</a:t>
            </a:fld>
            <a:endParaRPr lang="cs-CZ" dirty="0"/>
          </a:p>
        </p:txBody>
      </p:sp>
    </p:spTree>
    <p:extLst>
      <p:ext uri="{BB962C8B-B14F-4D97-AF65-F5344CB8AC3E}">
        <p14:creationId xmlns:p14="http://schemas.microsoft.com/office/powerpoint/2010/main" val="37016345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Elephants</a:t>
            </a:r>
            <a:r>
              <a:rPr lang="cs-CZ" dirty="0" smtClean="0"/>
              <a:t> </a:t>
            </a:r>
            <a:r>
              <a:rPr lang="cs-CZ" sz="2000" dirty="0" smtClean="0"/>
              <a:t>(2/2</a:t>
            </a:r>
            <a:r>
              <a:rPr lang="cs-CZ" sz="2000" dirty="0"/>
              <a:t>)</a:t>
            </a:r>
            <a:endParaRPr lang="cs-CZ" dirty="0"/>
          </a:p>
        </p:txBody>
      </p:sp>
      <p:sp>
        <p:nvSpPr>
          <p:cNvPr id="3" name="Zástupný symbol pro obsah 2"/>
          <p:cNvSpPr>
            <a:spLocks noGrp="1"/>
          </p:cNvSpPr>
          <p:nvPr>
            <p:ph idx="1"/>
          </p:nvPr>
        </p:nvSpPr>
        <p:spPr>
          <a:xfrm>
            <a:off x="457200" y="1340768"/>
            <a:ext cx="8229600" cy="5400600"/>
          </a:xfrm>
        </p:spPr>
        <p:txBody>
          <a:bodyPr>
            <a:normAutofit/>
          </a:bodyPr>
          <a:lstStyle/>
          <a:p>
            <a:r>
              <a:rPr lang="en-US" sz="1800" dirty="0" smtClean="0"/>
              <a:t>in </a:t>
            </a:r>
            <a:r>
              <a:rPr lang="en-US" sz="1800" dirty="0"/>
              <a:t>some parts of Africa, ivory money is used to fund dictatorial regimes and insurgent units </a:t>
            </a:r>
            <a:r>
              <a:rPr lang="cs-CZ" sz="1800" dirty="0">
                <a:sym typeface="Wingdings 3"/>
              </a:rPr>
              <a:t> </a:t>
            </a:r>
            <a:r>
              <a:rPr lang="en-US" sz="1800" dirty="0" smtClean="0"/>
              <a:t>ivory </a:t>
            </a:r>
            <a:r>
              <a:rPr lang="en-US" sz="1800" dirty="0"/>
              <a:t>trade is also linked to regional security and threatens local people</a:t>
            </a:r>
          </a:p>
          <a:p>
            <a:r>
              <a:rPr lang="en-US" sz="1800" dirty="0"/>
              <a:t>ivory replaces "bloody" diamonds and is a bargaining commodity for rebels who exchange it for corrupt weapons with corrupt armed </a:t>
            </a:r>
            <a:r>
              <a:rPr lang="en-US" sz="1800" dirty="0" smtClean="0"/>
              <a:t>forces</a:t>
            </a:r>
            <a:r>
              <a:rPr lang="cs-CZ" sz="1800" dirty="0" smtClean="0"/>
              <a:t> </a:t>
            </a:r>
            <a:r>
              <a:rPr lang="cs-CZ" sz="1800" dirty="0" smtClean="0">
                <a:sym typeface="Wingdings 3"/>
              </a:rPr>
              <a:t></a:t>
            </a:r>
            <a:r>
              <a:rPr lang="en-US" sz="1800" dirty="0" smtClean="0"/>
              <a:t> </a:t>
            </a:r>
            <a:r>
              <a:rPr lang="en-US" sz="1800" dirty="0"/>
              <a:t>advantageous article also for terrorist groups </a:t>
            </a:r>
            <a:r>
              <a:rPr lang="cs-CZ" sz="1800" dirty="0">
                <a:sym typeface="Wingdings 3"/>
              </a:rPr>
              <a:t></a:t>
            </a:r>
            <a:r>
              <a:rPr lang="en-US" sz="1800" dirty="0" smtClean="0"/>
              <a:t> </a:t>
            </a:r>
            <a:r>
              <a:rPr lang="en-US" sz="1800" dirty="0"/>
              <a:t>does not require long-term control of the region such as oil or precious metals</a:t>
            </a:r>
          </a:p>
          <a:p>
            <a:r>
              <a:rPr lang="en-US" sz="1800" dirty="0"/>
              <a:t>ivory trade are financed by:</a:t>
            </a:r>
          </a:p>
          <a:p>
            <a:pPr lvl="1"/>
            <a:r>
              <a:rPr lang="en-US" sz="1400" dirty="0"/>
              <a:t>The Lord's Resistance </a:t>
            </a:r>
            <a:r>
              <a:rPr lang="en-US" sz="1400" dirty="0" smtClean="0"/>
              <a:t>Army</a:t>
            </a:r>
            <a:r>
              <a:rPr lang="cs-CZ" sz="1400" dirty="0" smtClean="0"/>
              <a:t> </a:t>
            </a:r>
            <a:r>
              <a:rPr lang="en-US" sz="1400" dirty="0" smtClean="0"/>
              <a:t>(</a:t>
            </a:r>
            <a:r>
              <a:rPr lang="en-US" sz="1400" dirty="0"/>
              <a:t>Congo, Central African Republic, Sudan)</a:t>
            </a:r>
          </a:p>
          <a:p>
            <a:pPr lvl="1"/>
            <a:r>
              <a:rPr lang="en-US" sz="1400" dirty="0"/>
              <a:t>Al </a:t>
            </a:r>
            <a:r>
              <a:rPr lang="en-US" sz="1400" dirty="0" err="1"/>
              <a:t>Shabaab</a:t>
            </a:r>
            <a:r>
              <a:rPr lang="en-US" sz="1400" dirty="0"/>
              <a:t> (Kenya, Somalia) - up to 40% of ivory income</a:t>
            </a:r>
          </a:p>
          <a:p>
            <a:pPr lvl="1"/>
            <a:r>
              <a:rPr lang="en-US" sz="1400" dirty="0"/>
              <a:t>Boko Haram (Nigeria)</a:t>
            </a:r>
          </a:p>
          <a:p>
            <a:pPr lvl="1"/>
            <a:r>
              <a:rPr lang="en-US" sz="1400" dirty="0"/>
              <a:t>Janjaweed (Chad, Central African Republic)</a:t>
            </a:r>
          </a:p>
          <a:p>
            <a:r>
              <a:rPr lang="en-US" sz="1800" dirty="0"/>
              <a:t>at least $ 12 million a year goes </a:t>
            </a:r>
            <a:r>
              <a:rPr lang="cs-CZ" sz="1800" dirty="0" smtClean="0"/>
              <a:t>to </a:t>
            </a:r>
            <a:r>
              <a:rPr lang="en-US" sz="1800" dirty="0" smtClean="0"/>
              <a:t>these groups</a:t>
            </a:r>
            <a:r>
              <a:rPr lang="en-US" sz="1800" dirty="0"/>
              <a:t> </a:t>
            </a:r>
            <a:r>
              <a:rPr lang="cs-CZ" sz="1800" dirty="0" err="1" smtClean="0"/>
              <a:t>from</a:t>
            </a:r>
            <a:r>
              <a:rPr lang="en-US" sz="1800" dirty="0" smtClean="0"/>
              <a:t> </a:t>
            </a:r>
            <a:r>
              <a:rPr lang="en-US" sz="1800" dirty="0"/>
              <a:t>the ivory </a:t>
            </a:r>
            <a:r>
              <a:rPr lang="en-US" sz="1800" dirty="0" smtClean="0"/>
              <a:t>trade</a:t>
            </a:r>
            <a:endParaRPr lang="en-US" sz="1800" dirty="0"/>
          </a:p>
          <a:p>
            <a:r>
              <a:rPr lang="en-US" sz="1800" dirty="0"/>
              <a:t>if the ivory trade is tolerated, it allows the financing of terrorist groups </a:t>
            </a:r>
            <a:r>
              <a:rPr lang="cs-CZ" sz="1800" dirty="0">
                <a:sym typeface="Wingdings 3"/>
              </a:rPr>
              <a:t></a:t>
            </a:r>
            <a:r>
              <a:rPr lang="en-US" sz="1800" dirty="0" smtClean="0"/>
              <a:t> </a:t>
            </a:r>
            <a:r>
              <a:rPr lang="cs-CZ" sz="1800" dirty="0" smtClean="0"/>
              <a:t>t</a:t>
            </a:r>
            <a:r>
              <a:rPr lang="en-US" sz="1800" dirty="0" smtClean="0"/>
              <a:t>he </a:t>
            </a:r>
            <a:r>
              <a:rPr lang="en-US" sz="1800" dirty="0"/>
              <a:t>EU has included 'wildlife crime' in the EU </a:t>
            </a:r>
            <a:r>
              <a:rPr lang="en-US" sz="1800" b="1" dirty="0"/>
              <a:t>Action Plan to step up the fight against terrorist financing</a:t>
            </a:r>
            <a:endParaRPr lang="cs-CZ" sz="1800" b="1" dirty="0"/>
          </a:p>
          <a:p>
            <a:pPr marL="0" indent="0">
              <a:buNone/>
            </a:pPr>
            <a:endParaRPr lang="cs-CZ"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22</a:t>
            </a:fld>
            <a:endParaRPr lang="cs-CZ"/>
          </a:p>
        </p:txBody>
      </p:sp>
    </p:spTree>
    <p:extLst>
      <p:ext uri="{BB962C8B-B14F-4D97-AF65-F5344CB8AC3E}">
        <p14:creationId xmlns:p14="http://schemas.microsoft.com/office/powerpoint/2010/main" val="17375265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Rhinos</a:t>
            </a:r>
            <a:r>
              <a:rPr lang="cs-CZ" dirty="0"/>
              <a:t> </a:t>
            </a:r>
            <a:r>
              <a:rPr lang="cs-CZ" sz="2000" dirty="0" smtClean="0"/>
              <a:t>(1/3)</a:t>
            </a:r>
            <a:endParaRPr lang="cs-CZ" sz="2000" dirty="0"/>
          </a:p>
        </p:txBody>
      </p:sp>
      <p:sp>
        <p:nvSpPr>
          <p:cNvPr id="3" name="Zástupný symbol pro obsah 2"/>
          <p:cNvSpPr>
            <a:spLocks noGrp="1"/>
          </p:cNvSpPr>
          <p:nvPr>
            <p:ph idx="1"/>
          </p:nvPr>
        </p:nvSpPr>
        <p:spPr/>
        <p:txBody>
          <a:bodyPr>
            <a:normAutofit fontScale="85000" lnSpcReduction="20000"/>
          </a:bodyPr>
          <a:lstStyle/>
          <a:p>
            <a:r>
              <a:rPr lang="cs-CZ" dirty="0" smtClean="0"/>
              <a:t>t</a:t>
            </a:r>
            <a:r>
              <a:rPr lang="en-US" dirty="0" smtClean="0"/>
              <a:t>he </a:t>
            </a:r>
            <a:r>
              <a:rPr lang="en-US" dirty="0"/>
              <a:t>first written mention of the healing effects of the rhino horn is in the so-called </a:t>
            </a:r>
            <a:r>
              <a:rPr lang="en-US" b="1" dirty="0"/>
              <a:t>First Herbarium of Traditional Chinese Medicine from 200 BC </a:t>
            </a:r>
            <a:r>
              <a:rPr lang="cs-CZ" dirty="0">
                <a:sym typeface="Wingdings 3"/>
              </a:rPr>
              <a:t></a:t>
            </a:r>
            <a:r>
              <a:rPr lang="en-US" dirty="0" smtClean="0"/>
              <a:t> </a:t>
            </a:r>
            <a:r>
              <a:rPr lang="cs-CZ" dirty="0" smtClean="0"/>
              <a:t>t</a:t>
            </a:r>
            <a:r>
              <a:rPr lang="en-US" dirty="0" smtClean="0"/>
              <a:t>he </a:t>
            </a:r>
            <a:r>
              <a:rPr lang="en-US" dirty="0"/>
              <a:t>horn is intended to reduce fever, detoxify and fight </a:t>
            </a:r>
            <a:r>
              <a:rPr lang="en-US" dirty="0" smtClean="0"/>
              <a:t>bleeding</a:t>
            </a:r>
            <a:endParaRPr lang="en-US" dirty="0"/>
          </a:p>
          <a:p>
            <a:r>
              <a:rPr lang="en-US" dirty="0"/>
              <a:t>in the Middle Ages, decorative cups were made from the corners to detect poison in a poured drink</a:t>
            </a:r>
          </a:p>
          <a:p>
            <a:r>
              <a:rPr lang="en-US" dirty="0"/>
              <a:t>handles of traditional daggers "</a:t>
            </a:r>
            <a:r>
              <a:rPr lang="en-US" dirty="0" err="1"/>
              <a:t>jambia</a:t>
            </a:r>
            <a:r>
              <a:rPr lang="en-US" dirty="0"/>
              <a:t>" in Yemen </a:t>
            </a:r>
            <a:r>
              <a:rPr lang="cs-CZ" dirty="0">
                <a:sym typeface="Wingdings 3"/>
              </a:rPr>
              <a:t></a:t>
            </a:r>
            <a:r>
              <a:rPr lang="en-US" dirty="0" smtClean="0"/>
              <a:t> </a:t>
            </a:r>
            <a:r>
              <a:rPr lang="en-US" dirty="0"/>
              <a:t>a sign of wealth and invincibility of the owner, fathers give the sons of </a:t>
            </a:r>
            <a:r>
              <a:rPr lang="en-US" dirty="0" err="1"/>
              <a:t>jambia</a:t>
            </a:r>
            <a:r>
              <a:rPr lang="en-US" dirty="0"/>
              <a:t> as a symbol of maturity </a:t>
            </a:r>
            <a:r>
              <a:rPr lang="cs-CZ" dirty="0">
                <a:sym typeface="Wingdings 3"/>
              </a:rPr>
              <a:t></a:t>
            </a:r>
            <a:r>
              <a:rPr lang="en-US" dirty="0" smtClean="0"/>
              <a:t> </a:t>
            </a:r>
            <a:r>
              <a:rPr lang="en-US" dirty="0"/>
              <a:t>the price of a dagger with a rhino horn is around 7,000 euros</a:t>
            </a:r>
          </a:p>
          <a:p>
            <a:r>
              <a:rPr lang="en-US" dirty="0"/>
              <a:t>the horn is also used for religious purposes </a:t>
            </a:r>
            <a:r>
              <a:rPr lang="en-US" dirty="0" smtClean="0"/>
              <a:t>– in </a:t>
            </a:r>
            <a:r>
              <a:rPr lang="en-US" dirty="0"/>
              <a:t>China, Vietnam, India and Turkey it is used to make rosaries and religious bracelets</a:t>
            </a:r>
            <a:endParaRPr lang="cs-CZ"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23</a:t>
            </a:fld>
            <a:endParaRPr lang="cs-CZ"/>
          </a:p>
        </p:txBody>
      </p:sp>
    </p:spTree>
    <p:extLst>
      <p:ext uri="{BB962C8B-B14F-4D97-AF65-F5344CB8AC3E}">
        <p14:creationId xmlns:p14="http://schemas.microsoft.com/office/powerpoint/2010/main" val="42358945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Rhinos</a:t>
            </a:r>
            <a:r>
              <a:rPr lang="cs-CZ" dirty="0" smtClean="0"/>
              <a:t> </a:t>
            </a:r>
            <a:r>
              <a:rPr lang="cs-CZ" sz="2000" dirty="0" smtClean="0"/>
              <a:t>(2/3)</a:t>
            </a:r>
            <a:endParaRPr lang="cs-CZ" dirty="0"/>
          </a:p>
        </p:txBody>
      </p:sp>
      <p:sp>
        <p:nvSpPr>
          <p:cNvPr id="3" name="Zástupný symbol pro obsah 2"/>
          <p:cNvSpPr>
            <a:spLocks noGrp="1"/>
          </p:cNvSpPr>
          <p:nvPr>
            <p:ph idx="1"/>
          </p:nvPr>
        </p:nvSpPr>
        <p:spPr/>
        <p:txBody>
          <a:bodyPr>
            <a:normAutofit fontScale="62500" lnSpcReduction="20000"/>
          </a:bodyPr>
          <a:lstStyle/>
          <a:p>
            <a:r>
              <a:rPr lang="en-US" dirty="0" smtClean="0"/>
              <a:t>the </a:t>
            </a:r>
            <a:r>
              <a:rPr lang="en-US" dirty="0"/>
              <a:t>illegal horn trade used to go mainly to Yemen, Korea, China, Taiwan and Japan</a:t>
            </a:r>
          </a:p>
          <a:p>
            <a:r>
              <a:rPr lang="en-US" dirty="0"/>
              <a:t>by 2008 the situation was quite stable, but then there was a significant breakthrough </a:t>
            </a:r>
            <a:r>
              <a:rPr lang="cs-CZ" dirty="0">
                <a:sym typeface="Wingdings 3"/>
              </a:rPr>
              <a:t></a:t>
            </a:r>
            <a:r>
              <a:rPr lang="en-US" dirty="0" smtClean="0"/>
              <a:t> </a:t>
            </a:r>
            <a:r>
              <a:rPr lang="en-US" dirty="0"/>
              <a:t>in Vietnam there was a rumor that the rhino horn cures cancer and also serves as a prevention against this disease</a:t>
            </a:r>
          </a:p>
          <a:p>
            <a:r>
              <a:rPr lang="en-US" dirty="0"/>
              <a:t>there was a huge increase in demand and a sharp expansion of illegal trade </a:t>
            </a:r>
            <a:r>
              <a:rPr lang="cs-CZ" dirty="0">
                <a:sym typeface="Wingdings 3"/>
              </a:rPr>
              <a:t> </a:t>
            </a:r>
            <a:r>
              <a:rPr lang="en-US" dirty="0" smtClean="0"/>
              <a:t>the </a:t>
            </a:r>
            <a:r>
              <a:rPr lang="en-US" dirty="0"/>
              <a:t>price of horns soared to about 60,000 USD / kg, which is 2.5 times more than the price of gold (in 1975 it cost 1 kg of a corner of 35 USD)</a:t>
            </a:r>
          </a:p>
          <a:p>
            <a:r>
              <a:rPr lang="en-US" dirty="0"/>
              <a:t>the main consumer country today is Vietnam, followed by China</a:t>
            </a:r>
          </a:p>
          <a:p>
            <a:r>
              <a:rPr lang="en-US" dirty="0"/>
              <a:t>demand for corners is completely unsatisfactory and poaching is still escalating (an increase of 2,000% compared to 2008) - today an average of 3 rhinos are killed per day</a:t>
            </a:r>
          </a:p>
          <a:p>
            <a:r>
              <a:rPr lang="cs-CZ" dirty="0" smtClean="0"/>
              <a:t>h</a:t>
            </a:r>
            <a:r>
              <a:rPr lang="en-US" dirty="0" err="1" smtClean="0"/>
              <a:t>owever</a:t>
            </a:r>
            <a:r>
              <a:rPr lang="en-US" dirty="0"/>
              <a:t>, up to 90% of rhino horns on the market in Vietnam are counterfeit </a:t>
            </a:r>
            <a:r>
              <a:rPr lang="en-US" dirty="0" smtClean="0"/>
              <a:t>– from </a:t>
            </a:r>
            <a:r>
              <a:rPr lang="en-US" dirty="0"/>
              <a:t>the horns of cows, buffaloes, </a:t>
            </a:r>
            <a:r>
              <a:rPr lang="cs-CZ" dirty="0" smtClean="0"/>
              <a:t>to </a:t>
            </a:r>
            <a:r>
              <a:rPr lang="en-US" dirty="0" smtClean="0"/>
              <a:t>resin </a:t>
            </a:r>
            <a:r>
              <a:rPr lang="en-US" dirty="0"/>
              <a:t>or plastic, which indicates a significant demand</a:t>
            </a:r>
            <a:endParaRPr lang="cs-CZ"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24</a:t>
            </a:fld>
            <a:endParaRPr lang="cs-CZ"/>
          </a:p>
        </p:txBody>
      </p:sp>
    </p:spTree>
    <p:extLst>
      <p:ext uri="{BB962C8B-B14F-4D97-AF65-F5344CB8AC3E}">
        <p14:creationId xmlns:p14="http://schemas.microsoft.com/office/powerpoint/2010/main" val="42548182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Rhinos</a:t>
            </a:r>
            <a:r>
              <a:rPr lang="cs-CZ" dirty="0"/>
              <a:t> </a:t>
            </a:r>
            <a:r>
              <a:rPr lang="cs-CZ" sz="2000" dirty="0" smtClean="0"/>
              <a:t>(3/3)</a:t>
            </a:r>
            <a:endParaRPr lang="cs-CZ" dirty="0"/>
          </a:p>
        </p:txBody>
      </p:sp>
      <p:sp>
        <p:nvSpPr>
          <p:cNvPr id="3" name="Zástupný symbol pro obsah 2"/>
          <p:cNvSpPr>
            <a:spLocks noGrp="1"/>
          </p:cNvSpPr>
          <p:nvPr>
            <p:ph idx="1"/>
          </p:nvPr>
        </p:nvSpPr>
        <p:spPr>
          <a:xfrm>
            <a:off x="457200" y="1124744"/>
            <a:ext cx="8229600" cy="4968552"/>
          </a:xfrm>
        </p:spPr>
        <p:txBody>
          <a:bodyPr>
            <a:noAutofit/>
          </a:bodyPr>
          <a:lstStyle/>
          <a:p>
            <a:pPr>
              <a:spcBef>
                <a:spcPts val="300"/>
              </a:spcBef>
            </a:pPr>
            <a:r>
              <a:rPr lang="en-US" sz="1600" dirty="0" smtClean="0"/>
              <a:t>in </a:t>
            </a:r>
            <a:r>
              <a:rPr lang="en-US" sz="1600" dirty="0"/>
              <a:t>2010 in Europe a </a:t>
            </a:r>
            <a:r>
              <a:rPr lang="en-US" sz="1600" b="1" dirty="0"/>
              <a:t>series of burglaries in museums and castles </a:t>
            </a:r>
            <a:r>
              <a:rPr lang="cs-CZ" sz="1600" dirty="0">
                <a:sym typeface="Wingdings 3"/>
              </a:rPr>
              <a:t></a:t>
            </a:r>
            <a:r>
              <a:rPr lang="en-US" sz="1600" dirty="0" smtClean="0"/>
              <a:t> </a:t>
            </a:r>
            <a:r>
              <a:rPr lang="cs-CZ" sz="1600" dirty="0" err="1" smtClean="0"/>
              <a:t>aimed</a:t>
            </a:r>
            <a:r>
              <a:rPr lang="cs-CZ" sz="1600" dirty="0" smtClean="0"/>
              <a:t> to </a:t>
            </a:r>
            <a:r>
              <a:rPr lang="cs-CZ" sz="1600" dirty="0" err="1" smtClean="0"/>
              <a:t>taxidermies</a:t>
            </a:r>
            <a:r>
              <a:rPr lang="en-US" sz="1600" dirty="0" smtClean="0"/>
              <a:t> with </a:t>
            </a:r>
            <a:r>
              <a:rPr lang="en-US" sz="1600" dirty="0"/>
              <a:t>rhino horns</a:t>
            </a:r>
          </a:p>
          <a:p>
            <a:pPr>
              <a:spcBef>
                <a:spcPts val="300"/>
              </a:spcBef>
            </a:pPr>
            <a:r>
              <a:rPr lang="en-US" sz="1600" dirty="0" smtClean="0"/>
              <a:t>organized </a:t>
            </a:r>
            <a:r>
              <a:rPr lang="en-US" sz="1600" dirty="0"/>
              <a:t>by the Irish criminal syndicate </a:t>
            </a:r>
            <a:r>
              <a:rPr lang="en-US" sz="1600" dirty="0" err="1"/>
              <a:t>Rathkeale</a:t>
            </a:r>
            <a:r>
              <a:rPr lang="en-US" sz="1600" dirty="0"/>
              <a:t> Rovers (stolen horns sold to Asia)</a:t>
            </a:r>
          </a:p>
          <a:p>
            <a:pPr>
              <a:spcBef>
                <a:spcPts val="300"/>
              </a:spcBef>
            </a:pPr>
            <a:r>
              <a:rPr lang="en-US" sz="1600" dirty="0"/>
              <a:t>a total of 67 thefts and 15 attempts occurred in Europe</a:t>
            </a:r>
          </a:p>
          <a:p>
            <a:pPr>
              <a:spcBef>
                <a:spcPts val="300"/>
              </a:spcBef>
            </a:pPr>
            <a:r>
              <a:rPr lang="en-US" sz="1600" dirty="0"/>
              <a:t>criminal groups visited 16 European countries and stole 94 rhino horns worth a total of about CZK 0.5 billion</a:t>
            </a:r>
          </a:p>
          <a:p>
            <a:pPr>
              <a:spcBef>
                <a:spcPts val="300"/>
              </a:spcBef>
            </a:pPr>
            <a:r>
              <a:rPr lang="en-US" sz="1600" dirty="0"/>
              <a:t>there were 7 thefts in the Czech Republic and also the biggest theft in Europe - 7 </a:t>
            </a:r>
            <a:r>
              <a:rPr lang="cs-CZ" sz="1600" dirty="0" err="1" smtClean="0"/>
              <a:t>horns</a:t>
            </a:r>
            <a:r>
              <a:rPr lang="en-US" sz="1600" dirty="0" smtClean="0"/>
              <a:t> </a:t>
            </a:r>
            <a:r>
              <a:rPr lang="en-US" sz="1600" dirty="0"/>
              <a:t>were stolen from the </a:t>
            </a:r>
            <a:r>
              <a:rPr lang="en-US" sz="1600" dirty="0" err="1"/>
              <a:t>Úsov</a:t>
            </a:r>
            <a:r>
              <a:rPr lang="en-US" sz="1600" dirty="0"/>
              <a:t> chateau, which would have a price of 1,100,000 euros on the black market</a:t>
            </a:r>
          </a:p>
          <a:p>
            <a:pPr>
              <a:spcBef>
                <a:spcPts val="300"/>
              </a:spcBef>
            </a:pPr>
            <a:r>
              <a:rPr lang="en-US" sz="1600" dirty="0"/>
              <a:t>some groups were arrested </a:t>
            </a:r>
            <a:r>
              <a:rPr lang="en-US" sz="1600" dirty="0" smtClean="0"/>
              <a:t>– 19 </a:t>
            </a:r>
            <a:r>
              <a:rPr lang="en-US" sz="1600" dirty="0"/>
              <a:t>members of </a:t>
            </a:r>
            <a:r>
              <a:rPr lang="en-US" sz="1600" dirty="0" err="1"/>
              <a:t>Rathkeale</a:t>
            </a:r>
            <a:r>
              <a:rPr lang="en-US" sz="1600" dirty="0"/>
              <a:t> Rovers were arrested in Britain in 2013 and sentenced to a total of 71 years in prison (the value of </a:t>
            </a:r>
            <a:r>
              <a:rPr lang="en-US" sz="1600" dirty="0" smtClean="0"/>
              <a:t>the</a:t>
            </a:r>
            <a:r>
              <a:rPr lang="cs-CZ" sz="1600" dirty="0" smtClean="0"/>
              <a:t> </a:t>
            </a:r>
            <a:r>
              <a:rPr lang="cs-CZ" sz="1600" dirty="0" err="1" smtClean="0"/>
              <a:t>horns</a:t>
            </a:r>
            <a:r>
              <a:rPr lang="en-US" sz="1600" dirty="0" smtClean="0"/>
              <a:t> </a:t>
            </a:r>
            <a:r>
              <a:rPr lang="en-US" sz="1600" dirty="0"/>
              <a:t>stolen by this group was 70 million euros)</a:t>
            </a:r>
          </a:p>
          <a:p>
            <a:pPr>
              <a:spcBef>
                <a:spcPts val="300"/>
              </a:spcBef>
            </a:pPr>
            <a:r>
              <a:rPr lang="en-US" sz="1600" dirty="0"/>
              <a:t>in the Czech Republic, the perpetrators of thefts in </a:t>
            </a:r>
            <a:r>
              <a:rPr lang="en-US" sz="1600" dirty="0" err="1" smtClean="0"/>
              <a:t>Napajedl</a:t>
            </a:r>
            <a:r>
              <a:rPr lang="cs-CZ" sz="1600" dirty="0" smtClean="0"/>
              <a:t>a</a:t>
            </a:r>
            <a:r>
              <a:rPr lang="en-US" sz="1600" dirty="0" smtClean="0"/>
              <a:t> </a:t>
            </a:r>
            <a:r>
              <a:rPr lang="en-US" sz="1600" dirty="0"/>
              <a:t>and </a:t>
            </a:r>
            <a:r>
              <a:rPr lang="en-US" sz="1600" dirty="0" err="1"/>
              <a:t>Buchlov</a:t>
            </a:r>
            <a:r>
              <a:rPr lang="en-US" sz="1600" dirty="0"/>
              <a:t> were caught and sentenced to 5 years in prison</a:t>
            </a:r>
          </a:p>
          <a:p>
            <a:pPr>
              <a:spcBef>
                <a:spcPts val="300"/>
              </a:spcBef>
            </a:pPr>
            <a:r>
              <a:rPr lang="en-US" sz="1600" dirty="0"/>
              <a:t>museums and castles were warned to replace the </a:t>
            </a:r>
            <a:r>
              <a:rPr lang="cs-CZ" sz="1600" dirty="0" err="1" smtClean="0"/>
              <a:t>real</a:t>
            </a:r>
            <a:r>
              <a:rPr lang="cs-CZ" sz="1600" dirty="0" smtClean="0"/>
              <a:t> </a:t>
            </a:r>
            <a:r>
              <a:rPr lang="cs-CZ" sz="1600" dirty="0" err="1" smtClean="0"/>
              <a:t>horns</a:t>
            </a:r>
            <a:r>
              <a:rPr lang="en-US" sz="1600" dirty="0" smtClean="0"/>
              <a:t> </a:t>
            </a:r>
            <a:r>
              <a:rPr lang="en-US" sz="1600" dirty="0"/>
              <a:t>on the exhibits with replicas</a:t>
            </a:r>
          </a:p>
          <a:p>
            <a:pPr>
              <a:spcBef>
                <a:spcPts val="300"/>
              </a:spcBef>
            </a:pPr>
            <a:r>
              <a:rPr lang="en-US" sz="1600" dirty="0"/>
              <a:t>in 2013, Europol warned that zoos could be attacked</a:t>
            </a:r>
          </a:p>
          <a:p>
            <a:pPr>
              <a:spcBef>
                <a:spcPts val="300"/>
              </a:spcBef>
            </a:pPr>
            <a:r>
              <a:rPr lang="en-US" sz="1600" dirty="0" smtClean="0"/>
              <a:t>inspectors </a:t>
            </a:r>
            <a:r>
              <a:rPr lang="en-US" sz="1600" dirty="0"/>
              <a:t>warned the management of </a:t>
            </a:r>
            <a:r>
              <a:rPr lang="en-US" sz="1600" dirty="0" err="1"/>
              <a:t>Dvůr</a:t>
            </a:r>
            <a:r>
              <a:rPr lang="en-US" sz="1600" dirty="0"/>
              <a:t> </a:t>
            </a:r>
            <a:r>
              <a:rPr lang="en-US" sz="1600" dirty="0" err="1"/>
              <a:t>Králové</a:t>
            </a:r>
            <a:r>
              <a:rPr lang="en-US" sz="1600" dirty="0"/>
              <a:t> Zoo because this zoo breeds the largest number of rhinos in Europe</a:t>
            </a:r>
          </a:p>
          <a:p>
            <a:pPr>
              <a:spcBef>
                <a:spcPts val="300"/>
              </a:spcBef>
            </a:pPr>
            <a:r>
              <a:rPr lang="en-US" sz="1600" dirty="0"/>
              <a:t>in 2017, unknown perpetrators broke into a rhino enclosure in the </a:t>
            </a:r>
            <a:r>
              <a:rPr lang="en-US" sz="1600" dirty="0" err="1"/>
              <a:t>Thoira</a:t>
            </a:r>
            <a:r>
              <a:rPr lang="en-US" sz="1600" dirty="0"/>
              <a:t> Zoo 50 km from Paris, killed a 5-year-old male rhino with three blows to the head and cut off his horn with a saw</a:t>
            </a:r>
            <a:endParaRPr lang="cs-CZ" sz="1600" dirty="0" smtClean="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25</a:t>
            </a:fld>
            <a:endParaRPr lang="cs-CZ"/>
          </a:p>
        </p:txBody>
      </p:sp>
    </p:spTree>
    <p:extLst>
      <p:ext uri="{BB962C8B-B14F-4D97-AF65-F5344CB8AC3E}">
        <p14:creationId xmlns:p14="http://schemas.microsoft.com/office/powerpoint/2010/main" val="2840326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Tigers</a:t>
            </a:r>
            <a:r>
              <a:rPr lang="cs-CZ" dirty="0" smtClean="0"/>
              <a:t> </a:t>
            </a:r>
            <a:r>
              <a:rPr lang="cs-CZ" sz="2000" dirty="0" smtClean="0"/>
              <a:t>(1/3</a:t>
            </a:r>
            <a:r>
              <a:rPr lang="cs-CZ" sz="2000" dirty="0"/>
              <a:t>)</a:t>
            </a:r>
            <a:endParaRPr lang="cs-CZ" dirty="0"/>
          </a:p>
        </p:txBody>
      </p:sp>
      <p:sp>
        <p:nvSpPr>
          <p:cNvPr id="3" name="Zástupný symbol pro obsah 2"/>
          <p:cNvSpPr>
            <a:spLocks noGrp="1"/>
          </p:cNvSpPr>
          <p:nvPr>
            <p:ph idx="1"/>
          </p:nvPr>
        </p:nvSpPr>
        <p:spPr/>
        <p:txBody>
          <a:bodyPr/>
          <a:lstStyle/>
          <a:p>
            <a:r>
              <a:rPr lang="en-US" sz="2800" dirty="0" smtClean="0"/>
              <a:t>people's interest has led tigers nearly to the  extinction</a:t>
            </a:r>
          </a:p>
          <a:p>
            <a:r>
              <a:rPr lang="en-US" sz="2800" dirty="0" smtClean="0"/>
              <a:t>demand for furs, trophies and products made from tiger bodies</a:t>
            </a:r>
          </a:p>
          <a:p>
            <a:r>
              <a:rPr lang="en-US" sz="2800" dirty="0" smtClean="0"/>
              <a:t>around 1900 there were over 100,000 tigers in the wild, the current population is about 3,800 individuals, of which only about 40% reproduce</a:t>
            </a:r>
          </a:p>
          <a:p>
            <a:r>
              <a:rPr lang="en-US" sz="2800" dirty="0" smtClean="0"/>
              <a:t>some tiger subspecies have already been completely extinct (</a:t>
            </a:r>
            <a:r>
              <a:rPr lang="en-US" sz="2800" dirty="0" err="1" smtClean="0"/>
              <a:t>eg</a:t>
            </a:r>
            <a:r>
              <a:rPr lang="en-US" sz="2800" dirty="0" smtClean="0"/>
              <a:t> Bali tiger, Caspian tiger, </a:t>
            </a:r>
            <a:r>
              <a:rPr lang="en-US" sz="2800" dirty="0" err="1" smtClean="0"/>
              <a:t>Javan</a:t>
            </a:r>
            <a:r>
              <a:rPr lang="en-US" sz="2800" dirty="0" smtClean="0"/>
              <a:t> tiger)</a:t>
            </a:r>
            <a:endParaRPr lang="en-US"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26</a:t>
            </a:fld>
            <a:endParaRPr lang="cs-CZ"/>
          </a:p>
        </p:txBody>
      </p:sp>
    </p:spTree>
    <p:extLst>
      <p:ext uri="{BB962C8B-B14F-4D97-AF65-F5344CB8AC3E}">
        <p14:creationId xmlns:p14="http://schemas.microsoft.com/office/powerpoint/2010/main" val="2076994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Tigers</a:t>
            </a:r>
            <a:r>
              <a:rPr lang="cs-CZ" dirty="0"/>
              <a:t> </a:t>
            </a:r>
            <a:r>
              <a:rPr lang="cs-CZ" sz="2000" dirty="0" smtClean="0"/>
              <a:t>(2/3</a:t>
            </a:r>
            <a:r>
              <a:rPr lang="cs-CZ" sz="2000" dirty="0"/>
              <a:t>)</a:t>
            </a:r>
            <a:endParaRPr lang="cs-CZ" dirty="0"/>
          </a:p>
        </p:txBody>
      </p:sp>
      <p:sp>
        <p:nvSpPr>
          <p:cNvPr id="3" name="Zástupný symbol pro obsah 2"/>
          <p:cNvSpPr>
            <a:spLocks noGrp="1"/>
          </p:cNvSpPr>
          <p:nvPr>
            <p:ph idx="1"/>
          </p:nvPr>
        </p:nvSpPr>
        <p:spPr/>
        <p:txBody>
          <a:bodyPr>
            <a:normAutofit fontScale="40000" lnSpcReduction="20000"/>
          </a:bodyPr>
          <a:lstStyle/>
          <a:p>
            <a:r>
              <a:rPr lang="en-US" sz="4800" dirty="0" smtClean="0"/>
              <a:t>the largest consumers of tigers are China and Vietnam</a:t>
            </a:r>
          </a:p>
          <a:p>
            <a:r>
              <a:rPr lang="en-US" sz="4800" dirty="0" smtClean="0"/>
              <a:t>the tiger trade has been internationally banned since 1990</a:t>
            </a:r>
          </a:p>
          <a:p>
            <a:r>
              <a:rPr lang="en-US" sz="4800" dirty="0" smtClean="0"/>
              <a:t>due to high demand, there is a large-scale illegal trade in which organized criminal gangs are also involved</a:t>
            </a:r>
          </a:p>
          <a:p>
            <a:r>
              <a:rPr lang="en-US" sz="4800" dirty="0" smtClean="0"/>
              <a:t>most tigers live in India, where the most poachers also </a:t>
            </a:r>
            <a:r>
              <a:rPr lang="en-US" sz="4800" dirty="0" smtClean="0">
                <a:sym typeface="Wingdings 3"/>
              </a:rPr>
              <a:t></a:t>
            </a:r>
            <a:r>
              <a:rPr lang="en-US" sz="4800" dirty="0" smtClean="0"/>
              <a:t> smuggling routes lead from India through the mountains of Nepal and Tibet to China, tigers caught in the Indochina area are sent to traffickers in Vietnam</a:t>
            </a:r>
          </a:p>
          <a:p>
            <a:r>
              <a:rPr lang="en-US" sz="4800" dirty="0" smtClean="0"/>
              <a:t>the Czech Republic is also heavily involved in the tiger trade </a:t>
            </a:r>
            <a:r>
              <a:rPr lang="en-US" sz="4800" dirty="0" smtClean="0">
                <a:sym typeface="Wingdings 3"/>
              </a:rPr>
              <a:t></a:t>
            </a:r>
            <a:r>
              <a:rPr lang="en-US" sz="4800" dirty="0" smtClean="0"/>
              <a:t> the reason is the presence of a strong Vietnamese community with a great demand for tiger products</a:t>
            </a:r>
          </a:p>
          <a:p>
            <a:r>
              <a:rPr lang="en-US" sz="4800" dirty="0" smtClean="0"/>
              <a:t>in 2013, customs officers in the </a:t>
            </a:r>
            <a:r>
              <a:rPr lang="en-US" sz="4800" dirty="0" err="1" smtClean="0"/>
              <a:t>Svitavy</a:t>
            </a:r>
            <a:r>
              <a:rPr lang="en-US" sz="4800" dirty="0" smtClean="0"/>
              <a:t> region stopped the car of a Vietnamese citizen and found a complete tiger skeleton hidden in bags of clothes inside</a:t>
            </a:r>
          </a:p>
          <a:p>
            <a:r>
              <a:rPr lang="en-US" sz="4800" dirty="0" smtClean="0"/>
              <a:t>in the same year, two tiger skeletons exported from Prague to Hanoi were confiscated at the airport in </a:t>
            </a:r>
            <a:r>
              <a:rPr lang="en-US" sz="4800" dirty="0" err="1" smtClean="0"/>
              <a:t>Ruzyně</a:t>
            </a:r>
            <a:endParaRPr lang="en-US" sz="4800" dirty="0" smtClean="0"/>
          </a:p>
          <a:p>
            <a:r>
              <a:rPr lang="en-US" sz="4800" dirty="0" smtClean="0"/>
              <a:t>in recent years, tiger canines, claws and bones have been repeatedly found in the luggage of Vietnamese citizens traveling from Prague to Hanoi</a:t>
            </a:r>
          </a:p>
          <a:p>
            <a:r>
              <a:rPr lang="en-US" sz="4800" dirty="0" smtClean="0"/>
              <a:t>there are also liquid broths and solid bone broth made by long boiling tiger bodies</a:t>
            </a:r>
            <a:endParaRPr lang="en-US" sz="4800"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27</a:t>
            </a:fld>
            <a:endParaRPr lang="cs-CZ"/>
          </a:p>
        </p:txBody>
      </p:sp>
    </p:spTree>
    <p:extLst>
      <p:ext uri="{BB962C8B-B14F-4D97-AF65-F5344CB8AC3E}">
        <p14:creationId xmlns:p14="http://schemas.microsoft.com/office/powerpoint/2010/main" val="17818405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Tigers</a:t>
            </a:r>
            <a:r>
              <a:rPr lang="cs-CZ" dirty="0"/>
              <a:t> </a:t>
            </a:r>
            <a:r>
              <a:rPr lang="cs-CZ" sz="2000" dirty="0" smtClean="0"/>
              <a:t>(3/3</a:t>
            </a:r>
            <a:r>
              <a:rPr lang="cs-CZ" sz="2000" dirty="0"/>
              <a:t>)</a:t>
            </a:r>
            <a:endParaRPr lang="cs-CZ" dirty="0"/>
          </a:p>
        </p:txBody>
      </p:sp>
      <p:sp>
        <p:nvSpPr>
          <p:cNvPr id="3" name="Zástupný symbol pro obsah 2"/>
          <p:cNvSpPr>
            <a:spLocks noGrp="1"/>
          </p:cNvSpPr>
          <p:nvPr>
            <p:ph idx="1"/>
          </p:nvPr>
        </p:nvSpPr>
        <p:spPr/>
        <p:txBody>
          <a:bodyPr>
            <a:normAutofit fontScale="85000" lnSpcReduction="20000"/>
          </a:bodyPr>
          <a:lstStyle/>
          <a:p>
            <a:r>
              <a:rPr lang="en-US" dirty="0" smtClean="0"/>
              <a:t>since </a:t>
            </a:r>
            <a:r>
              <a:rPr lang="en-US" dirty="0"/>
              <a:t>2007 about 360 tigers have been bred in captivity in the Czech Republic (only 39 in the zoo)</a:t>
            </a:r>
          </a:p>
          <a:p>
            <a:r>
              <a:rPr lang="en-US" dirty="0"/>
              <a:t>due to a growing problem, the </a:t>
            </a:r>
            <a:r>
              <a:rPr lang="en-US" dirty="0" smtClean="0"/>
              <a:t>C</a:t>
            </a:r>
            <a:r>
              <a:rPr lang="cs-CZ" dirty="0" err="1" smtClean="0"/>
              <a:t>zech</a:t>
            </a:r>
            <a:r>
              <a:rPr lang="cs-CZ" dirty="0" smtClean="0"/>
              <a:t> </a:t>
            </a:r>
            <a:r>
              <a:rPr lang="cs-CZ" dirty="0" err="1" smtClean="0"/>
              <a:t>Environmental</a:t>
            </a:r>
            <a:r>
              <a:rPr lang="cs-CZ" dirty="0" smtClean="0"/>
              <a:t> </a:t>
            </a:r>
            <a:r>
              <a:rPr lang="cs-CZ" dirty="0" err="1" smtClean="0"/>
              <a:t>Inspection</a:t>
            </a:r>
            <a:r>
              <a:rPr lang="en-US" dirty="0" smtClean="0"/>
              <a:t> </a:t>
            </a:r>
            <a:r>
              <a:rPr lang="en-US" dirty="0"/>
              <a:t>performed comprehensive inspections of all tigers bred </a:t>
            </a:r>
            <a:r>
              <a:rPr lang="cs-CZ" dirty="0">
                <a:sym typeface="Wingdings 3"/>
              </a:rPr>
              <a:t></a:t>
            </a:r>
            <a:r>
              <a:rPr lang="en-US" dirty="0" smtClean="0"/>
              <a:t> </a:t>
            </a:r>
            <a:r>
              <a:rPr lang="en-US" dirty="0"/>
              <a:t>many tigers disappeared, died or were exported to quite suspicious facilities</a:t>
            </a:r>
          </a:p>
          <a:p>
            <a:r>
              <a:rPr lang="en-US" dirty="0"/>
              <a:t>the average life expectancy of a tiger in private breeding in the Czech Republic is 5 years, while in nature or in the zoo it lives up to 20 years</a:t>
            </a:r>
          </a:p>
          <a:p>
            <a:r>
              <a:rPr lang="en-US" dirty="0"/>
              <a:t>owners of tiger farms demand legalization of trade in tiger products </a:t>
            </a:r>
            <a:r>
              <a:rPr lang="cs-CZ" dirty="0">
                <a:sym typeface="Wingdings 3"/>
              </a:rPr>
              <a:t></a:t>
            </a:r>
            <a:r>
              <a:rPr lang="en-US" dirty="0" smtClean="0"/>
              <a:t> </a:t>
            </a:r>
            <a:r>
              <a:rPr lang="en-US" dirty="0"/>
              <a:t>restoration of the status of a tiger as a "consumer" animal and the impossibility of control or differentiation of legal and illegal goods</a:t>
            </a:r>
            <a:endParaRPr lang="cs-CZ" dirty="0"/>
          </a:p>
          <a:p>
            <a:pPr marL="0" indent="0">
              <a:buNone/>
            </a:pPr>
            <a:endParaRPr lang="cs-CZ"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28</a:t>
            </a:fld>
            <a:endParaRPr lang="cs-CZ"/>
          </a:p>
        </p:txBody>
      </p:sp>
    </p:spTree>
    <p:extLst>
      <p:ext uri="{BB962C8B-B14F-4D97-AF65-F5344CB8AC3E}">
        <p14:creationId xmlns:p14="http://schemas.microsoft.com/office/powerpoint/2010/main" val="39506571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Pangolins</a:t>
            </a:r>
            <a:r>
              <a:rPr lang="cs-CZ" dirty="0" smtClean="0"/>
              <a:t> </a:t>
            </a:r>
            <a:r>
              <a:rPr lang="cs-CZ" sz="2000" dirty="0" smtClean="0"/>
              <a:t>(1/3</a:t>
            </a:r>
            <a:r>
              <a:rPr lang="cs-CZ" sz="2000" dirty="0"/>
              <a:t>)</a:t>
            </a:r>
          </a:p>
        </p:txBody>
      </p:sp>
      <p:sp>
        <p:nvSpPr>
          <p:cNvPr id="3" name="Zástupný symbol pro obsah 2"/>
          <p:cNvSpPr>
            <a:spLocks noGrp="1"/>
          </p:cNvSpPr>
          <p:nvPr>
            <p:ph idx="1"/>
          </p:nvPr>
        </p:nvSpPr>
        <p:spPr>
          <a:xfrm>
            <a:off x="323528" y="1124744"/>
            <a:ext cx="8507288" cy="4968552"/>
          </a:xfrm>
        </p:spPr>
        <p:txBody>
          <a:bodyPr>
            <a:noAutofit/>
          </a:bodyPr>
          <a:lstStyle/>
          <a:p>
            <a:pPr>
              <a:spcBef>
                <a:spcPts val="300"/>
              </a:spcBef>
            </a:pPr>
            <a:r>
              <a:rPr lang="en-US" sz="1800" dirty="0" smtClean="0"/>
              <a:t>pangolin is the only mammal that has scales on its body</a:t>
            </a:r>
          </a:p>
          <a:p>
            <a:pPr>
              <a:spcBef>
                <a:spcPts val="300"/>
              </a:spcBef>
            </a:pPr>
            <a:r>
              <a:rPr lang="en-US" sz="1800" dirty="0" smtClean="0"/>
              <a:t>pangolins are today the most traded animals in the world</a:t>
            </a:r>
          </a:p>
          <a:p>
            <a:pPr>
              <a:spcBef>
                <a:spcPts val="300"/>
              </a:spcBef>
            </a:pPr>
            <a:r>
              <a:rPr lang="en-US" sz="1800" dirty="0" smtClean="0"/>
              <a:t>every day, more than 100 kg of scales or bodies travel illegally across borders in Asia </a:t>
            </a:r>
            <a:r>
              <a:rPr lang="en-US" sz="1800" dirty="0" smtClean="0">
                <a:sym typeface="Wingdings 3"/>
              </a:rPr>
              <a:t></a:t>
            </a:r>
            <a:r>
              <a:rPr lang="en-US" sz="1800" dirty="0" smtClean="0"/>
              <a:t> populations in nature are declining, but the demand for pangolins is still rising</a:t>
            </a:r>
          </a:p>
          <a:p>
            <a:pPr>
              <a:spcBef>
                <a:spcPts val="300"/>
              </a:spcBef>
            </a:pPr>
            <a:r>
              <a:rPr lang="en-US" sz="1800" dirty="0" smtClean="0"/>
              <a:t>For comparison - annually the nature is captivated by:</a:t>
            </a:r>
          </a:p>
          <a:p>
            <a:pPr lvl="1">
              <a:spcBef>
                <a:spcPts val="300"/>
              </a:spcBef>
            </a:pPr>
            <a:r>
              <a:rPr lang="en-US" sz="1600" dirty="0" smtClean="0"/>
              <a:t>200 tigers</a:t>
            </a:r>
          </a:p>
          <a:p>
            <a:pPr lvl="1">
              <a:spcBef>
                <a:spcPts val="300"/>
              </a:spcBef>
            </a:pPr>
            <a:r>
              <a:rPr lang="en-US" sz="1600" dirty="0" smtClean="0"/>
              <a:t>1,000 rhinos</a:t>
            </a:r>
          </a:p>
          <a:p>
            <a:pPr lvl="1">
              <a:spcBef>
                <a:spcPts val="300"/>
              </a:spcBef>
            </a:pPr>
            <a:r>
              <a:rPr lang="en-US" sz="1600" dirty="0" smtClean="0"/>
              <a:t>100,000 pangolins</a:t>
            </a:r>
          </a:p>
          <a:p>
            <a:pPr>
              <a:spcBef>
                <a:spcPts val="300"/>
              </a:spcBef>
            </a:pPr>
            <a:r>
              <a:rPr lang="en-US" sz="1800" dirty="0" smtClean="0"/>
              <a:t>according to statistics, more than 1,000,000 pangolins were caught in the wild in 2004-2013</a:t>
            </a:r>
          </a:p>
          <a:p>
            <a:pPr>
              <a:spcBef>
                <a:spcPts val="300"/>
              </a:spcBef>
            </a:pPr>
            <a:r>
              <a:rPr lang="en-US" sz="1800" dirty="0" smtClean="0"/>
              <a:t>scales are crushed into a powder that is used in Chinese, Korean and African traditional medicine</a:t>
            </a:r>
          </a:p>
          <a:p>
            <a:pPr>
              <a:spcBef>
                <a:spcPts val="300"/>
              </a:spcBef>
            </a:pPr>
            <a:r>
              <a:rPr lang="en-US" sz="1800" dirty="0" smtClean="0"/>
              <a:t>although there is no research to confirm their therapeutic effect, people believe that scales cure skin and venereal diseases, promote blood circulation and lactation, treat swelling, asthma, abscesses, rheumatism, arthritis, and relieve menstrual pain</a:t>
            </a:r>
          </a:p>
          <a:p>
            <a:pPr>
              <a:spcBef>
                <a:spcPts val="300"/>
              </a:spcBef>
            </a:pPr>
            <a:r>
              <a:rPr lang="en-US" sz="1800" dirty="0" smtClean="0"/>
              <a:t>legal trade in pangolin scales is allowed in China, but since 2007 the scales may only be used with a certificate of origin and in specially designated hospitals in the form of patented products </a:t>
            </a:r>
            <a:r>
              <a:rPr lang="en-US" sz="1800" dirty="0" smtClean="0">
                <a:sym typeface="Wingdings 3"/>
              </a:rPr>
              <a:t></a:t>
            </a:r>
            <a:r>
              <a:rPr lang="en-US" sz="1800" dirty="0" smtClean="0"/>
              <a:t> legal consumption in China averages 26,600 kg of scales per year (documented in 2008-2015)</a:t>
            </a:r>
            <a:endParaRPr lang="en-US" sz="1000"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29</a:t>
            </a:fld>
            <a:endParaRPr lang="cs-CZ"/>
          </a:p>
        </p:txBody>
      </p:sp>
    </p:spTree>
    <p:extLst>
      <p:ext uri="{BB962C8B-B14F-4D97-AF65-F5344CB8AC3E}">
        <p14:creationId xmlns:p14="http://schemas.microsoft.com/office/powerpoint/2010/main" val="42817283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Introduction</a:t>
            </a:r>
            <a:r>
              <a:rPr lang="cs-CZ" dirty="0"/>
              <a:t> </a:t>
            </a:r>
            <a:r>
              <a:rPr lang="cs-CZ" sz="2000" dirty="0" smtClean="0"/>
              <a:t>(2/2</a:t>
            </a:r>
            <a:r>
              <a:rPr lang="cs-CZ" sz="2000" dirty="0"/>
              <a:t>)</a:t>
            </a:r>
            <a:endParaRPr lang="cs-CZ" dirty="0"/>
          </a:p>
        </p:txBody>
      </p:sp>
      <p:sp>
        <p:nvSpPr>
          <p:cNvPr id="5" name="Zástupný symbol pro obsah 4"/>
          <p:cNvSpPr>
            <a:spLocks noGrp="1"/>
          </p:cNvSpPr>
          <p:nvPr>
            <p:ph idx="1"/>
          </p:nvPr>
        </p:nvSpPr>
        <p:spPr/>
        <p:txBody>
          <a:bodyPr>
            <a:normAutofit fontScale="70000" lnSpcReduction="20000"/>
          </a:bodyPr>
          <a:lstStyle/>
          <a:p>
            <a:r>
              <a:rPr lang="en-US" dirty="0" smtClean="0"/>
              <a:t>unlike </a:t>
            </a:r>
            <a:r>
              <a:rPr lang="en-US" dirty="0"/>
              <a:t>other known types of crime, </a:t>
            </a:r>
            <a:r>
              <a:rPr lang="cs-CZ" dirty="0" err="1" smtClean="0"/>
              <a:t>it</a:t>
            </a:r>
            <a:r>
              <a:rPr lang="cs-CZ" dirty="0" smtClean="0"/>
              <a:t> </a:t>
            </a:r>
            <a:r>
              <a:rPr lang="cs-CZ" dirty="0" err="1" smtClean="0"/>
              <a:t>is</a:t>
            </a:r>
            <a:r>
              <a:rPr lang="cs-CZ" dirty="0" smtClean="0"/>
              <a:t> </a:t>
            </a:r>
            <a:r>
              <a:rPr lang="en-US" dirty="0" smtClean="0"/>
              <a:t>worse </a:t>
            </a:r>
            <a:r>
              <a:rPr lang="en-US" dirty="0"/>
              <a:t>due to additional costs, environmental impact and costs for future generations</a:t>
            </a:r>
          </a:p>
          <a:p>
            <a:r>
              <a:rPr lang="en-US" dirty="0"/>
              <a:t>deforestation, landfilling of chemicals and illegal fishing cause losses in the function of the ecosystem (lack of clean air and clean water, mitigation of extreme weather or food security)</a:t>
            </a:r>
          </a:p>
          <a:p>
            <a:r>
              <a:rPr lang="en-US" dirty="0"/>
              <a:t>it deprives governments of the necessary revenue and undermines legal business</a:t>
            </a:r>
          </a:p>
          <a:p>
            <a:r>
              <a:rPr lang="en-US" dirty="0"/>
              <a:t>endangers wildlife populations, but also damages at the ecosystem level through massive deforestation, pollution caused by unregulated chemical use and the destruction and destruction of livelihoods</a:t>
            </a:r>
          </a:p>
          <a:p>
            <a:r>
              <a:rPr lang="en-US" dirty="0"/>
              <a:t>illegal trade ranges from bush-meat poaching to the use of natural resources by transnational organized criminals and non-state armed groups with possible links to terrorism</a:t>
            </a:r>
            <a:endParaRPr lang="cs-CZ"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3</a:t>
            </a:fld>
            <a:endParaRPr lang="cs-CZ"/>
          </a:p>
        </p:txBody>
      </p:sp>
    </p:spTree>
    <p:extLst>
      <p:ext uri="{BB962C8B-B14F-4D97-AF65-F5344CB8AC3E}">
        <p14:creationId xmlns:p14="http://schemas.microsoft.com/office/powerpoint/2010/main" val="42774214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Pangolins</a:t>
            </a:r>
            <a:r>
              <a:rPr lang="cs-CZ" dirty="0"/>
              <a:t> </a:t>
            </a:r>
            <a:r>
              <a:rPr lang="cs-CZ" sz="2000" dirty="0" smtClean="0"/>
              <a:t>(2/3</a:t>
            </a:r>
            <a:r>
              <a:rPr lang="cs-CZ" sz="2000" dirty="0"/>
              <a:t>)</a:t>
            </a:r>
            <a:endParaRPr lang="cs-CZ" dirty="0"/>
          </a:p>
        </p:txBody>
      </p:sp>
      <p:sp>
        <p:nvSpPr>
          <p:cNvPr id="3" name="Zástupný symbol pro obsah 2"/>
          <p:cNvSpPr>
            <a:spLocks noGrp="1"/>
          </p:cNvSpPr>
          <p:nvPr>
            <p:ph idx="1"/>
          </p:nvPr>
        </p:nvSpPr>
        <p:spPr>
          <a:xfrm>
            <a:off x="457200" y="1340768"/>
            <a:ext cx="8229600" cy="5184576"/>
          </a:xfrm>
        </p:spPr>
        <p:txBody>
          <a:bodyPr>
            <a:noAutofit/>
          </a:bodyPr>
          <a:lstStyle/>
          <a:p>
            <a:r>
              <a:rPr lang="en-US" sz="1400" dirty="0" smtClean="0"/>
              <a:t>the animals are caught and killed in huge numbers, the killed pangolins are boiled with hot water and the scales are peeled off</a:t>
            </a:r>
          </a:p>
          <a:p>
            <a:r>
              <a:rPr lang="en-US" sz="1400" dirty="0" smtClean="0"/>
              <a:t>most of the detected smuggled consignments contain dead frozen bodies without scales - the scales are traded and sent separately </a:t>
            </a:r>
            <a:r>
              <a:rPr lang="en-US" sz="1400" dirty="0" smtClean="0">
                <a:sym typeface="Wingdings 3"/>
              </a:rPr>
              <a:t> </a:t>
            </a:r>
            <a:r>
              <a:rPr lang="en-US" sz="1400" dirty="0" smtClean="0"/>
              <a:t> the price of scales in wholesale ranges between 500-600 USD / kg, in retail 800-1200 USD / kg</a:t>
            </a:r>
          </a:p>
          <a:p>
            <a:r>
              <a:rPr lang="en-US" sz="1400" dirty="0" smtClean="0"/>
              <a:t>scales are also used to make souvenirs (scales with engravings and pictures), jewelry (necklaces and pendants) or talismans against witches and demons</a:t>
            </a:r>
          </a:p>
          <a:p>
            <a:r>
              <a:rPr lang="en-US" sz="1400" dirty="0" smtClean="0"/>
              <a:t>in some African countries, people believe that when a woman burns a pangolin scale in front of a man's door, he falls in love with her</a:t>
            </a:r>
          </a:p>
          <a:p>
            <a:r>
              <a:rPr lang="en-US" sz="1400" dirty="0" smtClean="0"/>
              <a:t>scales are also burned in the fields to repel wild animals or as a ceremony to summon rain</a:t>
            </a:r>
          </a:p>
          <a:p>
            <a:r>
              <a:rPr lang="en-US" sz="1400" dirty="0" smtClean="0"/>
              <a:t>in Tibet and Nepal, pangolin scales are the material for the production of ritual Tibetan "</a:t>
            </a:r>
            <a:r>
              <a:rPr lang="en-US" sz="1400" dirty="0" err="1" smtClean="0"/>
              <a:t>nagi</a:t>
            </a:r>
            <a:r>
              <a:rPr lang="en-US" sz="1400" dirty="0" smtClean="0"/>
              <a:t>" incense sticks used in the </a:t>
            </a:r>
            <a:r>
              <a:rPr lang="en-US" sz="1400" dirty="0" err="1" smtClean="0"/>
              <a:t>Ribo</a:t>
            </a:r>
            <a:r>
              <a:rPr lang="en-US" sz="1400" dirty="0" smtClean="0"/>
              <a:t> </a:t>
            </a:r>
            <a:r>
              <a:rPr lang="en-US" sz="1400" dirty="0" err="1" smtClean="0"/>
              <a:t>Sangcheo</a:t>
            </a:r>
            <a:r>
              <a:rPr lang="en-US" sz="1400" dirty="0" smtClean="0"/>
              <a:t> or </a:t>
            </a:r>
            <a:r>
              <a:rPr lang="en-US" sz="1400" dirty="0" err="1" smtClean="0"/>
              <a:t>Lugta</a:t>
            </a:r>
            <a:r>
              <a:rPr lang="en-US" sz="1400" dirty="0" smtClean="0"/>
              <a:t> purification ceremony (also imported into Europe)</a:t>
            </a:r>
          </a:p>
          <a:p>
            <a:r>
              <a:rPr lang="en-US" sz="1400" dirty="0" smtClean="0"/>
              <a:t>pangolin skin is used on leather products (e.g. in the US special cowboy boots)</a:t>
            </a:r>
          </a:p>
          <a:p>
            <a:r>
              <a:rPr lang="en-US" sz="1400" dirty="0" smtClean="0"/>
              <a:t>pangolin are also hunted for meat </a:t>
            </a:r>
            <a:r>
              <a:rPr lang="en-US" sz="1400" dirty="0" smtClean="0">
                <a:sym typeface="Wingdings 3"/>
              </a:rPr>
              <a:t></a:t>
            </a:r>
            <a:r>
              <a:rPr lang="en-US" sz="1400" dirty="0" smtClean="0"/>
              <a:t> in Africa it belongs to the species hunted and consumed within the so-called </a:t>
            </a:r>
            <a:r>
              <a:rPr lang="en-US" sz="1400" dirty="0" err="1" smtClean="0"/>
              <a:t>bushmeat</a:t>
            </a:r>
            <a:endParaRPr lang="en-US" sz="1400" dirty="0" smtClean="0"/>
          </a:p>
          <a:p>
            <a:r>
              <a:rPr lang="en-US" sz="1400" dirty="0" smtClean="0"/>
              <a:t>in Asia, the demand for pangolins is growing </a:t>
            </a:r>
            <a:r>
              <a:rPr lang="en-US" sz="1400" dirty="0" smtClean="0">
                <a:sym typeface="Wingdings 3"/>
              </a:rPr>
              <a:t> </a:t>
            </a:r>
            <a:r>
              <a:rPr lang="en-US" sz="1400" dirty="0" smtClean="0"/>
              <a:t> they are considered a delicacy </a:t>
            </a:r>
            <a:r>
              <a:rPr lang="en-US" sz="1400" dirty="0" smtClean="0">
                <a:sym typeface="Wingdings 3"/>
              </a:rPr>
              <a:t> </a:t>
            </a:r>
            <a:r>
              <a:rPr lang="en-US" sz="1400" dirty="0" smtClean="0"/>
              <a:t> since the 16</a:t>
            </a:r>
            <a:r>
              <a:rPr lang="en-US" sz="1400" baseline="30000" dirty="0" smtClean="0"/>
              <a:t>th</a:t>
            </a:r>
            <a:r>
              <a:rPr lang="en-US" sz="1400" dirty="0" smtClean="0"/>
              <a:t> century, pangolin meat has been consumed in China as a tonic</a:t>
            </a:r>
          </a:p>
          <a:p>
            <a:r>
              <a:rPr lang="en-US" sz="1400" dirty="0" smtClean="0"/>
              <a:t>currently it is a luxury food </a:t>
            </a:r>
            <a:r>
              <a:rPr lang="en-US" sz="1400" dirty="0" smtClean="0">
                <a:sym typeface="Wingdings 3"/>
              </a:rPr>
              <a:t></a:t>
            </a:r>
            <a:r>
              <a:rPr lang="en-US" sz="1400" dirty="0" smtClean="0"/>
              <a:t> pangolins are served roasted, in sauce, stewed, and even unborn individuals are processed – Chinese special soup in which the</a:t>
            </a:r>
            <a:r>
              <a:rPr lang="cs-CZ" sz="1400" dirty="0" smtClean="0"/>
              <a:t> </a:t>
            </a:r>
            <a:r>
              <a:rPr lang="en-US" sz="1400" dirty="0" smtClean="0"/>
              <a:t>pangolin embryo floats</a:t>
            </a:r>
            <a:endParaRPr lang="en-US" sz="1400"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30</a:t>
            </a:fld>
            <a:endParaRPr lang="cs-CZ"/>
          </a:p>
        </p:txBody>
      </p:sp>
    </p:spTree>
    <p:extLst>
      <p:ext uri="{BB962C8B-B14F-4D97-AF65-F5344CB8AC3E}">
        <p14:creationId xmlns:p14="http://schemas.microsoft.com/office/powerpoint/2010/main" val="31829887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Pangolins</a:t>
            </a:r>
            <a:r>
              <a:rPr lang="cs-CZ" dirty="0"/>
              <a:t> </a:t>
            </a:r>
            <a:r>
              <a:rPr lang="cs-CZ" sz="2000" dirty="0" smtClean="0"/>
              <a:t>(3/3</a:t>
            </a:r>
            <a:r>
              <a:rPr lang="cs-CZ" sz="2000" dirty="0"/>
              <a:t>)</a:t>
            </a:r>
            <a:endParaRPr lang="cs-CZ" dirty="0"/>
          </a:p>
        </p:txBody>
      </p:sp>
      <p:sp>
        <p:nvSpPr>
          <p:cNvPr id="3" name="Zástupný symbol pro obsah 2"/>
          <p:cNvSpPr>
            <a:spLocks noGrp="1"/>
          </p:cNvSpPr>
          <p:nvPr>
            <p:ph idx="1"/>
          </p:nvPr>
        </p:nvSpPr>
        <p:spPr>
          <a:xfrm>
            <a:off x="457200" y="1052736"/>
            <a:ext cx="8229600" cy="5256584"/>
          </a:xfrm>
        </p:spPr>
        <p:txBody>
          <a:bodyPr>
            <a:noAutofit/>
          </a:bodyPr>
          <a:lstStyle/>
          <a:p>
            <a:pPr>
              <a:spcBef>
                <a:spcPts val="300"/>
              </a:spcBef>
            </a:pPr>
            <a:r>
              <a:rPr lang="en-US" sz="1600" dirty="0" smtClean="0"/>
              <a:t>international survey in 2010-2015 reveals new routes of illegal trade </a:t>
            </a:r>
            <a:r>
              <a:rPr lang="en-US" sz="1600" dirty="0" smtClean="0">
                <a:sym typeface="Wingdings" panose="05000000000000000000" pitchFamily="2" charset="2"/>
              </a:rPr>
              <a:t></a:t>
            </a:r>
            <a:r>
              <a:rPr lang="en-US" sz="1600" dirty="0" smtClean="0"/>
              <a:t> most of the trade takes place in Asia (China, Vietnam, Malaysia and Hong Kong) </a:t>
            </a:r>
            <a:r>
              <a:rPr lang="en-US" sz="1600" dirty="0" smtClean="0">
                <a:sym typeface="Wingdings" panose="05000000000000000000" pitchFamily="2" charset="2"/>
              </a:rPr>
              <a:t></a:t>
            </a:r>
            <a:r>
              <a:rPr lang="en-US" sz="1600" dirty="0" smtClean="0"/>
              <a:t> the source is countries where pangolins occur in the wild and where they are illegally poached – in Africa especially Cameroon , Nigeria, Uganda and Sierra Leone, in Asia Indonesia, Malaysia and Myanmar</a:t>
            </a:r>
          </a:p>
          <a:p>
            <a:pPr>
              <a:spcBef>
                <a:spcPts val="300"/>
              </a:spcBef>
            </a:pPr>
            <a:r>
              <a:rPr lang="en-US" sz="1600" dirty="0" smtClean="0"/>
              <a:t>in Asian ports, huge consignments containing several tones of dead pangolins, scales or even live animals are often confiscated</a:t>
            </a:r>
          </a:p>
          <a:p>
            <a:pPr>
              <a:spcBef>
                <a:spcPts val="300"/>
              </a:spcBef>
            </a:pPr>
            <a:r>
              <a:rPr lang="en-US" sz="1600" dirty="0" smtClean="0"/>
              <a:t>pangolins are transported alive and are killed only after transport to the destination (the meat does not spoil)</a:t>
            </a:r>
          </a:p>
          <a:p>
            <a:pPr>
              <a:spcBef>
                <a:spcPts val="300"/>
              </a:spcBef>
            </a:pPr>
            <a:r>
              <a:rPr lang="en-US" sz="1600" dirty="0" smtClean="0"/>
              <a:t>animals are heavily parasitized, doped with strong antibiotics and vitamins to withstand transport</a:t>
            </a:r>
          </a:p>
          <a:p>
            <a:pPr>
              <a:spcBef>
                <a:spcPts val="300"/>
              </a:spcBef>
            </a:pPr>
            <a:r>
              <a:rPr lang="en-US" sz="1600" dirty="0" smtClean="0"/>
              <a:t>pangolins are forcibly fed a large volume of gypsum powder or </a:t>
            </a:r>
            <a:r>
              <a:rPr lang="en-US" sz="1600" dirty="0" err="1" smtClean="0"/>
              <a:t>Dioscorea</a:t>
            </a:r>
            <a:r>
              <a:rPr lang="en-US" sz="1600" dirty="0" smtClean="0"/>
              <a:t> root powder to increase their sales weight</a:t>
            </a:r>
          </a:p>
          <a:p>
            <a:pPr>
              <a:spcBef>
                <a:spcPts val="300"/>
              </a:spcBef>
            </a:pPr>
            <a:r>
              <a:rPr lang="en-US" sz="1600" dirty="0" smtClean="0"/>
              <a:t>the vast majority of animals, if discovered and confiscated, will die in a very short time </a:t>
            </a:r>
            <a:r>
              <a:rPr lang="en-US" sz="1600" dirty="0" smtClean="0">
                <a:sym typeface="Wingdings" panose="05000000000000000000" pitchFamily="2" charset="2"/>
              </a:rPr>
              <a:t></a:t>
            </a:r>
            <a:r>
              <a:rPr lang="en-US" sz="1600" dirty="0" smtClean="0"/>
              <a:t> the chance of returning to nature is practically zero</a:t>
            </a:r>
          </a:p>
          <a:p>
            <a:pPr>
              <a:spcBef>
                <a:spcPts val="300"/>
              </a:spcBef>
            </a:pPr>
            <a:r>
              <a:rPr lang="en-US" sz="1600" dirty="0" smtClean="0"/>
              <a:t>from Africa, pangolins are often sent to Asia in transit through Europe (France, Belgium, Germany, the Netherlands and Switzerland)</a:t>
            </a:r>
          </a:p>
          <a:p>
            <a:pPr>
              <a:spcBef>
                <a:spcPts val="300"/>
              </a:spcBef>
            </a:pPr>
            <a:r>
              <a:rPr lang="en-US" sz="1600" dirty="0" smtClean="0"/>
              <a:t>the Netherlands and Switzerland are considered to be the target countries for pangolins consumption, as is the US – for example, in 2015, a consignment of 700 kg of ivory and 2,000 kg of pangolin scales destined for the Netherlands was seized in Uganda</a:t>
            </a:r>
          </a:p>
          <a:p>
            <a:pPr>
              <a:spcBef>
                <a:spcPts val="300"/>
              </a:spcBef>
            </a:pPr>
            <a:r>
              <a:rPr lang="en-US" sz="1600" dirty="0" smtClean="0"/>
              <a:t>pangolins can be helped by a combination of several approaches – strict protection in nature, strict control and punishment of perpetrators (poachers, traffickers and consumers) and spreading awareness, especially in Asia</a:t>
            </a:r>
            <a:endParaRPr lang="en-US" sz="1600"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31</a:t>
            </a:fld>
            <a:endParaRPr lang="cs-CZ" dirty="0"/>
          </a:p>
        </p:txBody>
      </p:sp>
    </p:spTree>
    <p:extLst>
      <p:ext uri="{BB962C8B-B14F-4D97-AF65-F5344CB8AC3E}">
        <p14:creationId xmlns:p14="http://schemas.microsoft.com/office/powerpoint/2010/main" val="24861796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Primates</a:t>
            </a:r>
            <a:r>
              <a:rPr lang="cs-CZ" dirty="0" smtClean="0"/>
              <a:t> </a:t>
            </a:r>
            <a:r>
              <a:rPr lang="cs-CZ" sz="2000" dirty="0" smtClean="0"/>
              <a:t>(1/2)</a:t>
            </a:r>
            <a:endParaRPr lang="cs-CZ" sz="2000" dirty="0"/>
          </a:p>
        </p:txBody>
      </p:sp>
      <p:sp>
        <p:nvSpPr>
          <p:cNvPr id="3" name="Zástupný symbol pro obsah 2"/>
          <p:cNvSpPr>
            <a:spLocks noGrp="1"/>
          </p:cNvSpPr>
          <p:nvPr>
            <p:ph idx="1"/>
          </p:nvPr>
        </p:nvSpPr>
        <p:spPr/>
        <p:txBody>
          <a:bodyPr>
            <a:noAutofit/>
          </a:bodyPr>
          <a:lstStyle/>
          <a:p>
            <a:r>
              <a:rPr lang="en-US" sz="1600" dirty="0" smtClean="0"/>
              <a:t>60</a:t>
            </a:r>
            <a:r>
              <a:rPr lang="en-US" sz="1600" dirty="0"/>
              <a:t>% of primate species are threatened with extinction and numbers are declining in 75% of species</a:t>
            </a:r>
          </a:p>
          <a:p>
            <a:r>
              <a:rPr lang="en-US" sz="1600" dirty="0"/>
              <a:t>primates are particularly threatened by the loss of their natural environment </a:t>
            </a:r>
            <a:r>
              <a:rPr lang="cs-CZ" sz="1600" dirty="0">
                <a:sym typeface="Wingdings 3"/>
              </a:rPr>
              <a:t></a:t>
            </a:r>
            <a:r>
              <a:rPr lang="en-US" sz="1600" dirty="0" smtClean="0"/>
              <a:t> </a:t>
            </a:r>
            <a:r>
              <a:rPr lang="en-US" sz="1600" dirty="0"/>
              <a:t>​​transformation into plantations or ranches</a:t>
            </a:r>
          </a:p>
          <a:p>
            <a:r>
              <a:rPr lang="en-US" sz="1600" dirty="0"/>
              <a:t>road construction, the extraction of raw materials or environmental pollution also contribute to the threat to primates</a:t>
            </a:r>
          </a:p>
          <a:p>
            <a:r>
              <a:rPr lang="en-US" sz="1600" dirty="0"/>
              <a:t>primates are often hunted for meat or for illegal trade</a:t>
            </a:r>
          </a:p>
          <a:p>
            <a:r>
              <a:rPr lang="cs-CZ" sz="1600" dirty="0" smtClean="0"/>
              <a:t>h</a:t>
            </a:r>
            <a:r>
              <a:rPr lang="en-US" sz="1600" dirty="0" err="1" smtClean="0"/>
              <a:t>unting</a:t>
            </a:r>
            <a:r>
              <a:rPr lang="en-US" sz="1600" dirty="0" smtClean="0"/>
              <a:t> </a:t>
            </a:r>
            <a:r>
              <a:rPr lang="en-US" sz="1600" dirty="0"/>
              <a:t>is a major cause of declining populations of large primates in Africa and Southeast Asia</a:t>
            </a:r>
          </a:p>
          <a:p>
            <a:r>
              <a:rPr lang="en-US" sz="1600" dirty="0"/>
              <a:t>the cause of hunting is usually the trade in their meat (</a:t>
            </a:r>
            <a:r>
              <a:rPr lang="en-US" sz="1600" dirty="0" err="1"/>
              <a:t>bushmeat</a:t>
            </a:r>
            <a:r>
              <a:rPr lang="en-US" sz="1600" dirty="0"/>
              <a:t>), to a lesser extent the trade in live young or various parts of the bodies of apes, which are later used for ceremonial or medical purposes</a:t>
            </a:r>
          </a:p>
          <a:p>
            <a:r>
              <a:rPr lang="en-US" sz="1600" dirty="0"/>
              <a:t>occasionally hunting is the result of human-primate conflict (crop damage)</a:t>
            </a:r>
          </a:p>
          <a:p>
            <a:r>
              <a:rPr lang="en-US" sz="1600" dirty="0"/>
              <a:t>in some countries (especially in Africa) hunting and sale takes place mainly for cultural or religious reasons, in many countries </a:t>
            </a:r>
            <a:r>
              <a:rPr lang="en-US" sz="1600" dirty="0" smtClean="0"/>
              <a:t>(e.g. </a:t>
            </a:r>
            <a:r>
              <a:rPr lang="en-US" sz="1600" dirty="0"/>
              <a:t>Latin America, South and Southeast Asia) it takes place on a much more massive and economically motivated scale (demand for traditional medicine, domestic pets, trophies, luxury cosmetics or the entertainment industry</a:t>
            </a:r>
            <a:endParaRPr lang="cs-CZ" sz="1600"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32</a:t>
            </a:fld>
            <a:endParaRPr lang="cs-CZ"/>
          </a:p>
        </p:txBody>
      </p:sp>
    </p:spTree>
    <p:extLst>
      <p:ext uri="{BB962C8B-B14F-4D97-AF65-F5344CB8AC3E}">
        <p14:creationId xmlns:p14="http://schemas.microsoft.com/office/powerpoint/2010/main" val="18785035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Primates</a:t>
            </a:r>
            <a:r>
              <a:rPr lang="cs-CZ" dirty="0" smtClean="0"/>
              <a:t> </a:t>
            </a:r>
            <a:r>
              <a:rPr lang="cs-CZ" sz="2000" dirty="0" smtClean="0"/>
              <a:t>(2/2)</a:t>
            </a:r>
            <a:endParaRPr lang="cs-CZ" dirty="0"/>
          </a:p>
        </p:txBody>
      </p:sp>
      <p:sp>
        <p:nvSpPr>
          <p:cNvPr id="3" name="Zástupný symbol pro obsah 2"/>
          <p:cNvSpPr>
            <a:spLocks noGrp="1"/>
          </p:cNvSpPr>
          <p:nvPr>
            <p:ph idx="1"/>
          </p:nvPr>
        </p:nvSpPr>
        <p:spPr/>
        <p:txBody>
          <a:bodyPr>
            <a:noAutofit/>
          </a:bodyPr>
          <a:lstStyle/>
          <a:p>
            <a:r>
              <a:rPr lang="en-US" sz="2000" dirty="0"/>
              <a:t>Eastern Europe </a:t>
            </a:r>
            <a:r>
              <a:rPr lang="en-US" sz="2000" dirty="0" smtClean="0"/>
              <a:t>– in </a:t>
            </a:r>
            <a:r>
              <a:rPr lang="en-US" sz="2000" dirty="0"/>
              <a:t>some former Soviet states private collections of oligarchs</a:t>
            </a:r>
          </a:p>
          <a:p>
            <a:r>
              <a:rPr lang="en-US" sz="2000" dirty="0"/>
              <a:t>Bonobo chimpanzees smuggled through Armenia and sent to Russia and neighboring republics, including Ukraine, a problem in the Middle East (chimpanzees, orangutans)</a:t>
            </a:r>
          </a:p>
          <a:p>
            <a:r>
              <a:rPr lang="en-US" sz="2000" dirty="0"/>
              <a:t>for the sale of a small chimpanzee or gorilla, poachers have to kill an average of 10 adults (poachers often injure even the spotted cub)</a:t>
            </a:r>
          </a:p>
          <a:p>
            <a:r>
              <a:rPr lang="en-US" sz="2000" dirty="0"/>
              <a:t>in the case of orangutans, it is "enough" to kill the mother, it is not necessary to get rid of the whole group</a:t>
            </a:r>
          </a:p>
          <a:p>
            <a:r>
              <a:rPr lang="en-US" sz="2000" dirty="0"/>
              <a:t>China imports hundreds of illegally obtained chimpanzees from the wild </a:t>
            </a:r>
            <a:r>
              <a:rPr lang="en-US" sz="2000" dirty="0" err="1"/>
              <a:t>regulace</a:t>
            </a:r>
            <a:r>
              <a:rPr lang="en-US" sz="2000" dirty="0"/>
              <a:t> circumvention of regulation</a:t>
            </a:r>
          </a:p>
          <a:p>
            <a:r>
              <a:rPr lang="en-US" sz="2000" dirty="0"/>
              <a:t>in West Africa, chimpanzees have been declared highly endangered </a:t>
            </a:r>
            <a:r>
              <a:rPr lang="en-US" sz="2000" dirty="0" smtClean="0"/>
              <a:t>in </a:t>
            </a:r>
            <a:r>
              <a:rPr lang="en-US" sz="2000" dirty="0"/>
              <a:t>countries such as Côte d'Ivoire, 90% of the chimpanzee population has been lost in the last 15 years</a:t>
            </a:r>
            <a:endParaRPr lang="cs-CZ" sz="2000" dirty="0" smtClean="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33</a:t>
            </a:fld>
            <a:endParaRPr lang="cs-CZ"/>
          </a:p>
        </p:txBody>
      </p:sp>
    </p:spTree>
    <p:extLst>
      <p:ext uri="{BB962C8B-B14F-4D97-AF65-F5344CB8AC3E}">
        <p14:creationId xmlns:p14="http://schemas.microsoft.com/office/powerpoint/2010/main" val="17092441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en-US" sz="3000" dirty="0"/>
              <a:t>European Union Network for the Implementation and Enforcement of Environmental Law (IMPEL)</a:t>
            </a:r>
            <a:endParaRPr lang="cs-CZ" sz="3000" dirty="0"/>
          </a:p>
        </p:txBody>
      </p:sp>
      <p:sp>
        <p:nvSpPr>
          <p:cNvPr id="3" name="Zástupný symbol pro obsah 2"/>
          <p:cNvSpPr>
            <a:spLocks noGrp="1"/>
          </p:cNvSpPr>
          <p:nvPr>
            <p:ph idx="1"/>
          </p:nvPr>
        </p:nvSpPr>
        <p:spPr>
          <a:xfrm>
            <a:off x="457200" y="1628800"/>
            <a:ext cx="8229600" cy="4680520"/>
          </a:xfrm>
        </p:spPr>
        <p:txBody>
          <a:bodyPr>
            <a:normAutofit/>
          </a:bodyPr>
          <a:lstStyle/>
          <a:p>
            <a:r>
              <a:rPr lang="en-US" sz="2400" dirty="0"/>
              <a:t>international non - profit association</a:t>
            </a:r>
          </a:p>
          <a:p>
            <a:r>
              <a:rPr lang="en-US" sz="2400" dirty="0"/>
              <a:t>an informal network of European regulators and institutions</a:t>
            </a:r>
          </a:p>
          <a:p>
            <a:r>
              <a:rPr lang="en-US" sz="2400" dirty="0"/>
              <a:t>focus on the implementation and enforcement of environmental law</a:t>
            </a:r>
          </a:p>
          <a:p>
            <a:r>
              <a:rPr lang="en-US" sz="2400" dirty="0"/>
              <a:t>registered in Belgium, established in Brussels</a:t>
            </a:r>
          </a:p>
          <a:p>
            <a:r>
              <a:rPr lang="en-US" sz="2400" dirty="0"/>
              <a:t>55 members from 36 countries, including all EU countries, Northern Macedonia, Serbia, Turkey, Iceland, Kosovo, Albania, Switzerland and </a:t>
            </a:r>
            <a:r>
              <a:rPr lang="en-US" sz="2400" dirty="0" smtClean="0"/>
              <a:t>Norway</a:t>
            </a:r>
            <a:endParaRPr lang="cs-CZ" sz="2400" dirty="0" smtClean="0"/>
          </a:p>
          <a:p>
            <a:r>
              <a:rPr lang="cs-CZ" sz="2400" dirty="0" smtClean="0">
                <a:hlinkClick r:id="rId2"/>
              </a:rPr>
              <a:t>www.impel.eu</a:t>
            </a:r>
            <a:endParaRPr lang="cs-CZ" sz="2400" dirty="0" smtClean="0"/>
          </a:p>
          <a:p>
            <a:endParaRPr lang="cs-CZ" dirty="0" smtClean="0"/>
          </a:p>
          <a:p>
            <a:endParaRPr lang="cs-CZ" dirty="0"/>
          </a:p>
          <a:p>
            <a:endParaRPr lang="cs-CZ"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34</a:t>
            </a:fld>
            <a:endParaRPr lang="cs-CZ"/>
          </a:p>
        </p:txBody>
      </p:sp>
      <p:pic>
        <p:nvPicPr>
          <p:cNvPr id="5"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bwMode="auto">
          <a:xfrm>
            <a:off x="6300192" y="4653136"/>
            <a:ext cx="1943100" cy="1638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430511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TigrisID</a:t>
            </a:r>
            <a:endParaRPr lang="cs-CZ" dirty="0"/>
          </a:p>
        </p:txBody>
      </p:sp>
      <p:sp>
        <p:nvSpPr>
          <p:cNvPr id="3" name="Zástupný symbol pro obsah 2"/>
          <p:cNvSpPr>
            <a:spLocks noGrp="1"/>
          </p:cNvSpPr>
          <p:nvPr>
            <p:ph idx="1"/>
          </p:nvPr>
        </p:nvSpPr>
        <p:spPr>
          <a:xfrm>
            <a:off x="457200" y="1268760"/>
            <a:ext cx="8229600" cy="5256584"/>
          </a:xfrm>
        </p:spPr>
        <p:txBody>
          <a:bodyPr>
            <a:noAutofit/>
          </a:bodyPr>
          <a:lstStyle/>
          <a:p>
            <a:pPr>
              <a:spcBef>
                <a:spcPts val="300"/>
              </a:spcBef>
            </a:pPr>
            <a:r>
              <a:rPr lang="cs-CZ" sz="1800" dirty="0" smtClean="0"/>
              <a:t>i</a:t>
            </a:r>
            <a:r>
              <a:rPr lang="en-US" sz="1800" dirty="0" smtClean="0"/>
              <a:t>n </a:t>
            </a:r>
            <a:r>
              <a:rPr lang="en-US" sz="1800" dirty="0"/>
              <a:t>2019, the </a:t>
            </a:r>
            <a:r>
              <a:rPr lang="en-US" sz="1800" dirty="0" err="1"/>
              <a:t>TigrisID</a:t>
            </a:r>
            <a:r>
              <a:rPr lang="en-US" sz="1800" dirty="0"/>
              <a:t> project focused on the development of identification kits for tiger DNA was introduced, </a:t>
            </a:r>
            <a:r>
              <a:rPr lang="en-US" sz="1800" dirty="0" smtClean="0"/>
              <a:t>supported </a:t>
            </a:r>
            <a:r>
              <a:rPr lang="en-US" sz="1800" dirty="0"/>
              <a:t>by the Security Research program for the needs of the state 2016-2021 Ministry of the Interior of the Czech Republic</a:t>
            </a:r>
          </a:p>
          <a:p>
            <a:pPr>
              <a:spcBef>
                <a:spcPts val="300"/>
              </a:spcBef>
            </a:pPr>
            <a:r>
              <a:rPr lang="en-US" sz="1800" dirty="0"/>
              <a:t>in addition to identification kits, we are working on a system for exchanging forensic data and a related database </a:t>
            </a:r>
            <a:r>
              <a:rPr lang="en-US" sz="1800" dirty="0" smtClean="0">
                <a:sym typeface="Wingdings" panose="05000000000000000000" pitchFamily="2" charset="2"/>
              </a:rPr>
              <a:t></a:t>
            </a:r>
            <a:r>
              <a:rPr lang="en-US" sz="1800" dirty="0" smtClean="0"/>
              <a:t> </a:t>
            </a:r>
            <a:r>
              <a:rPr lang="en-US" sz="1800" dirty="0"/>
              <a:t>with the aim of preparing an effective tool for proving trade in products from protected species</a:t>
            </a:r>
          </a:p>
          <a:p>
            <a:pPr>
              <a:spcBef>
                <a:spcPts val="300"/>
              </a:spcBef>
            </a:pPr>
            <a:r>
              <a:rPr lang="cs-CZ" sz="1800" dirty="0" smtClean="0"/>
              <a:t>a</a:t>
            </a:r>
            <a:r>
              <a:rPr lang="en-US" sz="1800" dirty="0" smtClean="0"/>
              <a:t>s </a:t>
            </a:r>
            <a:r>
              <a:rPr lang="en-US" sz="1800" dirty="0"/>
              <a:t>part of the preparation of a resolution on Asian large felines, the Czech Republic proposed to the parties to the CITES Convention to send samples from live tigers to the Czech Republic, including confiscated specimens or products with suspected tiger DNA </a:t>
            </a:r>
            <a:r>
              <a:rPr lang="en-US" sz="1800" dirty="0" smtClean="0"/>
              <a:t>content</a:t>
            </a:r>
            <a:endParaRPr lang="en-US" sz="1800" dirty="0"/>
          </a:p>
          <a:p>
            <a:pPr>
              <a:spcBef>
                <a:spcPts val="300"/>
              </a:spcBef>
            </a:pPr>
            <a:r>
              <a:rPr lang="en-US" sz="1800" dirty="0"/>
              <a:t>new modern forensic approaches enabling a more effective fight against the illegal trade in tigers and their </a:t>
            </a:r>
            <a:r>
              <a:rPr lang="en-US" sz="1800"/>
              <a:t>products </a:t>
            </a:r>
            <a:r>
              <a:rPr lang="en-US" sz="1800" smtClean="0">
                <a:sym typeface="Wingdings" panose="05000000000000000000" pitchFamily="2" charset="2"/>
              </a:rPr>
              <a:t></a:t>
            </a:r>
            <a:r>
              <a:rPr lang="en-US" sz="1800" smtClean="0"/>
              <a:t> </a:t>
            </a:r>
            <a:r>
              <a:rPr lang="en-US" sz="1800" dirty="0"/>
              <a:t>such as the method of detecting DNA in heavily processed products, such as tiger broths and broths captured in the Czech Republic during Operation Trophy (2018), the possibility of assigning DNA to individual specimens or the development of a database on the hereditary information of individual tigers</a:t>
            </a:r>
          </a:p>
          <a:p>
            <a:pPr>
              <a:spcBef>
                <a:spcPts val="300"/>
              </a:spcBef>
            </a:pPr>
            <a:r>
              <a:rPr lang="en-US" sz="1800" dirty="0"/>
              <a:t>Czech zoos are involved in the project, which provided samples of their farmed animals, European zoos, the European Association of Zoos and Aquariums also cooperates</a:t>
            </a:r>
            <a:endParaRPr lang="cs-CZ" sz="1800"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35</a:t>
            </a:fld>
            <a:endParaRPr lang="cs-CZ"/>
          </a:p>
        </p:txBody>
      </p:sp>
    </p:spTree>
    <p:extLst>
      <p:ext uri="{BB962C8B-B14F-4D97-AF65-F5344CB8AC3E}">
        <p14:creationId xmlns:p14="http://schemas.microsoft.com/office/powerpoint/2010/main" val="4611097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fld id="{7195B31C-E193-41A0-9F8C-8B4E434DDE71}" type="slidenum">
              <a:rPr lang="cs-CZ" smtClean="0"/>
              <a:t>36</a:t>
            </a:fld>
            <a:endParaRPr lang="cs-CZ"/>
          </a:p>
        </p:txBody>
      </p:sp>
    </p:spTree>
    <p:extLst>
      <p:ext uri="{BB962C8B-B14F-4D97-AF65-F5344CB8AC3E}">
        <p14:creationId xmlns:p14="http://schemas.microsoft.com/office/powerpoint/2010/main" val="1029179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Basic </a:t>
            </a:r>
            <a:r>
              <a:rPr lang="cs-CZ" dirty="0" err="1" smtClean="0"/>
              <a:t>terms</a:t>
            </a:r>
            <a:r>
              <a:rPr lang="cs-CZ" dirty="0" smtClean="0"/>
              <a:t> </a:t>
            </a:r>
            <a:r>
              <a:rPr lang="cs-CZ" sz="2000" dirty="0" smtClean="0"/>
              <a:t>(1/3)</a:t>
            </a:r>
            <a:endParaRPr lang="cs-CZ" sz="2000" dirty="0"/>
          </a:p>
        </p:txBody>
      </p:sp>
      <p:sp>
        <p:nvSpPr>
          <p:cNvPr id="3" name="Zástupný symbol pro obsah 2"/>
          <p:cNvSpPr>
            <a:spLocks noGrp="1"/>
          </p:cNvSpPr>
          <p:nvPr>
            <p:ph idx="1"/>
          </p:nvPr>
        </p:nvSpPr>
        <p:spPr>
          <a:xfrm>
            <a:off x="457200" y="1052736"/>
            <a:ext cx="8229600" cy="4968552"/>
          </a:xfrm>
        </p:spPr>
        <p:txBody>
          <a:bodyPr>
            <a:noAutofit/>
          </a:bodyPr>
          <a:lstStyle/>
          <a:p>
            <a:pPr>
              <a:spcBef>
                <a:spcPts val="300"/>
              </a:spcBef>
            </a:pPr>
            <a:r>
              <a:rPr lang="en-US" sz="2000" dirty="0" smtClean="0"/>
              <a:t>The </a:t>
            </a:r>
            <a:r>
              <a:rPr lang="en-US" sz="2000" b="1" dirty="0"/>
              <a:t>environment</a:t>
            </a:r>
            <a:r>
              <a:rPr lang="en-US" sz="2000" dirty="0"/>
              <a:t> is everything that creates the natural conditions for the existence of organisms, including humans, and is a prerequisite for their further development. Its components are mainly air, water, rocks, soil, organisms, ecosystems and energy.</a:t>
            </a:r>
          </a:p>
          <a:p>
            <a:pPr>
              <a:spcBef>
                <a:spcPts val="300"/>
              </a:spcBef>
            </a:pPr>
            <a:r>
              <a:rPr lang="en-US" sz="2000" dirty="0"/>
              <a:t>An </a:t>
            </a:r>
            <a:r>
              <a:rPr lang="en-US" sz="2000" b="1" dirty="0"/>
              <a:t>ecosystem</a:t>
            </a:r>
            <a:r>
              <a:rPr lang="en-US" sz="2000" dirty="0"/>
              <a:t> is a functional system of living and non-living components of the environment, which are interconnected by the exchange of substances, the flow of energy and the transmission of information, and which interact and evolve in a certain space and time.</a:t>
            </a:r>
          </a:p>
          <a:p>
            <a:pPr>
              <a:spcBef>
                <a:spcPts val="300"/>
              </a:spcBef>
            </a:pPr>
            <a:r>
              <a:rPr lang="en-US" sz="2000" b="1" dirty="0"/>
              <a:t>Ecological</a:t>
            </a:r>
            <a:r>
              <a:rPr lang="en-US" sz="2000" dirty="0"/>
              <a:t> </a:t>
            </a:r>
            <a:r>
              <a:rPr lang="en-US" sz="2000" b="1" dirty="0"/>
              <a:t>stability</a:t>
            </a:r>
            <a:r>
              <a:rPr lang="en-US" sz="2000" dirty="0"/>
              <a:t> is the ability of an ecosystem to compensate for changes caused by external factors and to preserve its natural properties and functions.</a:t>
            </a:r>
          </a:p>
          <a:p>
            <a:pPr>
              <a:spcBef>
                <a:spcPts val="300"/>
              </a:spcBef>
            </a:pPr>
            <a:r>
              <a:rPr lang="en-US" sz="2000" b="1" dirty="0"/>
              <a:t>Tolerable load on the territory </a:t>
            </a:r>
            <a:r>
              <a:rPr lang="en-US" sz="2000" dirty="0"/>
              <a:t>is such a load on the territory by human activity, which does not damage the environment, especially its components, the functions of ecosystems or ecological stability.</a:t>
            </a:r>
          </a:p>
          <a:p>
            <a:pPr>
              <a:spcBef>
                <a:spcPts val="300"/>
              </a:spcBef>
            </a:pPr>
            <a:r>
              <a:rPr lang="en-US" sz="2000" b="1" dirty="0"/>
              <a:t>Sustainable</a:t>
            </a:r>
            <a:r>
              <a:rPr lang="en-US" sz="2000" dirty="0"/>
              <a:t> </a:t>
            </a:r>
            <a:r>
              <a:rPr lang="en-US" sz="2000" b="1" dirty="0"/>
              <a:t>development</a:t>
            </a:r>
            <a:r>
              <a:rPr lang="en-US" sz="2000" dirty="0"/>
              <a:t> of society is development that preserves the ability of current and future generations to meet their basic needs, while not reducing the diversity of nature and preserving the natural functions of ecosystems.</a:t>
            </a:r>
          </a:p>
          <a:p>
            <a:endParaRPr lang="cs-CZ" sz="2000"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4</a:t>
            </a:fld>
            <a:endParaRPr lang="cs-CZ"/>
          </a:p>
        </p:txBody>
      </p:sp>
    </p:spTree>
    <p:extLst>
      <p:ext uri="{BB962C8B-B14F-4D97-AF65-F5344CB8AC3E}">
        <p14:creationId xmlns:p14="http://schemas.microsoft.com/office/powerpoint/2010/main" val="34145550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Basic </a:t>
            </a:r>
            <a:r>
              <a:rPr lang="cs-CZ" dirty="0" err="1"/>
              <a:t>terms</a:t>
            </a:r>
            <a:r>
              <a:rPr lang="cs-CZ" dirty="0"/>
              <a:t> </a:t>
            </a:r>
            <a:r>
              <a:rPr lang="cs-CZ" sz="2000" dirty="0" smtClean="0"/>
              <a:t>(2/3)</a:t>
            </a:r>
            <a:endParaRPr lang="cs-CZ" sz="2000" dirty="0"/>
          </a:p>
        </p:txBody>
      </p:sp>
      <p:sp>
        <p:nvSpPr>
          <p:cNvPr id="3" name="Zástupný symbol pro obsah 2"/>
          <p:cNvSpPr>
            <a:spLocks noGrp="1"/>
          </p:cNvSpPr>
          <p:nvPr>
            <p:ph idx="1"/>
          </p:nvPr>
        </p:nvSpPr>
        <p:spPr>
          <a:xfrm>
            <a:off x="457200" y="1268760"/>
            <a:ext cx="8229600" cy="4968552"/>
          </a:xfrm>
        </p:spPr>
        <p:txBody>
          <a:bodyPr>
            <a:noAutofit/>
          </a:bodyPr>
          <a:lstStyle/>
          <a:p>
            <a:pPr>
              <a:spcBef>
                <a:spcPts val="300"/>
              </a:spcBef>
            </a:pPr>
            <a:r>
              <a:rPr lang="en-US" sz="2000" b="1" dirty="0" smtClean="0"/>
              <a:t>Natural</a:t>
            </a:r>
            <a:r>
              <a:rPr lang="en-US" sz="2000" dirty="0" smtClean="0"/>
              <a:t> </a:t>
            </a:r>
            <a:r>
              <a:rPr lang="en-US" sz="2000" b="1" dirty="0"/>
              <a:t>resources</a:t>
            </a:r>
            <a:r>
              <a:rPr lang="en-US" sz="2000" dirty="0"/>
              <a:t> are those parts of living or inanimate nature that man uses or can use to satisfy his needs.</a:t>
            </a:r>
          </a:p>
          <a:p>
            <a:pPr>
              <a:spcBef>
                <a:spcPts val="300"/>
              </a:spcBef>
            </a:pPr>
            <a:r>
              <a:rPr lang="en-US" sz="2000" b="1" dirty="0"/>
              <a:t>Renewable</a:t>
            </a:r>
            <a:r>
              <a:rPr lang="en-US" sz="2000" dirty="0"/>
              <a:t> </a:t>
            </a:r>
            <a:r>
              <a:rPr lang="en-US" sz="2000" b="1" dirty="0"/>
              <a:t>natural</a:t>
            </a:r>
            <a:r>
              <a:rPr lang="en-US" sz="2000" dirty="0"/>
              <a:t> </a:t>
            </a:r>
            <a:r>
              <a:rPr lang="en-US" sz="2000" b="1" dirty="0"/>
              <a:t>resources</a:t>
            </a:r>
            <a:r>
              <a:rPr lang="en-US" sz="2000" dirty="0"/>
              <a:t> have the ability to be partially or completely regenerated during gradual consumption, either on their own or with the contribution of humans. Non-renewable natural resources are wasted by consumption.</a:t>
            </a:r>
          </a:p>
          <a:p>
            <a:pPr>
              <a:spcBef>
                <a:spcPts val="300"/>
              </a:spcBef>
            </a:pPr>
            <a:r>
              <a:rPr lang="en-US" sz="2000" b="1" dirty="0"/>
              <a:t>Environmental</a:t>
            </a:r>
            <a:r>
              <a:rPr lang="en-US" sz="2000" dirty="0"/>
              <a:t> </a:t>
            </a:r>
            <a:r>
              <a:rPr lang="en-US" sz="2000" b="1" dirty="0"/>
              <a:t>pollution</a:t>
            </a:r>
            <a:r>
              <a:rPr lang="en-US" sz="2000" dirty="0"/>
              <a:t> is the introduction of such physical, chemical or biological agents into the environment as a result of human activity that are, by their nature or quantity, foreign to the environment.</a:t>
            </a:r>
          </a:p>
          <a:p>
            <a:pPr>
              <a:spcBef>
                <a:spcPts val="300"/>
              </a:spcBef>
            </a:pPr>
            <a:r>
              <a:rPr lang="en-US" sz="2000" b="1" dirty="0"/>
              <a:t>Damage</a:t>
            </a:r>
            <a:r>
              <a:rPr lang="en-US" sz="2000" dirty="0"/>
              <a:t> </a:t>
            </a:r>
            <a:r>
              <a:rPr lang="en-US" sz="2000" b="1" dirty="0"/>
              <a:t>to the environment </a:t>
            </a:r>
            <a:r>
              <a:rPr lang="en-US" sz="2000" dirty="0"/>
              <a:t>is the deterioration of its condition by pollution or other human activity beyond the limits set by special regulations.</a:t>
            </a:r>
          </a:p>
          <a:p>
            <a:pPr>
              <a:spcBef>
                <a:spcPts val="300"/>
              </a:spcBef>
            </a:pPr>
            <a:r>
              <a:rPr lang="en-US" sz="2000" b="1" dirty="0"/>
              <a:t>Environmental</a:t>
            </a:r>
            <a:r>
              <a:rPr lang="en-US" sz="2000" dirty="0"/>
              <a:t> </a:t>
            </a:r>
            <a:r>
              <a:rPr lang="en-US" sz="2000" b="1" dirty="0"/>
              <a:t>protection</a:t>
            </a:r>
            <a:r>
              <a:rPr lang="en-US" sz="2000" dirty="0"/>
              <a:t> includes activities that prevent, reduce or eliminate pollution or damage to the environment. It includes the protection of its individual components, species of organisms or specific ecosystems and their interrelationships, as well as the protection of the environment as a whole.</a:t>
            </a:r>
            <a:endParaRPr lang="cs-CZ" sz="2000"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5</a:t>
            </a:fld>
            <a:endParaRPr lang="cs-CZ" dirty="0"/>
          </a:p>
        </p:txBody>
      </p:sp>
    </p:spTree>
    <p:extLst>
      <p:ext uri="{BB962C8B-B14F-4D97-AF65-F5344CB8AC3E}">
        <p14:creationId xmlns:p14="http://schemas.microsoft.com/office/powerpoint/2010/main" val="34136468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Basic </a:t>
            </a:r>
            <a:r>
              <a:rPr lang="cs-CZ" dirty="0" err="1"/>
              <a:t>terms</a:t>
            </a:r>
            <a:r>
              <a:rPr lang="cs-CZ" dirty="0"/>
              <a:t> </a:t>
            </a:r>
            <a:r>
              <a:rPr lang="cs-CZ" sz="2000" dirty="0" smtClean="0"/>
              <a:t>(3/3)</a:t>
            </a:r>
            <a:endParaRPr lang="cs-CZ" sz="2000" dirty="0"/>
          </a:p>
        </p:txBody>
      </p:sp>
      <p:sp>
        <p:nvSpPr>
          <p:cNvPr id="3" name="Zástupný symbol pro obsah 2"/>
          <p:cNvSpPr>
            <a:spLocks noGrp="1"/>
          </p:cNvSpPr>
          <p:nvPr>
            <p:ph idx="1"/>
          </p:nvPr>
        </p:nvSpPr>
        <p:spPr/>
        <p:txBody>
          <a:bodyPr>
            <a:normAutofit/>
          </a:bodyPr>
          <a:lstStyle/>
          <a:p>
            <a:r>
              <a:rPr lang="en-US" sz="2000" b="1" dirty="0" smtClean="0"/>
              <a:t>Ecological </a:t>
            </a:r>
            <a:r>
              <a:rPr lang="en-US" sz="2000" b="1" dirty="0"/>
              <a:t>damage </a:t>
            </a:r>
            <a:r>
              <a:rPr lang="en-US" sz="2000" dirty="0"/>
              <a:t>is the loss or weakening of the natural functions of ecosystems, resulting from damage to their components or disruption of internal links and processes as a result of human activity.</a:t>
            </a:r>
          </a:p>
          <a:p>
            <a:r>
              <a:rPr lang="cs-CZ" sz="2000" b="1" dirty="0" smtClean="0"/>
              <a:t>W</a:t>
            </a:r>
            <a:r>
              <a:rPr lang="en-US" sz="2000" b="1" dirty="0" err="1" smtClean="0"/>
              <a:t>ildlife</a:t>
            </a:r>
            <a:r>
              <a:rPr lang="en-US" sz="2000" b="1" dirty="0" smtClean="0"/>
              <a:t> </a:t>
            </a:r>
            <a:r>
              <a:rPr lang="en-US" sz="2000" b="1" dirty="0"/>
              <a:t>crime </a:t>
            </a:r>
            <a:r>
              <a:rPr lang="en-US" sz="2000" dirty="0"/>
              <a:t>is illegal poaching, smuggling or transport of a specific animal product or species </a:t>
            </a:r>
            <a:r>
              <a:rPr lang="en-US" sz="2000" dirty="0" smtClean="0"/>
              <a:t>(e.g. </a:t>
            </a:r>
            <a:r>
              <a:rPr lang="en-US" sz="2000" dirty="0"/>
              <a:t>rhino horns or elephant tusks) carried out by a criminal group or individuals for financial or other material gain. This is the fourth most lucrative category of organized crime. Laws in this area are generally less strict than for other types of crime, so participation is less risky and more lucrative than other </a:t>
            </a:r>
            <a:r>
              <a:rPr lang="en-US" sz="2000" dirty="0" smtClean="0"/>
              <a:t>crimes</a:t>
            </a:r>
            <a:r>
              <a:rPr lang="cs-CZ" sz="2000" dirty="0" smtClean="0"/>
              <a:t>.</a:t>
            </a:r>
            <a:endParaRPr lang="en-US" sz="2000" dirty="0"/>
          </a:p>
          <a:p>
            <a:r>
              <a:rPr lang="cs-CZ" sz="2000" b="1" dirty="0" err="1"/>
              <a:t>P</a:t>
            </a:r>
            <a:r>
              <a:rPr lang="cs-CZ" sz="2000" b="1" dirty="0" err="1" smtClean="0"/>
              <a:t>angolins</a:t>
            </a:r>
            <a:r>
              <a:rPr lang="en-US" sz="2000" dirty="0" smtClean="0"/>
              <a:t> </a:t>
            </a:r>
            <a:r>
              <a:rPr lang="en-US" sz="2000" dirty="0"/>
              <a:t>(</a:t>
            </a:r>
            <a:r>
              <a:rPr lang="en-US" sz="2000" dirty="0" err="1"/>
              <a:t>Pholidota</a:t>
            </a:r>
            <a:r>
              <a:rPr lang="en-US" sz="2000" dirty="0"/>
              <a:t>) are an insectivorous order of mammals with a body covered with large </a:t>
            </a:r>
            <a:r>
              <a:rPr lang="en-US" sz="2000" dirty="0" smtClean="0"/>
              <a:t>scales</a:t>
            </a:r>
            <a:r>
              <a:rPr lang="en-US" sz="2000" dirty="0"/>
              <a:t>. We can find them in Africa and Asia. They feed mainly on ants, termites and other </a:t>
            </a:r>
            <a:r>
              <a:rPr lang="en-US" sz="2000" dirty="0" smtClean="0"/>
              <a:t>insects</a:t>
            </a:r>
            <a:r>
              <a:rPr lang="cs-CZ" sz="2000" dirty="0" smtClean="0"/>
              <a:t>.</a:t>
            </a:r>
            <a:endParaRPr lang="cs-CZ" sz="2000"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6</a:t>
            </a:fld>
            <a:endParaRPr lang="cs-CZ"/>
          </a:p>
        </p:txBody>
      </p:sp>
    </p:spTree>
    <p:extLst>
      <p:ext uri="{BB962C8B-B14F-4D97-AF65-F5344CB8AC3E}">
        <p14:creationId xmlns:p14="http://schemas.microsoft.com/office/powerpoint/2010/main" val="10707140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Institutions</a:t>
            </a:r>
            <a:endParaRPr lang="cs-CZ" dirty="0"/>
          </a:p>
        </p:txBody>
      </p:sp>
      <p:sp>
        <p:nvSpPr>
          <p:cNvPr id="3" name="Zástupný symbol pro obsah 2"/>
          <p:cNvSpPr>
            <a:spLocks noGrp="1"/>
          </p:cNvSpPr>
          <p:nvPr>
            <p:ph idx="1"/>
          </p:nvPr>
        </p:nvSpPr>
        <p:spPr/>
        <p:txBody>
          <a:bodyPr>
            <a:normAutofit/>
          </a:bodyPr>
          <a:lstStyle/>
          <a:p>
            <a:r>
              <a:rPr lang="en-US" dirty="0"/>
              <a:t>Ministry of the Environment</a:t>
            </a:r>
          </a:p>
          <a:p>
            <a:r>
              <a:rPr lang="cs-CZ" dirty="0" smtClean="0"/>
              <a:t>Ministry</a:t>
            </a:r>
            <a:r>
              <a:rPr lang="en-US" dirty="0" smtClean="0"/>
              <a:t> </a:t>
            </a:r>
            <a:r>
              <a:rPr lang="en-US" dirty="0"/>
              <a:t>of Agriculture</a:t>
            </a:r>
          </a:p>
          <a:p>
            <a:r>
              <a:rPr lang="en-US" dirty="0"/>
              <a:t>Ministry of Health</a:t>
            </a:r>
          </a:p>
          <a:p>
            <a:r>
              <a:rPr lang="en-US" dirty="0"/>
              <a:t>Ministry of </a:t>
            </a:r>
            <a:r>
              <a:rPr lang="cs-CZ" dirty="0" smtClean="0"/>
              <a:t>I</a:t>
            </a:r>
            <a:r>
              <a:rPr lang="en-US" dirty="0" err="1" smtClean="0"/>
              <a:t>ndustry</a:t>
            </a:r>
            <a:endParaRPr lang="en-US" dirty="0"/>
          </a:p>
          <a:p>
            <a:r>
              <a:rPr lang="cs-CZ" dirty="0" smtClean="0"/>
              <a:t>…</a:t>
            </a:r>
            <a:endParaRPr lang="en-US"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7</a:t>
            </a:fld>
            <a:endParaRPr lang="cs-CZ"/>
          </a:p>
        </p:txBody>
      </p:sp>
    </p:spTree>
    <p:extLst>
      <p:ext uri="{BB962C8B-B14F-4D97-AF65-F5344CB8AC3E}">
        <p14:creationId xmlns:p14="http://schemas.microsoft.com/office/powerpoint/2010/main" val="16051148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International </a:t>
            </a:r>
            <a:r>
              <a:rPr lang="cs-CZ" dirty="0" err="1"/>
              <a:t>conventions</a:t>
            </a:r>
            <a:endParaRPr lang="cs-CZ" dirty="0"/>
          </a:p>
        </p:txBody>
      </p:sp>
      <p:sp>
        <p:nvSpPr>
          <p:cNvPr id="3" name="Zástupný symbol pro obsah 2"/>
          <p:cNvSpPr>
            <a:spLocks noGrp="1"/>
          </p:cNvSpPr>
          <p:nvPr>
            <p:ph idx="1"/>
          </p:nvPr>
        </p:nvSpPr>
        <p:spPr>
          <a:xfrm>
            <a:off x="395536" y="1340768"/>
            <a:ext cx="8229600" cy="5328592"/>
          </a:xfrm>
        </p:spPr>
        <p:txBody>
          <a:bodyPr>
            <a:normAutofit fontScale="92500" lnSpcReduction="10000"/>
          </a:bodyPr>
          <a:lstStyle/>
          <a:p>
            <a:r>
              <a:rPr lang="en-US" sz="2200" dirty="0" smtClean="0"/>
              <a:t>Convention </a:t>
            </a:r>
            <a:r>
              <a:rPr lang="en-US" sz="2200" dirty="0"/>
              <a:t>on International Trade in Endangered Species of Wild Fauna and Flora</a:t>
            </a:r>
          </a:p>
          <a:p>
            <a:pPr lvl="1"/>
            <a:r>
              <a:rPr lang="en-US" sz="1800" dirty="0" smtClean="0"/>
              <a:t>also </a:t>
            </a:r>
            <a:r>
              <a:rPr lang="en-US" sz="1800" dirty="0"/>
              <a:t>called the Washington Convention</a:t>
            </a:r>
          </a:p>
          <a:p>
            <a:pPr lvl="1"/>
            <a:r>
              <a:rPr lang="en-US" sz="1800" dirty="0"/>
              <a:t>the purpose is to regulate international trade in endangered species of animals and plants </a:t>
            </a:r>
            <a:r>
              <a:rPr lang="en-US" sz="1800" dirty="0" smtClean="0">
                <a:sym typeface="Wingdings" panose="05000000000000000000" pitchFamily="2" charset="2"/>
              </a:rPr>
              <a:t></a:t>
            </a:r>
            <a:r>
              <a:rPr lang="en-US" sz="1800" dirty="0" smtClean="0"/>
              <a:t> </a:t>
            </a:r>
            <a:r>
              <a:rPr lang="en-US" sz="1800" dirty="0"/>
              <a:t>effective protection of certain species against extinction in nature (extensive capture or collection for international trade)</a:t>
            </a:r>
          </a:p>
          <a:p>
            <a:pPr lvl="1"/>
            <a:r>
              <a:rPr lang="en-US" sz="1800" dirty="0"/>
              <a:t>trade regulation is carried out by a system of export and import permits (so-called CITES permits), which are issued by the competent executive authorities of the member states </a:t>
            </a:r>
            <a:r>
              <a:rPr lang="en-US" sz="1800" dirty="0">
                <a:sym typeface="Wingdings" panose="05000000000000000000" pitchFamily="2" charset="2"/>
              </a:rPr>
              <a:t> </a:t>
            </a:r>
            <a:r>
              <a:rPr lang="en-US" sz="1800" dirty="0" smtClean="0"/>
              <a:t>necessary </a:t>
            </a:r>
            <a:r>
              <a:rPr lang="en-US" sz="1800" dirty="0"/>
              <a:t>when CITES specimens cross national borders</a:t>
            </a:r>
          </a:p>
          <a:p>
            <a:pPr lvl="1"/>
            <a:r>
              <a:rPr lang="en-US" sz="1800" dirty="0"/>
              <a:t>if the trade threatens the species for survival, permits are not issued to the applicant</a:t>
            </a:r>
          </a:p>
          <a:p>
            <a:pPr lvl="1"/>
            <a:r>
              <a:rPr lang="en-US" sz="1800" dirty="0"/>
              <a:t>applies to living organisms, but also any parts or products thereof (products from furs, skins and bones of protected animals, statuettes and carvings from rare woods or ivory, products of traditional Asian medicine containing extracts from protected animals or plants, gourmet specialties, etc</a:t>
            </a:r>
            <a:r>
              <a:rPr lang="en-US" sz="1800" dirty="0" smtClean="0"/>
              <a:t>.)</a:t>
            </a:r>
            <a:endParaRPr lang="en-US" sz="1800" dirty="0"/>
          </a:p>
          <a:p>
            <a:pPr lvl="1"/>
            <a:r>
              <a:rPr lang="en-US" sz="1800" dirty="0"/>
              <a:t>living and dead organisms are officially referred to as "specimens" in CITES</a:t>
            </a:r>
          </a:p>
          <a:p>
            <a:pPr lvl="1"/>
            <a:r>
              <a:rPr lang="cs-CZ" sz="1800" dirty="0" smtClean="0"/>
              <a:t>a</a:t>
            </a:r>
            <a:r>
              <a:rPr lang="en-US" sz="1800" dirty="0" smtClean="0"/>
              <a:t>t </a:t>
            </a:r>
            <a:r>
              <a:rPr lang="en-US" sz="1800" dirty="0"/>
              <a:t>present, 182 member countries have CITES</a:t>
            </a:r>
          </a:p>
          <a:p>
            <a:pPr lvl="1"/>
            <a:r>
              <a:rPr lang="cs-CZ" sz="1800" dirty="0" smtClean="0"/>
              <a:t>t</a:t>
            </a:r>
            <a:r>
              <a:rPr lang="en-US" sz="1800" dirty="0" smtClean="0"/>
              <a:t>he </a:t>
            </a:r>
            <a:r>
              <a:rPr lang="en-US" sz="1800" dirty="0"/>
              <a:t>Czech Republic has been a member country since 1 January </a:t>
            </a:r>
            <a:r>
              <a:rPr lang="en-US" sz="1800" dirty="0" smtClean="0"/>
              <a:t>1993</a:t>
            </a:r>
            <a:endParaRPr lang="cs-CZ" sz="1800"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8</a:t>
            </a:fld>
            <a:endParaRPr lang="cs-CZ"/>
          </a:p>
        </p:txBody>
      </p:sp>
    </p:spTree>
    <p:extLst>
      <p:ext uri="{BB962C8B-B14F-4D97-AF65-F5344CB8AC3E}">
        <p14:creationId xmlns:p14="http://schemas.microsoft.com/office/powerpoint/2010/main" val="29840378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CITES</a:t>
            </a:r>
            <a:endParaRPr lang="cs-CZ" dirty="0"/>
          </a:p>
        </p:txBody>
      </p:sp>
      <p:sp>
        <p:nvSpPr>
          <p:cNvPr id="3" name="Zástupný symbol pro obsah 2"/>
          <p:cNvSpPr>
            <a:spLocks noGrp="1"/>
          </p:cNvSpPr>
          <p:nvPr>
            <p:ph idx="1"/>
          </p:nvPr>
        </p:nvSpPr>
        <p:spPr>
          <a:xfrm>
            <a:off x="457200" y="1340768"/>
            <a:ext cx="8229600" cy="5400600"/>
          </a:xfrm>
        </p:spPr>
        <p:txBody>
          <a:bodyPr>
            <a:normAutofit fontScale="55000" lnSpcReduction="20000"/>
          </a:bodyPr>
          <a:lstStyle/>
          <a:p>
            <a:r>
              <a:rPr lang="en-US" sz="3100" dirty="0" smtClean="0"/>
              <a:t>protects </a:t>
            </a:r>
            <a:r>
              <a:rPr lang="en-US" sz="3100" dirty="0"/>
              <a:t>more than 25,000 species of plants and 5,000 species of animals listed in the Annexes according to the degree of threat</a:t>
            </a:r>
          </a:p>
          <a:p>
            <a:r>
              <a:rPr lang="en-US" sz="3100" dirty="0"/>
              <a:t>CITES I - species directly endangered by extinction or extinction, ban on trade </a:t>
            </a:r>
            <a:r>
              <a:rPr lang="en-US" sz="3100" dirty="0" smtClean="0"/>
              <a:t>(e.g. </a:t>
            </a:r>
            <a:r>
              <a:rPr lang="cs-CZ" sz="3100" dirty="0" smtClean="0"/>
              <a:t>G</a:t>
            </a:r>
            <a:r>
              <a:rPr lang="en-US" sz="3100" dirty="0" err="1" smtClean="0"/>
              <a:t>iant</a:t>
            </a:r>
            <a:r>
              <a:rPr lang="en-US" sz="3100" dirty="0" smtClean="0"/>
              <a:t> </a:t>
            </a:r>
            <a:r>
              <a:rPr lang="en-US" sz="3100" dirty="0"/>
              <a:t>panda, some rhinos, elephants, </a:t>
            </a:r>
            <a:r>
              <a:rPr lang="cs-CZ" sz="3100" dirty="0" smtClean="0"/>
              <a:t>P</a:t>
            </a:r>
            <a:r>
              <a:rPr lang="en-US" sz="3100" dirty="0" err="1" smtClean="0"/>
              <a:t>eregrine</a:t>
            </a:r>
            <a:r>
              <a:rPr lang="en-US" sz="3100" dirty="0" smtClean="0"/>
              <a:t> </a:t>
            </a:r>
            <a:r>
              <a:rPr lang="en-US" sz="3100" dirty="0"/>
              <a:t>falcon, Salmon-crested cockatoo, Cuban Amazon, some species of orchids and cacti…)</a:t>
            </a:r>
          </a:p>
          <a:p>
            <a:r>
              <a:rPr lang="en-US" sz="3100" dirty="0"/>
              <a:t>CITES II - species that could be threatened with extinction or extinction if international trade in them were not strictly regulated </a:t>
            </a:r>
            <a:r>
              <a:rPr lang="en-US" sz="3100" dirty="0" smtClean="0"/>
              <a:t>(e.g. </a:t>
            </a:r>
            <a:r>
              <a:rPr lang="cs-CZ" sz="3100" dirty="0" smtClean="0"/>
              <a:t>B</a:t>
            </a:r>
            <a:r>
              <a:rPr lang="en-US" sz="3100" dirty="0" smtClean="0"/>
              <a:t>lack </a:t>
            </a:r>
            <a:r>
              <a:rPr lang="en-US" sz="3100" dirty="0"/>
              <a:t>stork, </a:t>
            </a:r>
            <a:r>
              <a:rPr lang="cs-CZ" sz="3100" dirty="0" smtClean="0"/>
              <a:t>G</a:t>
            </a:r>
            <a:r>
              <a:rPr lang="en-US" sz="3100" dirty="0" err="1" smtClean="0"/>
              <a:t>uanaco</a:t>
            </a:r>
            <a:r>
              <a:rPr lang="en-US" sz="3100" dirty="0"/>
              <a:t>, </a:t>
            </a:r>
            <a:r>
              <a:rPr lang="cs-CZ" sz="3100" dirty="0" err="1" smtClean="0"/>
              <a:t>Giant</a:t>
            </a:r>
            <a:r>
              <a:rPr lang="cs-CZ" sz="3100" dirty="0" smtClean="0"/>
              <a:t> </a:t>
            </a:r>
            <a:r>
              <a:rPr lang="en-US" sz="3100" dirty="0" smtClean="0"/>
              <a:t>anteater, snowdrops</a:t>
            </a:r>
            <a:r>
              <a:rPr lang="en-US" sz="3100" dirty="0"/>
              <a:t>…)</a:t>
            </a:r>
          </a:p>
          <a:p>
            <a:r>
              <a:rPr lang="en-US" sz="3100" dirty="0"/>
              <a:t>CITES III - includes species endangered only in the territory of a particular state that has requested the regulation of trade in them </a:t>
            </a:r>
            <a:r>
              <a:rPr lang="en-US" sz="3100" dirty="0" smtClean="0"/>
              <a:t>(e.g. </a:t>
            </a:r>
            <a:r>
              <a:rPr lang="en-US" sz="3100" dirty="0"/>
              <a:t>Rose-ringed </a:t>
            </a:r>
            <a:r>
              <a:rPr lang="en-US" sz="3100" dirty="0" smtClean="0"/>
              <a:t>parakeet</a:t>
            </a:r>
            <a:r>
              <a:rPr lang="cs-CZ" sz="3100" dirty="0" smtClean="0"/>
              <a:t> </a:t>
            </a:r>
            <a:r>
              <a:rPr lang="en-US" sz="3100" dirty="0" smtClean="0"/>
              <a:t>from </a:t>
            </a:r>
            <a:r>
              <a:rPr lang="en-US" sz="3100" dirty="0" smtClean="0"/>
              <a:t>Ghana</a:t>
            </a:r>
            <a:r>
              <a:rPr lang="cs-CZ" sz="3100" dirty="0" smtClean="0"/>
              <a:t>, w</a:t>
            </a:r>
            <a:r>
              <a:rPr lang="en-US" sz="3100" dirty="0" err="1" smtClean="0"/>
              <a:t>alrus</a:t>
            </a:r>
            <a:r>
              <a:rPr lang="en-US" sz="3100" dirty="0" smtClean="0"/>
              <a:t> </a:t>
            </a:r>
            <a:r>
              <a:rPr lang="en-US" sz="3100" dirty="0"/>
              <a:t>from Canada…)</a:t>
            </a:r>
          </a:p>
          <a:p>
            <a:r>
              <a:rPr lang="en-US" sz="3100" dirty="0"/>
              <a:t>The European Union classifies species in CITES Appendices I-III to Appendices A, B, C and D</a:t>
            </a:r>
          </a:p>
          <a:p>
            <a:r>
              <a:rPr lang="en-US" sz="3100" dirty="0"/>
              <a:t>the annexes also include some other wildlife and wild plants occurring naturally in the EU</a:t>
            </a:r>
          </a:p>
          <a:p>
            <a:r>
              <a:rPr lang="en-US" sz="3100" dirty="0"/>
              <a:t>commercial use of Annex A (CITES I) species banned in the EU</a:t>
            </a:r>
          </a:p>
          <a:p>
            <a:pPr lvl="1"/>
            <a:r>
              <a:rPr lang="en-US" sz="2700" dirty="0"/>
              <a:t>defined as buying, offering to buy, acquiring for commercial purposes, public display for commercial purposes, use for commercial gain and sale, holding for sale, offering for sale or carrying for sale. Sale means any form of sale as well as rental, exchange or exchange.</a:t>
            </a:r>
          </a:p>
          <a:p>
            <a:r>
              <a:rPr lang="en-US" sz="3100" dirty="0"/>
              <a:t>the import of some species into the EU is prohibited </a:t>
            </a:r>
            <a:r>
              <a:rPr lang="en-US" sz="3100" dirty="0" smtClean="0"/>
              <a:t>(e.g. </a:t>
            </a:r>
            <a:r>
              <a:rPr lang="en-US" sz="3100" dirty="0"/>
              <a:t>the </a:t>
            </a:r>
            <a:r>
              <a:rPr lang="en-US" sz="3100" dirty="0" smtClean="0"/>
              <a:t>turtle </a:t>
            </a:r>
            <a:r>
              <a:rPr lang="en-US" sz="3100" dirty="0" err="1"/>
              <a:t>Trachemys</a:t>
            </a:r>
            <a:r>
              <a:rPr lang="en-US" sz="3100" dirty="0"/>
              <a:t> </a:t>
            </a:r>
            <a:r>
              <a:rPr lang="en-US" sz="3100" dirty="0" err="1"/>
              <a:t>skripta</a:t>
            </a:r>
            <a:r>
              <a:rPr lang="en-US" sz="3100" dirty="0"/>
              <a:t> </a:t>
            </a:r>
            <a:r>
              <a:rPr lang="en-US" sz="3100" dirty="0" err="1"/>
              <a:t>elegans</a:t>
            </a:r>
            <a:r>
              <a:rPr lang="en-US" sz="3100" dirty="0"/>
              <a:t>)</a:t>
            </a:r>
            <a:endParaRPr lang="cs-CZ" sz="3100"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9</a:t>
            </a:fld>
            <a:endParaRPr lang="cs-CZ"/>
          </a:p>
        </p:txBody>
      </p:sp>
    </p:spTree>
    <p:extLst>
      <p:ext uri="{BB962C8B-B14F-4D97-AF65-F5344CB8AC3E}">
        <p14:creationId xmlns:p14="http://schemas.microsoft.com/office/powerpoint/2010/main" val="3887356344"/>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zentace2">
  <a:themeElements>
    <a:clrScheme name="Vlastní 2">
      <a:dk1>
        <a:sysClr val="windowText" lastClr="000000"/>
      </a:dk1>
      <a:lt1>
        <a:sysClr val="window" lastClr="FFFFFF"/>
      </a:lt1>
      <a:dk2>
        <a:srgbClr val="44546A"/>
      </a:dk2>
      <a:lt2>
        <a:srgbClr val="E7E6E6"/>
      </a:lt2>
      <a:accent1>
        <a:srgbClr val="982D26"/>
      </a:accent1>
      <a:accent2>
        <a:srgbClr val="314D2D"/>
      </a:accent2>
      <a:accent3>
        <a:srgbClr val="808206"/>
      </a:accent3>
      <a:accent4>
        <a:srgbClr val="6188CD"/>
      </a:accent4>
      <a:accent5>
        <a:srgbClr val="EA0937"/>
      </a:accent5>
      <a:accent6>
        <a:srgbClr val="FDC60E"/>
      </a:accent6>
      <a:hlink>
        <a:srgbClr val="982D26"/>
      </a:hlink>
      <a:folHlink>
        <a:srgbClr val="982D26"/>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Prezentace2</Template>
  <TotalTime>1020</TotalTime>
  <Words>4640</Words>
  <Application>Microsoft Office PowerPoint</Application>
  <PresentationFormat>Předvádění na obrazovce (4:3)</PresentationFormat>
  <Paragraphs>285</Paragraphs>
  <Slides>36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36</vt:i4>
      </vt:variant>
    </vt:vector>
  </HeadingPairs>
  <TitlesOfParts>
    <vt:vector size="41" baseType="lpstr">
      <vt:lpstr>Arial</vt:lpstr>
      <vt:lpstr>Calibri</vt:lpstr>
      <vt:lpstr>Wingdings</vt:lpstr>
      <vt:lpstr>Wingdings 3</vt:lpstr>
      <vt:lpstr>Prezentace2</vt:lpstr>
      <vt:lpstr>Crime with Environmental Impacts</vt:lpstr>
      <vt:lpstr>Introduction (1/2)</vt:lpstr>
      <vt:lpstr>Introduction (2/2)</vt:lpstr>
      <vt:lpstr>Basic terms (1/3)</vt:lpstr>
      <vt:lpstr>Basic terms (2/3)</vt:lpstr>
      <vt:lpstr>Basic terms (3/3)</vt:lpstr>
      <vt:lpstr>Institutions</vt:lpstr>
      <vt:lpstr>International conventions</vt:lpstr>
      <vt:lpstr>CITES</vt:lpstr>
      <vt:lpstr>Crimes against the environment</vt:lpstr>
      <vt:lpstr>Global environmental crime</vt:lpstr>
      <vt:lpstr>Prezentace aplikace PowerPoint</vt:lpstr>
      <vt:lpstr>Prezentace aplikace PowerPoint</vt:lpstr>
      <vt:lpstr>Damage and threat to the environment</vt:lpstr>
      <vt:lpstr>Water source damage</vt:lpstr>
      <vt:lpstr>Forest damage</vt:lpstr>
      <vt:lpstr>Illegal waste management</vt:lpstr>
      <vt:lpstr>Illegal waste management</vt:lpstr>
      <vt:lpstr>Poaching</vt:lpstr>
      <vt:lpstr>Illegal handling of protected animals</vt:lpstr>
      <vt:lpstr>Elephants (1/2)</vt:lpstr>
      <vt:lpstr>Elephants (2/2)</vt:lpstr>
      <vt:lpstr>Rhinos (1/3)</vt:lpstr>
      <vt:lpstr>Rhinos (2/3)</vt:lpstr>
      <vt:lpstr>Rhinos (3/3)</vt:lpstr>
      <vt:lpstr>Tigers (1/3)</vt:lpstr>
      <vt:lpstr>Tigers (2/3)</vt:lpstr>
      <vt:lpstr>Tigers (3/3)</vt:lpstr>
      <vt:lpstr>Pangolins (1/3)</vt:lpstr>
      <vt:lpstr>Pangolins (2/3)</vt:lpstr>
      <vt:lpstr>Pangolins (3/3)</vt:lpstr>
      <vt:lpstr>Primates (1/2)</vt:lpstr>
      <vt:lpstr>Primates (2/2)</vt:lpstr>
      <vt:lpstr>European Union Network for the Implementation and Enforcement of Environmental Law (IMPEL)</vt:lpstr>
      <vt:lpstr>TigrisID</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Kriminalita s dopady  do životního prostředí</dc:title>
  <dc:creator>Vlachová Hana</dc:creator>
  <cp:lastModifiedBy>Vlachová Hana</cp:lastModifiedBy>
  <cp:revision>81</cp:revision>
  <dcterms:created xsi:type="dcterms:W3CDTF">2020-07-27T09:50:03Z</dcterms:created>
  <dcterms:modified xsi:type="dcterms:W3CDTF">2020-08-19T08:25:28Z</dcterms:modified>
</cp:coreProperties>
</file>