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9DFA6-C72F-447C-9498-F4ED4A6B610B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495A3-10E3-4B3E-BDEF-46FC3ABBC4A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035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220486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Psychologie   komunikace   pro management   bezpečnostních   služeb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 3.   Úvod do kognitivního managementu, principy a specifika </a:t>
            </a: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komunikace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869160"/>
            <a:ext cx="7772400" cy="115212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cs-CZ" sz="1400" dirty="0" smtClean="0"/>
              <a:t>Operační program Vzdělávání pro konkurenceschopnost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>
              <a:lnSpc>
                <a:spcPct val="120000"/>
              </a:lnSpc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>
              <a:lnSpc>
                <a:spcPct val="120000"/>
              </a:lnSpc>
            </a:pPr>
            <a:endParaRPr lang="cs-CZ" sz="1100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938400"/>
            <a:ext cx="4875862" cy="91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691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987550"/>
            <a:ext cx="8893175" cy="26654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cs-CZ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Úvod do Kognitivního managementu</a:t>
            </a:r>
            <a:br>
              <a:rPr lang="cs-CZ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(bezpečnostní prostředí a jeho vývoj, prostředí NNEC, třetí vlna, lidský potenciál a změny </a:t>
            </a:r>
            <a:r>
              <a:rPr lang="cs-CZ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požadavků) </a:t>
            </a:r>
            <a:endParaRPr lang="cs-CZ" sz="3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5157788"/>
            <a:ext cx="7715250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effectLst/>
              </a:rPr>
              <a:t>PhDr. Ing. Vratislav </a:t>
            </a:r>
            <a:r>
              <a:rPr lang="cs-CZ" sz="2000" b="1" dirty="0" smtClean="0">
                <a:effectLst/>
              </a:rPr>
              <a:t>Pokorný</a:t>
            </a:r>
            <a:r>
              <a:rPr lang="cs-CZ" sz="2000" dirty="0" smtClean="0"/>
              <a:t>                          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200" b="1" dirty="0" smtClean="0"/>
              <a:t>                                                   </a:t>
            </a:r>
            <a:endParaRPr lang="cs-CZ" sz="1400" b="1" dirty="0" smtClean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39552" y="476672"/>
            <a:ext cx="8013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Univerzita obrany v Brně</a:t>
            </a:r>
          </a:p>
          <a:p>
            <a:pPr algn="ctr"/>
            <a:r>
              <a:rPr lang="cs-CZ" sz="2400" dirty="0"/>
              <a:t>Katedra sociálních věd a práva</a:t>
            </a:r>
          </a:p>
          <a:p>
            <a:pPr algn="ctr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cs-CZ" sz="4000" smtClean="0">
                <a:solidFill>
                  <a:schemeClr val="bg2"/>
                </a:solidFill>
                <a:effectLst/>
              </a:rPr>
              <a:t>Principy na pozadí konceptu NNEC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820150" cy="5184775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</a:pPr>
            <a:r>
              <a:rPr lang="cs-CZ" sz="2200" smtClean="0">
                <a:effectLst/>
                <a:latin typeface="Arial" charset="0"/>
              </a:rPr>
              <a:t>vysoká míra </a:t>
            </a:r>
            <a:r>
              <a:rPr lang="cs-CZ" sz="2200" b="1" smtClean="0">
                <a:effectLst/>
                <a:latin typeface="Arial" charset="0"/>
              </a:rPr>
              <a:t>komplexity</a:t>
            </a:r>
            <a:r>
              <a:rPr lang="cs-CZ" sz="2200" smtClean="0">
                <a:effectLst/>
                <a:latin typeface="Arial" charset="0"/>
              </a:rPr>
              <a:t> vztahů systémů a situačního rámce;</a:t>
            </a: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smtClean="0">
                <a:effectLst/>
                <a:latin typeface="Arial" charset="0"/>
              </a:rPr>
              <a:t>vysoká míra </a:t>
            </a:r>
            <a:r>
              <a:rPr lang="cs-CZ" sz="2200" b="1" smtClean="0">
                <a:effectLst/>
                <a:latin typeface="Arial" charset="0"/>
              </a:rPr>
              <a:t>dynamiky</a:t>
            </a:r>
            <a:r>
              <a:rPr lang="cs-CZ" sz="2200" smtClean="0">
                <a:effectLst/>
                <a:latin typeface="Arial" charset="0"/>
              </a:rPr>
              <a:t> procesů vývoje a změny; </a:t>
            </a:r>
            <a:endParaRPr lang="cs-CZ" sz="2200" b="1" smtClean="0">
              <a:effectLst/>
              <a:latin typeface="Arial" charset="0"/>
            </a:endParaRP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b="1" smtClean="0">
                <a:effectLst/>
                <a:latin typeface="Arial" charset="0"/>
              </a:rPr>
              <a:t>permanentní změna: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b="1" smtClean="0">
                <a:effectLst/>
                <a:latin typeface="Arial" charset="0"/>
              </a:rPr>
              <a:t>        .  </a:t>
            </a:r>
            <a:r>
              <a:rPr lang="cs-CZ" sz="2200" u="sng" smtClean="0">
                <a:effectLst/>
                <a:latin typeface="Arial" charset="0"/>
              </a:rPr>
              <a:t>z hlediska transformace</a:t>
            </a:r>
            <a:r>
              <a:rPr lang="cs-CZ" sz="2200" smtClean="0">
                <a:effectLst/>
                <a:latin typeface="Arial" charset="0"/>
              </a:rPr>
              <a:t> cíle v procesu jeho dosahování;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sz="2200" b="1" smtClean="0">
                <a:effectLst/>
                <a:latin typeface="Arial" charset="0"/>
              </a:rPr>
              <a:t>        .  </a:t>
            </a:r>
            <a:r>
              <a:rPr lang="cs-CZ" sz="2200" u="sng" smtClean="0">
                <a:effectLst/>
                <a:latin typeface="Arial" charset="0"/>
              </a:rPr>
              <a:t>z hlediska pohybu (fluktuace) centra velení a rozhodování,        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sz="2200" smtClean="0">
                <a:effectLst/>
                <a:latin typeface="Arial" charset="0"/>
              </a:rPr>
              <a:t>           </a:t>
            </a:r>
            <a:r>
              <a:rPr lang="cs-CZ" sz="2200" u="sng" smtClean="0">
                <a:effectLst/>
                <a:latin typeface="Arial" charset="0"/>
              </a:rPr>
              <a:t>odpovědnosti  a kompetence</a:t>
            </a:r>
            <a:r>
              <a:rPr lang="cs-CZ" sz="2200" smtClean="0">
                <a:effectLst/>
                <a:latin typeface="Arial" charset="0"/>
              </a:rPr>
              <a:t> při dosahování cíle, plnění úkolu. </a:t>
            </a: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b="1" smtClean="0">
                <a:effectLst/>
                <a:latin typeface="Arial" charset="0"/>
              </a:rPr>
              <a:t>asymetrie a nelinearita;</a:t>
            </a: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b="1" smtClean="0">
                <a:effectLst/>
                <a:latin typeface="Arial" charset="0"/>
              </a:rPr>
              <a:t>synergie a synchronicita</a:t>
            </a:r>
            <a:r>
              <a:rPr lang="cs-CZ" sz="2200" smtClean="0">
                <a:effectLst/>
                <a:latin typeface="Arial" charset="0"/>
              </a:rPr>
              <a:t> procesů, činností, funkcí a vztahů z hlediska kvality síly  a efektivnosti jejího využití.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4825"/>
            <a:ext cx="8785225" cy="6237288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4925" y="979488"/>
            <a:ext cx="2771775" cy="2736850"/>
          </a:xfrm>
          <a:prstGeom prst="bracketPair">
            <a:avLst>
              <a:gd name="adj" fmla="val 47796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3850" y="270827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ez názvu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404813"/>
            <a:ext cx="8785225" cy="6264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cs-CZ" sz="4000" smtClean="0">
                <a:solidFill>
                  <a:schemeClr val="bg2"/>
                </a:solidFill>
                <a:effectLst/>
              </a:rPr>
              <a:t>Oblasti změn pro prostředí NEC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557338"/>
            <a:ext cx="4722813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298950"/>
            <a:ext cx="475297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508625" y="1989138"/>
            <a:ext cx="3527425" cy="1152525"/>
          </a:xfrm>
          <a:prstGeom prst="rect">
            <a:avLst/>
          </a:prstGeom>
          <a:solidFill>
            <a:srgbClr val="FF7C8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>
                <a:solidFill>
                  <a:schemeClr val="bg2"/>
                </a:solidFill>
              </a:rPr>
              <a:t>Změna v myšlení a jednání </a:t>
            </a:r>
          </a:p>
          <a:p>
            <a:pPr algn="ctr"/>
            <a:r>
              <a:rPr lang="cs-CZ" sz="2000" b="1">
                <a:solidFill>
                  <a:schemeClr val="bg2"/>
                </a:solidFill>
              </a:rPr>
              <a:t>    lidí a lidských systémů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859338" y="24209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508625" y="4797425"/>
            <a:ext cx="3527425" cy="1152525"/>
          </a:xfrm>
          <a:prstGeom prst="rect">
            <a:avLst/>
          </a:prstGeom>
          <a:solidFill>
            <a:srgbClr val="FF7C8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000" b="1">
                <a:solidFill>
                  <a:schemeClr val="bg2"/>
                </a:solidFill>
              </a:rPr>
              <a:t>Organizační změna</a:t>
            </a:r>
          </a:p>
          <a:p>
            <a:pPr algn="ctr"/>
            <a:endParaRPr lang="cs-CZ" sz="20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176" name="AutoShape 9"/>
          <p:cNvSpPr>
            <a:spLocks noChangeArrowheads="1"/>
          </p:cNvSpPr>
          <p:nvPr/>
        </p:nvSpPr>
        <p:spPr bwMode="auto">
          <a:xfrm>
            <a:off x="4859338" y="515778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0825" y="476250"/>
            <a:ext cx="8675688" cy="7175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cs-CZ" sz="3200" b="1">
                <a:solidFill>
                  <a:schemeClr val="bg2"/>
                </a:solidFill>
                <a:latin typeface="Garamond" pitchFamily="18" charset="0"/>
              </a:rPr>
              <a:t>Plovoucí polycentrický model managementu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04025" y="1989138"/>
            <a:ext cx="2339975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– situace vydávání rozkazu, koordinace                                                                           zpětné vazby, koordinace vztahů              a funkcí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 – situace přesunu;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 – situace plnění úkolu, zaměření        a palba na cíl.</a:t>
            </a:r>
          </a:p>
        </p:txBody>
      </p:sp>
      <p:pic>
        <p:nvPicPr>
          <p:cNvPr id="8196" name="Picture 6" descr="fluktuace funkc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575"/>
            <a:ext cx="63722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187450" y="692150"/>
            <a:ext cx="6697663" cy="5762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cs-CZ" sz="3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Podstata změn</a:t>
            </a:r>
            <a:endParaRPr lang="cs-CZ" sz="36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339975" y="1773238"/>
            <a:ext cx="358775" cy="1800225"/>
          </a:xfrm>
          <a:prstGeom prst="downArrow">
            <a:avLst>
              <a:gd name="adj1" fmla="val 50000"/>
              <a:gd name="adj2" fmla="val 12544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084888" y="1773238"/>
            <a:ext cx="576262" cy="3382962"/>
          </a:xfrm>
          <a:prstGeom prst="downArrow">
            <a:avLst>
              <a:gd name="adj1" fmla="val 41176"/>
              <a:gd name="adj2" fmla="val 14823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55650" y="3644900"/>
            <a:ext cx="3529013" cy="107950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3200" b="1">
                <a:solidFill>
                  <a:schemeClr val="bg2"/>
                </a:solidFill>
                <a:latin typeface="Garamond" pitchFamily="18" charset="0"/>
              </a:rPr>
              <a:t>Proaktivita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51275" y="5229225"/>
            <a:ext cx="4897438" cy="11969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cs-CZ" sz="2800" b="1">
              <a:latin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2800" b="1">
                <a:solidFill>
                  <a:schemeClr val="bg2"/>
                </a:solidFill>
                <a:latin typeface="Garamond" pitchFamily="18" charset="0"/>
              </a:rPr>
              <a:t>Celostní</a:t>
            </a:r>
            <a:r>
              <a:rPr lang="cs-CZ" sz="3200" b="1">
                <a:solidFill>
                  <a:schemeClr val="bg2"/>
                </a:solidFill>
                <a:latin typeface="Garamond" pitchFamily="18" charset="0"/>
              </a:rPr>
              <a:t> (holistické) 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3200" b="1">
                <a:solidFill>
                  <a:schemeClr val="bg2"/>
                </a:solidFill>
                <a:latin typeface="Garamond" pitchFamily="18" charset="0"/>
              </a:rPr>
              <a:t>a organismické pojetí</a:t>
            </a:r>
            <a:endParaRPr lang="cs-CZ" sz="3200">
              <a:solidFill>
                <a:schemeClr val="bg2"/>
              </a:solidFill>
              <a:latin typeface="Garamond" pitchFamily="18" charset="0"/>
            </a:endParaRPr>
          </a:p>
          <a:p>
            <a:pPr algn="ctr"/>
            <a:endParaRPr lang="cs-CZ" sz="3200">
              <a:solidFill>
                <a:schemeClr val="bg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</TotalTime>
  <Words>137</Words>
  <Application>Microsoft Office PowerPoint</Application>
  <PresentationFormat>Předvádění na obrazovce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Přehlednost</vt:lpstr>
      <vt:lpstr>Psychologie   komunikace   pro management   bezpečnostních   služeb Téma 3.   Úvod do kognitivního managementu, principy a specifika komunikace</vt:lpstr>
      <vt:lpstr>Úvod do Kognitivního managementu (bezpečnostní prostředí a jeho vývoj, prostředí NNEC, třetí vlna, lidský potenciál a změny požadavků) </vt:lpstr>
      <vt:lpstr>Principy na pozadí konceptu NNEC</vt:lpstr>
      <vt:lpstr>Snímek 4</vt:lpstr>
      <vt:lpstr>Snímek 5</vt:lpstr>
      <vt:lpstr>Oblasti změn pro prostředí NEC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management</dc:title>
  <dc:subject>Psychologie komunikace</dc:subject>
  <dc:creator>pokorný</dc:creator>
  <cp:lastModifiedBy>.</cp:lastModifiedBy>
  <cp:revision>15</cp:revision>
  <dcterms:created xsi:type="dcterms:W3CDTF">2011-12-13T10:02:35Z</dcterms:created>
  <dcterms:modified xsi:type="dcterms:W3CDTF">2012-01-29T18:45:56Z</dcterms:modified>
</cp:coreProperties>
</file>