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6"/>
  </p:sldMasterIdLst>
  <p:notesMasterIdLst>
    <p:notesMasterId r:id="rId22"/>
  </p:notesMasterIdLst>
  <p:sldIdLst>
    <p:sldId id="310" r:id="rId7"/>
    <p:sldId id="258" r:id="rId8"/>
    <p:sldId id="259" r:id="rId9"/>
    <p:sldId id="260" r:id="rId10"/>
    <p:sldId id="309" r:id="rId11"/>
    <p:sldId id="262" r:id="rId12"/>
    <p:sldId id="263" r:id="rId13"/>
    <p:sldId id="265" r:id="rId14"/>
    <p:sldId id="280" r:id="rId15"/>
    <p:sldId id="312" r:id="rId16"/>
    <p:sldId id="314" r:id="rId17"/>
    <p:sldId id="315" r:id="rId18"/>
    <p:sldId id="316" r:id="rId19"/>
    <p:sldId id="257" r:id="rId20"/>
    <p:sldId id="311" r:id="rId21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9E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52743" autoAdjust="0"/>
  </p:normalViewPr>
  <p:slideViewPr>
    <p:cSldViewPr snapToGrid="0">
      <p:cViewPr varScale="1">
        <p:scale>
          <a:sx n="82" d="100"/>
          <a:sy n="82" d="100"/>
        </p:scale>
        <p:origin x="859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707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viewProps" Target="viewProps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B06403-6F5B-4F3C-BE24-9ACE03DEF1C7}" type="datetimeFigureOut">
              <a:rPr lang="cs-CZ" smtClean="0"/>
              <a:t>25.07.2018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49A23C-95E8-47F9-9699-62B64B0A70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1196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8196" name="Zástupný symbol pro zápatí 4"/>
          <p:cNvSpPr>
            <a:spLocks noGrp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97062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6070" indent="-2869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7801" indent="-22956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6921" indent="-22956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66041" indent="-22956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25161" indent="-22956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84282" indent="-22956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43402" indent="-22956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902522" indent="-22956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DF530B2E-0A41-435C-B969-090FE7F37D27}" type="slidenum">
              <a:rPr lang="cs-CZ" altLang="cs-CZ">
                <a:latin typeface="Arial" panose="020B0604020202020204" pitchFamily="34" charset="0"/>
              </a:rPr>
              <a:pPr eaLnBrk="1" hangingPunct="1"/>
              <a:t>10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 sz="1600" b="1" dirty="0">
                <a:latin typeface="Arial" panose="020B0604020202020204" pitchFamily="34" charset="0"/>
              </a:rPr>
              <a:t>Znaky SPTČ</a:t>
            </a:r>
          </a:p>
          <a:p>
            <a:pPr eaLnBrk="1" hangingPunct="1"/>
            <a:r>
              <a:rPr lang="cs-CZ" altLang="cs-CZ" sz="1600" b="1" dirty="0">
                <a:latin typeface="Arial" panose="020B0604020202020204" pitchFamily="34" charset="0"/>
              </a:rPr>
              <a:t>objekt </a:t>
            </a:r>
            <a:r>
              <a:rPr lang="cs-CZ" altLang="cs-CZ" sz="1600" dirty="0">
                <a:latin typeface="Arial" panose="020B0604020202020204" pitchFamily="34" charset="0"/>
              </a:rPr>
              <a:t>(právní statek, který je jednáním porušen či ohrožen)</a:t>
            </a:r>
          </a:p>
          <a:p>
            <a:pPr eaLnBrk="1" hangingPunct="1"/>
            <a:r>
              <a:rPr lang="cs-CZ" altLang="cs-CZ" sz="1600" b="1" dirty="0">
                <a:latin typeface="Arial" panose="020B0604020202020204" pitchFamily="34" charset="0"/>
              </a:rPr>
              <a:t>objektivní stránka </a:t>
            </a:r>
            <a:r>
              <a:rPr lang="cs-CZ" altLang="cs-CZ" sz="1600" dirty="0">
                <a:latin typeface="Arial" panose="020B0604020202020204" pitchFamily="34" charset="0"/>
              </a:rPr>
              <a:t>(jednání - konání či opominutí)</a:t>
            </a:r>
          </a:p>
          <a:p>
            <a:pPr eaLnBrk="1" hangingPunct="1"/>
            <a:r>
              <a:rPr lang="cs-CZ" altLang="cs-CZ" sz="1600" b="1" dirty="0">
                <a:latin typeface="Arial" panose="020B0604020202020204" pitchFamily="34" charset="0"/>
              </a:rPr>
              <a:t>subjekt</a:t>
            </a:r>
            <a:r>
              <a:rPr lang="cs-CZ" altLang="cs-CZ" sz="1600" dirty="0">
                <a:latin typeface="Arial" panose="020B0604020202020204" pitchFamily="34" charset="0"/>
              </a:rPr>
              <a:t> (pachatel)</a:t>
            </a:r>
          </a:p>
          <a:p>
            <a:pPr eaLnBrk="1" hangingPunct="1"/>
            <a:r>
              <a:rPr lang="cs-CZ" altLang="cs-CZ" sz="1600" b="1" dirty="0">
                <a:latin typeface="Arial" panose="020B0604020202020204" pitchFamily="34" charset="0"/>
              </a:rPr>
              <a:t>subjektivní stránka </a:t>
            </a:r>
            <a:r>
              <a:rPr lang="cs-CZ" altLang="cs-CZ" sz="1600" dirty="0">
                <a:latin typeface="Arial" panose="020B0604020202020204" pitchFamily="34" charset="0"/>
              </a:rPr>
              <a:t>(zavinění - úmysl či nedbalost)</a:t>
            </a:r>
          </a:p>
          <a:p>
            <a:pPr eaLnBrk="1" hangingPunct="1"/>
            <a:r>
              <a:rPr lang="cs-CZ" altLang="cs-CZ" sz="1600" b="1" dirty="0">
                <a:latin typeface="Arial" panose="020B0604020202020204" pitchFamily="34" charset="0"/>
              </a:rPr>
              <a:t>protiprávnost</a:t>
            </a:r>
          </a:p>
          <a:p>
            <a:pPr eaLnBrk="1" hangingPunct="1"/>
            <a:endParaRPr lang="cs-CZ" altLang="cs-CZ" sz="1600" dirty="0">
              <a:latin typeface="Arial" panose="020B0604020202020204" pitchFamily="34" charset="0"/>
            </a:endParaRPr>
          </a:p>
          <a:p>
            <a:pPr eaLnBrk="1" hangingPunct="1"/>
            <a:r>
              <a:rPr lang="cs-CZ" altLang="cs-CZ" sz="1600" b="1" u="sng" dirty="0">
                <a:latin typeface="Arial" panose="020B0604020202020204" pitchFamily="34" charset="0"/>
              </a:rPr>
              <a:t>Zavinění</a:t>
            </a:r>
          </a:p>
          <a:p>
            <a:pPr eaLnBrk="1" hangingPunct="1"/>
            <a:endParaRPr lang="cs-CZ" altLang="cs-CZ" sz="1600" b="1" u="sng" dirty="0">
              <a:latin typeface="Arial" panose="020B0604020202020204" pitchFamily="34" charset="0"/>
            </a:endParaRPr>
          </a:p>
          <a:p>
            <a:pPr eaLnBrk="1" hangingPunct="1"/>
            <a:r>
              <a:rPr lang="cs-CZ" sz="1600" dirty="0"/>
              <a:t>Úprava jednotlivých forem zavinění je vybudována na složce </a:t>
            </a:r>
            <a:r>
              <a:rPr lang="cs-CZ" sz="1600" b="1" dirty="0"/>
              <a:t>vědění </a:t>
            </a:r>
            <a:r>
              <a:rPr lang="cs-CZ" sz="1600" dirty="0"/>
              <a:t>a složce </a:t>
            </a:r>
            <a:r>
              <a:rPr lang="cs-CZ" sz="1600" b="1" dirty="0"/>
              <a:t>vůle</a:t>
            </a:r>
            <a:r>
              <a:rPr lang="cs-CZ" sz="1600" dirty="0"/>
              <a:t>.</a:t>
            </a:r>
            <a:endParaRPr lang="cs-CZ" altLang="cs-CZ" sz="1600" b="1" u="sng" dirty="0">
              <a:latin typeface="Arial" panose="020B0604020202020204" pitchFamily="34" charset="0"/>
            </a:endParaRPr>
          </a:p>
          <a:p>
            <a:pPr eaLnBrk="1" hangingPunct="1"/>
            <a:endParaRPr lang="cs-CZ" altLang="cs-CZ" sz="1600" b="1" u="sng" dirty="0">
              <a:latin typeface="Arial" panose="020B0604020202020204" pitchFamily="34" charset="0"/>
            </a:endParaRPr>
          </a:p>
          <a:p>
            <a:pPr eaLnBrk="1" hangingPunct="1"/>
            <a:r>
              <a:rPr lang="cs-CZ" altLang="cs-CZ" sz="1600" dirty="0">
                <a:latin typeface="Arial" panose="020B0604020202020204" pitchFamily="34" charset="0"/>
              </a:rPr>
              <a:t> § 15</a:t>
            </a:r>
          </a:p>
          <a:p>
            <a:pPr eaLnBrk="1" hangingPunct="1"/>
            <a:r>
              <a:rPr lang="cs-CZ" altLang="cs-CZ" sz="1600" b="1" dirty="0">
                <a:latin typeface="Arial" panose="020B0604020202020204" pitchFamily="34" charset="0"/>
              </a:rPr>
              <a:t>Úmysl </a:t>
            </a:r>
          </a:p>
          <a:p>
            <a:pPr eaLnBrk="1" hangingPunct="1"/>
            <a:r>
              <a:rPr lang="cs-CZ" altLang="cs-CZ" sz="1600" dirty="0">
                <a:latin typeface="Arial" panose="020B0604020202020204" pitchFamily="34" charset="0"/>
              </a:rPr>
              <a:t> </a:t>
            </a:r>
          </a:p>
          <a:p>
            <a:pPr eaLnBrk="1" hangingPunct="1"/>
            <a:r>
              <a:rPr lang="cs-CZ" altLang="cs-CZ" sz="1600" dirty="0">
                <a:latin typeface="Arial" panose="020B0604020202020204" pitchFamily="34" charset="0"/>
              </a:rPr>
              <a:t>(1) Trestný čin je spáchán úmyslně, jestliže pachatel</a:t>
            </a:r>
          </a:p>
          <a:p>
            <a:pPr eaLnBrk="1" hangingPunct="1"/>
            <a:r>
              <a:rPr lang="cs-CZ" altLang="cs-CZ" sz="1600" dirty="0">
                <a:latin typeface="Arial" panose="020B0604020202020204" pitchFamily="34" charset="0"/>
              </a:rPr>
              <a:t> </a:t>
            </a:r>
          </a:p>
          <a:p>
            <a:pPr lvl="1" eaLnBrk="1" hangingPunct="1"/>
            <a:r>
              <a:rPr lang="cs-CZ" altLang="cs-CZ" sz="1600" dirty="0">
                <a:latin typeface="Arial" panose="020B0604020202020204" pitchFamily="34" charset="0"/>
              </a:rPr>
              <a:t>a) chtěl způsobem uvedeným v trestním zákoně porušit nebo ohrozit zájem chráněný takovým zákonem, nebo </a:t>
            </a:r>
            <a:r>
              <a:rPr lang="cs-CZ" altLang="cs-CZ" sz="1600" b="1" dirty="0">
                <a:latin typeface="Arial" panose="020B0604020202020204" pitchFamily="34" charset="0"/>
              </a:rPr>
              <a:t>(úmysl přímý)</a:t>
            </a:r>
            <a:endParaRPr lang="cs-CZ" altLang="cs-CZ" sz="1600" dirty="0">
              <a:latin typeface="Arial" panose="020B0604020202020204" pitchFamily="34" charset="0"/>
            </a:endParaRPr>
          </a:p>
          <a:p>
            <a:pPr lvl="1" eaLnBrk="1" hangingPunct="1"/>
            <a:r>
              <a:rPr lang="cs-CZ" altLang="cs-CZ" sz="1600" dirty="0">
                <a:latin typeface="Arial" panose="020B0604020202020204" pitchFamily="34" charset="0"/>
              </a:rPr>
              <a:t> </a:t>
            </a:r>
          </a:p>
          <a:p>
            <a:pPr lvl="1" eaLnBrk="1" hangingPunct="1"/>
            <a:r>
              <a:rPr lang="cs-CZ" altLang="cs-CZ" sz="1600" dirty="0">
                <a:latin typeface="Arial" panose="020B0604020202020204" pitchFamily="34" charset="0"/>
              </a:rPr>
              <a:t>b) věděl, že svým jednáním může takové porušení nebo ohrožení způsobit, a pro případ, že je způsobí, byl s tím srozuměn. </a:t>
            </a:r>
            <a:r>
              <a:rPr lang="cs-CZ" altLang="cs-CZ" sz="1600" b="1" dirty="0">
                <a:latin typeface="Arial" panose="020B0604020202020204" pitchFamily="34" charset="0"/>
              </a:rPr>
              <a:t>(úmysl nepřímý)</a:t>
            </a:r>
          </a:p>
          <a:p>
            <a:pPr lvl="1" eaLnBrk="1" hangingPunct="1"/>
            <a:r>
              <a:rPr lang="cs-CZ" altLang="cs-CZ" sz="1600" dirty="0">
                <a:latin typeface="Arial" panose="020B0604020202020204" pitchFamily="34" charset="0"/>
              </a:rPr>
              <a:t> </a:t>
            </a:r>
          </a:p>
          <a:p>
            <a:pPr eaLnBrk="1" hangingPunct="1"/>
            <a:endParaRPr lang="cs-CZ" altLang="cs-CZ" sz="1600" dirty="0">
              <a:latin typeface="Arial" panose="020B0604020202020204" pitchFamily="34" charset="0"/>
            </a:endParaRPr>
          </a:p>
          <a:p>
            <a:pPr eaLnBrk="1" hangingPunct="1"/>
            <a:r>
              <a:rPr lang="cs-CZ" altLang="cs-CZ" sz="1600" dirty="0">
                <a:latin typeface="Arial" panose="020B0604020202020204" pitchFamily="34" charset="0"/>
              </a:rPr>
              <a:t>(2) Srozuměním se rozumí i smíření pachatele s tím, že způsobem uvedeným v trestním zákoně může porušit nebo ohrozit zájem chráněný takovým zákonem.</a:t>
            </a:r>
          </a:p>
          <a:p>
            <a:pPr eaLnBrk="1" hangingPunct="1"/>
            <a:r>
              <a:rPr lang="cs-CZ" altLang="cs-CZ" sz="1600" dirty="0">
                <a:latin typeface="Arial" panose="020B0604020202020204" pitchFamily="34" charset="0"/>
              </a:rPr>
              <a:t> </a:t>
            </a:r>
          </a:p>
          <a:p>
            <a:pPr eaLnBrk="1" hangingPunct="1"/>
            <a:r>
              <a:rPr lang="cs-CZ" altLang="cs-CZ" sz="1600" dirty="0">
                <a:latin typeface="Arial" panose="020B0604020202020204" pitchFamily="34" charset="0"/>
              </a:rPr>
              <a:t>§ 16</a:t>
            </a:r>
          </a:p>
          <a:p>
            <a:pPr eaLnBrk="1" hangingPunct="1"/>
            <a:r>
              <a:rPr lang="cs-CZ" altLang="cs-CZ" sz="1600" b="1" dirty="0">
                <a:latin typeface="Arial" panose="020B0604020202020204" pitchFamily="34" charset="0"/>
              </a:rPr>
              <a:t>Nedbalost </a:t>
            </a:r>
          </a:p>
          <a:p>
            <a:pPr eaLnBrk="1" hangingPunct="1"/>
            <a:r>
              <a:rPr lang="cs-CZ" altLang="cs-CZ" sz="1600" dirty="0">
                <a:latin typeface="Arial" panose="020B0604020202020204" pitchFamily="34" charset="0"/>
              </a:rPr>
              <a:t> </a:t>
            </a:r>
          </a:p>
          <a:p>
            <a:pPr eaLnBrk="1" hangingPunct="1"/>
            <a:r>
              <a:rPr lang="cs-CZ" altLang="cs-CZ" sz="1600" dirty="0">
                <a:latin typeface="Arial" panose="020B0604020202020204" pitchFamily="34" charset="0"/>
              </a:rPr>
              <a:t>(1) Trestný čin je spáchán z nedbalosti, jestliže pachatel</a:t>
            </a:r>
          </a:p>
          <a:p>
            <a:pPr eaLnBrk="1" hangingPunct="1"/>
            <a:r>
              <a:rPr lang="cs-CZ" altLang="cs-CZ" sz="1600" dirty="0">
                <a:latin typeface="Arial" panose="020B0604020202020204" pitchFamily="34" charset="0"/>
              </a:rPr>
              <a:t> </a:t>
            </a:r>
          </a:p>
          <a:p>
            <a:pPr lvl="1" eaLnBrk="1" hangingPunct="1"/>
            <a:r>
              <a:rPr lang="cs-CZ" altLang="cs-CZ" sz="1600" dirty="0">
                <a:latin typeface="Arial" panose="020B0604020202020204" pitchFamily="34" charset="0"/>
              </a:rPr>
              <a:t>a) věděl, že může způsobem uvedeným v trestním zákoně porušit nebo ohrozit zájem chráněný takovým zákonem, ale </a:t>
            </a:r>
            <a:r>
              <a:rPr lang="cs-CZ" altLang="cs-CZ" sz="1600" u="sng" dirty="0">
                <a:latin typeface="Arial" panose="020B0604020202020204" pitchFamily="34" charset="0"/>
              </a:rPr>
              <a:t>bez přiměřených důvodů spoléhal</a:t>
            </a:r>
            <a:r>
              <a:rPr lang="cs-CZ" altLang="cs-CZ" sz="1600" dirty="0">
                <a:latin typeface="Arial" panose="020B0604020202020204" pitchFamily="34" charset="0"/>
              </a:rPr>
              <a:t>, že takové porušení nebo ohrožení nezpůsobí, nebo </a:t>
            </a:r>
            <a:r>
              <a:rPr lang="cs-CZ" altLang="cs-CZ" sz="1600" b="1" dirty="0">
                <a:latin typeface="Arial" panose="020B0604020202020204" pitchFamily="34" charset="0"/>
              </a:rPr>
              <a:t>(nedbalost vědomá)</a:t>
            </a:r>
          </a:p>
          <a:p>
            <a:pPr lvl="1" eaLnBrk="1" hangingPunct="1"/>
            <a:r>
              <a:rPr lang="cs-CZ" altLang="cs-CZ" sz="1600" dirty="0">
                <a:latin typeface="Arial" panose="020B0604020202020204" pitchFamily="34" charset="0"/>
              </a:rPr>
              <a:t> </a:t>
            </a:r>
          </a:p>
          <a:p>
            <a:pPr lvl="1" eaLnBrk="1" hangingPunct="1"/>
            <a:r>
              <a:rPr lang="cs-CZ" altLang="cs-CZ" sz="1600" dirty="0">
                <a:latin typeface="Arial" panose="020B0604020202020204" pitchFamily="34" charset="0"/>
              </a:rPr>
              <a:t>b) nevěděl, že svým jednáním může takové porušení nebo ohrožení způsobit, ač o tom vzhledem k okolnostem a k svým osobním poměrům vědět měl a mohl.  </a:t>
            </a:r>
            <a:r>
              <a:rPr lang="cs-CZ" altLang="cs-CZ" sz="1600" b="1" dirty="0">
                <a:latin typeface="Arial" panose="020B0604020202020204" pitchFamily="34" charset="0"/>
              </a:rPr>
              <a:t>(nedbalost nevědomá)</a:t>
            </a:r>
          </a:p>
          <a:p>
            <a:pPr eaLnBrk="1" hangingPunct="1"/>
            <a:r>
              <a:rPr lang="cs-CZ" altLang="cs-CZ" sz="1600" dirty="0">
                <a:latin typeface="Arial" panose="020B0604020202020204" pitchFamily="34" charset="0"/>
              </a:rPr>
              <a:t> </a:t>
            </a:r>
          </a:p>
          <a:p>
            <a:pPr eaLnBrk="1" hangingPunct="1"/>
            <a:r>
              <a:rPr lang="cs-CZ" altLang="cs-CZ" sz="1600" dirty="0">
                <a:latin typeface="Arial" panose="020B0604020202020204" pitchFamily="34" charset="0"/>
              </a:rPr>
              <a:t>2) Trestný čin je </a:t>
            </a:r>
            <a:r>
              <a:rPr lang="cs-CZ" altLang="cs-CZ" sz="1600" b="1" dirty="0">
                <a:latin typeface="Arial" panose="020B0604020202020204" pitchFamily="34" charset="0"/>
              </a:rPr>
              <a:t>spáchán z hrubé nedbalosti</a:t>
            </a:r>
            <a:r>
              <a:rPr lang="cs-CZ" altLang="cs-CZ" sz="1600" dirty="0">
                <a:latin typeface="Arial" panose="020B0604020202020204" pitchFamily="34" charset="0"/>
              </a:rPr>
              <a:t>, jestliže přístup pachatele k požadavku náležité opatrnosti svědčí o zřejmé bezohlednosti pachatele k zájmům chráněným trestním zákonem.</a:t>
            </a:r>
          </a:p>
          <a:p>
            <a:pPr eaLnBrk="1" hangingPunct="1"/>
            <a:r>
              <a:rPr lang="cs-CZ" altLang="cs-CZ" sz="1600" dirty="0">
                <a:latin typeface="Arial" panose="020B0604020202020204" pitchFamily="34" charset="0"/>
              </a:rPr>
              <a:t> </a:t>
            </a:r>
          </a:p>
          <a:p>
            <a:pPr eaLnBrk="1" hangingPunct="1"/>
            <a:r>
              <a:rPr lang="cs-CZ" altLang="cs-CZ" sz="1600" dirty="0">
                <a:latin typeface="Arial" panose="020B0604020202020204" pitchFamily="34" charset="0"/>
              </a:rPr>
              <a:t>§ 17</a:t>
            </a:r>
          </a:p>
          <a:p>
            <a:pPr eaLnBrk="1" hangingPunct="1"/>
            <a:r>
              <a:rPr lang="cs-CZ" altLang="cs-CZ" sz="1600" b="1" dirty="0">
                <a:latin typeface="Arial" panose="020B0604020202020204" pitchFamily="34" charset="0"/>
              </a:rPr>
              <a:t>Zavinění k okolnosti zvlášť přitěžující</a:t>
            </a:r>
          </a:p>
          <a:p>
            <a:pPr eaLnBrk="1" hangingPunct="1"/>
            <a:endParaRPr lang="cs-CZ" altLang="cs-CZ" sz="1600" dirty="0">
              <a:latin typeface="Arial" panose="020B0604020202020204" pitchFamily="34" charset="0"/>
            </a:endParaRPr>
          </a:p>
          <a:p>
            <a:pPr eaLnBrk="1" hangingPunct="1"/>
            <a:r>
              <a:rPr lang="cs-CZ" altLang="cs-CZ" sz="1600" dirty="0">
                <a:latin typeface="Arial" panose="020B0604020202020204" pitchFamily="34" charset="0"/>
              </a:rPr>
              <a:t>K okolnosti, která podmiňuje použití vyšší trestní sazby, se přihlédne,</a:t>
            </a:r>
          </a:p>
          <a:p>
            <a:pPr eaLnBrk="1" hangingPunct="1"/>
            <a:r>
              <a:rPr lang="cs-CZ" altLang="cs-CZ" sz="1600" dirty="0">
                <a:latin typeface="Arial" panose="020B0604020202020204" pitchFamily="34" charset="0"/>
              </a:rPr>
              <a:t> </a:t>
            </a:r>
          </a:p>
          <a:p>
            <a:pPr lvl="1" eaLnBrk="1" hangingPunct="1"/>
            <a:r>
              <a:rPr lang="cs-CZ" altLang="cs-CZ" sz="1600" dirty="0">
                <a:latin typeface="Arial" panose="020B0604020202020204" pitchFamily="34" charset="0"/>
              </a:rPr>
              <a:t>a) jde-li o těžší následek, i tehdy, zavinil-li jej pachatel z nedbalosti, vyjímaje případy, že trestní zákon vyžaduje i zde zavinění úmyslné, nebo</a:t>
            </a:r>
          </a:p>
          <a:p>
            <a:pPr lvl="1" eaLnBrk="1" hangingPunct="1"/>
            <a:r>
              <a:rPr lang="cs-CZ" altLang="cs-CZ" sz="1600" dirty="0">
                <a:latin typeface="Arial" panose="020B0604020202020204" pitchFamily="34" charset="0"/>
              </a:rPr>
              <a:t> </a:t>
            </a:r>
          </a:p>
          <a:p>
            <a:pPr lvl="1" eaLnBrk="1" hangingPunct="1"/>
            <a:r>
              <a:rPr lang="cs-CZ" altLang="cs-CZ" sz="1600" dirty="0">
                <a:latin typeface="Arial" panose="020B0604020202020204" pitchFamily="34" charset="0"/>
              </a:rPr>
              <a:t>b) jde-li o jinou skutečnost, i tehdy, jestliže o ní pachatel nevěděl, ač o ní vzhledem k okolnostem a k svým osobním poměrům vědět měl a mohl, vyjímaje případy, kdy trestní zákon vyžaduje, aby o ní pachatel věděl.      </a:t>
            </a:r>
          </a:p>
        </p:txBody>
      </p:sp>
    </p:spTree>
    <p:extLst>
      <p:ext uri="{BB962C8B-B14F-4D97-AF65-F5344CB8AC3E}">
        <p14:creationId xmlns:p14="http://schemas.microsoft.com/office/powerpoint/2010/main" val="35001899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6070" indent="-2869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7801" indent="-22956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6921" indent="-22956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66041" indent="-22956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25161" indent="-22956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84282" indent="-22956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43402" indent="-22956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902522" indent="-22956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DF530B2E-0A41-435C-B969-090FE7F37D27}" type="slidenum">
              <a:rPr lang="cs-CZ" altLang="cs-CZ">
                <a:latin typeface="Arial" panose="020B0604020202020204" pitchFamily="34" charset="0"/>
              </a:rPr>
              <a:pPr eaLnBrk="1" hangingPunct="1"/>
              <a:t>11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 sz="1600" b="1" dirty="0">
                <a:latin typeface="Arial" panose="020B0604020202020204" pitchFamily="34" charset="0"/>
              </a:rPr>
              <a:t>Znaky SPTČ</a:t>
            </a:r>
          </a:p>
          <a:p>
            <a:pPr eaLnBrk="1" hangingPunct="1"/>
            <a:r>
              <a:rPr lang="cs-CZ" altLang="cs-CZ" sz="1600" b="1" dirty="0">
                <a:latin typeface="Arial" panose="020B0604020202020204" pitchFamily="34" charset="0"/>
              </a:rPr>
              <a:t>objekt </a:t>
            </a:r>
            <a:r>
              <a:rPr lang="cs-CZ" altLang="cs-CZ" sz="1600" dirty="0">
                <a:latin typeface="Arial" panose="020B0604020202020204" pitchFamily="34" charset="0"/>
              </a:rPr>
              <a:t>(právní statek, který je jednáním porušen či ohrožen)</a:t>
            </a:r>
          </a:p>
          <a:p>
            <a:pPr eaLnBrk="1" hangingPunct="1"/>
            <a:r>
              <a:rPr lang="cs-CZ" altLang="cs-CZ" sz="1600" b="1" dirty="0">
                <a:latin typeface="Arial" panose="020B0604020202020204" pitchFamily="34" charset="0"/>
              </a:rPr>
              <a:t>objektivní stránka </a:t>
            </a:r>
            <a:r>
              <a:rPr lang="cs-CZ" altLang="cs-CZ" sz="1600" dirty="0">
                <a:latin typeface="Arial" panose="020B0604020202020204" pitchFamily="34" charset="0"/>
              </a:rPr>
              <a:t>(jednání - konání či opominutí)</a:t>
            </a:r>
          </a:p>
          <a:p>
            <a:pPr eaLnBrk="1" hangingPunct="1"/>
            <a:r>
              <a:rPr lang="cs-CZ" altLang="cs-CZ" sz="1600" b="1" dirty="0">
                <a:latin typeface="Arial" panose="020B0604020202020204" pitchFamily="34" charset="0"/>
              </a:rPr>
              <a:t>subjekt</a:t>
            </a:r>
            <a:r>
              <a:rPr lang="cs-CZ" altLang="cs-CZ" sz="1600" dirty="0">
                <a:latin typeface="Arial" panose="020B0604020202020204" pitchFamily="34" charset="0"/>
              </a:rPr>
              <a:t> (pachatel)</a:t>
            </a:r>
          </a:p>
          <a:p>
            <a:pPr eaLnBrk="1" hangingPunct="1"/>
            <a:r>
              <a:rPr lang="cs-CZ" altLang="cs-CZ" sz="1600" b="1" dirty="0">
                <a:latin typeface="Arial" panose="020B0604020202020204" pitchFamily="34" charset="0"/>
              </a:rPr>
              <a:t>subjektivní stránka </a:t>
            </a:r>
            <a:r>
              <a:rPr lang="cs-CZ" altLang="cs-CZ" sz="1600" dirty="0">
                <a:latin typeface="Arial" panose="020B0604020202020204" pitchFamily="34" charset="0"/>
              </a:rPr>
              <a:t>(zavinění - úmysl či nedbalost)</a:t>
            </a:r>
          </a:p>
          <a:p>
            <a:pPr eaLnBrk="1" hangingPunct="1"/>
            <a:r>
              <a:rPr lang="cs-CZ" altLang="cs-CZ" sz="1600" b="1" dirty="0">
                <a:latin typeface="Arial" panose="020B0604020202020204" pitchFamily="34" charset="0"/>
              </a:rPr>
              <a:t>protiprávnost</a:t>
            </a:r>
          </a:p>
          <a:p>
            <a:pPr eaLnBrk="1" hangingPunct="1"/>
            <a:endParaRPr lang="cs-CZ" altLang="cs-CZ" sz="1600" dirty="0">
              <a:latin typeface="Arial" panose="020B0604020202020204" pitchFamily="34" charset="0"/>
            </a:endParaRPr>
          </a:p>
          <a:p>
            <a:pPr eaLnBrk="1" hangingPunct="1"/>
            <a:r>
              <a:rPr lang="cs-CZ" altLang="cs-CZ" sz="1600" b="1" u="sng" dirty="0">
                <a:latin typeface="Arial" panose="020B0604020202020204" pitchFamily="34" charset="0"/>
              </a:rPr>
              <a:t>Zavinění</a:t>
            </a:r>
          </a:p>
          <a:p>
            <a:pPr eaLnBrk="1" hangingPunct="1"/>
            <a:endParaRPr lang="cs-CZ" altLang="cs-CZ" sz="1600" b="1" u="sng" dirty="0">
              <a:latin typeface="Arial" panose="020B0604020202020204" pitchFamily="34" charset="0"/>
            </a:endParaRPr>
          </a:p>
          <a:p>
            <a:pPr eaLnBrk="1" hangingPunct="1"/>
            <a:r>
              <a:rPr lang="cs-CZ" sz="1600" dirty="0"/>
              <a:t>Úprava jednotlivých forem zavinění je vybudována na složce </a:t>
            </a:r>
            <a:r>
              <a:rPr lang="cs-CZ" sz="1600" b="1" dirty="0"/>
              <a:t>vědění </a:t>
            </a:r>
            <a:r>
              <a:rPr lang="cs-CZ" sz="1600" dirty="0"/>
              <a:t>a složce </a:t>
            </a:r>
            <a:r>
              <a:rPr lang="cs-CZ" sz="1600" b="1" dirty="0"/>
              <a:t>vůle</a:t>
            </a:r>
            <a:r>
              <a:rPr lang="cs-CZ" sz="1600" dirty="0"/>
              <a:t>.</a:t>
            </a:r>
            <a:endParaRPr lang="cs-CZ" altLang="cs-CZ" sz="1600" b="1" u="sng" dirty="0">
              <a:latin typeface="Arial" panose="020B0604020202020204" pitchFamily="34" charset="0"/>
            </a:endParaRPr>
          </a:p>
          <a:p>
            <a:pPr eaLnBrk="1" hangingPunct="1"/>
            <a:endParaRPr lang="cs-CZ" altLang="cs-CZ" sz="1600" b="1" u="sng" dirty="0">
              <a:latin typeface="Arial" panose="020B0604020202020204" pitchFamily="34" charset="0"/>
            </a:endParaRPr>
          </a:p>
          <a:p>
            <a:pPr eaLnBrk="1" hangingPunct="1"/>
            <a:r>
              <a:rPr lang="cs-CZ" altLang="cs-CZ" sz="1600" dirty="0">
                <a:latin typeface="Arial" panose="020B0604020202020204" pitchFamily="34" charset="0"/>
              </a:rPr>
              <a:t> § 15</a:t>
            </a:r>
          </a:p>
          <a:p>
            <a:pPr eaLnBrk="1" hangingPunct="1"/>
            <a:r>
              <a:rPr lang="cs-CZ" altLang="cs-CZ" sz="1600" b="1" dirty="0">
                <a:latin typeface="Arial" panose="020B0604020202020204" pitchFamily="34" charset="0"/>
              </a:rPr>
              <a:t>Úmysl </a:t>
            </a:r>
          </a:p>
          <a:p>
            <a:pPr eaLnBrk="1" hangingPunct="1"/>
            <a:r>
              <a:rPr lang="cs-CZ" altLang="cs-CZ" sz="1600" dirty="0">
                <a:latin typeface="Arial" panose="020B0604020202020204" pitchFamily="34" charset="0"/>
              </a:rPr>
              <a:t> </a:t>
            </a:r>
          </a:p>
          <a:p>
            <a:pPr eaLnBrk="1" hangingPunct="1"/>
            <a:r>
              <a:rPr lang="cs-CZ" altLang="cs-CZ" sz="1600" dirty="0">
                <a:latin typeface="Arial" panose="020B0604020202020204" pitchFamily="34" charset="0"/>
              </a:rPr>
              <a:t>(1) Trestný čin je spáchán úmyslně, jestliže pachatel</a:t>
            </a:r>
          </a:p>
          <a:p>
            <a:pPr eaLnBrk="1" hangingPunct="1"/>
            <a:r>
              <a:rPr lang="cs-CZ" altLang="cs-CZ" sz="1600" dirty="0">
                <a:latin typeface="Arial" panose="020B0604020202020204" pitchFamily="34" charset="0"/>
              </a:rPr>
              <a:t> </a:t>
            </a:r>
          </a:p>
          <a:p>
            <a:pPr lvl="1" eaLnBrk="1" hangingPunct="1"/>
            <a:r>
              <a:rPr lang="cs-CZ" altLang="cs-CZ" sz="1600" dirty="0">
                <a:latin typeface="Arial" panose="020B0604020202020204" pitchFamily="34" charset="0"/>
              </a:rPr>
              <a:t>a) chtěl způsobem uvedeným v trestním zákoně porušit nebo ohrozit zájem chráněný takovým zákonem, nebo </a:t>
            </a:r>
            <a:r>
              <a:rPr lang="cs-CZ" altLang="cs-CZ" sz="1600" b="1" dirty="0">
                <a:latin typeface="Arial" panose="020B0604020202020204" pitchFamily="34" charset="0"/>
              </a:rPr>
              <a:t>(úmysl přímý)</a:t>
            </a:r>
            <a:endParaRPr lang="cs-CZ" altLang="cs-CZ" sz="1600" dirty="0">
              <a:latin typeface="Arial" panose="020B0604020202020204" pitchFamily="34" charset="0"/>
            </a:endParaRPr>
          </a:p>
          <a:p>
            <a:pPr lvl="1" eaLnBrk="1" hangingPunct="1"/>
            <a:r>
              <a:rPr lang="cs-CZ" altLang="cs-CZ" sz="1600" dirty="0">
                <a:latin typeface="Arial" panose="020B0604020202020204" pitchFamily="34" charset="0"/>
              </a:rPr>
              <a:t> </a:t>
            </a:r>
          </a:p>
          <a:p>
            <a:pPr lvl="1" eaLnBrk="1" hangingPunct="1"/>
            <a:r>
              <a:rPr lang="cs-CZ" altLang="cs-CZ" sz="1600" dirty="0">
                <a:latin typeface="Arial" panose="020B0604020202020204" pitchFamily="34" charset="0"/>
              </a:rPr>
              <a:t>b) věděl, že svým jednáním může takové porušení nebo ohrožení způsobit, a pro případ, že je způsobí, byl s tím srozuměn. </a:t>
            </a:r>
            <a:r>
              <a:rPr lang="cs-CZ" altLang="cs-CZ" sz="1600" b="1" dirty="0">
                <a:latin typeface="Arial" panose="020B0604020202020204" pitchFamily="34" charset="0"/>
              </a:rPr>
              <a:t>(úmysl nepřímý)</a:t>
            </a:r>
          </a:p>
          <a:p>
            <a:pPr lvl="1" eaLnBrk="1" hangingPunct="1"/>
            <a:r>
              <a:rPr lang="cs-CZ" altLang="cs-CZ" sz="1600" dirty="0">
                <a:latin typeface="Arial" panose="020B0604020202020204" pitchFamily="34" charset="0"/>
              </a:rPr>
              <a:t> </a:t>
            </a:r>
          </a:p>
          <a:p>
            <a:pPr eaLnBrk="1" hangingPunct="1"/>
            <a:endParaRPr lang="cs-CZ" altLang="cs-CZ" sz="1600" dirty="0">
              <a:latin typeface="Arial" panose="020B0604020202020204" pitchFamily="34" charset="0"/>
            </a:endParaRPr>
          </a:p>
          <a:p>
            <a:pPr eaLnBrk="1" hangingPunct="1"/>
            <a:r>
              <a:rPr lang="cs-CZ" altLang="cs-CZ" sz="1600" dirty="0">
                <a:latin typeface="Arial" panose="020B0604020202020204" pitchFamily="34" charset="0"/>
              </a:rPr>
              <a:t>(2) Srozuměním se rozumí i smíření pachatele s tím, že způsobem uvedeným v trestním zákoně může porušit nebo ohrozit zájem chráněný takovým zákonem.</a:t>
            </a:r>
          </a:p>
          <a:p>
            <a:pPr eaLnBrk="1" hangingPunct="1"/>
            <a:r>
              <a:rPr lang="cs-CZ" altLang="cs-CZ" sz="1600" dirty="0">
                <a:latin typeface="Arial" panose="020B0604020202020204" pitchFamily="34" charset="0"/>
              </a:rPr>
              <a:t> </a:t>
            </a:r>
          </a:p>
          <a:p>
            <a:pPr eaLnBrk="1" hangingPunct="1"/>
            <a:r>
              <a:rPr lang="cs-CZ" altLang="cs-CZ" sz="1600" dirty="0">
                <a:latin typeface="Arial" panose="020B0604020202020204" pitchFamily="34" charset="0"/>
              </a:rPr>
              <a:t>§ 16</a:t>
            </a:r>
          </a:p>
          <a:p>
            <a:pPr eaLnBrk="1" hangingPunct="1"/>
            <a:r>
              <a:rPr lang="cs-CZ" altLang="cs-CZ" sz="1600" b="1" dirty="0">
                <a:latin typeface="Arial" panose="020B0604020202020204" pitchFamily="34" charset="0"/>
              </a:rPr>
              <a:t>Nedbalost </a:t>
            </a:r>
          </a:p>
          <a:p>
            <a:pPr eaLnBrk="1" hangingPunct="1"/>
            <a:r>
              <a:rPr lang="cs-CZ" altLang="cs-CZ" sz="1600" dirty="0">
                <a:latin typeface="Arial" panose="020B0604020202020204" pitchFamily="34" charset="0"/>
              </a:rPr>
              <a:t> </a:t>
            </a:r>
          </a:p>
          <a:p>
            <a:pPr eaLnBrk="1" hangingPunct="1"/>
            <a:r>
              <a:rPr lang="cs-CZ" altLang="cs-CZ" sz="1600" dirty="0">
                <a:latin typeface="Arial" panose="020B0604020202020204" pitchFamily="34" charset="0"/>
              </a:rPr>
              <a:t>(1) Trestný čin je spáchán z nedbalosti, jestliže pachatel</a:t>
            </a:r>
          </a:p>
          <a:p>
            <a:pPr eaLnBrk="1" hangingPunct="1"/>
            <a:r>
              <a:rPr lang="cs-CZ" altLang="cs-CZ" sz="1600" dirty="0">
                <a:latin typeface="Arial" panose="020B0604020202020204" pitchFamily="34" charset="0"/>
              </a:rPr>
              <a:t> </a:t>
            </a:r>
          </a:p>
          <a:p>
            <a:pPr lvl="1" eaLnBrk="1" hangingPunct="1"/>
            <a:r>
              <a:rPr lang="cs-CZ" altLang="cs-CZ" sz="1600" dirty="0">
                <a:latin typeface="Arial" panose="020B0604020202020204" pitchFamily="34" charset="0"/>
              </a:rPr>
              <a:t>a) věděl, že může způsobem uvedeným v trestním zákoně porušit nebo ohrozit zájem chráněný takovým zákonem, ale </a:t>
            </a:r>
            <a:r>
              <a:rPr lang="cs-CZ" altLang="cs-CZ" sz="1600" u="sng" dirty="0">
                <a:latin typeface="Arial" panose="020B0604020202020204" pitchFamily="34" charset="0"/>
              </a:rPr>
              <a:t>bez přiměřených důvodů spoléhal</a:t>
            </a:r>
            <a:r>
              <a:rPr lang="cs-CZ" altLang="cs-CZ" sz="1600" dirty="0">
                <a:latin typeface="Arial" panose="020B0604020202020204" pitchFamily="34" charset="0"/>
              </a:rPr>
              <a:t>, že takové porušení nebo ohrožení nezpůsobí, nebo </a:t>
            </a:r>
            <a:r>
              <a:rPr lang="cs-CZ" altLang="cs-CZ" sz="1600" b="1" dirty="0">
                <a:latin typeface="Arial" panose="020B0604020202020204" pitchFamily="34" charset="0"/>
              </a:rPr>
              <a:t>(nedbalost vědomá)</a:t>
            </a:r>
          </a:p>
          <a:p>
            <a:pPr lvl="1" eaLnBrk="1" hangingPunct="1"/>
            <a:r>
              <a:rPr lang="cs-CZ" altLang="cs-CZ" sz="1600" dirty="0">
                <a:latin typeface="Arial" panose="020B0604020202020204" pitchFamily="34" charset="0"/>
              </a:rPr>
              <a:t> </a:t>
            </a:r>
          </a:p>
          <a:p>
            <a:pPr lvl="1" eaLnBrk="1" hangingPunct="1"/>
            <a:r>
              <a:rPr lang="cs-CZ" altLang="cs-CZ" sz="1600" dirty="0">
                <a:latin typeface="Arial" panose="020B0604020202020204" pitchFamily="34" charset="0"/>
              </a:rPr>
              <a:t>b) nevěděl, že svým jednáním může takové porušení nebo ohrožení způsobit, ač o tom vzhledem k okolnostem a k svým osobním poměrům vědět měl a mohl.  </a:t>
            </a:r>
            <a:r>
              <a:rPr lang="cs-CZ" altLang="cs-CZ" sz="1600" b="1" dirty="0">
                <a:latin typeface="Arial" panose="020B0604020202020204" pitchFamily="34" charset="0"/>
              </a:rPr>
              <a:t>(nedbalost nevědomá)</a:t>
            </a:r>
          </a:p>
          <a:p>
            <a:pPr eaLnBrk="1" hangingPunct="1"/>
            <a:r>
              <a:rPr lang="cs-CZ" altLang="cs-CZ" sz="1600" dirty="0">
                <a:latin typeface="Arial" panose="020B0604020202020204" pitchFamily="34" charset="0"/>
              </a:rPr>
              <a:t> </a:t>
            </a:r>
          </a:p>
          <a:p>
            <a:pPr eaLnBrk="1" hangingPunct="1"/>
            <a:r>
              <a:rPr lang="cs-CZ" altLang="cs-CZ" sz="1600" dirty="0">
                <a:latin typeface="Arial" panose="020B0604020202020204" pitchFamily="34" charset="0"/>
              </a:rPr>
              <a:t>2) Trestný čin je </a:t>
            </a:r>
            <a:r>
              <a:rPr lang="cs-CZ" altLang="cs-CZ" sz="1600" b="1" dirty="0">
                <a:latin typeface="Arial" panose="020B0604020202020204" pitchFamily="34" charset="0"/>
              </a:rPr>
              <a:t>spáchán z hrubé nedbalosti</a:t>
            </a:r>
            <a:r>
              <a:rPr lang="cs-CZ" altLang="cs-CZ" sz="1600" dirty="0">
                <a:latin typeface="Arial" panose="020B0604020202020204" pitchFamily="34" charset="0"/>
              </a:rPr>
              <a:t>, jestliže přístup pachatele k požadavku náležité opatrnosti svědčí o zřejmé bezohlednosti pachatele k zájmům chráněným trestním zákonem.</a:t>
            </a:r>
          </a:p>
          <a:p>
            <a:pPr eaLnBrk="1" hangingPunct="1"/>
            <a:r>
              <a:rPr lang="cs-CZ" altLang="cs-CZ" sz="1600" dirty="0">
                <a:latin typeface="Arial" panose="020B0604020202020204" pitchFamily="34" charset="0"/>
              </a:rPr>
              <a:t> </a:t>
            </a:r>
          </a:p>
          <a:p>
            <a:pPr eaLnBrk="1" hangingPunct="1"/>
            <a:r>
              <a:rPr lang="cs-CZ" altLang="cs-CZ" sz="1600" dirty="0">
                <a:latin typeface="Arial" panose="020B0604020202020204" pitchFamily="34" charset="0"/>
              </a:rPr>
              <a:t>§ 17</a:t>
            </a:r>
          </a:p>
          <a:p>
            <a:pPr eaLnBrk="1" hangingPunct="1"/>
            <a:r>
              <a:rPr lang="cs-CZ" altLang="cs-CZ" sz="1600" b="1" dirty="0">
                <a:latin typeface="Arial" panose="020B0604020202020204" pitchFamily="34" charset="0"/>
              </a:rPr>
              <a:t>Zavinění k okolnosti zvlášť přitěžující</a:t>
            </a:r>
          </a:p>
          <a:p>
            <a:pPr eaLnBrk="1" hangingPunct="1"/>
            <a:endParaRPr lang="cs-CZ" altLang="cs-CZ" sz="1600" dirty="0">
              <a:latin typeface="Arial" panose="020B0604020202020204" pitchFamily="34" charset="0"/>
            </a:endParaRPr>
          </a:p>
          <a:p>
            <a:pPr eaLnBrk="1" hangingPunct="1"/>
            <a:r>
              <a:rPr lang="cs-CZ" altLang="cs-CZ" sz="1600" dirty="0">
                <a:latin typeface="Arial" panose="020B0604020202020204" pitchFamily="34" charset="0"/>
              </a:rPr>
              <a:t>K okolnosti, která podmiňuje použití vyšší trestní sazby, se přihlédne,</a:t>
            </a:r>
          </a:p>
          <a:p>
            <a:pPr eaLnBrk="1" hangingPunct="1"/>
            <a:r>
              <a:rPr lang="cs-CZ" altLang="cs-CZ" sz="1600" dirty="0">
                <a:latin typeface="Arial" panose="020B0604020202020204" pitchFamily="34" charset="0"/>
              </a:rPr>
              <a:t> </a:t>
            </a:r>
          </a:p>
          <a:p>
            <a:pPr lvl="1" eaLnBrk="1" hangingPunct="1"/>
            <a:r>
              <a:rPr lang="cs-CZ" altLang="cs-CZ" sz="1600" dirty="0">
                <a:latin typeface="Arial" panose="020B0604020202020204" pitchFamily="34" charset="0"/>
              </a:rPr>
              <a:t>a) jde-li o těžší následek, i tehdy, zavinil-li jej pachatel z nedbalosti, vyjímaje případy, že trestní zákon vyžaduje i zde zavinění úmyslné, nebo</a:t>
            </a:r>
          </a:p>
          <a:p>
            <a:pPr lvl="1" eaLnBrk="1" hangingPunct="1"/>
            <a:r>
              <a:rPr lang="cs-CZ" altLang="cs-CZ" sz="1600" dirty="0">
                <a:latin typeface="Arial" panose="020B0604020202020204" pitchFamily="34" charset="0"/>
              </a:rPr>
              <a:t> </a:t>
            </a:r>
          </a:p>
          <a:p>
            <a:pPr lvl="1" eaLnBrk="1" hangingPunct="1"/>
            <a:r>
              <a:rPr lang="cs-CZ" altLang="cs-CZ" sz="1600" dirty="0">
                <a:latin typeface="Arial" panose="020B0604020202020204" pitchFamily="34" charset="0"/>
              </a:rPr>
              <a:t>b) jde-li o jinou skutečnost, i tehdy, jestliže o ní pachatel nevěděl, ač o ní vzhledem k okolnostem a k svým osobním poměrům vědět měl a mohl, vyjímaje případy, kdy trestní zákon vyžaduje, aby o ní pachatel věděl.      </a:t>
            </a:r>
          </a:p>
        </p:txBody>
      </p:sp>
    </p:spTree>
    <p:extLst>
      <p:ext uri="{BB962C8B-B14F-4D97-AF65-F5344CB8AC3E}">
        <p14:creationId xmlns:p14="http://schemas.microsoft.com/office/powerpoint/2010/main" val="17786218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6070" indent="-2869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7801" indent="-22956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6921" indent="-22956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66041" indent="-22956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25161" indent="-22956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84282" indent="-22956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43402" indent="-22956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902522" indent="-22956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DF530B2E-0A41-435C-B969-090FE7F37D27}" type="slidenum">
              <a:rPr lang="cs-CZ" altLang="cs-CZ">
                <a:latin typeface="Arial" panose="020B0604020202020204" pitchFamily="34" charset="0"/>
              </a:rPr>
              <a:pPr eaLnBrk="1" hangingPunct="1"/>
              <a:t>12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 sz="1600" b="1" dirty="0">
                <a:latin typeface="Arial" panose="020B0604020202020204" pitchFamily="34" charset="0"/>
              </a:rPr>
              <a:t>Znaky SPTČ</a:t>
            </a:r>
          </a:p>
          <a:p>
            <a:pPr eaLnBrk="1" hangingPunct="1"/>
            <a:r>
              <a:rPr lang="cs-CZ" altLang="cs-CZ" sz="1600" b="1" dirty="0">
                <a:latin typeface="Arial" panose="020B0604020202020204" pitchFamily="34" charset="0"/>
              </a:rPr>
              <a:t>objekt </a:t>
            </a:r>
            <a:r>
              <a:rPr lang="cs-CZ" altLang="cs-CZ" sz="1600" dirty="0">
                <a:latin typeface="Arial" panose="020B0604020202020204" pitchFamily="34" charset="0"/>
              </a:rPr>
              <a:t>(právní statek, který je jednáním porušen či ohrožen)</a:t>
            </a:r>
          </a:p>
          <a:p>
            <a:pPr eaLnBrk="1" hangingPunct="1"/>
            <a:r>
              <a:rPr lang="cs-CZ" altLang="cs-CZ" sz="1600" b="1" dirty="0">
                <a:latin typeface="Arial" panose="020B0604020202020204" pitchFamily="34" charset="0"/>
              </a:rPr>
              <a:t>objektivní stránka </a:t>
            </a:r>
            <a:r>
              <a:rPr lang="cs-CZ" altLang="cs-CZ" sz="1600" dirty="0">
                <a:latin typeface="Arial" panose="020B0604020202020204" pitchFamily="34" charset="0"/>
              </a:rPr>
              <a:t>(jednání - konání či opominutí)</a:t>
            </a:r>
          </a:p>
          <a:p>
            <a:pPr eaLnBrk="1" hangingPunct="1"/>
            <a:r>
              <a:rPr lang="cs-CZ" altLang="cs-CZ" sz="1600" b="1" dirty="0">
                <a:latin typeface="Arial" panose="020B0604020202020204" pitchFamily="34" charset="0"/>
              </a:rPr>
              <a:t>subjekt</a:t>
            </a:r>
            <a:r>
              <a:rPr lang="cs-CZ" altLang="cs-CZ" sz="1600" dirty="0">
                <a:latin typeface="Arial" panose="020B0604020202020204" pitchFamily="34" charset="0"/>
              </a:rPr>
              <a:t> (pachatel)</a:t>
            </a:r>
          </a:p>
          <a:p>
            <a:pPr eaLnBrk="1" hangingPunct="1"/>
            <a:r>
              <a:rPr lang="cs-CZ" altLang="cs-CZ" sz="1600" b="1" dirty="0">
                <a:latin typeface="Arial" panose="020B0604020202020204" pitchFamily="34" charset="0"/>
              </a:rPr>
              <a:t>subjektivní stránka </a:t>
            </a:r>
            <a:r>
              <a:rPr lang="cs-CZ" altLang="cs-CZ" sz="1600" dirty="0">
                <a:latin typeface="Arial" panose="020B0604020202020204" pitchFamily="34" charset="0"/>
              </a:rPr>
              <a:t>(zavinění - úmysl či nedbalost)</a:t>
            </a:r>
          </a:p>
          <a:p>
            <a:pPr eaLnBrk="1" hangingPunct="1"/>
            <a:r>
              <a:rPr lang="cs-CZ" altLang="cs-CZ" sz="1600" b="1" dirty="0">
                <a:latin typeface="Arial" panose="020B0604020202020204" pitchFamily="34" charset="0"/>
              </a:rPr>
              <a:t>protiprávnost</a:t>
            </a:r>
          </a:p>
          <a:p>
            <a:pPr eaLnBrk="1" hangingPunct="1"/>
            <a:endParaRPr lang="cs-CZ" altLang="cs-CZ" sz="1600" dirty="0">
              <a:latin typeface="Arial" panose="020B0604020202020204" pitchFamily="34" charset="0"/>
            </a:endParaRPr>
          </a:p>
          <a:p>
            <a:pPr eaLnBrk="1" hangingPunct="1"/>
            <a:r>
              <a:rPr lang="cs-CZ" altLang="cs-CZ" sz="1600" b="1" u="sng" dirty="0">
                <a:latin typeface="Arial" panose="020B0604020202020204" pitchFamily="34" charset="0"/>
              </a:rPr>
              <a:t>Zavinění</a:t>
            </a:r>
          </a:p>
          <a:p>
            <a:pPr eaLnBrk="1" hangingPunct="1"/>
            <a:endParaRPr lang="cs-CZ" altLang="cs-CZ" sz="1600" b="1" u="sng" dirty="0">
              <a:latin typeface="Arial" panose="020B0604020202020204" pitchFamily="34" charset="0"/>
            </a:endParaRPr>
          </a:p>
          <a:p>
            <a:pPr eaLnBrk="1" hangingPunct="1"/>
            <a:r>
              <a:rPr lang="cs-CZ" sz="1600" dirty="0"/>
              <a:t>Úprava jednotlivých forem zavinění je vybudována na složce </a:t>
            </a:r>
            <a:r>
              <a:rPr lang="cs-CZ" sz="1600" b="1" dirty="0"/>
              <a:t>vědění </a:t>
            </a:r>
            <a:r>
              <a:rPr lang="cs-CZ" sz="1600" dirty="0"/>
              <a:t>a složce </a:t>
            </a:r>
            <a:r>
              <a:rPr lang="cs-CZ" sz="1600" b="1" dirty="0"/>
              <a:t>vůle</a:t>
            </a:r>
            <a:r>
              <a:rPr lang="cs-CZ" sz="1600" dirty="0"/>
              <a:t>.</a:t>
            </a:r>
            <a:endParaRPr lang="cs-CZ" altLang="cs-CZ" sz="1600" b="1" u="sng" dirty="0">
              <a:latin typeface="Arial" panose="020B0604020202020204" pitchFamily="34" charset="0"/>
            </a:endParaRPr>
          </a:p>
          <a:p>
            <a:pPr eaLnBrk="1" hangingPunct="1"/>
            <a:endParaRPr lang="cs-CZ" altLang="cs-CZ" sz="1600" b="1" u="sng" dirty="0">
              <a:latin typeface="Arial" panose="020B0604020202020204" pitchFamily="34" charset="0"/>
            </a:endParaRPr>
          </a:p>
          <a:p>
            <a:pPr eaLnBrk="1" hangingPunct="1"/>
            <a:r>
              <a:rPr lang="cs-CZ" altLang="cs-CZ" sz="1600" dirty="0">
                <a:latin typeface="Arial" panose="020B0604020202020204" pitchFamily="34" charset="0"/>
              </a:rPr>
              <a:t> § 15</a:t>
            </a:r>
          </a:p>
          <a:p>
            <a:pPr eaLnBrk="1" hangingPunct="1"/>
            <a:r>
              <a:rPr lang="cs-CZ" altLang="cs-CZ" sz="1600" b="1" dirty="0">
                <a:latin typeface="Arial" panose="020B0604020202020204" pitchFamily="34" charset="0"/>
              </a:rPr>
              <a:t>Úmysl </a:t>
            </a:r>
          </a:p>
          <a:p>
            <a:pPr eaLnBrk="1" hangingPunct="1"/>
            <a:r>
              <a:rPr lang="cs-CZ" altLang="cs-CZ" sz="1600" dirty="0">
                <a:latin typeface="Arial" panose="020B0604020202020204" pitchFamily="34" charset="0"/>
              </a:rPr>
              <a:t> </a:t>
            </a:r>
          </a:p>
          <a:p>
            <a:pPr eaLnBrk="1" hangingPunct="1"/>
            <a:r>
              <a:rPr lang="cs-CZ" altLang="cs-CZ" sz="1600" dirty="0">
                <a:latin typeface="Arial" panose="020B0604020202020204" pitchFamily="34" charset="0"/>
              </a:rPr>
              <a:t>(1) Trestný čin je spáchán úmyslně, jestliže pachatel</a:t>
            </a:r>
          </a:p>
          <a:p>
            <a:pPr eaLnBrk="1" hangingPunct="1"/>
            <a:r>
              <a:rPr lang="cs-CZ" altLang="cs-CZ" sz="1600" dirty="0">
                <a:latin typeface="Arial" panose="020B0604020202020204" pitchFamily="34" charset="0"/>
              </a:rPr>
              <a:t> </a:t>
            </a:r>
          </a:p>
          <a:p>
            <a:pPr lvl="1" eaLnBrk="1" hangingPunct="1"/>
            <a:r>
              <a:rPr lang="cs-CZ" altLang="cs-CZ" sz="1600" dirty="0">
                <a:latin typeface="Arial" panose="020B0604020202020204" pitchFamily="34" charset="0"/>
              </a:rPr>
              <a:t>a) chtěl způsobem uvedeným v trestním zákoně porušit nebo ohrozit zájem chráněný takovým zákonem, nebo </a:t>
            </a:r>
            <a:r>
              <a:rPr lang="cs-CZ" altLang="cs-CZ" sz="1600" b="1" dirty="0">
                <a:latin typeface="Arial" panose="020B0604020202020204" pitchFamily="34" charset="0"/>
              </a:rPr>
              <a:t>(úmysl přímý)</a:t>
            </a:r>
            <a:endParaRPr lang="cs-CZ" altLang="cs-CZ" sz="1600" dirty="0">
              <a:latin typeface="Arial" panose="020B0604020202020204" pitchFamily="34" charset="0"/>
            </a:endParaRPr>
          </a:p>
          <a:p>
            <a:pPr lvl="1" eaLnBrk="1" hangingPunct="1"/>
            <a:r>
              <a:rPr lang="cs-CZ" altLang="cs-CZ" sz="1600" dirty="0">
                <a:latin typeface="Arial" panose="020B0604020202020204" pitchFamily="34" charset="0"/>
              </a:rPr>
              <a:t> </a:t>
            </a:r>
          </a:p>
          <a:p>
            <a:pPr lvl="1" eaLnBrk="1" hangingPunct="1"/>
            <a:r>
              <a:rPr lang="cs-CZ" altLang="cs-CZ" sz="1600" dirty="0">
                <a:latin typeface="Arial" panose="020B0604020202020204" pitchFamily="34" charset="0"/>
              </a:rPr>
              <a:t>b) věděl, že svým jednáním může takové porušení nebo ohrožení způsobit, a pro případ, že je způsobí, byl s tím srozuměn. </a:t>
            </a:r>
            <a:r>
              <a:rPr lang="cs-CZ" altLang="cs-CZ" sz="1600" b="1" dirty="0">
                <a:latin typeface="Arial" panose="020B0604020202020204" pitchFamily="34" charset="0"/>
              </a:rPr>
              <a:t>(úmysl nepřímý)</a:t>
            </a:r>
          </a:p>
          <a:p>
            <a:pPr lvl="1" eaLnBrk="1" hangingPunct="1"/>
            <a:r>
              <a:rPr lang="cs-CZ" altLang="cs-CZ" sz="1600" dirty="0">
                <a:latin typeface="Arial" panose="020B0604020202020204" pitchFamily="34" charset="0"/>
              </a:rPr>
              <a:t> </a:t>
            </a:r>
          </a:p>
          <a:p>
            <a:pPr eaLnBrk="1" hangingPunct="1"/>
            <a:endParaRPr lang="cs-CZ" altLang="cs-CZ" sz="1600" dirty="0">
              <a:latin typeface="Arial" panose="020B0604020202020204" pitchFamily="34" charset="0"/>
            </a:endParaRPr>
          </a:p>
          <a:p>
            <a:pPr eaLnBrk="1" hangingPunct="1"/>
            <a:r>
              <a:rPr lang="cs-CZ" altLang="cs-CZ" sz="1600" dirty="0">
                <a:latin typeface="Arial" panose="020B0604020202020204" pitchFamily="34" charset="0"/>
              </a:rPr>
              <a:t>(2) Srozuměním se rozumí i smíření pachatele s tím, že způsobem uvedeným v trestním zákoně může porušit nebo ohrozit zájem chráněný takovým zákonem.</a:t>
            </a:r>
          </a:p>
          <a:p>
            <a:pPr eaLnBrk="1" hangingPunct="1"/>
            <a:r>
              <a:rPr lang="cs-CZ" altLang="cs-CZ" sz="1600" dirty="0">
                <a:latin typeface="Arial" panose="020B0604020202020204" pitchFamily="34" charset="0"/>
              </a:rPr>
              <a:t> </a:t>
            </a:r>
          </a:p>
          <a:p>
            <a:pPr eaLnBrk="1" hangingPunct="1"/>
            <a:r>
              <a:rPr lang="cs-CZ" altLang="cs-CZ" sz="1600" dirty="0">
                <a:latin typeface="Arial" panose="020B0604020202020204" pitchFamily="34" charset="0"/>
              </a:rPr>
              <a:t>§ 16</a:t>
            </a:r>
          </a:p>
          <a:p>
            <a:pPr eaLnBrk="1" hangingPunct="1"/>
            <a:r>
              <a:rPr lang="cs-CZ" altLang="cs-CZ" sz="1600" b="1" dirty="0">
                <a:latin typeface="Arial" panose="020B0604020202020204" pitchFamily="34" charset="0"/>
              </a:rPr>
              <a:t>Nedbalost </a:t>
            </a:r>
          </a:p>
          <a:p>
            <a:pPr eaLnBrk="1" hangingPunct="1"/>
            <a:r>
              <a:rPr lang="cs-CZ" altLang="cs-CZ" sz="1600" dirty="0">
                <a:latin typeface="Arial" panose="020B0604020202020204" pitchFamily="34" charset="0"/>
              </a:rPr>
              <a:t> </a:t>
            </a:r>
          </a:p>
          <a:p>
            <a:pPr eaLnBrk="1" hangingPunct="1"/>
            <a:r>
              <a:rPr lang="cs-CZ" altLang="cs-CZ" sz="1600" dirty="0">
                <a:latin typeface="Arial" panose="020B0604020202020204" pitchFamily="34" charset="0"/>
              </a:rPr>
              <a:t>(1) Trestný čin je spáchán z nedbalosti, jestliže pachatel</a:t>
            </a:r>
          </a:p>
          <a:p>
            <a:pPr eaLnBrk="1" hangingPunct="1"/>
            <a:r>
              <a:rPr lang="cs-CZ" altLang="cs-CZ" sz="1600" dirty="0">
                <a:latin typeface="Arial" panose="020B0604020202020204" pitchFamily="34" charset="0"/>
              </a:rPr>
              <a:t> </a:t>
            </a:r>
          </a:p>
          <a:p>
            <a:pPr lvl="1" eaLnBrk="1" hangingPunct="1"/>
            <a:r>
              <a:rPr lang="cs-CZ" altLang="cs-CZ" sz="1600" dirty="0">
                <a:latin typeface="Arial" panose="020B0604020202020204" pitchFamily="34" charset="0"/>
              </a:rPr>
              <a:t>a) věděl, že může způsobem uvedeným v trestním zákoně porušit nebo ohrozit zájem chráněný takovým zákonem, ale </a:t>
            </a:r>
            <a:r>
              <a:rPr lang="cs-CZ" altLang="cs-CZ" sz="1600" u="sng" dirty="0">
                <a:latin typeface="Arial" panose="020B0604020202020204" pitchFamily="34" charset="0"/>
              </a:rPr>
              <a:t>bez přiměřených důvodů spoléhal</a:t>
            </a:r>
            <a:r>
              <a:rPr lang="cs-CZ" altLang="cs-CZ" sz="1600" dirty="0">
                <a:latin typeface="Arial" panose="020B0604020202020204" pitchFamily="34" charset="0"/>
              </a:rPr>
              <a:t>, že takové porušení nebo ohrožení nezpůsobí, nebo </a:t>
            </a:r>
            <a:r>
              <a:rPr lang="cs-CZ" altLang="cs-CZ" sz="1600" b="1" dirty="0">
                <a:latin typeface="Arial" panose="020B0604020202020204" pitchFamily="34" charset="0"/>
              </a:rPr>
              <a:t>(nedbalost vědomá)</a:t>
            </a:r>
          </a:p>
          <a:p>
            <a:pPr lvl="1" eaLnBrk="1" hangingPunct="1"/>
            <a:r>
              <a:rPr lang="cs-CZ" altLang="cs-CZ" sz="1600" dirty="0">
                <a:latin typeface="Arial" panose="020B0604020202020204" pitchFamily="34" charset="0"/>
              </a:rPr>
              <a:t> </a:t>
            </a:r>
          </a:p>
          <a:p>
            <a:pPr lvl="1" eaLnBrk="1" hangingPunct="1"/>
            <a:r>
              <a:rPr lang="cs-CZ" altLang="cs-CZ" sz="1600" dirty="0">
                <a:latin typeface="Arial" panose="020B0604020202020204" pitchFamily="34" charset="0"/>
              </a:rPr>
              <a:t>b) nevěděl, že svým jednáním může takové porušení nebo ohrožení způsobit, ač o tom vzhledem k okolnostem a k svým osobním poměrům vědět měl a mohl.  </a:t>
            </a:r>
            <a:r>
              <a:rPr lang="cs-CZ" altLang="cs-CZ" sz="1600" b="1" dirty="0">
                <a:latin typeface="Arial" panose="020B0604020202020204" pitchFamily="34" charset="0"/>
              </a:rPr>
              <a:t>(nedbalost nevědomá)</a:t>
            </a:r>
          </a:p>
          <a:p>
            <a:pPr eaLnBrk="1" hangingPunct="1"/>
            <a:r>
              <a:rPr lang="cs-CZ" altLang="cs-CZ" sz="1600" dirty="0">
                <a:latin typeface="Arial" panose="020B0604020202020204" pitchFamily="34" charset="0"/>
              </a:rPr>
              <a:t> </a:t>
            </a:r>
          </a:p>
          <a:p>
            <a:pPr eaLnBrk="1" hangingPunct="1"/>
            <a:r>
              <a:rPr lang="cs-CZ" altLang="cs-CZ" sz="1600" dirty="0">
                <a:latin typeface="Arial" panose="020B0604020202020204" pitchFamily="34" charset="0"/>
              </a:rPr>
              <a:t>2) Trestný čin je </a:t>
            </a:r>
            <a:r>
              <a:rPr lang="cs-CZ" altLang="cs-CZ" sz="1600" b="1" dirty="0">
                <a:latin typeface="Arial" panose="020B0604020202020204" pitchFamily="34" charset="0"/>
              </a:rPr>
              <a:t>spáchán z hrubé nedbalosti</a:t>
            </a:r>
            <a:r>
              <a:rPr lang="cs-CZ" altLang="cs-CZ" sz="1600" dirty="0">
                <a:latin typeface="Arial" panose="020B0604020202020204" pitchFamily="34" charset="0"/>
              </a:rPr>
              <a:t>, jestliže přístup pachatele k požadavku náležité opatrnosti svědčí o zřejmé bezohlednosti pachatele k zájmům chráněným trestním zákonem.</a:t>
            </a:r>
          </a:p>
          <a:p>
            <a:pPr eaLnBrk="1" hangingPunct="1"/>
            <a:r>
              <a:rPr lang="cs-CZ" altLang="cs-CZ" sz="1600" dirty="0">
                <a:latin typeface="Arial" panose="020B0604020202020204" pitchFamily="34" charset="0"/>
              </a:rPr>
              <a:t> </a:t>
            </a:r>
          </a:p>
          <a:p>
            <a:pPr eaLnBrk="1" hangingPunct="1"/>
            <a:r>
              <a:rPr lang="cs-CZ" altLang="cs-CZ" sz="1600" dirty="0">
                <a:latin typeface="Arial" panose="020B0604020202020204" pitchFamily="34" charset="0"/>
              </a:rPr>
              <a:t>§ 17</a:t>
            </a:r>
          </a:p>
          <a:p>
            <a:pPr eaLnBrk="1" hangingPunct="1"/>
            <a:r>
              <a:rPr lang="cs-CZ" altLang="cs-CZ" sz="1600" b="1" dirty="0">
                <a:latin typeface="Arial" panose="020B0604020202020204" pitchFamily="34" charset="0"/>
              </a:rPr>
              <a:t>Zavinění k okolnosti zvlášť přitěžující</a:t>
            </a:r>
          </a:p>
          <a:p>
            <a:pPr eaLnBrk="1" hangingPunct="1"/>
            <a:endParaRPr lang="cs-CZ" altLang="cs-CZ" sz="1600" dirty="0">
              <a:latin typeface="Arial" panose="020B0604020202020204" pitchFamily="34" charset="0"/>
            </a:endParaRPr>
          </a:p>
          <a:p>
            <a:pPr eaLnBrk="1" hangingPunct="1"/>
            <a:r>
              <a:rPr lang="cs-CZ" altLang="cs-CZ" sz="1600" dirty="0">
                <a:latin typeface="Arial" panose="020B0604020202020204" pitchFamily="34" charset="0"/>
              </a:rPr>
              <a:t>K okolnosti, která podmiňuje použití vyšší trestní sazby, se přihlédne,</a:t>
            </a:r>
          </a:p>
          <a:p>
            <a:pPr eaLnBrk="1" hangingPunct="1"/>
            <a:r>
              <a:rPr lang="cs-CZ" altLang="cs-CZ" sz="1600" dirty="0">
                <a:latin typeface="Arial" panose="020B0604020202020204" pitchFamily="34" charset="0"/>
              </a:rPr>
              <a:t> </a:t>
            </a:r>
          </a:p>
          <a:p>
            <a:pPr lvl="1" eaLnBrk="1" hangingPunct="1"/>
            <a:r>
              <a:rPr lang="cs-CZ" altLang="cs-CZ" sz="1600" dirty="0">
                <a:latin typeface="Arial" panose="020B0604020202020204" pitchFamily="34" charset="0"/>
              </a:rPr>
              <a:t>a) jde-li o těžší následek, i tehdy, zavinil-li jej pachatel z nedbalosti, vyjímaje případy, že trestní zákon vyžaduje i zde zavinění úmyslné, nebo</a:t>
            </a:r>
          </a:p>
          <a:p>
            <a:pPr lvl="1" eaLnBrk="1" hangingPunct="1"/>
            <a:r>
              <a:rPr lang="cs-CZ" altLang="cs-CZ" sz="1600" dirty="0">
                <a:latin typeface="Arial" panose="020B0604020202020204" pitchFamily="34" charset="0"/>
              </a:rPr>
              <a:t> </a:t>
            </a:r>
          </a:p>
          <a:p>
            <a:pPr lvl="1" eaLnBrk="1" hangingPunct="1"/>
            <a:r>
              <a:rPr lang="cs-CZ" altLang="cs-CZ" sz="1600" dirty="0">
                <a:latin typeface="Arial" panose="020B0604020202020204" pitchFamily="34" charset="0"/>
              </a:rPr>
              <a:t>b) jde-li o jinou skutečnost, i tehdy, jestliže o ní pachatel nevěděl, ač o ní vzhledem k okolnostem a k svým osobním poměrům vědět měl a mohl, vyjímaje případy, kdy trestní zákon vyžaduje, aby o ní pachatel věděl.      </a:t>
            </a:r>
          </a:p>
        </p:txBody>
      </p:sp>
    </p:spTree>
    <p:extLst>
      <p:ext uri="{BB962C8B-B14F-4D97-AF65-F5344CB8AC3E}">
        <p14:creationId xmlns:p14="http://schemas.microsoft.com/office/powerpoint/2010/main" val="16387094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6070" indent="-2869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7801" indent="-22956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6921" indent="-22956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66041" indent="-22956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25161" indent="-22956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84282" indent="-22956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43402" indent="-22956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902522" indent="-22956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DF530B2E-0A41-435C-B969-090FE7F37D27}" type="slidenum">
              <a:rPr lang="cs-CZ" altLang="cs-CZ">
                <a:latin typeface="Arial" panose="020B0604020202020204" pitchFamily="34" charset="0"/>
              </a:rPr>
              <a:pPr eaLnBrk="1" hangingPunct="1"/>
              <a:t>13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 sz="1600" b="1" dirty="0">
                <a:latin typeface="Arial" panose="020B0604020202020204" pitchFamily="34" charset="0"/>
              </a:rPr>
              <a:t>Znaky SPTČ</a:t>
            </a:r>
          </a:p>
          <a:p>
            <a:pPr eaLnBrk="1" hangingPunct="1"/>
            <a:r>
              <a:rPr lang="cs-CZ" altLang="cs-CZ" sz="1600" b="1" dirty="0">
                <a:latin typeface="Arial" panose="020B0604020202020204" pitchFamily="34" charset="0"/>
              </a:rPr>
              <a:t>objekt </a:t>
            </a:r>
            <a:r>
              <a:rPr lang="cs-CZ" altLang="cs-CZ" sz="1600" dirty="0">
                <a:latin typeface="Arial" panose="020B0604020202020204" pitchFamily="34" charset="0"/>
              </a:rPr>
              <a:t>(právní statek, který je jednáním porušen či ohrožen)</a:t>
            </a:r>
          </a:p>
          <a:p>
            <a:pPr eaLnBrk="1" hangingPunct="1"/>
            <a:r>
              <a:rPr lang="cs-CZ" altLang="cs-CZ" sz="1600" b="1" dirty="0">
                <a:latin typeface="Arial" panose="020B0604020202020204" pitchFamily="34" charset="0"/>
              </a:rPr>
              <a:t>objektivní stránka </a:t>
            </a:r>
            <a:r>
              <a:rPr lang="cs-CZ" altLang="cs-CZ" sz="1600" dirty="0">
                <a:latin typeface="Arial" panose="020B0604020202020204" pitchFamily="34" charset="0"/>
              </a:rPr>
              <a:t>(jednání - konání či opominutí)</a:t>
            </a:r>
          </a:p>
          <a:p>
            <a:pPr eaLnBrk="1" hangingPunct="1"/>
            <a:r>
              <a:rPr lang="cs-CZ" altLang="cs-CZ" sz="1600" b="1" dirty="0">
                <a:latin typeface="Arial" panose="020B0604020202020204" pitchFamily="34" charset="0"/>
              </a:rPr>
              <a:t>subjekt</a:t>
            </a:r>
            <a:r>
              <a:rPr lang="cs-CZ" altLang="cs-CZ" sz="1600" dirty="0">
                <a:latin typeface="Arial" panose="020B0604020202020204" pitchFamily="34" charset="0"/>
              </a:rPr>
              <a:t> (pachatel)</a:t>
            </a:r>
          </a:p>
          <a:p>
            <a:pPr eaLnBrk="1" hangingPunct="1"/>
            <a:r>
              <a:rPr lang="cs-CZ" altLang="cs-CZ" sz="1600" b="1" dirty="0">
                <a:latin typeface="Arial" panose="020B0604020202020204" pitchFamily="34" charset="0"/>
              </a:rPr>
              <a:t>subjektivní stránka </a:t>
            </a:r>
            <a:r>
              <a:rPr lang="cs-CZ" altLang="cs-CZ" sz="1600" dirty="0">
                <a:latin typeface="Arial" panose="020B0604020202020204" pitchFamily="34" charset="0"/>
              </a:rPr>
              <a:t>(zavinění - úmysl či nedbalost)</a:t>
            </a:r>
          </a:p>
          <a:p>
            <a:pPr eaLnBrk="1" hangingPunct="1"/>
            <a:r>
              <a:rPr lang="cs-CZ" altLang="cs-CZ" sz="1600" b="1" dirty="0">
                <a:latin typeface="Arial" panose="020B0604020202020204" pitchFamily="34" charset="0"/>
              </a:rPr>
              <a:t>protiprávnost</a:t>
            </a:r>
          </a:p>
          <a:p>
            <a:pPr eaLnBrk="1" hangingPunct="1"/>
            <a:endParaRPr lang="cs-CZ" altLang="cs-CZ" sz="1600" dirty="0">
              <a:latin typeface="Arial" panose="020B0604020202020204" pitchFamily="34" charset="0"/>
            </a:endParaRPr>
          </a:p>
          <a:p>
            <a:pPr eaLnBrk="1" hangingPunct="1"/>
            <a:r>
              <a:rPr lang="cs-CZ" altLang="cs-CZ" sz="1600" b="1" u="sng" dirty="0">
                <a:latin typeface="Arial" panose="020B0604020202020204" pitchFamily="34" charset="0"/>
              </a:rPr>
              <a:t>Zavinění</a:t>
            </a:r>
          </a:p>
          <a:p>
            <a:pPr eaLnBrk="1" hangingPunct="1"/>
            <a:endParaRPr lang="cs-CZ" altLang="cs-CZ" sz="1600" b="1" u="sng" dirty="0">
              <a:latin typeface="Arial" panose="020B0604020202020204" pitchFamily="34" charset="0"/>
            </a:endParaRPr>
          </a:p>
          <a:p>
            <a:pPr eaLnBrk="1" hangingPunct="1"/>
            <a:r>
              <a:rPr lang="cs-CZ" sz="1600" dirty="0"/>
              <a:t>Úprava jednotlivých forem zavinění je vybudována na složce </a:t>
            </a:r>
            <a:r>
              <a:rPr lang="cs-CZ" sz="1600" b="1" dirty="0"/>
              <a:t>vědění </a:t>
            </a:r>
            <a:r>
              <a:rPr lang="cs-CZ" sz="1600" dirty="0"/>
              <a:t>a složce </a:t>
            </a:r>
            <a:r>
              <a:rPr lang="cs-CZ" sz="1600" b="1" dirty="0"/>
              <a:t>vůle</a:t>
            </a:r>
            <a:r>
              <a:rPr lang="cs-CZ" sz="1600" dirty="0"/>
              <a:t>.</a:t>
            </a:r>
            <a:endParaRPr lang="cs-CZ" altLang="cs-CZ" sz="1600" b="1" u="sng" dirty="0">
              <a:latin typeface="Arial" panose="020B0604020202020204" pitchFamily="34" charset="0"/>
            </a:endParaRPr>
          </a:p>
          <a:p>
            <a:pPr eaLnBrk="1" hangingPunct="1"/>
            <a:endParaRPr lang="cs-CZ" altLang="cs-CZ" sz="1600" b="1" u="sng" dirty="0">
              <a:latin typeface="Arial" panose="020B0604020202020204" pitchFamily="34" charset="0"/>
            </a:endParaRPr>
          </a:p>
          <a:p>
            <a:pPr eaLnBrk="1" hangingPunct="1"/>
            <a:r>
              <a:rPr lang="cs-CZ" altLang="cs-CZ" sz="1600" dirty="0">
                <a:latin typeface="Arial" panose="020B0604020202020204" pitchFamily="34" charset="0"/>
              </a:rPr>
              <a:t> § 15</a:t>
            </a:r>
          </a:p>
          <a:p>
            <a:pPr eaLnBrk="1" hangingPunct="1"/>
            <a:r>
              <a:rPr lang="cs-CZ" altLang="cs-CZ" sz="1600" b="1" dirty="0">
                <a:latin typeface="Arial" panose="020B0604020202020204" pitchFamily="34" charset="0"/>
              </a:rPr>
              <a:t>Úmysl </a:t>
            </a:r>
          </a:p>
          <a:p>
            <a:pPr eaLnBrk="1" hangingPunct="1"/>
            <a:r>
              <a:rPr lang="cs-CZ" altLang="cs-CZ" sz="1600" dirty="0">
                <a:latin typeface="Arial" panose="020B0604020202020204" pitchFamily="34" charset="0"/>
              </a:rPr>
              <a:t> </a:t>
            </a:r>
          </a:p>
          <a:p>
            <a:pPr eaLnBrk="1" hangingPunct="1"/>
            <a:r>
              <a:rPr lang="cs-CZ" altLang="cs-CZ" sz="1600" dirty="0">
                <a:latin typeface="Arial" panose="020B0604020202020204" pitchFamily="34" charset="0"/>
              </a:rPr>
              <a:t>(1) Trestný čin je spáchán úmyslně, jestliže pachatel</a:t>
            </a:r>
          </a:p>
          <a:p>
            <a:pPr eaLnBrk="1" hangingPunct="1"/>
            <a:r>
              <a:rPr lang="cs-CZ" altLang="cs-CZ" sz="1600" dirty="0">
                <a:latin typeface="Arial" panose="020B0604020202020204" pitchFamily="34" charset="0"/>
              </a:rPr>
              <a:t> </a:t>
            </a:r>
          </a:p>
          <a:p>
            <a:pPr lvl="1" eaLnBrk="1" hangingPunct="1"/>
            <a:r>
              <a:rPr lang="cs-CZ" altLang="cs-CZ" sz="1600" dirty="0">
                <a:latin typeface="Arial" panose="020B0604020202020204" pitchFamily="34" charset="0"/>
              </a:rPr>
              <a:t>a) chtěl způsobem uvedeným v trestním zákoně porušit nebo ohrozit zájem chráněný takovým zákonem, nebo </a:t>
            </a:r>
            <a:r>
              <a:rPr lang="cs-CZ" altLang="cs-CZ" sz="1600" b="1" dirty="0">
                <a:latin typeface="Arial" panose="020B0604020202020204" pitchFamily="34" charset="0"/>
              </a:rPr>
              <a:t>(úmysl přímý)</a:t>
            </a:r>
            <a:endParaRPr lang="cs-CZ" altLang="cs-CZ" sz="1600" dirty="0">
              <a:latin typeface="Arial" panose="020B0604020202020204" pitchFamily="34" charset="0"/>
            </a:endParaRPr>
          </a:p>
          <a:p>
            <a:pPr lvl="1" eaLnBrk="1" hangingPunct="1"/>
            <a:r>
              <a:rPr lang="cs-CZ" altLang="cs-CZ" sz="1600" dirty="0">
                <a:latin typeface="Arial" panose="020B0604020202020204" pitchFamily="34" charset="0"/>
              </a:rPr>
              <a:t> </a:t>
            </a:r>
          </a:p>
          <a:p>
            <a:pPr lvl="1" eaLnBrk="1" hangingPunct="1"/>
            <a:r>
              <a:rPr lang="cs-CZ" altLang="cs-CZ" sz="1600" dirty="0">
                <a:latin typeface="Arial" panose="020B0604020202020204" pitchFamily="34" charset="0"/>
              </a:rPr>
              <a:t>b) věděl, že svým jednáním může takové porušení nebo ohrožení způsobit, a pro případ, že je způsobí, byl s tím srozuměn. </a:t>
            </a:r>
            <a:r>
              <a:rPr lang="cs-CZ" altLang="cs-CZ" sz="1600" b="1" dirty="0">
                <a:latin typeface="Arial" panose="020B0604020202020204" pitchFamily="34" charset="0"/>
              </a:rPr>
              <a:t>(úmysl nepřímý)</a:t>
            </a:r>
          </a:p>
          <a:p>
            <a:pPr lvl="1" eaLnBrk="1" hangingPunct="1"/>
            <a:r>
              <a:rPr lang="cs-CZ" altLang="cs-CZ" sz="1600" dirty="0">
                <a:latin typeface="Arial" panose="020B0604020202020204" pitchFamily="34" charset="0"/>
              </a:rPr>
              <a:t> </a:t>
            </a:r>
          </a:p>
          <a:p>
            <a:pPr eaLnBrk="1" hangingPunct="1"/>
            <a:endParaRPr lang="cs-CZ" altLang="cs-CZ" sz="1600" dirty="0">
              <a:latin typeface="Arial" panose="020B0604020202020204" pitchFamily="34" charset="0"/>
            </a:endParaRPr>
          </a:p>
          <a:p>
            <a:pPr eaLnBrk="1" hangingPunct="1"/>
            <a:r>
              <a:rPr lang="cs-CZ" altLang="cs-CZ" sz="1600" dirty="0">
                <a:latin typeface="Arial" panose="020B0604020202020204" pitchFamily="34" charset="0"/>
              </a:rPr>
              <a:t>(2) Srozuměním se rozumí i smíření pachatele s tím, že způsobem uvedeným v trestním zákoně může porušit nebo ohrozit zájem chráněný takovým zákonem.</a:t>
            </a:r>
          </a:p>
          <a:p>
            <a:pPr eaLnBrk="1" hangingPunct="1"/>
            <a:r>
              <a:rPr lang="cs-CZ" altLang="cs-CZ" sz="1600" dirty="0">
                <a:latin typeface="Arial" panose="020B0604020202020204" pitchFamily="34" charset="0"/>
              </a:rPr>
              <a:t> </a:t>
            </a:r>
          </a:p>
          <a:p>
            <a:pPr eaLnBrk="1" hangingPunct="1"/>
            <a:r>
              <a:rPr lang="cs-CZ" altLang="cs-CZ" sz="1600" dirty="0">
                <a:latin typeface="Arial" panose="020B0604020202020204" pitchFamily="34" charset="0"/>
              </a:rPr>
              <a:t>§ 16</a:t>
            </a:r>
          </a:p>
          <a:p>
            <a:pPr eaLnBrk="1" hangingPunct="1"/>
            <a:r>
              <a:rPr lang="cs-CZ" altLang="cs-CZ" sz="1600" b="1" dirty="0">
                <a:latin typeface="Arial" panose="020B0604020202020204" pitchFamily="34" charset="0"/>
              </a:rPr>
              <a:t>Nedbalost </a:t>
            </a:r>
          </a:p>
          <a:p>
            <a:pPr eaLnBrk="1" hangingPunct="1"/>
            <a:r>
              <a:rPr lang="cs-CZ" altLang="cs-CZ" sz="1600" dirty="0">
                <a:latin typeface="Arial" panose="020B0604020202020204" pitchFamily="34" charset="0"/>
              </a:rPr>
              <a:t> </a:t>
            </a:r>
          </a:p>
          <a:p>
            <a:pPr eaLnBrk="1" hangingPunct="1"/>
            <a:r>
              <a:rPr lang="cs-CZ" altLang="cs-CZ" sz="1600" dirty="0">
                <a:latin typeface="Arial" panose="020B0604020202020204" pitchFamily="34" charset="0"/>
              </a:rPr>
              <a:t>(1) Trestný čin je spáchán z nedbalosti, jestliže pachatel</a:t>
            </a:r>
          </a:p>
          <a:p>
            <a:pPr eaLnBrk="1" hangingPunct="1"/>
            <a:r>
              <a:rPr lang="cs-CZ" altLang="cs-CZ" sz="1600" dirty="0">
                <a:latin typeface="Arial" panose="020B0604020202020204" pitchFamily="34" charset="0"/>
              </a:rPr>
              <a:t> </a:t>
            </a:r>
          </a:p>
          <a:p>
            <a:pPr lvl="1" eaLnBrk="1" hangingPunct="1"/>
            <a:r>
              <a:rPr lang="cs-CZ" altLang="cs-CZ" sz="1600" dirty="0">
                <a:latin typeface="Arial" panose="020B0604020202020204" pitchFamily="34" charset="0"/>
              </a:rPr>
              <a:t>a) věděl, že může způsobem uvedeným v trestním zákoně porušit nebo ohrozit zájem chráněný takovým zákonem, ale </a:t>
            </a:r>
            <a:r>
              <a:rPr lang="cs-CZ" altLang="cs-CZ" sz="1600" u="sng" dirty="0">
                <a:latin typeface="Arial" panose="020B0604020202020204" pitchFamily="34" charset="0"/>
              </a:rPr>
              <a:t>bez přiměřených důvodů spoléhal</a:t>
            </a:r>
            <a:r>
              <a:rPr lang="cs-CZ" altLang="cs-CZ" sz="1600" dirty="0">
                <a:latin typeface="Arial" panose="020B0604020202020204" pitchFamily="34" charset="0"/>
              </a:rPr>
              <a:t>, že takové porušení nebo ohrožení nezpůsobí, nebo </a:t>
            </a:r>
            <a:r>
              <a:rPr lang="cs-CZ" altLang="cs-CZ" sz="1600" b="1" dirty="0">
                <a:latin typeface="Arial" panose="020B0604020202020204" pitchFamily="34" charset="0"/>
              </a:rPr>
              <a:t>(nedbalost vědomá)</a:t>
            </a:r>
          </a:p>
          <a:p>
            <a:pPr lvl="1" eaLnBrk="1" hangingPunct="1"/>
            <a:r>
              <a:rPr lang="cs-CZ" altLang="cs-CZ" sz="1600" dirty="0">
                <a:latin typeface="Arial" panose="020B0604020202020204" pitchFamily="34" charset="0"/>
              </a:rPr>
              <a:t> </a:t>
            </a:r>
          </a:p>
          <a:p>
            <a:pPr lvl="1" eaLnBrk="1" hangingPunct="1"/>
            <a:r>
              <a:rPr lang="cs-CZ" altLang="cs-CZ" sz="1600" dirty="0">
                <a:latin typeface="Arial" panose="020B0604020202020204" pitchFamily="34" charset="0"/>
              </a:rPr>
              <a:t>b) nevěděl, že svým jednáním může takové porušení nebo ohrožení způsobit, ač o tom vzhledem k okolnostem a k svým osobním poměrům vědět měl a mohl.  </a:t>
            </a:r>
            <a:r>
              <a:rPr lang="cs-CZ" altLang="cs-CZ" sz="1600" b="1" dirty="0">
                <a:latin typeface="Arial" panose="020B0604020202020204" pitchFamily="34" charset="0"/>
              </a:rPr>
              <a:t>(nedbalost nevědomá)</a:t>
            </a:r>
          </a:p>
          <a:p>
            <a:pPr eaLnBrk="1" hangingPunct="1"/>
            <a:r>
              <a:rPr lang="cs-CZ" altLang="cs-CZ" sz="1600" dirty="0">
                <a:latin typeface="Arial" panose="020B0604020202020204" pitchFamily="34" charset="0"/>
              </a:rPr>
              <a:t> </a:t>
            </a:r>
          </a:p>
          <a:p>
            <a:pPr eaLnBrk="1" hangingPunct="1"/>
            <a:r>
              <a:rPr lang="cs-CZ" altLang="cs-CZ" sz="1600" dirty="0">
                <a:latin typeface="Arial" panose="020B0604020202020204" pitchFamily="34" charset="0"/>
              </a:rPr>
              <a:t>2) Trestný čin je </a:t>
            </a:r>
            <a:r>
              <a:rPr lang="cs-CZ" altLang="cs-CZ" sz="1600" b="1" dirty="0">
                <a:latin typeface="Arial" panose="020B0604020202020204" pitchFamily="34" charset="0"/>
              </a:rPr>
              <a:t>spáchán z hrubé nedbalosti</a:t>
            </a:r>
            <a:r>
              <a:rPr lang="cs-CZ" altLang="cs-CZ" sz="1600" dirty="0">
                <a:latin typeface="Arial" panose="020B0604020202020204" pitchFamily="34" charset="0"/>
              </a:rPr>
              <a:t>, jestliže přístup pachatele k požadavku náležité opatrnosti svědčí o zřejmé bezohlednosti pachatele k zájmům chráněným trestním zákonem.</a:t>
            </a:r>
          </a:p>
          <a:p>
            <a:pPr eaLnBrk="1" hangingPunct="1"/>
            <a:r>
              <a:rPr lang="cs-CZ" altLang="cs-CZ" sz="1600" dirty="0">
                <a:latin typeface="Arial" panose="020B0604020202020204" pitchFamily="34" charset="0"/>
              </a:rPr>
              <a:t> </a:t>
            </a:r>
          </a:p>
          <a:p>
            <a:pPr eaLnBrk="1" hangingPunct="1"/>
            <a:r>
              <a:rPr lang="cs-CZ" altLang="cs-CZ" sz="1600" dirty="0">
                <a:latin typeface="Arial" panose="020B0604020202020204" pitchFamily="34" charset="0"/>
              </a:rPr>
              <a:t>§ 17</a:t>
            </a:r>
          </a:p>
          <a:p>
            <a:pPr eaLnBrk="1" hangingPunct="1"/>
            <a:r>
              <a:rPr lang="cs-CZ" altLang="cs-CZ" sz="1600" b="1" dirty="0">
                <a:latin typeface="Arial" panose="020B0604020202020204" pitchFamily="34" charset="0"/>
              </a:rPr>
              <a:t>Zavinění k okolnosti zvlášť přitěžující</a:t>
            </a:r>
          </a:p>
          <a:p>
            <a:pPr eaLnBrk="1" hangingPunct="1"/>
            <a:endParaRPr lang="cs-CZ" altLang="cs-CZ" sz="1600" dirty="0">
              <a:latin typeface="Arial" panose="020B0604020202020204" pitchFamily="34" charset="0"/>
            </a:endParaRPr>
          </a:p>
          <a:p>
            <a:pPr eaLnBrk="1" hangingPunct="1"/>
            <a:r>
              <a:rPr lang="cs-CZ" altLang="cs-CZ" sz="1600" dirty="0">
                <a:latin typeface="Arial" panose="020B0604020202020204" pitchFamily="34" charset="0"/>
              </a:rPr>
              <a:t>K okolnosti, která podmiňuje použití vyšší trestní sazby, se přihlédne,</a:t>
            </a:r>
          </a:p>
          <a:p>
            <a:pPr eaLnBrk="1" hangingPunct="1"/>
            <a:r>
              <a:rPr lang="cs-CZ" altLang="cs-CZ" sz="1600" dirty="0">
                <a:latin typeface="Arial" panose="020B0604020202020204" pitchFamily="34" charset="0"/>
              </a:rPr>
              <a:t> </a:t>
            </a:r>
          </a:p>
          <a:p>
            <a:pPr lvl="1" eaLnBrk="1" hangingPunct="1"/>
            <a:r>
              <a:rPr lang="cs-CZ" altLang="cs-CZ" sz="1600" dirty="0">
                <a:latin typeface="Arial" panose="020B0604020202020204" pitchFamily="34" charset="0"/>
              </a:rPr>
              <a:t>a) jde-li o těžší následek, i tehdy, zavinil-li jej pachatel z nedbalosti, vyjímaje případy, že trestní zákon vyžaduje i zde zavinění úmyslné, nebo</a:t>
            </a:r>
          </a:p>
          <a:p>
            <a:pPr lvl="1" eaLnBrk="1" hangingPunct="1"/>
            <a:r>
              <a:rPr lang="cs-CZ" altLang="cs-CZ" sz="1600" dirty="0">
                <a:latin typeface="Arial" panose="020B0604020202020204" pitchFamily="34" charset="0"/>
              </a:rPr>
              <a:t> </a:t>
            </a:r>
          </a:p>
          <a:p>
            <a:pPr lvl="1" eaLnBrk="1" hangingPunct="1"/>
            <a:r>
              <a:rPr lang="cs-CZ" altLang="cs-CZ" sz="1600" dirty="0">
                <a:latin typeface="Arial" panose="020B0604020202020204" pitchFamily="34" charset="0"/>
              </a:rPr>
              <a:t>b) jde-li o jinou skutečnost, i tehdy, jestliže o ní pachatel nevěděl, ač o ní vzhledem k okolnostem a k svým osobním poměrům vědět měl a mohl, vyjímaje případy, kdy trestní zákon vyžaduje, aby o ní pachatel věděl.      </a:t>
            </a:r>
          </a:p>
        </p:txBody>
      </p:sp>
    </p:spTree>
    <p:extLst>
      <p:ext uri="{BB962C8B-B14F-4D97-AF65-F5344CB8AC3E}">
        <p14:creationId xmlns:p14="http://schemas.microsoft.com/office/powerpoint/2010/main" val="38069931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9A23C-95E8-47F9-9699-62B64B0A70E6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659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9A23C-95E8-47F9-9699-62B64B0A70E6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1543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9A23C-95E8-47F9-9699-62B64B0A70E6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95703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6070" indent="-2869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7801" indent="-22956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6921" indent="-22956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66041" indent="-22956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25161" indent="-22956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84282" indent="-22956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43402" indent="-22956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902522" indent="-22956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00266FB7-CABB-4B72-A868-2E5272949ADB}" type="slidenum">
              <a:rPr lang="cs-CZ" altLang="cs-CZ">
                <a:latin typeface="Arial" panose="020B0604020202020204" pitchFamily="34" charset="0"/>
              </a:rPr>
              <a:pPr eaLnBrk="1" hangingPunct="1"/>
              <a:t>4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Občanský zákoník (89/2012)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§ 18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Osoba je fyzická, nebo právnická.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§ 19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(1) </a:t>
            </a:r>
            <a:r>
              <a:rPr kumimoji="0" lang="cs-CZ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Každý člověk </a:t>
            </a:r>
            <a:r>
              <a:rPr kumimoji="0" lang="cs-CZ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má vrozená, již samotným rozumem a citem poznatelná přirozená práva</a:t>
            </a:r>
            <a:r>
              <a:rPr kumimoji="0" lang="cs-CZ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a tudíž se považuje za osobu</a:t>
            </a:r>
            <a:r>
              <a:rPr kumimoji="0" lang="cs-CZ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Zákon stanoví jen meze uplatňování přirozených práv člověka a způsob jejich ochrany.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(2) Přirozená práva spojená s osobností člověka nelze zcizit a nelze se jich vzdát; stane-li se tak, nepřihlíží se k tomu. Nepřihlíží se ani k omezení těchto práv v míře odporující zákonu, dobrým mravům nebo veřejnému pořádku.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§ 20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(1) </a:t>
            </a:r>
            <a:r>
              <a:rPr kumimoji="0" lang="cs-CZ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Právnická osoba</a:t>
            </a:r>
            <a:r>
              <a:rPr kumimoji="0" lang="cs-CZ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je organizovaný útvar, o kterém zákon stanoví, že </a:t>
            </a:r>
            <a:r>
              <a:rPr kumimoji="0" lang="cs-CZ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má právní osobnost</a:t>
            </a:r>
            <a:r>
              <a:rPr kumimoji="0" lang="cs-CZ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nebo </a:t>
            </a:r>
            <a:r>
              <a:rPr kumimoji="0" lang="cs-CZ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jehož právní osobnost zákon uzná</a:t>
            </a:r>
            <a:r>
              <a:rPr kumimoji="0" lang="cs-CZ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Právnická osoba může bez zřetele na předmět své činnosti mít práva a povinnosti, které se slučují s její právní povahou.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(2) Právnické osoby veřejného práva podléhají zákonům, podle nichž byly zřízeny; ustanovení tohoto zákona se použijí jen tehdy, slučuje-li se to s právní povahou těchto osob.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§ 21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Stát se v oblasti soukromého práva </a:t>
            </a:r>
            <a:r>
              <a:rPr kumimoji="0" lang="cs-CZ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považuje za právnickou osobu. Jiný právní předpis stanoví, jak stát právně jedná.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§ 22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(1</a:t>
            </a:r>
            <a:r>
              <a:rPr kumimoji="0" lang="cs-CZ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Osoba blízká </a:t>
            </a:r>
            <a:r>
              <a:rPr kumimoji="0" lang="cs-CZ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je příbuzný v řadě přímé, sourozenec a manžel nebo partner podle jiného zákona upravujícího registrované partnerství (dále jen „partner“); jiné osoby v poměru rodinném nebo obdobném se pokládají za osoby sobě navzájem blízké, pokud by újmu, kterou utrpěla jedna z nich, druhá důvodně pociťovala jako újmu vlastní. Má se za to, že osobami blízkými jsou i osoby sešvagřené nebo osoby, které spolu trvale žijí.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(2) Stanoví-li zákon k ochraně třetích osob zvláštní podmínky nebo omezení pro převody majetku, pro jeho zatížení nebo přenechání k užití jinému mezi osobami blízkými, platí tyto podmínky a omezení i pro obdobná právní jednání mezi právnickou osobou a členem jejího statutárního orgánu nebo tím, kdo právnickou osobu podstatně ovlivňuje jako její člen nebo na základě dohody či jiné skutečnosti.</a:t>
            </a:r>
          </a:p>
          <a:p>
            <a:pPr eaLnBrk="1" hangingPunct="1"/>
            <a:endParaRPr lang="cs-CZ" altLang="cs-CZ" b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46392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/>
              <a:t>Soukromé právo</a:t>
            </a:r>
            <a:endParaRPr lang="cs-CZ" sz="1600" kern="12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endParaRPr>
          </a:p>
          <a:p>
            <a:endParaRPr lang="cs-CZ" sz="1600" kern="12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endParaRPr>
          </a:p>
          <a:p>
            <a:r>
              <a:rPr lang="cs-CZ" dirty="0"/>
              <a:t>§ 1</a:t>
            </a:r>
          </a:p>
          <a:p>
            <a:r>
              <a:rPr lang="cs-CZ" dirty="0"/>
              <a:t>(1) Ustanovení právního řádu upravující </a:t>
            </a:r>
            <a:r>
              <a:rPr lang="cs-CZ" b="1" dirty="0"/>
              <a:t>vzájemná práva a povinnosti osob vytvářejí ve svém souhrnu soukromé právo</a:t>
            </a:r>
            <a:r>
              <a:rPr lang="cs-CZ" dirty="0"/>
              <a:t>. Uplatňování soukromého práva je nezávislé na uplatňování práva veřejného.</a:t>
            </a:r>
          </a:p>
          <a:p>
            <a:r>
              <a:rPr lang="cs-CZ" dirty="0"/>
              <a:t> </a:t>
            </a:r>
          </a:p>
          <a:p>
            <a:r>
              <a:rPr lang="cs-CZ" dirty="0"/>
              <a:t>(2) Nezakazuje-li to zákon výslovně, </a:t>
            </a:r>
            <a:r>
              <a:rPr lang="cs-CZ" b="1" dirty="0"/>
              <a:t>mohou si osoby ujednat práva a povinnosti odchylně od zákona</a:t>
            </a:r>
            <a:r>
              <a:rPr lang="cs-CZ" dirty="0"/>
              <a:t>; </a:t>
            </a:r>
          </a:p>
          <a:p>
            <a:r>
              <a:rPr lang="cs-CZ" b="1" dirty="0"/>
              <a:t>zakázána jsou ujednání </a:t>
            </a:r>
            <a:r>
              <a:rPr lang="cs-CZ" dirty="0"/>
              <a:t>porušující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dirty="0"/>
              <a:t>dobré mravy,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dirty="0"/>
              <a:t>veřejný pořádek nebo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dirty="0"/>
              <a:t>právo týkající se postavení osob, včetně práva na ochranu osobnosti.</a:t>
            </a:r>
          </a:p>
          <a:p>
            <a:r>
              <a:rPr lang="cs-CZ" dirty="0"/>
              <a:t> </a:t>
            </a:r>
          </a:p>
          <a:p>
            <a:r>
              <a:rPr lang="cs-CZ" dirty="0"/>
              <a:t>§ 2</a:t>
            </a:r>
          </a:p>
          <a:p>
            <a:r>
              <a:rPr lang="cs-CZ" dirty="0"/>
              <a:t>(1) Každé ustanovení soukromého práva lze vykládat jenom ve shodě s Listinou základních práv a svobod a ústavním pořádkem vůbec, </a:t>
            </a:r>
            <a:r>
              <a:rPr lang="cs-CZ" b="1" dirty="0"/>
              <a:t>se zásadami, na nichž spočívá </a:t>
            </a:r>
            <a:r>
              <a:rPr lang="cs-CZ" dirty="0"/>
              <a:t>tento zákon, jakož i s trvalým zřetelem k hodnotám, které se tím chrání. Rozejde-li se výklad jednotlivého ustanovení pouze podle jeho slov s tímto příkazem, musí mu ustoupit.</a:t>
            </a:r>
          </a:p>
          <a:p>
            <a:r>
              <a:rPr lang="cs-CZ" dirty="0"/>
              <a:t> </a:t>
            </a:r>
          </a:p>
          <a:p>
            <a:r>
              <a:rPr lang="cs-CZ" dirty="0"/>
              <a:t>(2) Zákonnému ustanovení nelze přikládat jiný význam, než jaký plyne z vlastního smyslu slov v jejich vzájemné souvislosti a z jasného úmyslu zákonodárce; nikdo se však nesmí dovolávat slov právního předpisu proti jeho smyslu.</a:t>
            </a:r>
          </a:p>
          <a:p>
            <a:r>
              <a:rPr lang="cs-CZ" dirty="0"/>
              <a:t> </a:t>
            </a:r>
          </a:p>
          <a:p>
            <a:r>
              <a:rPr lang="cs-CZ" dirty="0"/>
              <a:t>(3) Výklad a použití právního předpisu nesmí být v rozporu s dobrými mravy a nesmí vést ke krutosti nebo bezohlednosti urážející obyčejné lidské cítění.</a:t>
            </a:r>
          </a:p>
          <a:p>
            <a:r>
              <a:rPr lang="cs-CZ" dirty="0"/>
              <a:t> </a:t>
            </a:r>
          </a:p>
          <a:p>
            <a:r>
              <a:rPr lang="cs-CZ" dirty="0"/>
              <a:t>§ 3 </a:t>
            </a:r>
          </a:p>
          <a:p>
            <a:r>
              <a:rPr lang="cs-CZ" dirty="0"/>
              <a:t>(1) Soukromé právo chrání důstojnost a svobodu člověka i jeho přirozené právo brát se o vlastní štěstí a štěstí jeho rodiny nebo lidí jemu blízkých takovým způsobem, jenž nepůsobí bezdůvodně újmu druhým.</a:t>
            </a:r>
          </a:p>
          <a:p>
            <a:r>
              <a:rPr lang="cs-CZ" dirty="0"/>
              <a:t> </a:t>
            </a:r>
          </a:p>
          <a:p>
            <a:r>
              <a:rPr lang="cs-CZ" dirty="0"/>
              <a:t>(2) Soukromé právo </a:t>
            </a:r>
            <a:r>
              <a:rPr lang="cs-CZ" b="1" dirty="0"/>
              <a:t>spočívá zejména na zásadách</a:t>
            </a:r>
            <a:r>
              <a:rPr lang="cs-CZ" dirty="0"/>
              <a:t>, že</a:t>
            </a:r>
          </a:p>
          <a:p>
            <a:r>
              <a:rPr lang="cs-CZ" dirty="0"/>
              <a:t> </a:t>
            </a:r>
          </a:p>
          <a:p>
            <a:r>
              <a:rPr lang="cs-CZ" dirty="0"/>
              <a:t>a) každý má právo na ochranu svého života a zdraví, jakož i svobody, cti, důstojnosti a soukromí,</a:t>
            </a:r>
          </a:p>
          <a:p>
            <a:r>
              <a:rPr lang="cs-CZ" dirty="0"/>
              <a:t>b) rodina, rodičovství a manželství požívají zvláštní zákonné ochrany,</a:t>
            </a:r>
          </a:p>
          <a:p>
            <a:r>
              <a:rPr lang="cs-CZ" dirty="0"/>
              <a:t>c) nikdo nesmí pro nedostatek věku, rozumu nebo pro závislost svého postavení utrpět nedůvodnou újmu; nikdo však také nesmí bezdůvodně těžit z vlastní neschopnosti k újmě druhých,</a:t>
            </a:r>
          </a:p>
          <a:p>
            <a:r>
              <a:rPr lang="cs-CZ" dirty="0"/>
              <a:t>d) daný slib zavazuje a smlouvy mají být splněny,</a:t>
            </a:r>
          </a:p>
          <a:p>
            <a:r>
              <a:rPr lang="cs-CZ" dirty="0"/>
              <a:t>e) vlastnické právo je chráněno zákonem a jen zákon může stanovit, jak vlastnické právo vzniká a zaniká, a</a:t>
            </a:r>
          </a:p>
          <a:p>
            <a:r>
              <a:rPr lang="cs-CZ" dirty="0"/>
              <a:t>f) nikomu nelze odepřít, co mu po právu náleží.</a:t>
            </a:r>
          </a:p>
          <a:p>
            <a:r>
              <a:rPr lang="cs-CZ" dirty="0"/>
              <a:t> </a:t>
            </a:r>
          </a:p>
          <a:p>
            <a:r>
              <a:rPr lang="cs-CZ" dirty="0"/>
              <a:t>(3) Soukromé právo vyvěrá také z dalších obecně uznaných zásad spravedlnosti a práva.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Souhrn všeho, co osobě patří, tvoří její </a:t>
            </a:r>
            <a:r>
              <a:rPr lang="cs-CZ" b="1" dirty="0"/>
              <a:t>majetek</a:t>
            </a:r>
            <a:r>
              <a:rPr lang="cs-CZ" dirty="0"/>
              <a:t>. </a:t>
            </a:r>
          </a:p>
          <a:p>
            <a:r>
              <a:rPr lang="cs-CZ" b="1" dirty="0"/>
              <a:t>Jmění</a:t>
            </a:r>
            <a:r>
              <a:rPr lang="cs-CZ" dirty="0"/>
              <a:t> osoby tvoří souhrn jejího majetku a jejích dluhů.</a:t>
            </a:r>
          </a:p>
          <a:p>
            <a:endParaRPr lang="cs-CZ" dirty="0"/>
          </a:p>
          <a:p>
            <a:r>
              <a:rPr lang="cs-CZ" b="1" dirty="0"/>
              <a:t>§ 2971</a:t>
            </a:r>
          </a:p>
          <a:p>
            <a:r>
              <a:rPr lang="cs-CZ" dirty="0"/>
              <a:t>Náhrada nemajetkové újmy</a:t>
            </a:r>
          </a:p>
          <a:p>
            <a:endParaRPr lang="cs-CZ" dirty="0"/>
          </a:p>
          <a:p>
            <a:r>
              <a:rPr lang="cs-CZ" dirty="0"/>
              <a:t>Odůvodňují-li to zvláštní okolnosti, za nichž škůdce způsobil újmu protiprávním činem, zejména porušil-li z hrubé nedbalosti důležitou právní povinnost, anebo způsobil-li újmu úmyslně z touhy ničit, ublížit nebo z jiné pohnutky zvlášť zavrženíhodné, nahradí škůdce též nemajetkovou újmu každému, kdo způsobenou újmu důvodně pociťuje jako osobní neštěstí, které nelze jinak odčinit.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B42E89-10AB-4B53-8E69-BE0A9EFFB38C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688227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070" indent="-2869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7801" indent="-22956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6921" indent="-22956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6041" indent="-22956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5161" indent="-2295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4282" indent="-2295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3402" indent="-2295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2522" indent="-2295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73D5FAF-F5C7-4455-BE4B-F105B926596E}" type="slidenum">
              <a:rPr lang="cs-CZ" altLang="cs-CZ"/>
              <a:pPr>
                <a:spcBef>
                  <a:spcPct val="0"/>
                </a:spcBef>
              </a:pPr>
              <a:t>6</a:t>
            </a:fld>
            <a:endParaRPr lang="cs-CZ" altLang="cs-CZ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24581" name="Zástupný symbol pro zápatí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070" indent="-2869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7801" indent="-22956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6921" indent="-22956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6041" indent="-22956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5161" indent="-2295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4282" indent="-2295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3402" indent="-2295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2522" indent="-2295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456104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6070" indent="-2869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7801" indent="-22956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6921" indent="-22956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66041" indent="-22956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25161" indent="-22956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84282" indent="-22956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43402" indent="-22956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902522" indent="-22956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5D8B3146-5045-48D5-B887-CEC7CA72CF02}" type="slidenum">
              <a:rPr lang="cs-CZ" altLang="cs-CZ">
                <a:latin typeface="Arial" panose="020B0604020202020204" pitchFamily="34" charset="0"/>
              </a:rPr>
              <a:pPr eaLnBrk="1" hangingPunct="1"/>
              <a:t>7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b="1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66373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6070" indent="-2869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7801" indent="-22956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6921" indent="-22956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66041" indent="-22956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25161" indent="-22956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84282" indent="-22956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43402" indent="-22956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902522" indent="-22956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DF530B2E-0A41-435C-B969-090FE7F37D27}" type="slidenum">
              <a:rPr lang="cs-CZ" altLang="cs-CZ">
                <a:latin typeface="Arial" panose="020B0604020202020204" pitchFamily="34" charset="0"/>
              </a:rPr>
              <a:pPr eaLnBrk="1" hangingPunct="1"/>
              <a:t>8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 sz="1200" b="1" u="sng" dirty="0">
                <a:latin typeface="Arial Narrow" panose="020B0606020202030204" pitchFamily="34" charset="0"/>
              </a:rPr>
              <a:t>Právní úprava dle zákona č. 140/1961 Sb.</a:t>
            </a:r>
          </a:p>
          <a:p>
            <a:pPr eaLnBrk="1" hangingPunct="1"/>
            <a:r>
              <a:rPr lang="cs-CZ" altLang="cs-CZ" sz="1200" b="1" dirty="0">
                <a:latin typeface="Arial Narrow" panose="020B0606020202030204" pitchFamily="34" charset="0"/>
              </a:rPr>
              <a:t>Stupeň  nebezpečnosti  činu  pro  společnost  je  určován zejména: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cs-CZ" altLang="cs-CZ" sz="1200" dirty="0">
                <a:latin typeface="Arial Narrow" panose="020B0606020202030204" pitchFamily="34" charset="0"/>
              </a:rPr>
              <a:t> významem  chráněného  zájmu, který byl činem dotčen, 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cs-CZ" altLang="cs-CZ" sz="1200" dirty="0">
                <a:latin typeface="Arial Narrow" panose="020B0606020202030204" pitchFamily="34" charset="0"/>
              </a:rPr>
              <a:t> způsobem provedení  činu a jeho  následky, 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cs-CZ" altLang="cs-CZ" sz="1200" dirty="0">
                <a:latin typeface="Arial Narrow" panose="020B0606020202030204" pitchFamily="34" charset="0"/>
              </a:rPr>
              <a:t> okolnostmi, za  kterých byl  čin spáchán,  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cs-CZ" altLang="cs-CZ" sz="1200" dirty="0">
                <a:latin typeface="Arial Narrow" panose="020B0606020202030204" pitchFamily="34" charset="0"/>
              </a:rPr>
              <a:t> osobou pachatele,  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cs-CZ" altLang="cs-CZ" sz="1200" dirty="0">
                <a:latin typeface="Arial Narrow" panose="020B0606020202030204" pitchFamily="34" charset="0"/>
              </a:rPr>
              <a:t> mírou jeho  zavinění a jeho pohnutkou.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endParaRPr lang="cs-CZ" altLang="cs-CZ" sz="1200" dirty="0">
              <a:latin typeface="Arial Narrow" panose="020B060602020203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1200" b="1" u="sng" dirty="0">
                <a:latin typeface="Arial Narrow" panose="020B0606020202030204" pitchFamily="34" charset="0"/>
              </a:rPr>
              <a:t>Právní úprava dle zákona č. 40/2009  Sb.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1200" b="1" u="sng" dirty="0">
              <a:latin typeface="Arial Narrow" panose="020B0606020202030204" pitchFamily="34" charset="0"/>
            </a:endParaRPr>
          </a:p>
          <a:p>
            <a:pPr eaLnBrk="1" hangingPunct="1"/>
            <a:r>
              <a:rPr lang="cs-CZ" altLang="cs-CZ" sz="1200" dirty="0">
                <a:latin typeface="Arial Narrow" panose="020B0606020202030204" pitchFamily="34" charset="0"/>
              </a:rPr>
              <a:t>Trestní odpovědnost pachatele a trestněprávní důsledky s ní spojené lze uplatňovat jen </a:t>
            </a:r>
            <a:r>
              <a:rPr lang="cs-CZ" altLang="cs-CZ" sz="1200" b="1" dirty="0">
                <a:latin typeface="Arial Narrow" panose="020B0606020202030204" pitchFamily="34" charset="0"/>
              </a:rPr>
              <a:t>v případech společensky škodlivých</a:t>
            </a:r>
            <a:r>
              <a:rPr lang="cs-CZ" altLang="cs-CZ" sz="1200" dirty="0">
                <a:latin typeface="Arial Narrow" panose="020B0606020202030204" pitchFamily="34" charset="0"/>
              </a:rPr>
              <a:t>, ve kterých nepostačuje uplatnění odpovědnosti podle jiného právního předpisu.</a:t>
            </a:r>
          </a:p>
          <a:p>
            <a:pPr eaLnBrk="1" hangingPunct="1"/>
            <a:endParaRPr lang="cs-CZ" altLang="cs-CZ" sz="1600" dirty="0">
              <a:latin typeface="Arial" panose="020B0604020202020204" pitchFamily="34" charset="0"/>
            </a:endParaRPr>
          </a:p>
          <a:p>
            <a:pPr eaLnBrk="1" hangingPunct="1"/>
            <a:r>
              <a:rPr lang="cs-CZ" altLang="cs-CZ" sz="1600" b="1" u="sng" dirty="0">
                <a:latin typeface="Arial" panose="020B0604020202020204" pitchFamily="34" charset="0"/>
              </a:rPr>
              <a:t>Zavinění</a:t>
            </a:r>
          </a:p>
          <a:p>
            <a:pPr eaLnBrk="1" hangingPunct="1"/>
            <a:endParaRPr lang="cs-CZ" altLang="cs-CZ" sz="1600" b="1" u="sng" dirty="0">
              <a:latin typeface="Arial" panose="020B0604020202020204" pitchFamily="34" charset="0"/>
            </a:endParaRPr>
          </a:p>
          <a:p>
            <a:pPr eaLnBrk="1" hangingPunct="1"/>
            <a:r>
              <a:rPr lang="cs-CZ" altLang="cs-CZ" sz="1600">
                <a:latin typeface="Arial" panose="020B0604020202020204" pitchFamily="34" charset="0"/>
              </a:rPr>
              <a:t> </a:t>
            </a:r>
            <a:r>
              <a:rPr lang="cs-CZ" altLang="cs-CZ" sz="1600" dirty="0">
                <a:latin typeface="Arial" panose="020B0604020202020204" pitchFamily="34" charset="0"/>
              </a:rPr>
              <a:t>§ 15</a:t>
            </a:r>
          </a:p>
          <a:p>
            <a:pPr eaLnBrk="1" hangingPunct="1"/>
            <a:r>
              <a:rPr lang="cs-CZ" altLang="cs-CZ" sz="1600" b="1" dirty="0">
                <a:latin typeface="Arial" panose="020B0604020202020204" pitchFamily="34" charset="0"/>
              </a:rPr>
              <a:t>Úmysl </a:t>
            </a:r>
          </a:p>
          <a:p>
            <a:pPr eaLnBrk="1" hangingPunct="1"/>
            <a:r>
              <a:rPr lang="cs-CZ" altLang="cs-CZ" sz="1600" dirty="0">
                <a:latin typeface="Arial" panose="020B0604020202020204" pitchFamily="34" charset="0"/>
              </a:rPr>
              <a:t> </a:t>
            </a:r>
          </a:p>
          <a:p>
            <a:pPr eaLnBrk="1" hangingPunct="1"/>
            <a:r>
              <a:rPr lang="cs-CZ" altLang="cs-CZ" sz="1600" dirty="0">
                <a:latin typeface="Arial" panose="020B0604020202020204" pitchFamily="34" charset="0"/>
              </a:rPr>
              <a:t>(1) Trestný čin je </a:t>
            </a:r>
            <a:r>
              <a:rPr lang="cs-CZ" altLang="cs-CZ" sz="1600" b="1" dirty="0">
                <a:latin typeface="Arial" panose="020B0604020202020204" pitchFamily="34" charset="0"/>
              </a:rPr>
              <a:t>spáchán úmyslně</a:t>
            </a:r>
            <a:r>
              <a:rPr lang="cs-CZ" altLang="cs-CZ" sz="1600" dirty="0">
                <a:latin typeface="Arial" panose="020B0604020202020204" pitchFamily="34" charset="0"/>
              </a:rPr>
              <a:t>, jestliže pachatel</a:t>
            </a:r>
          </a:p>
          <a:p>
            <a:pPr eaLnBrk="1" hangingPunct="1"/>
            <a:r>
              <a:rPr lang="cs-CZ" altLang="cs-CZ" sz="1600" dirty="0">
                <a:latin typeface="Arial" panose="020B0604020202020204" pitchFamily="34" charset="0"/>
              </a:rPr>
              <a:t> </a:t>
            </a:r>
          </a:p>
          <a:p>
            <a:pPr eaLnBrk="1" hangingPunct="1"/>
            <a:r>
              <a:rPr lang="cs-CZ" altLang="cs-CZ" sz="1600" dirty="0">
                <a:latin typeface="Arial" panose="020B0604020202020204" pitchFamily="34" charset="0"/>
              </a:rPr>
              <a:t>a) chtěl způsobem uvedeným v trestním zákoně porušit nebo ohrozit zájem chráněný takovým zákonem, nebo </a:t>
            </a:r>
            <a:r>
              <a:rPr lang="cs-CZ" altLang="cs-CZ" sz="1600" b="1" dirty="0">
                <a:latin typeface="Arial" panose="020B0604020202020204" pitchFamily="34" charset="0"/>
              </a:rPr>
              <a:t>(úmysl přímý)</a:t>
            </a:r>
            <a:endParaRPr lang="cs-CZ" altLang="cs-CZ" sz="1600" dirty="0">
              <a:latin typeface="Arial" panose="020B0604020202020204" pitchFamily="34" charset="0"/>
            </a:endParaRPr>
          </a:p>
          <a:p>
            <a:pPr eaLnBrk="1" hangingPunct="1"/>
            <a:r>
              <a:rPr lang="cs-CZ" altLang="cs-CZ" sz="1600" dirty="0">
                <a:latin typeface="Arial" panose="020B0604020202020204" pitchFamily="34" charset="0"/>
              </a:rPr>
              <a:t> </a:t>
            </a:r>
          </a:p>
          <a:p>
            <a:pPr eaLnBrk="1" hangingPunct="1"/>
            <a:r>
              <a:rPr lang="cs-CZ" altLang="cs-CZ" sz="1600" dirty="0">
                <a:latin typeface="Arial" panose="020B0604020202020204" pitchFamily="34" charset="0"/>
              </a:rPr>
              <a:t>b) věděl, že svým jednáním může takové porušení nebo ohrožení způsobit, a pro případ, že je způsobí, byl s tím srozuměn. </a:t>
            </a:r>
            <a:r>
              <a:rPr lang="cs-CZ" altLang="cs-CZ" sz="1600" b="1" dirty="0">
                <a:latin typeface="Arial" panose="020B0604020202020204" pitchFamily="34" charset="0"/>
              </a:rPr>
              <a:t>(úmysl nepřímý)</a:t>
            </a:r>
          </a:p>
          <a:p>
            <a:pPr eaLnBrk="1" hangingPunct="1"/>
            <a:r>
              <a:rPr lang="cs-CZ" altLang="cs-CZ" sz="1600" dirty="0">
                <a:latin typeface="Arial" panose="020B0604020202020204" pitchFamily="34" charset="0"/>
              </a:rPr>
              <a:t> </a:t>
            </a:r>
          </a:p>
          <a:p>
            <a:pPr eaLnBrk="1" hangingPunct="1"/>
            <a:r>
              <a:rPr lang="cs-CZ" altLang="cs-CZ" sz="1600" dirty="0">
                <a:latin typeface="Arial" panose="020B0604020202020204" pitchFamily="34" charset="0"/>
              </a:rPr>
              <a:t>(2) Srozuměním se rozumí i smíření pachatele s tím, že způsobem uvedeným v trestním zákoně může porušit nebo ohrozit zájem chráněný takovým zákonem.</a:t>
            </a:r>
          </a:p>
          <a:p>
            <a:pPr eaLnBrk="1" hangingPunct="1"/>
            <a:r>
              <a:rPr lang="cs-CZ" altLang="cs-CZ" sz="1600" dirty="0">
                <a:latin typeface="Arial" panose="020B0604020202020204" pitchFamily="34" charset="0"/>
              </a:rPr>
              <a:t> </a:t>
            </a:r>
          </a:p>
          <a:p>
            <a:pPr eaLnBrk="1" hangingPunct="1"/>
            <a:r>
              <a:rPr lang="cs-CZ" altLang="cs-CZ" sz="1600" dirty="0">
                <a:latin typeface="Arial" panose="020B0604020202020204" pitchFamily="34" charset="0"/>
              </a:rPr>
              <a:t>§ 16</a:t>
            </a:r>
          </a:p>
          <a:p>
            <a:pPr eaLnBrk="1" hangingPunct="1"/>
            <a:r>
              <a:rPr lang="cs-CZ" altLang="cs-CZ" sz="1600" b="1" dirty="0">
                <a:latin typeface="Arial" panose="020B0604020202020204" pitchFamily="34" charset="0"/>
              </a:rPr>
              <a:t>Nedbalost </a:t>
            </a:r>
          </a:p>
          <a:p>
            <a:pPr eaLnBrk="1" hangingPunct="1"/>
            <a:r>
              <a:rPr lang="cs-CZ" altLang="cs-CZ" sz="1600" dirty="0">
                <a:latin typeface="Arial" panose="020B0604020202020204" pitchFamily="34" charset="0"/>
              </a:rPr>
              <a:t> </a:t>
            </a:r>
          </a:p>
          <a:p>
            <a:pPr eaLnBrk="1" hangingPunct="1"/>
            <a:r>
              <a:rPr lang="cs-CZ" altLang="cs-CZ" sz="1600" dirty="0">
                <a:latin typeface="Arial" panose="020B0604020202020204" pitchFamily="34" charset="0"/>
              </a:rPr>
              <a:t>(1) Trestný čin je </a:t>
            </a:r>
            <a:r>
              <a:rPr lang="cs-CZ" altLang="cs-CZ" sz="1600" b="1" dirty="0">
                <a:latin typeface="Arial" panose="020B0604020202020204" pitchFamily="34" charset="0"/>
              </a:rPr>
              <a:t>spáchán z nedbalosti</a:t>
            </a:r>
            <a:r>
              <a:rPr lang="cs-CZ" altLang="cs-CZ" sz="1600" dirty="0">
                <a:latin typeface="Arial" panose="020B0604020202020204" pitchFamily="34" charset="0"/>
              </a:rPr>
              <a:t>, jestliže pachatel</a:t>
            </a:r>
          </a:p>
          <a:p>
            <a:pPr eaLnBrk="1" hangingPunct="1"/>
            <a:r>
              <a:rPr lang="cs-CZ" altLang="cs-CZ" sz="1600" dirty="0">
                <a:latin typeface="Arial" panose="020B0604020202020204" pitchFamily="34" charset="0"/>
              </a:rPr>
              <a:t> </a:t>
            </a:r>
          </a:p>
          <a:p>
            <a:pPr eaLnBrk="1" hangingPunct="1"/>
            <a:r>
              <a:rPr lang="cs-CZ" altLang="cs-CZ" sz="1600" dirty="0">
                <a:latin typeface="Arial" panose="020B0604020202020204" pitchFamily="34" charset="0"/>
              </a:rPr>
              <a:t>a) věděl, že může způsobem uvedeným v trestním zákoně porušit nebo ohrozit zájem chráněný takovým zákonem, ale </a:t>
            </a:r>
            <a:r>
              <a:rPr lang="cs-CZ" altLang="cs-CZ" sz="1600" u="sng" dirty="0">
                <a:latin typeface="Arial" panose="020B0604020202020204" pitchFamily="34" charset="0"/>
              </a:rPr>
              <a:t>bez přiměřených důvodů spoléhal</a:t>
            </a:r>
            <a:r>
              <a:rPr lang="cs-CZ" altLang="cs-CZ" sz="1600" dirty="0">
                <a:latin typeface="Arial" panose="020B0604020202020204" pitchFamily="34" charset="0"/>
              </a:rPr>
              <a:t>, že takové porušení nebo ohrožení nezpůsobí, nebo </a:t>
            </a:r>
            <a:r>
              <a:rPr lang="cs-CZ" altLang="cs-CZ" sz="1600" b="1" dirty="0">
                <a:latin typeface="Arial" panose="020B0604020202020204" pitchFamily="34" charset="0"/>
              </a:rPr>
              <a:t>(nedbalost vědomá)</a:t>
            </a:r>
          </a:p>
          <a:p>
            <a:pPr eaLnBrk="1" hangingPunct="1"/>
            <a:r>
              <a:rPr lang="cs-CZ" altLang="cs-CZ" sz="1600" dirty="0">
                <a:latin typeface="Arial" panose="020B0604020202020204" pitchFamily="34" charset="0"/>
              </a:rPr>
              <a:t> </a:t>
            </a:r>
          </a:p>
          <a:p>
            <a:pPr eaLnBrk="1" hangingPunct="1"/>
            <a:r>
              <a:rPr lang="cs-CZ" altLang="cs-CZ" sz="1600" dirty="0">
                <a:latin typeface="Arial" panose="020B0604020202020204" pitchFamily="34" charset="0"/>
              </a:rPr>
              <a:t>b) nevěděl, že svým jednáním může takové porušení nebo ohrožení způsobit, ač o tom vzhledem k okolnostem a k svým osobním poměrům vědět měl a mohl.  </a:t>
            </a:r>
            <a:r>
              <a:rPr lang="cs-CZ" altLang="cs-CZ" sz="1600" b="1" dirty="0">
                <a:latin typeface="Arial" panose="020B0604020202020204" pitchFamily="34" charset="0"/>
              </a:rPr>
              <a:t>(nedbalost nevědomá)</a:t>
            </a:r>
          </a:p>
          <a:p>
            <a:pPr eaLnBrk="1" hangingPunct="1"/>
            <a:r>
              <a:rPr lang="cs-CZ" altLang="cs-CZ" sz="1600" dirty="0">
                <a:latin typeface="Arial" panose="020B0604020202020204" pitchFamily="34" charset="0"/>
              </a:rPr>
              <a:t> </a:t>
            </a:r>
          </a:p>
          <a:p>
            <a:pPr eaLnBrk="1" hangingPunct="1"/>
            <a:r>
              <a:rPr lang="cs-CZ" altLang="cs-CZ" sz="1600" dirty="0">
                <a:latin typeface="Arial" panose="020B0604020202020204" pitchFamily="34" charset="0"/>
              </a:rPr>
              <a:t>(2) Trestný čin je </a:t>
            </a:r>
            <a:r>
              <a:rPr lang="cs-CZ" altLang="cs-CZ" sz="1600" b="1" dirty="0">
                <a:latin typeface="Arial" panose="020B0604020202020204" pitchFamily="34" charset="0"/>
              </a:rPr>
              <a:t>spáchán z hrubé nedbalosti</a:t>
            </a:r>
            <a:r>
              <a:rPr lang="cs-CZ" altLang="cs-CZ" sz="1600" dirty="0">
                <a:latin typeface="Arial" panose="020B0604020202020204" pitchFamily="34" charset="0"/>
              </a:rPr>
              <a:t>, jestliže přístup pachatele k požadavku náležité opatrnosti svědčí o zřejmé bezohlednosti pachatele k zájmům chráněným trestním zákonem.</a:t>
            </a:r>
          </a:p>
          <a:p>
            <a:pPr eaLnBrk="1" hangingPunct="1"/>
            <a:r>
              <a:rPr lang="cs-CZ" altLang="cs-CZ" sz="1600" dirty="0">
                <a:latin typeface="Arial" panose="020B0604020202020204" pitchFamily="34" charset="0"/>
              </a:rPr>
              <a:t> </a:t>
            </a:r>
          </a:p>
          <a:p>
            <a:pPr eaLnBrk="1" hangingPunct="1"/>
            <a:r>
              <a:rPr lang="cs-CZ" altLang="cs-CZ" sz="1600" dirty="0">
                <a:latin typeface="Arial" panose="020B0604020202020204" pitchFamily="34" charset="0"/>
              </a:rPr>
              <a:t>§ 17</a:t>
            </a:r>
          </a:p>
          <a:p>
            <a:pPr eaLnBrk="1" hangingPunct="1"/>
            <a:r>
              <a:rPr lang="cs-CZ" altLang="cs-CZ" sz="1600" b="1" dirty="0">
                <a:latin typeface="Arial" panose="020B0604020202020204" pitchFamily="34" charset="0"/>
              </a:rPr>
              <a:t>Zavinění k okolnosti zvlášť přitěžující</a:t>
            </a:r>
          </a:p>
          <a:p>
            <a:pPr eaLnBrk="1" hangingPunct="1"/>
            <a:endParaRPr lang="cs-CZ" altLang="cs-CZ" sz="1600" dirty="0">
              <a:latin typeface="Arial" panose="020B0604020202020204" pitchFamily="34" charset="0"/>
            </a:endParaRPr>
          </a:p>
          <a:p>
            <a:pPr eaLnBrk="1" hangingPunct="1"/>
            <a:r>
              <a:rPr lang="cs-CZ" altLang="cs-CZ" sz="1600" dirty="0">
                <a:latin typeface="Arial" panose="020B0604020202020204" pitchFamily="34" charset="0"/>
              </a:rPr>
              <a:t>K okolnosti, která podmiňuje použití vyšší trestní sazby, se přihlédne,</a:t>
            </a:r>
          </a:p>
          <a:p>
            <a:pPr eaLnBrk="1" hangingPunct="1"/>
            <a:r>
              <a:rPr lang="cs-CZ" altLang="cs-CZ" sz="1600" dirty="0">
                <a:latin typeface="Arial" panose="020B0604020202020204" pitchFamily="34" charset="0"/>
              </a:rPr>
              <a:t> </a:t>
            </a:r>
          </a:p>
          <a:p>
            <a:pPr eaLnBrk="1" hangingPunct="1"/>
            <a:r>
              <a:rPr lang="cs-CZ" altLang="cs-CZ" sz="1600" dirty="0">
                <a:latin typeface="Arial" panose="020B0604020202020204" pitchFamily="34" charset="0"/>
              </a:rPr>
              <a:t>a) jde-li o těžší následek, i tehdy, zavinil-li jej pachatel z nedbalosti, vyjímaje případy, že trestní zákon vyžaduje i zde zavinění úmyslné, nebo</a:t>
            </a:r>
          </a:p>
          <a:p>
            <a:pPr eaLnBrk="1" hangingPunct="1"/>
            <a:r>
              <a:rPr lang="cs-CZ" altLang="cs-CZ" sz="1600" dirty="0">
                <a:latin typeface="Arial" panose="020B0604020202020204" pitchFamily="34" charset="0"/>
              </a:rPr>
              <a:t> </a:t>
            </a:r>
          </a:p>
          <a:p>
            <a:pPr eaLnBrk="1" hangingPunct="1"/>
            <a:r>
              <a:rPr lang="cs-CZ" altLang="cs-CZ" sz="1600" dirty="0">
                <a:latin typeface="Arial" panose="020B0604020202020204" pitchFamily="34" charset="0"/>
              </a:rPr>
              <a:t>b) jde-li o jinou skutečnost, i tehdy, jestliže o ní pachatel nevěděl, ač o ní vzhledem k okolnostem a k svým osobním poměrům vědět měl a mohl, vyjímaje případy, kdy trestní zákon vyžaduje, aby o ní pachatel věděl.      </a:t>
            </a:r>
          </a:p>
        </p:txBody>
      </p:sp>
    </p:spTree>
    <p:extLst>
      <p:ext uri="{BB962C8B-B14F-4D97-AF65-F5344CB8AC3E}">
        <p14:creationId xmlns:p14="http://schemas.microsoft.com/office/powerpoint/2010/main" val="18665813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6070" indent="-2869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7801" indent="-22956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6921" indent="-22956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66041" indent="-22956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25161" indent="-22956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84282" indent="-22956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43402" indent="-22956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902522" indent="-22956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DF530B2E-0A41-435C-B969-090FE7F37D27}" type="slidenum">
              <a:rPr lang="cs-CZ" altLang="cs-CZ">
                <a:latin typeface="Arial" panose="020B0604020202020204" pitchFamily="34" charset="0"/>
              </a:rPr>
              <a:pPr eaLnBrk="1" hangingPunct="1"/>
              <a:t>9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 sz="1600" b="1" dirty="0">
                <a:latin typeface="Arial" panose="020B0604020202020204" pitchFamily="34" charset="0"/>
              </a:rPr>
              <a:t>Znaky SPTČ</a:t>
            </a:r>
          </a:p>
          <a:p>
            <a:pPr eaLnBrk="1" hangingPunct="1"/>
            <a:r>
              <a:rPr lang="cs-CZ" altLang="cs-CZ" sz="1600" b="1" dirty="0">
                <a:latin typeface="Arial" panose="020B0604020202020204" pitchFamily="34" charset="0"/>
              </a:rPr>
              <a:t>objekt </a:t>
            </a:r>
            <a:r>
              <a:rPr lang="cs-CZ" altLang="cs-CZ" sz="1600" dirty="0">
                <a:latin typeface="Arial" panose="020B0604020202020204" pitchFamily="34" charset="0"/>
              </a:rPr>
              <a:t>(právní statek, který je jednáním porušen či ohrožen)</a:t>
            </a:r>
          </a:p>
          <a:p>
            <a:pPr eaLnBrk="1" hangingPunct="1"/>
            <a:r>
              <a:rPr lang="cs-CZ" altLang="cs-CZ" sz="1600" b="1" dirty="0">
                <a:latin typeface="Arial" panose="020B0604020202020204" pitchFamily="34" charset="0"/>
              </a:rPr>
              <a:t>objektivní stránka </a:t>
            </a:r>
            <a:r>
              <a:rPr lang="cs-CZ" altLang="cs-CZ" sz="1600" dirty="0">
                <a:latin typeface="Arial" panose="020B0604020202020204" pitchFamily="34" charset="0"/>
              </a:rPr>
              <a:t>(jednání - konání či opominutí)</a:t>
            </a:r>
          </a:p>
          <a:p>
            <a:pPr eaLnBrk="1" hangingPunct="1"/>
            <a:r>
              <a:rPr lang="cs-CZ" altLang="cs-CZ" sz="1600" b="1" dirty="0">
                <a:latin typeface="Arial" panose="020B0604020202020204" pitchFamily="34" charset="0"/>
              </a:rPr>
              <a:t>subjekt</a:t>
            </a:r>
            <a:r>
              <a:rPr lang="cs-CZ" altLang="cs-CZ" sz="1600" dirty="0">
                <a:latin typeface="Arial" panose="020B0604020202020204" pitchFamily="34" charset="0"/>
              </a:rPr>
              <a:t> (pachatel)</a:t>
            </a:r>
          </a:p>
          <a:p>
            <a:pPr eaLnBrk="1" hangingPunct="1"/>
            <a:r>
              <a:rPr lang="cs-CZ" altLang="cs-CZ" sz="1600" b="1" dirty="0">
                <a:latin typeface="Arial" panose="020B0604020202020204" pitchFamily="34" charset="0"/>
              </a:rPr>
              <a:t>subjektivní stránka </a:t>
            </a:r>
            <a:r>
              <a:rPr lang="cs-CZ" altLang="cs-CZ" sz="1600" dirty="0">
                <a:latin typeface="Arial" panose="020B0604020202020204" pitchFamily="34" charset="0"/>
              </a:rPr>
              <a:t>(zavinění - úmysl či nedbalost)</a:t>
            </a:r>
          </a:p>
          <a:p>
            <a:pPr eaLnBrk="1" hangingPunct="1"/>
            <a:r>
              <a:rPr lang="cs-CZ" altLang="cs-CZ" sz="1600" b="1" dirty="0">
                <a:latin typeface="Arial" panose="020B0604020202020204" pitchFamily="34" charset="0"/>
              </a:rPr>
              <a:t>protiprávnost</a:t>
            </a:r>
          </a:p>
          <a:p>
            <a:pPr eaLnBrk="1" hangingPunct="1"/>
            <a:endParaRPr lang="cs-CZ" altLang="cs-CZ" sz="1600" dirty="0">
              <a:latin typeface="Arial" panose="020B0604020202020204" pitchFamily="34" charset="0"/>
            </a:endParaRPr>
          </a:p>
          <a:p>
            <a:pPr eaLnBrk="1" hangingPunct="1"/>
            <a:r>
              <a:rPr lang="cs-CZ" altLang="cs-CZ" sz="1600" b="1" u="sng" dirty="0">
                <a:latin typeface="Arial" panose="020B0604020202020204" pitchFamily="34" charset="0"/>
              </a:rPr>
              <a:t>Zavinění</a:t>
            </a:r>
          </a:p>
          <a:p>
            <a:pPr eaLnBrk="1" hangingPunct="1"/>
            <a:endParaRPr lang="cs-CZ" altLang="cs-CZ" sz="1600" b="1" u="sng" dirty="0">
              <a:latin typeface="Arial" panose="020B0604020202020204" pitchFamily="34" charset="0"/>
            </a:endParaRPr>
          </a:p>
          <a:p>
            <a:pPr eaLnBrk="1" hangingPunct="1"/>
            <a:r>
              <a:rPr lang="cs-CZ" sz="1600" dirty="0"/>
              <a:t>Úprava jednotlivých forem zavinění je vybudována na složce </a:t>
            </a:r>
            <a:r>
              <a:rPr lang="cs-CZ" sz="1600" b="1" dirty="0"/>
              <a:t>vědění </a:t>
            </a:r>
            <a:r>
              <a:rPr lang="cs-CZ" sz="1600" dirty="0"/>
              <a:t>a složce </a:t>
            </a:r>
            <a:r>
              <a:rPr lang="cs-CZ" sz="1600" b="1" dirty="0"/>
              <a:t>vůle</a:t>
            </a:r>
            <a:r>
              <a:rPr lang="cs-CZ" sz="1600" dirty="0"/>
              <a:t>.</a:t>
            </a:r>
            <a:endParaRPr lang="cs-CZ" altLang="cs-CZ" sz="1600" b="1" u="sng" dirty="0">
              <a:latin typeface="Arial" panose="020B0604020202020204" pitchFamily="34" charset="0"/>
            </a:endParaRPr>
          </a:p>
          <a:p>
            <a:pPr eaLnBrk="1" hangingPunct="1"/>
            <a:endParaRPr lang="cs-CZ" altLang="cs-CZ" sz="1600" b="1" u="sng" dirty="0">
              <a:latin typeface="Arial" panose="020B0604020202020204" pitchFamily="34" charset="0"/>
            </a:endParaRPr>
          </a:p>
          <a:p>
            <a:pPr eaLnBrk="1" hangingPunct="1"/>
            <a:r>
              <a:rPr lang="cs-CZ" altLang="cs-CZ" sz="1600" dirty="0">
                <a:latin typeface="Arial" panose="020B0604020202020204" pitchFamily="34" charset="0"/>
              </a:rPr>
              <a:t> § 15</a:t>
            </a:r>
          </a:p>
          <a:p>
            <a:pPr eaLnBrk="1" hangingPunct="1"/>
            <a:r>
              <a:rPr lang="cs-CZ" altLang="cs-CZ" sz="1600" b="1" dirty="0">
                <a:latin typeface="Arial" panose="020B0604020202020204" pitchFamily="34" charset="0"/>
              </a:rPr>
              <a:t>Úmysl </a:t>
            </a:r>
          </a:p>
          <a:p>
            <a:pPr eaLnBrk="1" hangingPunct="1"/>
            <a:r>
              <a:rPr lang="cs-CZ" altLang="cs-CZ" sz="1600" dirty="0">
                <a:latin typeface="Arial" panose="020B0604020202020204" pitchFamily="34" charset="0"/>
              </a:rPr>
              <a:t> </a:t>
            </a:r>
          </a:p>
          <a:p>
            <a:pPr eaLnBrk="1" hangingPunct="1"/>
            <a:r>
              <a:rPr lang="cs-CZ" altLang="cs-CZ" sz="1600" dirty="0">
                <a:latin typeface="Arial" panose="020B0604020202020204" pitchFamily="34" charset="0"/>
              </a:rPr>
              <a:t>(1) Trestný čin je spáchán úmyslně, jestliže pachatel</a:t>
            </a:r>
          </a:p>
          <a:p>
            <a:pPr eaLnBrk="1" hangingPunct="1"/>
            <a:r>
              <a:rPr lang="cs-CZ" altLang="cs-CZ" sz="1600" dirty="0">
                <a:latin typeface="Arial" panose="020B0604020202020204" pitchFamily="34" charset="0"/>
              </a:rPr>
              <a:t> </a:t>
            </a:r>
          </a:p>
          <a:p>
            <a:pPr lvl="1" eaLnBrk="1" hangingPunct="1"/>
            <a:r>
              <a:rPr lang="cs-CZ" altLang="cs-CZ" sz="1600" dirty="0">
                <a:latin typeface="Arial" panose="020B0604020202020204" pitchFamily="34" charset="0"/>
              </a:rPr>
              <a:t>a) chtěl způsobem uvedeným v trestním zákoně porušit nebo ohrozit zájem chráněný takovým zákonem, nebo </a:t>
            </a:r>
            <a:r>
              <a:rPr lang="cs-CZ" altLang="cs-CZ" sz="1600" b="1" dirty="0">
                <a:latin typeface="Arial" panose="020B0604020202020204" pitchFamily="34" charset="0"/>
              </a:rPr>
              <a:t>(úmysl přímý)</a:t>
            </a:r>
            <a:endParaRPr lang="cs-CZ" altLang="cs-CZ" sz="1600" dirty="0">
              <a:latin typeface="Arial" panose="020B0604020202020204" pitchFamily="34" charset="0"/>
            </a:endParaRPr>
          </a:p>
          <a:p>
            <a:pPr lvl="1" eaLnBrk="1" hangingPunct="1"/>
            <a:r>
              <a:rPr lang="cs-CZ" altLang="cs-CZ" sz="1600" dirty="0">
                <a:latin typeface="Arial" panose="020B0604020202020204" pitchFamily="34" charset="0"/>
              </a:rPr>
              <a:t> </a:t>
            </a:r>
          </a:p>
          <a:p>
            <a:pPr lvl="1" eaLnBrk="1" hangingPunct="1"/>
            <a:r>
              <a:rPr lang="cs-CZ" altLang="cs-CZ" sz="1600" dirty="0">
                <a:latin typeface="Arial" panose="020B0604020202020204" pitchFamily="34" charset="0"/>
              </a:rPr>
              <a:t>b) věděl, že svým jednáním může takové porušení nebo ohrožení způsobit, a pro případ, že je způsobí, byl s tím srozuměn. </a:t>
            </a:r>
            <a:r>
              <a:rPr lang="cs-CZ" altLang="cs-CZ" sz="1600" b="1" dirty="0">
                <a:latin typeface="Arial" panose="020B0604020202020204" pitchFamily="34" charset="0"/>
              </a:rPr>
              <a:t>(úmysl nepřímý)</a:t>
            </a:r>
          </a:p>
          <a:p>
            <a:pPr lvl="1" eaLnBrk="1" hangingPunct="1"/>
            <a:r>
              <a:rPr lang="cs-CZ" altLang="cs-CZ" sz="1600" dirty="0">
                <a:latin typeface="Arial" panose="020B0604020202020204" pitchFamily="34" charset="0"/>
              </a:rPr>
              <a:t> </a:t>
            </a:r>
          </a:p>
          <a:p>
            <a:pPr eaLnBrk="1" hangingPunct="1"/>
            <a:endParaRPr lang="cs-CZ" altLang="cs-CZ" sz="1600" dirty="0">
              <a:latin typeface="Arial" panose="020B0604020202020204" pitchFamily="34" charset="0"/>
            </a:endParaRPr>
          </a:p>
          <a:p>
            <a:pPr eaLnBrk="1" hangingPunct="1"/>
            <a:r>
              <a:rPr lang="cs-CZ" altLang="cs-CZ" sz="1600" dirty="0">
                <a:latin typeface="Arial" panose="020B0604020202020204" pitchFamily="34" charset="0"/>
              </a:rPr>
              <a:t>(2) Srozuměním se rozumí i smíření pachatele s tím, že způsobem uvedeným v trestním zákoně může porušit nebo ohrozit zájem chráněný takovým zákonem.</a:t>
            </a:r>
          </a:p>
          <a:p>
            <a:pPr eaLnBrk="1" hangingPunct="1"/>
            <a:r>
              <a:rPr lang="cs-CZ" altLang="cs-CZ" sz="1600" dirty="0">
                <a:latin typeface="Arial" panose="020B0604020202020204" pitchFamily="34" charset="0"/>
              </a:rPr>
              <a:t> </a:t>
            </a:r>
          </a:p>
          <a:p>
            <a:pPr eaLnBrk="1" hangingPunct="1"/>
            <a:r>
              <a:rPr lang="cs-CZ" altLang="cs-CZ" sz="1600" dirty="0">
                <a:latin typeface="Arial" panose="020B0604020202020204" pitchFamily="34" charset="0"/>
              </a:rPr>
              <a:t>§ 16</a:t>
            </a:r>
          </a:p>
          <a:p>
            <a:pPr eaLnBrk="1" hangingPunct="1"/>
            <a:r>
              <a:rPr lang="cs-CZ" altLang="cs-CZ" sz="1600" b="1" dirty="0">
                <a:latin typeface="Arial" panose="020B0604020202020204" pitchFamily="34" charset="0"/>
              </a:rPr>
              <a:t>Nedbalost </a:t>
            </a:r>
          </a:p>
          <a:p>
            <a:pPr eaLnBrk="1" hangingPunct="1"/>
            <a:r>
              <a:rPr lang="cs-CZ" altLang="cs-CZ" sz="1600" dirty="0">
                <a:latin typeface="Arial" panose="020B0604020202020204" pitchFamily="34" charset="0"/>
              </a:rPr>
              <a:t> </a:t>
            </a:r>
          </a:p>
          <a:p>
            <a:pPr eaLnBrk="1" hangingPunct="1"/>
            <a:r>
              <a:rPr lang="cs-CZ" altLang="cs-CZ" sz="1600" dirty="0">
                <a:latin typeface="Arial" panose="020B0604020202020204" pitchFamily="34" charset="0"/>
              </a:rPr>
              <a:t>(1) Trestný čin je spáchán z nedbalosti, jestliže pachatel</a:t>
            </a:r>
          </a:p>
          <a:p>
            <a:pPr eaLnBrk="1" hangingPunct="1"/>
            <a:r>
              <a:rPr lang="cs-CZ" altLang="cs-CZ" sz="1600" dirty="0">
                <a:latin typeface="Arial" panose="020B0604020202020204" pitchFamily="34" charset="0"/>
              </a:rPr>
              <a:t> </a:t>
            </a:r>
          </a:p>
          <a:p>
            <a:pPr lvl="1" eaLnBrk="1" hangingPunct="1"/>
            <a:r>
              <a:rPr lang="cs-CZ" altLang="cs-CZ" sz="1600" dirty="0">
                <a:latin typeface="Arial" panose="020B0604020202020204" pitchFamily="34" charset="0"/>
              </a:rPr>
              <a:t>a) věděl, že může způsobem uvedeným v trestním zákoně porušit nebo ohrozit zájem chráněný takovým zákonem, ale </a:t>
            </a:r>
            <a:r>
              <a:rPr lang="cs-CZ" altLang="cs-CZ" sz="1600" u="sng" dirty="0">
                <a:latin typeface="Arial" panose="020B0604020202020204" pitchFamily="34" charset="0"/>
              </a:rPr>
              <a:t>bez přiměřených důvodů spoléhal</a:t>
            </a:r>
            <a:r>
              <a:rPr lang="cs-CZ" altLang="cs-CZ" sz="1600" dirty="0">
                <a:latin typeface="Arial" panose="020B0604020202020204" pitchFamily="34" charset="0"/>
              </a:rPr>
              <a:t>, že takové porušení nebo ohrožení nezpůsobí, nebo </a:t>
            </a:r>
            <a:r>
              <a:rPr lang="cs-CZ" altLang="cs-CZ" sz="1600" b="1" dirty="0">
                <a:latin typeface="Arial" panose="020B0604020202020204" pitchFamily="34" charset="0"/>
              </a:rPr>
              <a:t>(nedbalost vědomá)</a:t>
            </a:r>
          </a:p>
          <a:p>
            <a:pPr lvl="1" eaLnBrk="1" hangingPunct="1"/>
            <a:r>
              <a:rPr lang="cs-CZ" altLang="cs-CZ" sz="1600" dirty="0">
                <a:latin typeface="Arial" panose="020B0604020202020204" pitchFamily="34" charset="0"/>
              </a:rPr>
              <a:t> </a:t>
            </a:r>
          </a:p>
          <a:p>
            <a:pPr lvl="1" eaLnBrk="1" hangingPunct="1"/>
            <a:r>
              <a:rPr lang="cs-CZ" altLang="cs-CZ" sz="1600" dirty="0">
                <a:latin typeface="Arial" panose="020B0604020202020204" pitchFamily="34" charset="0"/>
              </a:rPr>
              <a:t>b) nevěděl, že svým jednáním může takové porušení nebo ohrožení způsobit, ač o tom vzhledem k okolnostem a k svým osobním poměrům vědět měl a mohl.  </a:t>
            </a:r>
            <a:r>
              <a:rPr lang="cs-CZ" altLang="cs-CZ" sz="1600" b="1" dirty="0">
                <a:latin typeface="Arial" panose="020B0604020202020204" pitchFamily="34" charset="0"/>
              </a:rPr>
              <a:t>(nedbalost nevědomá)</a:t>
            </a:r>
          </a:p>
          <a:p>
            <a:pPr eaLnBrk="1" hangingPunct="1"/>
            <a:r>
              <a:rPr lang="cs-CZ" altLang="cs-CZ" sz="1600" dirty="0">
                <a:latin typeface="Arial" panose="020B0604020202020204" pitchFamily="34" charset="0"/>
              </a:rPr>
              <a:t> </a:t>
            </a:r>
          </a:p>
          <a:p>
            <a:pPr eaLnBrk="1" hangingPunct="1"/>
            <a:r>
              <a:rPr lang="cs-CZ" altLang="cs-CZ" sz="1600" dirty="0">
                <a:latin typeface="Arial" panose="020B0604020202020204" pitchFamily="34" charset="0"/>
              </a:rPr>
              <a:t>2) Trestný čin je </a:t>
            </a:r>
            <a:r>
              <a:rPr lang="cs-CZ" altLang="cs-CZ" sz="1600" b="1" dirty="0">
                <a:latin typeface="Arial" panose="020B0604020202020204" pitchFamily="34" charset="0"/>
              </a:rPr>
              <a:t>spáchán z hrubé nedbalosti</a:t>
            </a:r>
            <a:r>
              <a:rPr lang="cs-CZ" altLang="cs-CZ" sz="1600" dirty="0">
                <a:latin typeface="Arial" panose="020B0604020202020204" pitchFamily="34" charset="0"/>
              </a:rPr>
              <a:t>, jestliže přístup pachatele k požadavku náležité opatrnosti svědčí o zřejmé bezohlednosti pachatele k zájmům chráněným trestním zákonem.</a:t>
            </a:r>
          </a:p>
          <a:p>
            <a:pPr eaLnBrk="1" hangingPunct="1"/>
            <a:r>
              <a:rPr lang="cs-CZ" altLang="cs-CZ" sz="1600" dirty="0">
                <a:latin typeface="Arial" panose="020B0604020202020204" pitchFamily="34" charset="0"/>
              </a:rPr>
              <a:t> </a:t>
            </a:r>
          </a:p>
          <a:p>
            <a:pPr eaLnBrk="1" hangingPunct="1"/>
            <a:r>
              <a:rPr lang="cs-CZ" altLang="cs-CZ" sz="1600" dirty="0">
                <a:latin typeface="Arial" panose="020B0604020202020204" pitchFamily="34" charset="0"/>
              </a:rPr>
              <a:t>§ 17</a:t>
            </a:r>
          </a:p>
          <a:p>
            <a:pPr eaLnBrk="1" hangingPunct="1"/>
            <a:r>
              <a:rPr lang="cs-CZ" altLang="cs-CZ" sz="1600" b="1" dirty="0">
                <a:latin typeface="Arial" panose="020B0604020202020204" pitchFamily="34" charset="0"/>
              </a:rPr>
              <a:t>Zavinění k okolnosti zvlášť přitěžující</a:t>
            </a:r>
          </a:p>
          <a:p>
            <a:pPr eaLnBrk="1" hangingPunct="1"/>
            <a:endParaRPr lang="cs-CZ" altLang="cs-CZ" sz="1600" dirty="0">
              <a:latin typeface="Arial" panose="020B0604020202020204" pitchFamily="34" charset="0"/>
            </a:endParaRPr>
          </a:p>
          <a:p>
            <a:pPr eaLnBrk="1" hangingPunct="1"/>
            <a:r>
              <a:rPr lang="cs-CZ" altLang="cs-CZ" sz="1600" dirty="0">
                <a:latin typeface="Arial" panose="020B0604020202020204" pitchFamily="34" charset="0"/>
              </a:rPr>
              <a:t>K okolnosti, která podmiňuje použití vyšší trestní sazby, se přihlédne,</a:t>
            </a:r>
          </a:p>
          <a:p>
            <a:pPr eaLnBrk="1" hangingPunct="1"/>
            <a:r>
              <a:rPr lang="cs-CZ" altLang="cs-CZ" sz="1600" dirty="0">
                <a:latin typeface="Arial" panose="020B0604020202020204" pitchFamily="34" charset="0"/>
              </a:rPr>
              <a:t> </a:t>
            </a:r>
          </a:p>
          <a:p>
            <a:pPr lvl="1" eaLnBrk="1" hangingPunct="1"/>
            <a:r>
              <a:rPr lang="cs-CZ" altLang="cs-CZ" sz="1600" dirty="0">
                <a:latin typeface="Arial" panose="020B0604020202020204" pitchFamily="34" charset="0"/>
              </a:rPr>
              <a:t>a) jde-li o těžší následek, i tehdy, zavinil-li jej pachatel z nedbalosti, vyjímaje případy, že trestní zákon vyžaduje i zde zavinění úmyslné, nebo</a:t>
            </a:r>
          </a:p>
          <a:p>
            <a:pPr lvl="1" eaLnBrk="1" hangingPunct="1"/>
            <a:r>
              <a:rPr lang="cs-CZ" altLang="cs-CZ" sz="1600" dirty="0">
                <a:latin typeface="Arial" panose="020B0604020202020204" pitchFamily="34" charset="0"/>
              </a:rPr>
              <a:t> </a:t>
            </a:r>
          </a:p>
          <a:p>
            <a:pPr lvl="1" eaLnBrk="1" hangingPunct="1"/>
            <a:r>
              <a:rPr lang="cs-CZ" altLang="cs-CZ" sz="1600" dirty="0">
                <a:latin typeface="Arial" panose="020B0604020202020204" pitchFamily="34" charset="0"/>
              </a:rPr>
              <a:t>b) jde-li o jinou skutečnost, i tehdy, jestliže o ní pachatel nevěděl, ač o ní vzhledem k okolnostem a k svým osobním poměrům vědět měl a mohl, vyjímaje případy, kdy trestní zákon vyžaduje, aby o ní pachatel věděl.      </a:t>
            </a:r>
          </a:p>
        </p:txBody>
      </p:sp>
    </p:spTree>
    <p:extLst>
      <p:ext uri="{BB962C8B-B14F-4D97-AF65-F5344CB8AC3E}">
        <p14:creationId xmlns:p14="http://schemas.microsoft.com/office/powerpoint/2010/main" val="1866581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b="1"/>
            </a:lvl1pPr>
          </a:lstStyle>
          <a:p>
            <a:r>
              <a:rPr lang="cs-CZ"/>
              <a:t>titul, jméno, příjmení, funkce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03177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0013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622429"/>
            <a:ext cx="7886700" cy="3554533"/>
          </a:xfrm>
        </p:spPr>
        <p:txBody>
          <a:bodyPr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b="1"/>
            </a:lvl1pPr>
          </a:lstStyle>
          <a:p>
            <a:r>
              <a:rPr lang="cs-CZ" dirty="0"/>
              <a:t>titul, jméno, příjmení, funkce</a:t>
            </a:r>
          </a:p>
        </p:txBody>
      </p:sp>
    </p:spTree>
    <p:extLst>
      <p:ext uri="{BB962C8B-B14F-4D97-AF65-F5344CB8AC3E}">
        <p14:creationId xmlns:p14="http://schemas.microsoft.com/office/powerpoint/2010/main" val="23242644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147313"/>
            <a:ext cx="7886700" cy="34151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b="1"/>
            </a:lvl1pPr>
          </a:lstStyle>
          <a:p>
            <a:r>
              <a:rPr lang="cs-CZ"/>
              <a:t>titul, jméno, příjmení, funkce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74059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17392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432649"/>
            <a:ext cx="3886200" cy="3744314"/>
          </a:xfrm>
        </p:spPr>
        <p:txBody>
          <a:bodyPr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432649"/>
            <a:ext cx="3886200" cy="3744314"/>
          </a:xfrm>
        </p:spPr>
        <p:txBody>
          <a:bodyPr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b="1"/>
            </a:lvl1pPr>
          </a:lstStyle>
          <a:p>
            <a:r>
              <a:rPr lang="cs-CZ"/>
              <a:t>titul, jméno, příjmení, funkce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75817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1052423"/>
            <a:ext cx="7886700" cy="1065404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2201172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3191773"/>
            <a:ext cx="3868340" cy="2997889"/>
          </a:xfrm>
        </p:spPr>
        <p:txBody>
          <a:bodyPr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49" y="2201172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191773"/>
            <a:ext cx="3887391" cy="2997890"/>
          </a:xfrm>
        </p:spPr>
        <p:txBody>
          <a:bodyPr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b="1"/>
            </a:lvl1pPr>
          </a:lstStyle>
          <a:p>
            <a:r>
              <a:rPr lang="cs-CZ"/>
              <a:t>titul, jméno, příjmení, funkce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19557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06998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b="1"/>
            </a:lvl1pPr>
          </a:lstStyle>
          <a:p>
            <a:r>
              <a:rPr lang="cs-CZ"/>
              <a:t>titul, jméno, příjmení, funkce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60501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b="1"/>
            </a:lvl1pPr>
          </a:lstStyle>
          <a:p>
            <a:r>
              <a:rPr lang="cs-CZ"/>
              <a:t>titul, jméno, příjmení, funkce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32471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90446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190446"/>
            <a:ext cx="4629150" cy="467060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872596"/>
            <a:ext cx="2949178" cy="299639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b="1"/>
            </a:lvl1pPr>
          </a:lstStyle>
          <a:p>
            <a:r>
              <a:rPr lang="cs-CZ"/>
              <a:t>titul, jméno, příjmení, funkce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15743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38687"/>
            <a:ext cx="2949178" cy="129827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138687"/>
            <a:ext cx="4629150" cy="4722364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552700"/>
            <a:ext cx="2949178" cy="33162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b="1"/>
            </a:lvl1pPr>
          </a:lstStyle>
          <a:p>
            <a:r>
              <a:rPr lang="cs-CZ"/>
              <a:t>titul, jméno, příjmení, funkce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58367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1049"/>
            <a:ext cx="7886700" cy="11022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320505"/>
            <a:ext cx="7886700" cy="38786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titul, jméno, příjmení, funkce</a:t>
            </a:r>
          </a:p>
        </p:txBody>
      </p:sp>
    </p:spTree>
    <p:extLst>
      <p:ext uri="{BB962C8B-B14F-4D97-AF65-F5344CB8AC3E}">
        <p14:creationId xmlns:p14="http://schemas.microsoft.com/office/powerpoint/2010/main" val="1797529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prevence-info.cz/p-prevence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oveaspi.cz/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8" name="Rectangle 8"/>
          <p:cNvSpPr>
            <a:spLocks noChangeArrowheads="1"/>
          </p:cNvSpPr>
          <p:nvPr/>
        </p:nvSpPr>
        <p:spPr bwMode="auto">
          <a:xfrm>
            <a:off x="0" y="1798638"/>
            <a:ext cx="91440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98000" rIns="198000">
            <a:spAutoFit/>
          </a:bodyPr>
          <a:lstStyle/>
          <a:p>
            <a:pPr algn="ctr" eaLnBrk="1" hangingPunct="1">
              <a:buClr>
                <a:schemeClr val="tx2"/>
              </a:buClr>
              <a:buSzPct val="75000"/>
              <a:defRPr/>
            </a:pPr>
            <a:r>
              <a:rPr lang="cs-CZ" sz="4000" dirty="0">
                <a:latin typeface="Arial Narrow" pitchFamily="34" charset="0"/>
              </a:rPr>
              <a:t>Základy práva</a:t>
            </a:r>
          </a:p>
          <a:p>
            <a:pPr algn="ctr" eaLnBrk="1" hangingPunct="1">
              <a:buClr>
                <a:schemeClr val="tx2"/>
              </a:buClr>
              <a:buSzPct val="75000"/>
              <a:defRPr/>
            </a:pPr>
            <a:endParaRPr lang="cs-CZ" sz="2800" dirty="0">
              <a:latin typeface="Arial Narrow" pitchFamily="34" charset="0"/>
            </a:endParaRPr>
          </a:p>
          <a:p>
            <a:pPr algn="ctr" eaLnBrk="1" hangingPunct="1">
              <a:buClr>
                <a:schemeClr val="tx2"/>
              </a:buClr>
              <a:buSzPct val="75000"/>
              <a:defRPr/>
            </a:pPr>
            <a:r>
              <a:rPr lang="cs-CZ" sz="2800" dirty="0" smtClean="0">
                <a:latin typeface="Arial Narrow" pitchFamily="34" charset="0"/>
              </a:rPr>
              <a:t>Základy trestního práva</a:t>
            </a:r>
            <a:endParaRPr lang="cs-CZ" sz="2800" dirty="0">
              <a:latin typeface="Arial Narrow" pitchFamily="34" charset="0"/>
            </a:endParaRPr>
          </a:p>
          <a:p>
            <a:pPr marL="796925" indent="-796925"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cs-CZ" sz="1400" cap="all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sz="3600" b="1" dirty="0">
                <a:latin typeface="Times New Roman" pitchFamily="18" charset="0"/>
              </a:rPr>
              <a:t/>
            </a:r>
            <a:br>
              <a:rPr lang="cs-CZ" sz="3600" b="1" dirty="0">
                <a:latin typeface="Times New Roman" pitchFamily="18" charset="0"/>
              </a:rPr>
            </a:br>
            <a:endParaRPr lang="cs-CZ" sz="36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13315" name="Rectangle 24"/>
          <p:cNvSpPr>
            <a:spLocks noChangeArrowheads="1"/>
          </p:cNvSpPr>
          <p:nvPr/>
        </p:nvSpPr>
        <p:spPr bwMode="auto">
          <a:xfrm>
            <a:off x="0" y="5429250"/>
            <a:ext cx="9144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None/>
            </a:pPr>
            <a:endParaRPr lang="cs-CZ" altLang="cs-CZ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None/>
            </a:pPr>
            <a:r>
              <a:rPr lang="cs-CZ" altLang="cs-CZ" sz="160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cs-CZ" altLang="cs-CZ" sz="1600">
                <a:latin typeface="Arial Narrow" panose="020B0606020202030204" pitchFamily="34" charset="0"/>
                <a:cs typeface="Times New Roman" panose="02020603050405020304" pitchFamily="18" charset="0"/>
              </a:rPr>
              <a:t>420 973 442 571; leopold.skorusa@unob.cz</a:t>
            </a:r>
          </a:p>
        </p:txBody>
      </p:sp>
      <p:sp>
        <p:nvSpPr>
          <p:cNvPr id="410539" name="Rectangle 939"/>
          <p:cNvSpPr>
            <a:spLocks noChangeArrowheads="1"/>
          </p:cNvSpPr>
          <p:nvPr/>
        </p:nvSpPr>
        <p:spPr bwMode="auto">
          <a:xfrm>
            <a:off x="0" y="3643313"/>
            <a:ext cx="9144000" cy="186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25000"/>
              </a:spcBef>
              <a:spcAft>
                <a:spcPts val="0"/>
              </a:spcAft>
              <a:buClr>
                <a:schemeClr val="hlink"/>
              </a:buClr>
              <a:buSzPct val="60000"/>
              <a:buFont typeface="Wingdings" pitchFamily="82" charset="2"/>
              <a:buNone/>
              <a:defRPr/>
            </a:pPr>
            <a:endParaRPr lang="cs-CZ" sz="2000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ct val="25000"/>
              </a:spcBef>
              <a:spcAft>
                <a:spcPts val="0"/>
              </a:spcAft>
              <a:buClr>
                <a:schemeClr val="hlink"/>
              </a:buClr>
              <a:buSzPct val="60000"/>
              <a:buFont typeface="Wingdings" pitchFamily="82" charset="2"/>
              <a:buNone/>
              <a:defRPr/>
            </a:pPr>
            <a:endParaRPr lang="cs-CZ" sz="2000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ct val="25000"/>
              </a:spcBef>
              <a:spcAft>
                <a:spcPts val="0"/>
              </a:spcAft>
              <a:buClr>
                <a:schemeClr val="hlink"/>
              </a:buClr>
              <a:buSzPct val="60000"/>
              <a:buFont typeface="Wingdings" pitchFamily="82" charset="2"/>
              <a:buNone/>
              <a:defRPr/>
            </a:pPr>
            <a:r>
              <a:rPr lang="cs-CZ" sz="2000" dirty="0">
                <a:latin typeface="Arial Narrow" pitchFamily="34" charset="0"/>
                <a:cs typeface="Times New Roman" pitchFamily="18" charset="0"/>
              </a:rPr>
              <a:t>Katedra ekonomie</a:t>
            </a:r>
            <a:endParaRPr lang="cs-CZ" sz="2000" dirty="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Times New Roman" pitchFamily="18" charset="0"/>
            </a:endParaRPr>
          </a:p>
          <a:p>
            <a:pPr algn="ctr" eaLnBrk="1" fontAlgn="auto" hangingPunct="1">
              <a:spcBef>
                <a:spcPct val="25000"/>
              </a:spcBef>
              <a:spcAft>
                <a:spcPts val="0"/>
              </a:spcAft>
              <a:buClr>
                <a:schemeClr val="hlink"/>
              </a:buClr>
              <a:buSzPct val="60000"/>
              <a:buFont typeface="Wingdings" pitchFamily="82" charset="2"/>
              <a:buNone/>
              <a:defRPr/>
            </a:pPr>
            <a:r>
              <a:rPr lang="cs-CZ" dirty="0">
                <a:latin typeface="Arial Narrow" pitchFamily="34" charset="0"/>
                <a:cs typeface="Times New Roman" pitchFamily="18" charset="0"/>
              </a:rPr>
              <a:t>Skupina personálního managementu a práva</a:t>
            </a:r>
          </a:p>
          <a:p>
            <a:pPr algn="ctr" eaLnBrk="1" fontAlgn="auto" hangingPunct="1">
              <a:spcBef>
                <a:spcPct val="25000"/>
              </a:spcBef>
              <a:spcAft>
                <a:spcPts val="0"/>
              </a:spcAft>
              <a:buClr>
                <a:schemeClr val="hlink"/>
              </a:buClr>
              <a:buSzPct val="60000"/>
              <a:buFont typeface="Wingdings" pitchFamily="82" charset="2"/>
              <a:buNone/>
              <a:defRPr/>
            </a:pPr>
            <a:endParaRPr lang="cs-CZ" b="1" dirty="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2643188" y="5072063"/>
            <a:ext cx="4000500" cy="7016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Pct val="60000"/>
              <a:defRPr/>
            </a:pPr>
            <a:endParaRPr lang="cs-CZ" dirty="0">
              <a:latin typeface="Times New Roman" pitchFamily="18" charset="0"/>
            </a:endParaRPr>
          </a:p>
          <a:p>
            <a:pPr algn="ctr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Pct val="60000"/>
              <a:defRPr/>
            </a:pPr>
            <a:r>
              <a:rPr lang="cs-CZ" dirty="0">
                <a:latin typeface="Arial Narrow" pitchFamily="34" charset="0"/>
              </a:rPr>
              <a:t>Mgr. Ing. Leopold  SKORUŠA, Ph.D.</a:t>
            </a:r>
            <a:endParaRPr lang="cs-CZ" sz="1400" dirty="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342506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idx="1"/>
          </p:nvPr>
        </p:nvSpPr>
        <p:spPr>
          <a:xfrm>
            <a:off x="101600" y="1719943"/>
            <a:ext cx="8876145" cy="4517571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cs-CZ" sz="2400" dirty="0">
                <a:solidFill>
                  <a:srgbClr val="000000"/>
                </a:solidFill>
                <a:latin typeface="Arial Narrow" panose="020B0606020202030204" pitchFamily="34" charset="0"/>
              </a:rPr>
              <a:t>Trestné činy lze projednávat pouze v rámci </a:t>
            </a:r>
            <a:r>
              <a:rPr lang="cs-CZ" sz="2400" b="1" dirty="0">
                <a:solidFill>
                  <a:srgbClr val="000000"/>
                </a:solidFill>
                <a:latin typeface="Arial Narrow" panose="020B0606020202030204" pitchFamily="34" charset="0"/>
              </a:rPr>
              <a:t>trestního řízení</a:t>
            </a:r>
            <a:r>
              <a:rPr lang="cs-CZ" sz="2400" dirty="0">
                <a:solidFill>
                  <a:srgbClr val="000000"/>
                </a:solidFill>
                <a:latin typeface="Arial Narrow" panose="020B0606020202030204" pitchFamily="34" charset="0"/>
              </a:rPr>
              <a:t>. Trestnou činnost pachatele objasňují podle trestního řádu pouze </a:t>
            </a:r>
            <a:r>
              <a:rPr lang="cs-CZ" sz="2400" b="1" dirty="0">
                <a:solidFill>
                  <a:srgbClr val="000000"/>
                </a:solidFill>
                <a:latin typeface="Arial Narrow" panose="020B0606020202030204" pitchFamily="34" charset="0"/>
              </a:rPr>
              <a:t>orgány činné v trestním řízení</a:t>
            </a:r>
            <a:r>
              <a:rPr lang="cs-CZ" sz="2400" dirty="0">
                <a:solidFill>
                  <a:srgbClr val="000000"/>
                </a:solidFill>
                <a:latin typeface="Arial Narrow" panose="020B0606020202030204" pitchFamily="34" charset="0"/>
              </a:rPr>
              <a:t>. Prostřednictvím orgánů činných v trestním řízení stát realizuje svůj zájem na uplatnění trestní odpovědnosti vůči pachatelům trestných činů</a:t>
            </a:r>
            <a:r>
              <a:rPr lang="cs-CZ" sz="24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.</a:t>
            </a:r>
            <a:r>
              <a:rPr lang="cs-CZ" sz="2400" dirty="0">
                <a:solidFill>
                  <a:srgbClr val="000000"/>
                </a:solidFill>
                <a:latin typeface="Arial Narrow" panose="020B0606020202030204" pitchFamily="34" charset="0"/>
              </a:rPr>
              <a:t> </a:t>
            </a:r>
          </a:p>
          <a:p>
            <a:pPr marL="0" indent="0" algn="ctr">
              <a:buNone/>
            </a:pPr>
            <a:r>
              <a:rPr lang="cs-CZ" sz="2400" b="1" dirty="0">
                <a:solidFill>
                  <a:srgbClr val="000000"/>
                </a:solidFill>
                <a:latin typeface="Arial Narrow" panose="020B0606020202030204" pitchFamily="34" charset="0"/>
              </a:rPr>
              <a:t>Orgány činné v trestním řízení</a:t>
            </a:r>
            <a:endParaRPr lang="cs-CZ" sz="2400" dirty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 marL="0" indent="0" algn="ctr">
              <a:buNone/>
            </a:pPr>
            <a:r>
              <a:rPr lang="cs-CZ" sz="2400" b="1" dirty="0">
                <a:solidFill>
                  <a:srgbClr val="000000"/>
                </a:solidFill>
                <a:latin typeface="Arial Narrow" panose="020B0606020202030204" pitchFamily="34" charset="0"/>
              </a:rPr>
              <a:t/>
            </a:r>
            <a:br>
              <a:rPr lang="cs-CZ" sz="2400" b="1" dirty="0">
                <a:solidFill>
                  <a:srgbClr val="000000"/>
                </a:solidFill>
                <a:latin typeface="Arial Narrow" panose="020B0606020202030204" pitchFamily="34" charset="0"/>
              </a:rPr>
            </a:br>
            <a:endParaRPr lang="cs-CZ" sz="2400" dirty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 marL="0" indent="0" algn="ctr">
              <a:buNone/>
            </a:pPr>
            <a:r>
              <a:rPr lang="cs-CZ" sz="2400" b="1" dirty="0">
                <a:solidFill>
                  <a:srgbClr val="000000"/>
                </a:solidFill>
                <a:latin typeface="Arial Narrow" panose="020B0606020202030204" pitchFamily="34" charset="0"/>
              </a:rPr>
              <a:t> Soud                            Státní zástupce                   Policejní orgán</a:t>
            </a:r>
            <a:endParaRPr lang="cs-CZ" sz="2400" dirty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 algn="just"/>
            <a:endParaRPr lang="cs-CZ" sz="2400" b="1" dirty="0" smtClean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 algn="just"/>
            <a:r>
              <a:rPr lang="cs-CZ" sz="2400" b="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Trestní </a:t>
            </a:r>
            <a:r>
              <a:rPr lang="cs-CZ" sz="2400" b="1" dirty="0">
                <a:solidFill>
                  <a:srgbClr val="000000"/>
                </a:solidFill>
                <a:latin typeface="Arial Narrow" panose="020B0606020202030204" pitchFamily="34" charset="0"/>
              </a:rPr>
              <a:t>řízení</a:t>
            </a:r>
            <a:r>
              <a:rPr lang="cs-CZ" sz="2400" dirty="0">
                <a:solidFill>
                  <a:srgbClr val="000000"/>
                </a:solidFill>
                <a:latin typeface="Arial Narrow" panose="020B0606020202030204" pitchFamily="34" charset="0"/>
              </a:rPr>
              <a:t> je zákonem (trestním řádem) upravený postup orgánů činných v trestním řízení a dalších subjektů podílejících se na tomto postupu. Jeho úkolem je zjistit, </a:t>
            </a:r>
            <a:r>
              <a:rPr lang="cs-CZ" sz="2400" b="1" dirty="0">
                <a:solidFill>
                  <a:srgbClr val="000000"/>
                </a:solidFill>
                <a:latin typeface="Arial Narrow" panose="020B0606020202030204" pitchFamily="34" charset="0"/>
              </a:rPr>
              <a:t>zda se trestný čin stal, zjistit jeho pachatele a uložit mu trest nebo ochranné opatření, zajistit jejich výkon a rozhodnout o nároku poškozeného na náhradu škody způsobené trestným činem. Úkolem trestního řízení je též zajistit, aby nikdo nevinný nebyl trestně stíhán či dokonce odsouzen.</a:t>
            </a:r>
            <a:endParaRPr lang="cs-CZ" sz="2400" dirty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 algn="just"/>
            <a:r>
              <a:rPr lang="cs-CZ" sz="2400" dirty="0">
                <a:solidFill>
                  <a:srgbClr val="000000"/>
                </a:solidFill>
                <a:latin typeface="Arial Narrow" panose="020B0606020202030204" pitchFamily="34" charset="0"/>
              </a:rPr>
              <a:t> </a:t>
            </a:r>
          </a:p>
          <a:p>
            <a:pPr algn="just"/>
            <a:r>
              <a:rPr lang="cs-CZ" sz="2400" dirty="0">
                <a:solidFill>
                  <a:srgbClr val="000000"/>
                </a:solidFill>
                <a:latin typeface="Arial Narrow" panose="020B0606020202030204" pitchFamily="34" charset="0"/>
              </a:rPr>
              <a:t>V trestním řízení se promítá činnost osob, zúčastněných na trestním řízení. Jedná se např. o obviněného, obhájce, poškozeného, svědka, znalce.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SzPct val="80000"/>
            </a:pPr>
            <a:endParaRPr lang="cs-CZ" altLang="cs-CZ" sz="2000" dirty="0">
              <a:latin typeface="Arial Narrow" panose="020B0606020202030204" pitchFamily="34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10EB173F-05D2-4BD1-9765-67201DAD70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5491" y="1124744"/>
            <a:ext cx="8511309" cy="5715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altLang="cs-CZ" sz="3200" b="1" dirty="0">
                <a:latin typeface="Arial Narrow" pitchFamily="34" charset="0"/>
              </a:rPr>
              <a:t>Trestní řízení</a:t>
            </a:r>
            <a:endParaRPr lang="cs-CZ" altLang="cs-CZ" sz="3200" b="1" dirty="0">
              <a:latin typeface="Arial Narrow" pitchFamily="34" charset="0"/>
            </a:endParaRPr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9D3E5152-624F-41C7-A410-0A6653BB89DC}"/>
              </a:ext>
            </a:extLst>
          </p:cNvPr>
          <p:cNvSpPr txBox="1">
            <a:spLocks/>
          </p:cNvSpPr>
          <p:nvPr/>
        </p:nvSpPr>
        <p:spPr>
          <a:xfrm>
            <a:off x="3028950" y="638223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l" defTabSz="914400" rtl="0" eaLnBrk="1" latinLnBrk="0" hangingPunct="1">
              <a:defRPr sz="12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000" b="0" dirty="0"/>
              <a:t>Leopold Skoruša</a:t>
            </a:r>
          </a:p>
        </p:txBody>
      </p:sp>
    </p:spTree>
    <p:extLst>
      <p:ext uri="{BB962C8B-B14F-4D97-AF65-F5344CB8AC3E}">
        <p14:creationId xmlns:p14="http://schemas.microsoft.com/office/powerpoint/2010/main" val="17076677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10EB173F-05D2-4BD1-9765-67201DAD70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5491" y="1124744"/>
            <a:ext cx="8511309" cy="5715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altLang="cs-CZ" sz="3200" b="1" dirty="0">
                <a:latin typeface="Arial Narrow" pitchFamily="34" charset="0"/>
              </a:rPr>
              <a:t>Stadia trestního řízení</a:t>
            </a:r>
            <a:endParaRPr lang="cs-CZ" altLang="cs-CZ" sz="3200" b="1" dirty="0">
              <a:latin typeface="Arial Narrow" pitchFamily="34" charset="0"/>
            </a:endParaRPr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9D3E5152-624F-41C7-A410-0A6653BB89DC}"/>
              </a:ext>
            </a:extLst>
          </p:cNvPr>
          <p:cNvSpPr txBox="1">
            <a:spLocks/>
          </p:cNvSpPr>
          <p:nvPr/>
        </p:nvSpPr>
        <p:spPr>
          <a:xfrm>
            <a:off x="3028950" y="638223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l" defTabSz="914400" rtl="0" eaLnBrk="1" latinLnBrk="0" hangingPunct="1">
              <a:defRPr sz="12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000" b="0" dirty="0"/>
              <a:t>Leopold Skoruša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82555" y="2062065"/>
            <a:ext cx="8132795" cy="4114897"/>
          </a:xfrm>
        </p:spPr>
        <p:txBody>
          <a:bodyPr/>
          <a:lstStyle/>
          <a:p>
            <a:r>
              <a:rPr lang="cs-CZ" dirty="0">
                <a:latin typeface="Arial Narrow" panose="020B0606020202030204" pitchFamily="34" charset="0"/>
              </a:rPr>
              <a:t>Přípravné </a:t>
            </a:r>
            <a:r>
              <a:rPr lang="cs-CZ" dirty="0" smtClean="0">
                <a:latin typeface="Arial Narrow" panose="020B0606020202030204" pitchFamily="34" charset="0"/>
              </a:rPr>
              <a:t>řízení</a:t>
            </a:r>
          </a:p>
          <a:p>
            <a:r>
              <a:rPr lang="cs-CZ" dirty="0" smtClean="0">
                <a:latin typeface="Arial Narrow" panose="020B0606020202030204" pitchFamily="34" charset="0"/>
              </a:rPr>
              <a:t>Předběžné </a:t>
            </a:r>
            <a:r>
              <a:rPr lang="cs-CZ" dirty="0">
                <a:latin typeface="Arial Narrow" panose="020B0606020202030204" pitchFamily="34" charset="0"/>
              </a:rPr>
              <a:t>projednání </a:t>
            </a:r>
            <a:r>
              <a:rPr lang="cs-CZ" dirty="0" smtClean="0">
                <a:latin typeface="Arial Narrow" panose="020B0606020202030204" pitchFamily="34" charset="0"/>
              </a:rPr>
              <a:t>obžaloby</a:t>
            </a:r>
          </a:p>
          <a:p>
            <a:r>
              <a:rPr lang="cs-CZ" dirty="0" smtClean="0">
                <a:latin typeface="Arial Narrow" panose="020B0606020202030204" pitchFamily="34" charset="0"/>
              </a:rPr>
              <a:t>Hlavní líčení</a:t>
            </a:r>
          </a:p>
          <a:p>
            <a:r>
              <a:rPr lang="cs-CZ" dirty="0" smtClean="0">
                <a:latin typeface="Arial Narrow" panose="020B0606020202030204" pitchFamily="34" charset="0"/>
              </a:rPr>
              <a:t>Odvolací </a:t>
            </a:r>
            <a:r>
              <a:rPr lang="cs-CZ" dirty="0">
                <a:latin typeface="Arial Narrow" panose="020B0606020202030204" pitchFamily="34" charset="0"/>
              </a:rPr>
              <a:t>(opravné) </a:t>
            </a:r>
            <a:r>
              <a:rPr lang="cs-CZ" dirty="0" smtClean="0">
                <a:latin typeface="Arial Narrow" panose="020B0606020202030204" pitchFamily="34" charset="0"/>
              </a:rPr>
              <a:t>řízení</a:t>
            </a:r>
          </a:p>
          <a:p>
            <a:r>
              <a:rPr lang="cs-CZ" dirty="0" smtClean="0">
                <a:latin typeface="Arial Narrow" panose="020B0606020202030204" pitchFamily="34" charset="0"/>
              </a:rPr>
              <a:t>Vykonávací </a:t>
            </a:r>
            <a:r>
              <a:rPr lang="cs-CZ" dirty="0">
                <a:latin typeface="Arial Narrow" panose="020B0606020202030204" pitchFamily="34" charset="0"/>
              </a:rPr>
              <a:t>řízení</a:t>
            </a:r>
          </a:p>
        </p:txBody>
      </p:sp>
    </p:spTree>
    <p:extLst>
      <p:ext uri="{BB962C8B-B14F-4D97-AF65-F5344CB8AC3E}">
        <p14:creationId xmlns:p14="http://schemas.microsoft.com/office/powerpoint/2010/main" val="15815477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10EB173F-05D2-4BD1-9765-67201DAD70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5491" y="1124744"/>
            <a:ext cx="8511309" cy="5715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altLang="cs-CZ" sz="3200" b="1" dirty="0">
                <a:latin typeface="Arial Narrow" pitchFamily="34" charset="0"/>
              </a:rPr>
              <a:t>Subjekty trestního řízení</a:t>
            </a:r>
            <a:endParaRPr lang="cs-CZ" altLang="cs-CZ" sz="3200" b="1" dirty="0">
              <a:latin typeface="Arial Narrow" pitchFamily="34" charset="0"/>
            </a:endParaRPr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9D3E5152-624F-41C7-A410-0A6653BB89DC}"/>
              </a:ext>
            </a:extLst>
          </p:cNvPr>
          <p:cNvSpPr txBox="1">
            <a:spLocks/>
          </p:cNvSpPr>
          <p:nvPr/>
        </p:nvSpPr>
        <p:spPr>
          <a:xfrm>
            <a:off x="3028950" y="638223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l" defTabSz="914400" rtl="0" eaLnBrk="1" latinLnBrk="0" hangingPunct="1">
              <a:defRPr sz="12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000" b="0" dirty="0"/>
              <a:t>Leopold Skoruša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82555" y="2062065"/>
            <a:ext cx="8132795" cy="4114897"/>
          </a:xfrm>
        </p:spPr>
        <p:txBody>
          <a:bodyPr>
            <a:normAutofit/>
          </a:bodyPr>
          <a:lstStyle/>
          <a:p>
            <a:r>
              <a:rPr lang="cs-CZ" sz="2000" dirty="0">
                <a:latin typeface="Arial Narrow" panose="020B0606020202030204" pitchFamily="34" charset="0"/>
              </a:rPr>
              <a:t>Orgány činné v trestním řízení – soud, státní zástupce a policejní orgán.</a:t>
            </a:r>
          </a:p>
          <a:p>
            <a:r>
              <a:rPr lang="cs-CZ" sz="2000" dirty="0" smtClean="0">
                <a:latin typeface="Arial Narrow" panose="020B0606020202030204" pitchFamily="34" charset="0"/>
              </a:rPr>
              <a:t>Obviněný  </a:t>
            </a:r>
            <a:r>
              <a:rPr lang="cs-CZ" sz="2000" dirty="0">
                <a:latin typeface="Arial Narrow" panose="020B0606020202030204" pitchFamily="34" charset="0"/>
              </a:rPr>
              <a:t>– osoba, proti níž se trestní řízení vede.</a:t>
            </a:r>
          </a:p>
          <a:p>
            <a:r>
              <a:rPr lang="cs-CZ" sz="2000" dirty="0" smtClean="0">
                <a:latin typeface="Arial Narrow" panose="020B0606020202030204" pitchFamily="34" charset="0"/>
              </a:rPr>
              <a:t>Obhájce </a:t>
            </a:r>
            <a:r>
              <a:rPr lang="cs-CZ" sz="2000" dirty="0">
                <a:latin typeface="Arial Narrow" panose="020B0606020202030204" pitchFamily="34" charset="0"/>
              </a:rPr>
              <a:t>– obhájcem v trestním řízení může být jen advokát. Je povinen poskytovat obviněnému potřebnou právní pomoc.</a:t>
            </a:r>
          </a:p>
          <a:p>
            <a:r>
              <a:rPr lang="cs-CZ" sz="2000" dirty="0" smtClean="0">
                <a:latin typeface="Arial Narrow" panose="020B0606020202030204" pitchFamily="34" charset="0"/>
              </a:rPr>
              <a:t>Poškozený </a:t>
            </a:r>
            <a:r>
              <a:rPr lang="cs-CZ" sz="2000" dirty="0">
                <a:latin typeface="Arial Narrow" panose="020B0606020202030204" pitchFamily="34" charset="0"/>
              </a:rPr>
              <a:t>– ten, komu bylo trestným činem ublíženo na zdraví, způsobena majetková, morální nebo jiná škoda. Poškozený má nárok proti obviněnému na náhradu škody, která mu byla trestným činem způsobena.</a:t>
            </a:r>
          </a:p>
          <a:p>
            <a:r>
              <a:rPr lang="cs-CZ" sz="2000" dirty="0" smtClean="0">
                <a:latin typeface="Arial Narrow" panose="020B0606020202030204" pitchFamily="34" charset="0"/>
              </a:rPr>
              <a:t>Zúčastněná </a:t>
            </a:r>
            <a:r>
              <a:rPr lang="cs-CZ" sz="2000" dirty="0">
                <a:latin typeface="Arial Narrow" panose="020B0606020202030204" pitchFamily="34" charset="0"/>
              </a:rPr>
              <a:t>osoba – osoba, které byla věc zabrána nebo podle návrhu má být zabrána. Zúčastněná osoba má právo činit návrhy a podávat opravné prostředky.</a:t>
            </a:r>
          </a:p>
          <a:p>
            <a:r>
              <a:rPr lang="cs-CZ" sz="2000" dirty="0" smtClean="0">
                <a:latin typeface="Arial Narrow" panose="020B0606020202030204" pitchFamily="34" charset="0"/>
              </a:rPr>
              <a:t>Další </a:t>
            </a:r>
            <a:r>
              <a:rPr lang="cs-CZ" sz="2000" dirty="0">
                <a:latin typeface="Arial Narrow" panose="020B0606020202030204" pitchFamily="34" charset="0"/>
              </a:rPr>
              <a:t>osoby – jde o osoby s tzv. samostatnými obhajovacími </a:t>
            </a:r>
            <a:r>
              <a:rPr lang="cs-CZ" sz="2000" dirty="0" smtClean="0">
                <a:latin typeface="Arial Narrow" panose="020B0606020202030204" pitchFamily="34" charset="0"/>
              </a:rPr>
              <a:t>právy</a:t>
            </a:r>
          </a:p>
          <a:p>
            <a:r>
              <a:rPr lang="cs-CZ" sz="2000" dirty="0" smtClean="0">
                <a:latin typeface="Arial Narrow" panose="020B0606020202030204" pitchFamily="34" charset="0"/>
              </a:rPr>
              <a:t>Zvláštní postavení mají: </a:t>
            </a:r>
            <a:r>
              <a:rPr lang="cs-CZ" sz="2000" dirty="0">
                <a:latin typeface="Arial Narrow" panose="020B0606020202030204" pitchFamily="34" charset="0"/>
              </a:rPr>
              <a:t>Svědci, znalci, tlumočníci</a:t>
            </a:r>
          </a:p>
        </p:txBody>
      </p:sp>
    </p:spTree>
    <p:extLst>
      <p:ext uri="{BB962C8B-B14F-4D97-AF65-F5344CB8AC3E}">
        <p14:creationId xmlns:p14="http://schemas.microsoft.com/office/powerpoint/2010/main" val="41645813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10EB173F-05D2-4BD1-9765-67201DAD70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5491" y="1124744"/>
            <a:ext cx="8511309" cy="5715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altLang="cs-CZ" sz="3200" b="1" dirty="0">
                <a:latin typeface="Arial Narrow" pitchFamily="34" charset="0"/>
              </a:rPr>
              <a:t>Odklony trestního řízení</a:t>
            </a:r>
            <a:endParaRPr lang="cs-CZ" altLang="cs-CZ" sz="3200" b="1" dirty="0">
              <a:latin typeface="Arial Narrow" pitchFamily="34" charset="0"/>
            </a:endParaRPr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9D3E5152-624F-41C7-A410-0A6653BB89DC}"/>
              </a:ext>
            </a:extLst>
          </p:cNvPr>
          <p:cNvSpPr txBox="1">
            <a:spLocks/>
          </p:cNvSpPr>
          <p:nvPr/>
        </p:nvSpPr>
        <p:spPr>
          <a:xfrm>
            <a:off x="3028950" y="638223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l" defTabSz="914400" rtl="0" eaLnBrk="1" latinLnBrk="0" hangingPunct="1">
              <a:defRPr sz="12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000" b="0" dirty="0"/>
              <a:t>Leopold Skoruša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82555" y="1696245"/>
            <a:ext cx="8132795" cy="4480718"/>
          </a:xfrm>
        </p:spPr>
        <p:txBody>
          <a:bodyPr>
            <a:normAutofit/>
          </a:bodyPr>
          <a:lstStyle/>
          <a:p>
            <a:r>
              <a:rPr lang="cs-CZ" sz="2400" dirty="0">
                <a:latin typeface="Arial Narrow" panose="020B0606020202030204" pitchFamily="34" charset="0"/>
              </a:rPr>
              <a:t>zvláštní způsoby trestního řízení, alternativní ve vztahu k standardnímu projednání věci v hlavním líčení, v rámci nichž je možné trestní věc vyřídit v </a:t>
            </a:r>
            <a:r>
              <a:rPr lang="cs-CZ" sz="2400" dirty="0" err="1">
                <a:latin typeface="Arial Narrow" panose="020B0606020202030204" pitchFamily="34" charset="0"/>
              </a:rPr>
              <a:t>procesněprávním</a:t>
            </a:r>
            <a:r>
              <a:rPr lang="cs-CZ" sz="2400" dirty="0">
                <a:latin typeface="Arial Narrow" panose="020B0606020202030204" pitchFamily="34" charset="0"/>
              </a:rPr>
              <a:t> smyslu stejně plnohodnotně jako ve standardním trestním řízení. </a:t>
            </a:r>
            <a:endParaRPr lang="cs-CZ" sz="2400" dirty="0" smtClean="0">
              <a:latin typeface="Arial Narrow" panose="020B0606020202030204" pitchFamily="34" charset="0"/>
            </a:endParaRPr>
          </a:p>
          <a:p>
            <a:r>
              <a:rPr lang="cs-CZ" sz="2400" dirty="0" smtClean="0">
                <a:latin typeface="Arial Narrow" panose="020B0606020202030204" pitchFamily="34" charset="0"/>
              </a:rPr>
              <a:t>Zpravidla </a:t>
            </a:r>
            <a:r>
              <a:rPr lang="cs-CZ" sz="2400" dirty="0">
                <a:latin typeface="Arial Narrow" panose="020B0606020202030204" pitchFamily="34" charset="0"/>
              </a:rPr>
              <a:t>se neuplatní stadium soudního projednání trestní věci</a:t>
            </a:r>
            <a:r>
              <a:rPr lang="cs-CZ" sz="2400" dirty="0" smtClean="0">
                <a:latin typeface="Arial Narrow" panose="020B0606020202030204" pitchFamily="34" charset="0"/>
              </a:rPr>
              <a:t>.</a:t>
            </a:r>
          </a:p>
          <a:p>
            <a:pPr lvl="1"/>
            <a:endParaRPr lang="cs-CZ" sz="2000" dirty="0" smtClean="0">
              <a:latin typeface="Arial Narrow" panose="020B0606020202030204" pitchFamily="34" charset="0"/>
            </a:endParaRPr>
          </a:p>
          <a:p>
            <a:pPr lvl="1"/>
            <a:r>
              <a:rPr lang="cs-CZ" sz="2000" dirty="0" smtClean="0">
                <a:latin typeface="Arial Narrow" panose="020B0606020202030204" pitchFamily="34" charset="0"/>
              </a:rPr>
              <a:t>podmíněné </a:t>
            </a:r>
            <a:r>
              <a:rPr lang="cs-CZ" sz="2000" dirty="0">
                <a:latin typeface="Arial Narrow" panose="020B0606020202030204" pitchFamily="34" charset="0"/>
              </a:rPr>
              <a:t>zastavení trestního stíhání, </a:t>
            </a:r>
            <a:endParaRPr lang="cs-CZ" sz="2000" dirty="0" smtClean="0">
              <a:latin typeface="Arial Narrow" panose="020B0606020202030204" pitchFamily="34" charset="0"/>
            </a:endParaRPr>
          </a:p>
          <a:p>
            <a:pPr lvl="1"/>
            <a:r>
              <a:rPr lang="cs-CZ" sz="2000" dirty="0" smtClean="0">
                <a:latin typeface="Arial Narrow" panose="020B0606020202030204" pitchFamily="34" charset="0"/>
              </a:rPr>
              <a:t>narovnání</a:t>
            </a:r>
            <a:r>
              <a:rPr lang="cs-CZ" sz="2000" dirty="0">
                <a:latin typeface="Arial Narrow" panose="020B0606020202030204" pitchFamily="34" charset="0"/>
              </a:rPr>
              <a:t>, trestní příkaz, dále </a:t>
            </a:r>
            <a:endParaRPr lang="cs-CZ" sz="2000" dirty="0" smtClean="0">
              <a:latin typeface="Arial Narrow" panose="020B0606020202030204" pitchFamily="34" charset="0"/>
            </a:endParaRPr>
          </a:p>
          <a:p>
            <a:pPr lvl="1"/>
            <a:r>
              <a:rPr lang="cs-CZ" sz="2000" dirty="0" smtClean="0">
                <a:latin typeface="Arial Narrow" panose="020B0606020202030204" pitchFamily="34" charset="0"/>
              </a:rPr>
              <a:t>podmíněné </a:t>
            </a:r>
            <a:r>
              <a:rPr lang="cs-CZ" sz="2000" dirty="0">
                <a:latin typeface="Arial Narrow" panose="020B0606020202030204" pitchFamily="34" charset="0"/>
              </a:rPr>
              <a:t>odložení podání návrhu na potrestání a </a:t>
            </a:r>
            <a:endParaRPr lang="cs-CZ" sz="2000" dirty="0" smtClean="0">
              <a:latin typeface="Arial Narrow" panose="020B0606020202030204" pitchFamily="34" charset="0"/>
            </a:endParaRPr>
          </a:p>
          <a:p>
            <a:pPr lvl="1"/>
            <a:r>
              <a:rPr lang="cs-CZ" sz="2000" dirty="0" smtClean="0">
                <a:latin typeface="Arial Narrow" panose="020B0606020202030204" pitchFamily="34" charset="0"/>
              </a:rPr>
              <a:t>v </a:t>
            </a:r>
            <a:r>
              <a:rPr lang="cs-CZ" sz="2000" dirty="0">
                <a:latin typeface="Arial Narrow" panose="020B0606020202030204" pitchFamily="34" charset="0"/>
              </a:rPr>
              <a:t>řízení ve věcech mládeže odstoupení od trestního stíhání.</a:t>
            </a:r>
            <a:endParaRPr lang="cs-CZ" sz="20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41499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962BB9-D603-4751-8FEF-8A703FE8D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2509" y="1100136"/>
            <a:ext cx="8182841" cy="543937"/>
          </a:xfrm>
        </p:spPr>
        <p:txBody>
          <a:bodyPr/>
          <a:lstStyle/>
          <a:p>
            <a:r>
              <a:rPr lang="cs-CZ" sz="2500" b="1" dirty="0">
                <a:latin typeface="Arial Narrow" panose="020B0606020202030204" pitchFamily="34" charset="0"/>
              </a:rPr>
              <a:t>Zdroje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315B5FA-F615-43B9-B030-DB1411F549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074" y="1815737"/>
            <a:ext cx="8084276" cy="4231915"/>
          </a:xfrm>
        </p:spPr>
        <p:txBody>
          <a:bodyPr>
            <a:normAutofit/>
          </a:bodyPr>
          <a:lstStyle/>
          <a:p>
            <a:r>
              <a:rPr lang="cs-CZ" sz="2000" dirty="0">
                <a:latin typeface="Arial Narrow" panose="020B0606020202030204" pitchFamily="34" charset="0"/>
              </a:rPr>
              <a:t>Zákon č. 40/2009 Sb., trestní zákoník, ve znění pozdějších předpisů</a:t>
            </a:r>
          </a:p>
          <a:p>
            <a:r>
              <a:rPr lang="cs-CZ" sz="2000" dirty="0">
                <a:latin typeface="Arial Narrow" panose="020B0606020202030204" pitchFamily="34" charset="0"/>
              </a:rPr>
              <a:t>Zákon č. 141/1961 Sb., o trestním řízení soudním (trestní řád), ve znění pozdějších předpisů</a:t>
            </a:r>
          </a:p>
          <a:p>
            <a:r>
              <a:rPr lang="cs-CZ" sz="2000" dirty="0" smtClean="0">
                <a:latin typeface="Arial Narrow" panose="020B0606020202030204" pitchFamily="34" charset="0"/>
              </a:rPr>
              <a:t>JELÍNEK</a:t>
            </a:r>
            <a:r>
              <a:rPr lang="cs-CZ" sz="2000" dirty="0">
                <a:latin typeface="Arial Narrow" panose="020B0606020202030204" pitchFamily="34" charset="0"/>
              </a:rPr>
              <a:t>, Jiří. </a:t>
            </a:r>
            <a:r>
              <a:rPr lang="cs-CZ" sz="2000" i="1" dirty="0" smtClean="0">
                <a:latin typeface="Arial Narrow" panose="020B0606020202030204" pitchFamily="34" charset="0"/>
              </a:rPr>
              <a:t>Trestní právo hmotné: </a:t>
            </a:r>
            <a:r>
              <a:rPr lang="cs-CZ" sz="2000" i="1" dirty="0">
                <a:latin typeface="Arial Narrow" panose="020B0606020202030204" pitchFamily="34" charset="0"/>
              </a:rPr>
              <a:t>obecná část, </a:t>
            </a:r>
            <a:r>
              <a:rPr lang="cs-CZ" sz="2000" i="1" dirty="0" smtClean="0">
                <a:latin typeface="Arial Narrow" panose="020B0606020202030204" pitchFamily="34" charset="0"/>
              </a:rPr>
              <a:t>zvláštní </a:t>
            </a:r>
            <a:r>
              <a:rPr lang="cs-CZ" sz="2000" i="1" dirty="0">
                <a:latin typeface="Arial Narrow" panose="020B0606020202030204" pitchFamily="34" charset="0"/>
              </a:rPr>
              <a:t>část</a:t>
            </a:r>
            <a:r>
              <a:rPr lang="cs-CZ" sz="2000" dirty="0">
                <a:latin typeface="Arial Narrow" panose="020B0606020202030204" pitchFamily="34" charset="0"/>
              </a:rPr>
              <a:t>. 2. vyd. Praha: </a:t>
            </a:r>
            <a:r>
              <a:rPr lang="cs-CZ" sz="2000" dirty="0" err="1">
                <a:latin typeface="Arial Narrow" panose="020B0606020202030204" pitchFamily="34" charset="0"/>
              </a:rPr>
              <a:t>Leges</a:t>
            </a:r>
            <a:r>
              <a:rPr lang="cs-CZ" sz="2000" dirty="0">
                <a:latin typeface="Arial Narrow" panose="020B0606020202030204" pitchFamily="34" charset="0"/>
              </a:rPr>
              <a:t>, 2010, 904 s. Student (</a:t>
            </a:r>
            <a:r>
              <a:rPr lang="cs-CZ" sz="2000" dirty="0" err="1">
                <a:latin typeface="Arial Narrow" panose="020B0606020202030204" pitchFamily="34" charset="0"/>
              </a:rPr>
              <a:t>Leges</a:t>
            </a:r>
            <a:r>
              <a:rPr lang="cs-CZ" sz="2000" dirty="0">
                <a:latin typeface="Arial Narrow" panose="020B0606020202030204" pitchFamily="34" charset="0"/>
              </a:rPr>
              <a:t>). ISBN 978-80-87212-49-3.</a:t>
            </a:r>
          </a:p>
          <a:p>
            <a:r>
              <a:rPr lang="cs-CZ" sz="2000" dirty="0" smtClean="0">
                <a:latin typeface="Arial Narrow" panose="020B0606020202030204" pitchFamily="34" charset="0"/>
                <a:hlinkClick r:id="rId3"/>
              </a:rPr>
              <a:t>http</a:t>
            </a:r>
            <a:r>
              <a:rPr lang="cs-CZ" sz="2000" dirty="0">
                <a:latin typeface="Arial Narrow" panose="020B0606020202030204" pitchFamily="34" charset="0"/>
                <a:hlinkClick r:id="rId3"/>
              </a:rPr>
              <a:t>://prevence-info.cz/p-prevence</a:t>
            </a:r>
            <a:endParaRPr lang="cs-CZ" sz="2000" dirty="0">
              <a:latin typeface="Arial Narrow" panose="020B0606020202030204" pitchFamily="34" charset="0"/>
            </a:endParaRPr>
          </a:p>
          <a:p>
            <a:r>
              <a:rPr lang="cs-CZ" sz="2000" dirty="0" smtClean="0">
                <a:latin typeface="Arial Narrow" panose="020B0606020202030204" pitchFamily="34" charset="0"/>
                <a:hlinkClick r:id="rId4"/>
              </a:rPr>
              <a:t>www.noveaspi.cz</a:t>
            </a:r>
            <a:endParaRPr lang="cs-CZ" sz="2000" dirty="0">
              <a:latin typeface="Arial Narrow" panose="020B0606020202030204" pitchFamily="34" charset="0"/>
            </a:endParaRPr>
          </a:p>
          <a:p>
            <a:endParaRPr lang="cs-CZ" sz="2000" dirty="0">
              <a:latin typeface="Arial Narrow" panose="020B0606020202030204" pitchFamily="34" charset="0"/>
            </a:endParaRP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B1FD53D-16F1-4F7B-A0A0-2D484430671E}"/>
              </a:ext>
            </a:extLst>
          </p:cNvPr>
          <p:cNvSpPr txBox="1">
            <a:spLocks/>
          </p:cNvSpPr>
          <p:nvPr/>
        </p:nvSpPr>
        <p:spPr>
          <a:xfrm>
            <a:off x="3028950" y="638223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l" defTabSz="914400" rtl="0" eaLnBrk="1" latinLnBrk="0" hangingPunct="1">
              <a:defRPr sz="12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000" b="0" dirty="0"/>
              <a:t>Leopold Skoruša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6951306" y="6382231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46</a:t>
            </a:r>
          </a:p>
        </p:txBody>
      </p:sp>
    </p:spTree>
    <p:extLst>
      <p:ext uri="{BB962C8B-B14F-4D97-AF65-F5344CB8AC3E}">
        <p14:creationId xmlns:p14="http://schemas.microsoft.com/office/powerpoint/2010/main" val="3896811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DĚKUJEME 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ZA POZORNOST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cs-CZ" dirty="0" smtClean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 smtClean="0"/>
          </a:p>
        </p:txBody>
      </p:sp>
      <p:sp>
        <p:nvSpPr>
          <p:cNvPr id="41989" name="Zástupný symbol pro číslo snímku 4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A2351BB-4540-47C0-86F9-6B5C4EA3B27A}" type="slidenum">
              <a:rPr lang="cs-CZ" altLang="cs-CZ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cs-CZ" altLang="cs-CZ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7910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DF32C4-419B-4B83-A17F-216AF13A5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00136"/>
            <a:ext cx="7886700" cy="846651"/>
          </a:xfrm>
        </p:spPr>
        <p:txBody>
          <a:bodyPr>
            <a:normAutofit/>
          </a:bodyPr>
          <a:lstStyle/>
          <a:p>
            <a:r>
              <a:rPr lang="cs-CZ" sz="3300" b="1" dirty="0">
                <a:latin typeface="Arial Narrow" pitchFamily="34" charset="0"/>
                <a:ea typeface="+mn-ea"/>
                <a:cs typeface="+mn-cs"/>
              </a:rPr>
              <a:t>Obsah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1B9656F-CACE-41E0-ADC6-221A84B715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91487"/>
            <a:ext cx="7886700" cy="35545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latin typeface="Arial Narrow" panose="020B0606020202030204" pitchFamily="34" charset="0"/>
              </a:rPr>
              <a:t>Úvod</a:t>
            </a:r>
          </a:p>
          <a:p>
            <a:r>
              <a:rPr lang="cs-CZ" dirty="0">
                <a:latin typeface="Arial Narrow" panose="020B0606020202030204" pitchFamily="34" charset="0"/>
              </a:rPr>
              <a:t>Odpovědnost v právu</a:t>
            </a:r>
          </a:p>
          <a:p>
            <a:r>
              <a:rPr lang="cs-CZ" dirty="0">
                <a:latin typeface="Arial Narrow" panose="020B0606020202030204" pitchFamily="34" charset="0"/>
              </a:rPr>
              <a:t>Deliktní </a:t>
            </a:r>
            <a:r>
              <a:rPr lang="cs-CZ" dirty="0" smtClean="0">
                <a:latin typeface="Arial Narrow" panose="020B0606020202030204" pitchFamily="34" charset="0"/>
              </a:rPr>
              <a:t>odpovědnost</a:t>
            </a:r>
          </a:p>
          <a:p>
            <a:r>
              <a:rPr lang="cs-CZ" dirty="0" smtClean="0">
                <a:latin typeface="Arial Narrow" panose="020B0606020202030204" pitchFamily="34" charset="0"/>
              </a:rPr>
              <a:t>Trestní </a:t>
            </a:r>
            <a:r>
              <a:rPr lang="cs-CZ" dirty="0" smtClean="0">
                <a:latin typeface="Arial Narrow" panose="020B0606020202030204" pitchFamily="34" charset="0"/>
              </a:rPr>
              <a:t>odpovědnost</a:t>
            </a:r>
          </a:p>
          <a:p>
            <a:r>
              <a:rPr lang="cs-CZ" dirty="0" smtClean="0">
                <a:latin typeface="Arial Narrow" panose="020B0606020202030204" pitchFamily="34" charset="0"/>
              </a:rPr>
              <a:t>Trestní řízení</a:t>
            </a:r>
            <a:endParaRPr lang="cs-CZ" dirty="0" smtClean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cs-CZ" dirty="0" smtClean="0">
                <a:latin typeface="Arial Narrow" panose="020B0606020202030204" pitchFamily="34" charset="0"/>
              </a:rPr>
              <a:t>Zdroje</a:t>
            </a:r>
            <a:endParaRPr lang="cs-CZ" dirty="0">
              <a:latin typeface="Arial Narrow" panose="020B0606020202030204" pitchFamily="34" charset="0"/>
            </a:endParaRPr>
          </a:p>
          <a:p>
            <a:pPr lvl="1"/>
            <a:endParaRPr lang="cs-CZ" dirty="0">
              <a:latin typeface="Arial Narrow" panose="020B0606020202030204" pitchFamily="34" charset="0"/>
            </a:endParaRPr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B247AF31-B405-43D8-8429-843B3D07DA5A}"/>
              </a:ext>
            </a:extLst>
          </p:cNvPr>
          <p:cNvSpPr txBox="1">
            <a:spLocks/>
          </p:cNvSpPr>
          <p:nvPr/>
        </p:nvSpPr>
        <p:spPr>
          <a:xfrm>
            <a:off x="3028950" y="638223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l" defTabSz="914400" rtl="0" eaLnBrk="1" latinLnBrk="0" hangingPunct="1">
              <a:defRPr sz="12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000" b="0" dirty="0"/>
              <a:t>Leopold Skoruša</a:t>
            </a:r>
          </a:p>
        </p:txBody>
      </p:sp>
    </p:spTree>
    <p:extLst>
      <p:ext uri="{BB962C8B-B14F-4D97-AF65-F5344CB8AC3E}">
        <p14:creationId xmlns:p14="http://schemas.microsoft.com/office/powerpoint/2010/main" val="20539667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C32A826-6D8C-4A5E-868B-0B361587B2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9918" y="1722141"/>
            <a:ext cx="8416213" cy="4574304"/>
          </a:xfrm>
        </p:spPr>
        <p:txBody>
          <a:bodyPr/>
          <a:lstStyle/>
          <a:p>
            <a:endParaRPr lang="cs-CZ" dirty="0">
              <a:latin typeface="Arial Narrow" panose="020B0606020202030204" pitchFamily="34" charset="0"/>
            </a:endParaRPr>
          </a:p>
          <a:p>
            <a:r>
              <a:rPr lang="cs-CZ" dirty="0">
                <a:latin typeface="Arial Narrow" panose="020B0606020202030204" pitchFamily="34" charset="0"/>
              </a:rPr>
              <a:t>Jedním z nejméně žádoucích sociálních jevů ve společnosti je </a:t>
            </a:r>
            <a:r>
              <a:rPr lang="cs-CZ" b="1" dirty="0">
                <a:latin typeface="Arial Narrow" panose="020B0606020202030204" pitchFamily="34" charset="0"/>
              </a:rPr>
              <a:t>kriminalita </a:t>
            </a:r>
            <a:r>
              <a:rPr lang="cs-CZ" dirty="0">
                <a:latin typeface="Arial Narrow" panose="020B0606020202030204" pitchFamily="34" charset="0"/>
              </a:rPr>
              <a:t>(</a:t>
            </a:r>
            <a:r>
              <a:rPr lang="cs-CZ" b="1" i="1" dirty="0">
                <a:latin typeface="Arial Narrow" panose="020B0606020202030204" pitchFamily="34" charset="0"/>
              </a:rPr>
              <a:t>delikvence</a:t>
            </a:r>
            <a:r>
              <a:rPr lang="cs-CZ" dirty="0">
                <a:latin typeface="Arial Narrow" panose="020B0606020202030204" pitchFamily="34" charset="0"/>
              </a:rPr>
              <a:t> – širší pojem)  </a:t>
            </a:r>
          </a:p>
          <a:p>
            <a:pPr lvl="1"/>
            <a:r>
              <a:rPr lang="cs-CZ" dirty="0">
                <a:latin typeface="Arial Narrow" panose="020B0606020202030204" pitchFamily="34" charset="0"/>
              </a:rPr>
              <a:t>má negativní vliv na kvalitu života vojenských profesionálů a zaměstnanců resortu MO</a:t>
            </a:r>
          </a:p>
          <a:p>
            <a:pPr lvl="1"/>
            <a:r>
              <a:rPr lang="cs-CZ" b="1" i="1" dirty="0">
                <a:latin typeface="Arial Narrow" panose="020B0606020202030204" pitchFamily="34" charset="0"/>
              </a:rPr>
              <a:t>delikt</a:t>
            </a:r>
            <a:r>
              <a:rPr lang="cs-CZ" dirty="0">
                <a:latin typeface="Arial Narrow" panose="020B0606020202030204" pitchFamily="34" charset="0"/>
              </a:rPr>
              <a:t>       porušení práva        odpovědnost (právní povinnost)</a:t>
            </a:r>
          </a:p>
          <a:p>
            <a:pPr lvl="1"/>
            <a:endParaRPr lang="cs-CZ" dirty="0">
              <a:latin typeface="Arial Narrow" panose="020B0606020202030204" pitchFamily="34" charset="0"/>
            </a:endParaRPr>
          </a:p>
          <a:p>
            <a:pPr lvl="1"/>
            <a:endParaRPr lang="cs-CZ" dirty="0">
              <a:latin typeface="Arial Narrow" panose="020B0606020202030204" pitchFamily="34" charset="0"/>
            </a:endParaRP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724C10EC-BA5F-4586-B28B-8A689AD0A3C2}"/>
              </a:ext>
            </a:extLst>
          </p:cNvPr>
          <p:cNvSpPr/>
          <p:nvPr/>
        </p:nvSpPr>
        <p:spPr>
          <a:xfrm>
            <a:off x="432004" y="1236366"/>
            <a:ext cx="7463299" cy="485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Clr>
                <a:schemeClr val="tx1"/>
              </a:buClr>
              <a:defRPr/>
            </a:pPr>
            <a:r>
              <a:rPr lang="cs-CZ" sz="3200" b="1" dirty="0">
                <a:latin typeface="Arial Narrow" pitchFamily="34" charset="0"/>
                <a:ea typeface="+mj-ea"/>
                <a:cs typeface="+mj-cs"/>
              </a:rPr>
              <a:t>Úvod</a:t>
            </a:r>
          </a:p>
        </p:txBody>
      </p:sp>
      <p:sp>
        <p:nvSpPr>
          <p:cNvPr id="8" name="Zástupný symbol pro zápatí 4">
            <a:extLst>
              <a:ext uri="{FF2B5EF4-FFF2-40B4-BE49-F238E27FC236}">
                <a16:creationId xmlns:a16="http://schemas.microsoft.com/office/drawing/2014/main" id="{B8086E8F-75AD-454C-A6F3-3A2F24AEF210}"/>
              </a:ext>
            </a:extLst>
          </p:cNvPr>
          <p:cNvSpPr txBox="1">
            <a:spLocks/>
          </p:cNvSpPr>
          <p:nvPr/>
        </p:nvSpPr>
        <p:spPr>
          <a:xfrm>
            <a:off x="3028950" y="638223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l" defTabSz="914400" rtl="0" eaLnBrk="1" latinLnBrk="0" hangingPunct="1">
              <a:defRPr sz="12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000" b="0" dirty="0"/>
              <a:t>Leopold Skoruša</a:t>
            </a:r>
          </a:p>
        </p:txBody>
      </p:sp>
    </p:spTree>
    <p:extLst>
      <p:ext uri="{BB962C8B-B14F-4D97-AF65-F5344CB8AC3E}">
        <p14:creationId xmlns:p14="http://schemas.microsoft.com/office/powerpoint/2010/main" val="42762835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7484" y="1130710"/>
            <a:ext cx="8829368" cy="4797015"/>
          </a:xfrm>
        </p:spPr>
        <p:txBody>
          <a:bodyPr>
            <a:normAutofit fontScale="77500" lnSpcReduction="20000"/>
          </a:bodyPr>
          <a:lstStyle/>
          <a:p>
            <a:pPr marL="0" lvl="1" indent="0" algn="l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sz="3600" dirty="0">
                <a:effectLst/>
                <a:latin typeface="Arial Narrow" pitchFamily="34" charset="0"/>
              </a:rPr>
              <a:t> </a:t>
            </a:r>
            <a:r>
              <a:rPr lang="cs-CZ" sz="3600" b="1" dirty="0">
                <a:effectLst/>
                <a:latin typeface="Arial Narrow" pitchFamily="34" charset="0"/>
              </a:rPr>
              <a:t>Odpovědnost v právu</a:t>
            </a:r>
          </a:p>
          <a:p>
            <a:pPr marL="342900" indent="-342900" algn="l" eaLnBrk="1" hangingPunct="1">
              <a:lnSpc>
                <a:spcPct val="110000"/>
              </a:lnSpc>
              <a:spcBef>
                <a:spcPts val="600"/>
              </a:spcBef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400" dirty="0">
                <a:effectLst/>
                <a:latin typeface="Arial Narrow" pitchFamily="34" charset="0"/>
              </a:rPr>
              <a:t>Znamená nutnost subjektů práva (</a:t>
            </a:r>
            <a:r>
              <a:rPr lang="cs-CZ" sz="2400" dirty="0">
                <a:effectLst/>
                <a:latin typeface="Arial Narrow" pitchFamily="34" charset="0"/>
                <a:hlinkClick r:id="" action="ppaction://noaction"/>
              </a:rPr>
              <a:t>FO</a:t>
            </a:r>
            <a:r>
              <a:rPr lang="cs-CZ" sz="2400" dirty="0">
                <a:effectLst/>
                <a:latin typeface="Arial Narrow" pitchFamily="34" charset="0"/>
              </a:rPr>
              <a:t>, </a:t>
            </a:r>
            <a:r>
              <a:rPr lang="cs-CZ" sz="2400" dirty="0">
                <a:effectLst/>
                <a:latin typeface="Arial Narrow" pitchFamily="34" charset="0"/>
                <a:hlinkClick r:id="" action="ppaction://noaction"/>
              </a:rPr>
              <a:t>PO</a:t>
            </a:r>
            <a:r>
              <a:rPr lang="cs-CZ" sz="2400" dirty="0">
                <a:effectLst/>
                <a:latin typeface="Arial Narrow" pitchFamily="34" charset="0"/>
              </a:rPr>
              <a:t>) nést sankční následky svého jednání</a:t>
            </a:r>
          </a:p>
          <a:p>
            <a:pPr marL="342900" indent="-342900" algn="l" eaLnBrk="1" hangingPunct="1">
              <a:lnSpc>
                <a:spcPct val="110000"/>
              </a:lnSpc>
              <a:spcBef>
                <a:spcPts val="600"/>
              </a:spcBef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400" dirty="0">
                <a:effectLst/>
                <a:latin typeface="Arial Narrow" pitchFamily="34" charset="0"/>
              </a:rPr>
              <a:t>Je založena </a:t>
            </a:r>
          </a:p>
          <a:p>
            <a:pPr marL="1085850" lvl="1" indent="-342900" algn="l" eaLnBrk="1" hangingPunct="1">
              <a:lnSpc>
                <a:spcPct val="110000"/>
              </a:lnSpc>
              <a:spcBef>
                <a:spcPts val="600"/>
              </a:spcBef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000" b="1" dirty="0">
                <a:effectLst/>
                <a:latin typeface="Arial Narrow" pitchFamily="34" charset="0"/>
              </a:rPr>
              <a:t>Vznikem škodlivého stavu </a:t>
            </a:r>
            <a:r>
              <a:rPr lang="cs-CZ" sz="2000" dirty="0">
                <a:effectLst/>
                <a:latin typeface="Arial Narrow" pitchFamily="34" charset="0"/>
              </a:rPr>
              <a:t>(protiprávního stavu), za který osoba zodpovídá </a:t>
            </a:r>
            <a:r>
              <a:rPr lang="cs-CZ" sz="2000" b="1" dirty="0">
                <a:effectLst/>
                <a:latin typeface="Arial Narrow" pitchFamily="34" charset="0"/>
              </a:rPr>
              <a:t>bez ohledu na zavinění</a:t>
            </a:r>
            <a:r>
              <a:rPr lang="cs-CZ" sz="2000" dirty="0">
                <a:effectLst/>
                <a:latin typeface="Arial Narrow" pitchFamily="34" charset="0"/>
              </a:rPr>
              <a:t> (objektivní odpovědnost)</a:t>
            </a:r>
          </a:p>
          <a:p>
            <a:pPr marL="1085850" lvl="1" indent="-342900" algn="l" eaLnBrk="1" hangingPunct="1">
              <a:lnSpc>
                <a:spcPct val="110000"/>
              </a:lnSpc>
              <a:spcBef>
                <a:spcPts val="600"/>
              </a:spcBef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000" b="1" dirty="0">
                <a:effectLst/>
                <a:latin typeface="Arial Narrow" pitchFamily="34" charset="0"/>
              </a:rPr>
              <a:t>Protiprávním jednáním </a:t>
            </a:r>
            <a:r>
              <a:rPr lang="cs-CZ" sz="2000" dirty="0">
                <a:effectLst/>
                <a:latin typeface="Arial Narrow" pitchFamily="34" charset="0"/>
              </a:rPr>
              <a:t>(deliktem) odpovědného subjektu – </a:t>
            </a:r>
            <a:r>
              <a:rPr lang="cs-CZ" sz="2000" b="1" dirty="0">
                <a:effectLst/>
                <a:latin typeface="Arial Narrow" pitchFamily="34" charset="0"/>
              </a:rPr>
              <a:t>odpovědnost za zavinění </a:t>
            </a:r>
            <a:r>
              <a:rPr lang="cs-CZ" sz="2000" dirty="0">
                <a:effectLst/>
                <a:latin typeface="Arial Narrow" pitchFamily="34" charset="0"/>
              </a:rPr>
              <a:t>(subjektivní odpovědnost)</a:t>
            </a:r>
          </a:p>
          <a:p>
            <a:pPr marL="1085850" lvl="1" indent="-342900" algn="l" eaLnBrk="1" hangingPunct="1">
              <a:lnSpc>
                <a:spcPct val="110000"/>
              </a:lnSpc>
              <a:spcBef>
                <a:spcPts val="600"/>
              </a:spcBef>
              <a:buClrTx/>
              <a:buSzPct val="80000"/>
              <a:buFont typeface="Arial" panose="020B0604020202020204" pitchFamily="34" charset="0"/>
              <a:buChar char="•"/>
              <a:defRPr/>
            </a:pPr>
            <a:endParaRPr lang="cs-CZ" sz="2000" dirty="0">
              <a:effectLst/>
              <a:latin typeface="Arial Narrow" pitchFamily="34" charset="0"/>
            </a:endParaRPr>
          </a:p>
          <a:p>
            <a:pPr marL="347663" lvl="1" indent="-342900" algn="l" eaLnBrk="1" hangingPunct="1">
              <a:lnSpc>
                <a:spcPct val="110000"/>
              </a:lnSpc>
              <a:spcBef>
                <a:spcPts val="600"/>
              </a:spcBef>
              <a:buClrTx/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400" b="1" dirty="0">
                <a:latin typeface="Arial Narrow" pitchFamily="34" charset="0"/>
              </a:rPr>
              <a:t>Deliktní způsobilost</a:t>
            </a:r>
          </a:p>
          <a:p>
            <a:pPr marL="919163" lvl="2" indent="-457200" algn="l">
              <a:lnSpc>
                <a:spcPct val="110000"/>
              </a:lnSpc>
              <a:spcBef>
                <a:spcPts val="600"/>
              </a:spcBef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200" dirty="0">
                <a:effectLst/>
                <a:latin typeface="Arial Narrow" pitchFamily="34" charset="0"/>
              </a:rPr>
              <a:t>Mají ji všechny PO a ty FO, jejichž </a:t>
            </a:r>
            <a:r>
              <a:rPr lang="cs-CZ" sz="2200" b="1" dirty="0">
                <a:effectLst/>
                <a:latin typeface="Arial Narrow" pitchFamily="34" charset="0"/>
              </a:rPr>
              <a:t>mentální schopnosti </a:t>
            </a:r>
            <a:r>
              <a:rPr lang="cs-CZ" sz="2200" dirty="0">
                <a:effectLst/>
                <a:latin typeface="Arial Narrow" pitchFamily="34" charset="0"/>
              </a:rPr>
              <a:t>(dané věkem) a momentální duševní stav (</a:t>
            </a:r>
            <a:r>
              <a:rPr lang="cs-CZ" sz="2200" b="1" dirty="0">
                <a:effectLst/>
                <a:latin typeface="Arial Narrow" pitchFamily="34" charset="0"/>
              </a:rPr>
              <a:t>příčetnost</a:t>
            </a:r>
            <a:r>
              <a:rPr lang="cs-CZ" sz="2200" dirty="0">
                <a:effectLst/>
                <a:latin typeface="Arial Narrow" pitchFamily="34" charset="0"/>
              </a:rPr>
              <a:t>) dovolují, aby fyzická osoba rozpoznala protiprávnost (</a:t>
            </a:r>
            <a:r>
              <a:rPr lang="cs-CZ" sz="2200" b="1" dirty="0">
                <a:effectLst/>
                <a:latin typeface="Arial Narrow" pitchFamily="34" charset="0"/>
              </a:rPr>
              <a:t>škodlivost</a:t>
            </a:r>
            <a:r>
              <a:rPr lang="cs-CZ" sz="2200" dirty="0">
                <a:effectLst/>
                <a:latin typeface="Arial Narrow" pitchFamily="34" charset="0"/>
              </a:rPr>
              <a:t>) svého jednání a mohla je ovládnout </a:t>
            </a:r>
          </a:p>
          <a:p>
            <a:pPr marL="919163" lvl="2" indent="-457200" algn="l">
              <a:lnSpc>
                <a:spcPct val="110000"/>
              </a:lnSpc>
              <a:spcBef>
                <a:spcPts val="600"/>
              </a:spcBef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200" dirty="0">
                <a:effectLst/>
                <a:latin typeface="Arial Narrow" pitchFamily="34" charset="0"/>
              </a:rPr>
              <a:t>U zletilých osob, které nebyly zbaveny svéprávnosti, </a:t>
            </a:r>
            <a:r>
              <a:rPr lang="cs-CZ" sz="2200" b="1" dirty="0">
                <a:effectLst/>
                <a:latin typeface="Arial Narrow" pitchFamily="34" charset="0"/>
              </a:rPr>
              <a:t>se deliktní způsobilost presumuje </a:t>
            </a:r>
            <a:r>
              <a:rPr lang="cs-CZ" sz="2200" dirty="0">
                <a:effectLst/>
                <a:latin typeface="Arial Narrow" pitchFamily="34" charset="0"/>
              </a:rPr>
              <a:t>(tj. má se za prokázanou, dokud není prokázán opak)</a:t>
            </a:r>
          </a:p>
          <a:p>
            <a:pPr marL="919163" lvl="2" indent="-457200" algn="l">
              <a:lnSpc>
                <a:spcPct val="110000"/>
              </a:lnSpc>
              <a:spcBef>
                <a:spcPts val="600"/>
              </a:spcBef>
              <a:buSzPct val="80000"/>
              <a:buFont typeface="Arial" panose="020B0604020202020204" pitchFamily="34" charset="0"/>
              <a:buChar char="•"/>
              <a:defRPr/>
            </a:pPr>
            <a:endParaRPr lang="cs-CZ" sz="2200" b="1" dirty="0">
              <a:effectLst/>
              <a:latin typeface="Arial Narrow" pitchFamily="34" charset="0"/>
            </a:endParaRPr>
          </a:p>
          <a:p>
            <a:pPr marL="919163" lvl="2" indent="-457200" algn="l">
              <a:lnSpc>
                <a:spcPct val="110000"/>
              </a:lnSpc>
              <a:spcBef>
                <a:spcPts val="600"/>
              </a:spcBef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200" b="1" dirty="0">
                <a:effectLst/>
                <a:latin typeface="Arial Narrow" pitchFamily="34" charset="0"/>
              </a:rPr>
              <a:t>Nedostatek deliktní způsobilosti vždy vylučuje obecnou odpovědnost!!!</a:t>
            </a:r>
          </a:p>
        </p:txBody>
      </p:sp>
      <p:sp>
        <p:nvSpPr>
          <p:cNvPr id="4" name="Zástupný symbol pro zápatí 4">
            <a:extLst>
              <a:ext uri="{FF2B5EF4-FFF2-40B4-BE49-F238E27FC236}">
                <a16:creationId xmlns:a16="http://schemas.microsoft.com/office/drawing/2014/main" id="{A522DB67-0DC9-4C39-90F9-C6884B91024C}"/>
              </a:ext>
            </a:extLst>
          </p:cNvPr>
          <p:cNvSpPr txBox="1">
            <a:spLocks/>
          </p:cNvSpPr>
          <p:nvPr/>
        </p:nvSpPr>
        <p:spPr>
          <a:xfrm>
            <a:off x="3028950" y="638223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l" defTabSz="914400" rtl="0" eaLnBrk="1" latinLnBrk="0" hangingPunct="1">
              <a:defRPr sz="12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000" b="0" dirty="0"/>
              <a:t>Leopold Skoruša</a:t>
            </a:r>
          </a:p>
        </p:txBody>
      </p:sp>
    </p:spTree>
    <p:extLst>
      <p:ext uri="{BB962C8B-B14F-4D97-AF65-F5344CB8AC3E}">
        <p14:creationId xmlns:p14="http://schemas.microsoft.com/office/powerpoint/2010/main" val="8178716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0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0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0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obsah 2"/>
          <p:cNvSpPr>
            <a:spLocks noGrp="1"/>
          </p:cNvSpPr>
          <p:nvPr>
            <p:ph idx="1"/>
          </p:nvPr>
        </p:nvSpPr>
        <p:spPr>
          <a:xfrm>
            <a:off x="215106" y="1653317"/>
            <a:ext cx="8713787" cy="453288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buClrTx/>
              <a:buSzPct val="80000"/>
            </a:pPr>
            <a:r>
              <a:rPr lang="cs-CZ" altLang="cs-CZ" sz="2000" dirty="0"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V </a:t>
            </a:r>
            <a:r>
              <a:rPr lang="cs-CZ" altLang="cs-CZ" sz="2000" b="1" dirty="0">
                <a:effectLst/>
                <a:latin typeface="Arial Narrow" panose="020B0606020202030204" pitchFamily="34" charset="0"/>
                <a:cs typeface="Times New Roman" panose="02020603050405020304" pitchFamily="18" charset="0"/>
                <a:hlinkClick r:id="" action="ppaction://noaction"/>
              </a:rPr>
              <a:t>soukromém právu </a:t>
            </a:r>
            <a:r>
              <a:rPr lang="cs-CZ" altLang="cs-CZ" sz="2000" dirty="0"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– představuje zejména občanský zákoník (OZ) </a:t>
            </a:r>
            <a:endParaRPr lang="cs-CZ" altLang="cs-CZ" sz="2400" dirty="0">
              <a:effectLst/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10000"/>
              </a:lnSpc>
              <a:spcBef>
                <a:spcPts val="600"/>
              </a:spcBef>
              <a:buClrTx/>
              <a:buSzPct val="80000"/>
            </a:pPr>
            <a:r>
              <a:rPr lang="cs-CZ" altLang="cs-CZ" sz="2000" dirty="0"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Odpovědnost za způsobenou </a:t>
            </a:r>
            <a:r>
              <a:rPr lang="cs-CZ" altLang="cs-CZ" sz="2000" b="1" dirty="0"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újmu </a:t>
            </a:r>
          </a:p>
          <a:p>
            <a:pPr lvl="2">
              <a:lnSpc>
                <a:spcPct val="110000"/>
              </a:lnSpc>
              <a:spcBef>
                <a:spcPts val="600"/>
              </a:spcBef>
              <a:buClrTx/>
              <a:buSzPct val="80000"/>
            </a:pPr>
            <a:r>
              <a:rPr lang="cs-CZ" altLang="cs-CZ" sz="1800" b="1" dirty="0"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Nemajetková </a:t>
            </a:r>
            <a:r>
              <a:rPr lang="cs-CZ" altLang="cs-CZ" sz="1800" dirty="0"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újma</a:t>
            </a:r>
            <a:r>
              <a:rPr lang="cs-CZ" altLang="cs-CZ" sz="1800" b="1" dirty="0"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– např. ublížení na zdraví, pomluva apod.</a:t>
            </a:r>
          </a:p>
          <a:p>
            <a:pPr lvl="2">
              <a:lnSpc>
                <a:spcPct val="110000"/>
              </a:lnSpc>
              <a:spcBef>
                <a:spcPts val="600"/>
              </a:spcBef>
              <a:buClrTx/>
              <a:buSzPct val="80000"/>
            </a:pPr>
            <a:r>
              <a:rPr lang="cs-CZ" altLang="cs-CZ" sz="1800" b="1" dirty="0"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Majetková </a:t>
            </a:r>
            <a:r>
              <a:rPr lang="cs-CZ" altLang="cs-CZ" sz="1800" dirty="0"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újma</a:t>
            </a:r>
            <a:r>
              <a:rPr lang="cs-CZ" altLang="cs-CZ" sz="1800" b="1" dirty="0"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- újma na jmění – </a:t>
            </a:r>
            <a:r>
              <a:rPr lang="cs-CZ" altLang="cs-CZ" sz="1800" b="1" dirty="0"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škoda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buSzPct val="80000"/>
            </a:pPr>
            <a:r>
              <a:rPr lang="cs-CZ" altLang="cs-CZ" sz="2000" dirty="0">
                <a:latin typeface="Arial Narrow" panose="020B0606020202030204" pitchFamily="34" charset="0"/>
                <a:cs typeface="Times New Roman" panose="02020603050405020304" pitchFamily="18" charset="0"/>
              </a:rPr>
              <a:t>Odpovědnost za</a:t>
            </a:r>
            <a:r>
              <a:rPr lang="cs-CZ" altLang="cs-CZ" sz="22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 bezdůvodné obohacení</a:t>
            </a:r>
            <a:endParaRPr lang="cs-CZ" altLang="cs-CZ" sz="2200" b="1" dirty="0">
              <a:effectLst/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10000"/>
              </a:lnSpc>
              <a:spcBef>
                <a:spcPts val="600"/>
              </a:spcBef>
              <a:buClrTx/>
              <a:buSzPct val="80000"/>
            </a:pPr>
            <a:r>
              <a:rPr lang="cs-CZ" altLang="cs-CZ" sz="2000" dirty="0"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Vzniká sankční následek ve formě</a:t>
            </a:r>
          </a:p>
          <a:p>
            <a:pPr lvl="2">
              <a:lnSpc>
                <a:spcPct val="110000"/>
              </a:lnSpc>
              <a:spcBef>
                <a:spcPts val="600"/>
              </a:spcBef>
              <a:buClrTx/>
              <a:buSzPct val="80000"/>
            </a:pPr>
            <a:r>
              <a:rPr lang="cs-CZ" altLang="cs-CZ" sz="1800" b="1" dirty="0"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restituce</a:t>
            </a:r>
            <a:r>
              <a:rPr lang="cs-CZ" altLang="cs-CZ" sz="1800" dirty="0"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(</a:t>
            </a:r>
            <a:r>
              <a:rPr lang="cs-CZ" altLang="cs-CZ" sz="1800" dirty="0" err="1"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restitutio</a:t>
            </a:r>
            <a:r>
              <a:rPr lang="cs-CZ" altLang="cs-CZ" sz="1800" dirty="0"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in </a:t>
            </a:r>
            <a:r>
              <a:rPr lang="cs-CZ" altLang="cs-CZ" sz="1800" dirty="0" err="1"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integrum</a:t>
            </a:r>
            <a:r>
              <a:rPr lang="cs-CZ" altLang="cs-CZ" sz="1800" dirty="0"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) – např. omluva, vydání věci apod.</a:t>
            </a:r>
          </a:p>
          <a:p>
            <a:pPr lvl="2">
              <a:lnSpc>
                <a:spcPct val="110000"/>
              </a:lnSpc>
              <a:spcBef>
                <a:spcPts val="600"/>
              </a:spcBef>
              <a:buClrTx/>
              <a:buSzPct val="80000"/>
            </a:pPr>
            <a:r>
              <a:rPr lang="cs-CZ" altLang="cs-CZ" sz="1800" b="1" dirty="0"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reparace</a:t>
            </a:r>
            <a:r>
              <a:rPr lang="cs-CZ" altLang="cs-CZ" sz="1800" dirty="0"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způsobené újmy, a to zpravidla v penězích (relutární náhrada), výjimečně naturální (</a:t>
            </a:r>
            <a:r>
              <a:rPr lang="cs-CZ" altLang="cs-CZ" sz="1800" dirty="0" err="1"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restitutio</a:t>
            </a:r>
            <a:r>
              <a:rPr lang="cs-CZ" altLang="cs-CZ" sz="1800" dirty="0"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in natura)</a:t>
            </a:r>
          </a:p>
          <a:p>
            <a:pPr>
              <a:lnSpc>
                <a:spcPct val="110000"/>
              </a:lnSpc>
              <a:spcBef>
                <a:spcPts val="600"/>
              </a:spcBef>
              <a:buClrTx/>
              <a:buSzPct val="80000"/>
            </a:pPr>
            <a:r>
              <a:rPr lang="cs-CZ" altLang="cs-CZ" sz="2000" dirty="0"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Ve </a:t>
            </a:r>
            <a:r>
              <a:rPr lang="cs-CZ" altLang="cs-CZ" sz="2000" b="1" dirty="0">
                <a:effectLst/>
                <a:latin typeface="Arial Narrow" panose="020B0606020202030204" pitchFamily="34" charset="0"/>
                <a:cs typeface="Times New Roman" panose="02020603050405020304" pitchFamily="18" charset="0"/>
                <a:hlinkClick r:id="" action="ppaction://noaction"/>
              </a:rPr>
              <a:t>veřejném právu </a:t>
            </a:r>
            <a:r>
              <a:rPr lang="cs-CZ" altLang="cs-CZ" sz="2000" dirty="0"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– odpovědnost </a:t>
            </a:r>
            <a:r>
              <a:rPr lang="cs-CZ" altLang="cs-CZ" sz="2000" b="1" dirty="0"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za protiprávní jednání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buClrTx/>
              <a:buSzPct val="80000"/>
            </a:pPr>
            <a:r>
              <a:rPr lang="cs-CZ" altLang="cs-CZ" sz="1800" dirty="0"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Druhy </a:t>
            </a:r>
          </a:p>
          <a:p>
            <a:pPr lvl="2">
              <a:lnSpc>
                <a:spcPct val="110000"/>
              </a:lnSpc>
              <a:spcBef>
                <a:spcPts val="600"/>
              </a:spcBef>
              <a:buClrTx/>
              <a:buSzPct val="80000"/>
            </a:pPr>
            <a:r>
              <a:rPr lang="cs-CZ" altLang="cs-CZ" sz="1800" b="1" dirty="0"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trestní</a:t>
            </a:r>
            <a:r>
              <a:rPr lang="cs-CZ" altLang="cs-CZ" sz="1800" dirty="0"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, za porušení povinnosti stanovené trestním zákonem (trestný čin) – PO i FO</a:t>
            </a:r>
          </a:p>
          <a:p>
            <a:pPr lvl="2">
              <a:lnSpc>
                <a:spcPct val="110000"/>
              </a:lnSpc>
              <a:spcBef>
                <a:spcPts val="600"/>
              </a:spcBef>
              <a:buClrTx/>
              <a:buSzPct val="80000"/>
            </a:pPr>
            <a:r>
              <a:rPr lang="cs-CZ" altLang="cs-CZ" sz="1800" b="1" dirty="0"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přestupková</a:t>
            </a:r>
            <a:r>
              <a:rPr lang="cs-CZ" altLang="cs-CZ" sz="1800" dirty="0"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, za </a:t>
            </a:r>
            <a:r>
              <a:rPr lang="cs-CZ" altLang="cs-CZ" sz="1800" dirty="0">
                <a:latin typeface="Arial Narrow" panose="020B0606020202030204" pitchFamily="34" charset="0"/>
                <a:cs typeface="Times New Roman" panose="02020603050405020304" pitchFamily="18" charset="0"/>
              </a:rPr>
              <a:t>společensky škodlivý protiprávní čin, který je v zákoně za přestupek výslovně označen a který vykazuje znaky stanovené zákonem, nejde-li o trestný čin – FO, PO a PFO</a:t>
            </a:r>
            <a:endParaRPr lang="cs-CZ" altLang="cs-CZ" sz="1800" dirty="0">
              <a:effectLst/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0" y="1167541"/>
            <a:ext cx="8785225" cy="4857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80000"/>
              </a:lnSpc>
              <a:buClr>
                <a:schemeClr val="tx1"/>
              </a:buClr>
              <a:defRPr/>
            </a:pPr>
            <a:r>
              <a:rPr lang="cs-CZ" sz="3200" b="1" dirty="0">
                <a:latin typeface="Arial Narrow" pitchFamily="34" charset="0"/>
                <a:ea typeface="+mj-ea"/>
                <a:cs typeface="+mj-cs"/>
              </a:rPr>
              <a:t>Odpovědnost v právu</a:t>
            </a:r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941413E4-8B71-4CAF-AC6A-3109F22D56B6}"/>
              </a:ext>
            </a:extLst>
          </p:cNvPr>
          <p:cNvSpPr txBox="1">
            <a:spLocks/>
          </p:cNvSpPr>
          <p:nvPr/>
        </p:nvSpPr>
        <p:spPr>
          <a:xfrm>
            <a:off x="3028950" y="638223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l" defTabSz="914400" rtl="0" eaLnBrk="1" latinLnBrk="0" hangingPunct="1">
              <a:defRPr sz="12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000" b="0" dirty="0"/>
              <a:t>Leopold Skoruša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6951306" y="638223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3556401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71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1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1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1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1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1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717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17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17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717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717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17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>
          <a:xfrm>
            <a:off x="242596" y="1052027"/>
            <a:ext cx="7860026" cy="5715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altLang="cs-CZ" sz="3200" b="1" dirty="0">
                <a:latin typeface="Arial Narrow" pitchFamily="34" charset="0"/>
              </a:rPr>
              <a:t>Deliktní odpovědnost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242596" y="1539552"/>
            <a:ext cx="8688807" cy="4674636"/>
          </a:xfrm>
        </p:spPr>
        <p:txBody>
          <a:bodyPr rtlCol="0">
            <a:noAutofit/>
          </a:bodyPr>
          <a:lstStyle/>
          <a:p>
            <a:pPr marL="0" indent="0" fontAlgn="auto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Wingdings 2" pitchFamily="18" charset="2"/>
              <a:buNone/>
              <a:defRPr/>
            </a:pPr>
            <a:r>
              <a:rPr lang="cs-CZ" sz="1800" b="1" dirty="0">
                <a:latin typeface="Arial Narrow" pitchFamily="34" charset="0"/>
              </a:rPr>
              <a:t>Je schopnost nést důsledky svého jednání plynoucího z porušení právní povinnosti</a:t>
            </a:r>
            <a:endParaRPr lang="cs-CZ" sz="1800" dirty="0">
              <a:latin typeface="Arial Narrow" pitchFamily="34" charset="0"/>
            </a:endParaRPr>
          </a:p>
          <a:p>
            <a:pPr marL="0" indent="0" fontAlgn="auto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Wingdings 2" pitchFamily="18" charset="2"/>
              <a:buNone/>
              <a:defRPr/>
            </a:pPr>
            <a:r>
              <a:rPr lang="cs-CZ" sz="1800" b="1" dirty="0">
                <a:latin typeface="Arial Narrow" pitchFamily="34" charset="0"/>
              </a:rPr>
              <a:t>Delikt </a:t>
            </a:r>
            <a:r>
              <a:rPr lang="cs-CZ" sz="1800" dirty="0">
                <a:latin typeface="Arial Narrow" pitchFamily="34" charset="0"/>
              </a:rPr>
              <a:t>–</a:t>
            </a:r>
            <a:r>
              <a:rPr lang="cs-CZ" sz="1800" b="1" dirty="0">
                <a:latin typeface="Arial Narrow" pitchFamily="34" charset="0"/>
              </a:rPr>
              <a:t> </a:t>
            </a:r>
            <a:r>
              <a:rPr lang="cs-CZ" sz="1800" dirty="0">
                <a:latin typeface="Arial Narrow" pitchFamily="34" charset="0"/>
              </a:rPr>
              <a:t>jednání spočívající v porušení či nesplnění právní povinnosti </a:t>
            </a:r>
          </a:p>
          <a:p>
            <a:pPr fontAlgn="auto">
              <a:lnSpc>
                <a:spcPct val="100000"/>
              </a:lnSpc>
              <a:spcBef>
                <a:spcPts val="600"/>
              </a:spcBef>
              <a:buSzPct val="80000"/>
              <a:defRPr/>
            </a:pPr>
            <a:r>
              <a:rPr lang="cs-CZ" sz="1800" u="sng" dirty="0">
                <a:latin typeface="Arial Narrow" pitchFamily="34" charset="0"/>
              </a:rPr>
              <a:t>Trestné činy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SzPct val="80000"/>
              <a:defRPr/>
            </a:pPr>
            <a:r>
              <a:rPr lang="cs-CZ" sz="1600" dirty="0">
                <a:latin typeface="Arial Narrow" pitchFamily="34" charset="0"/>
              </a:rPr>
              <a:t>přečiny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SzPct val="80000"/>
              <a:defRPr/>
            </a:pPr>
            <a:r>
              <a:rPr lang="cs-CZ" sz="1600" dirty="0">
                <a:latin typeface="Arial Narrow" pitchFamily="34" charset="0"/>
              </a:rPr>
              <a:t>zločiny</a:t>
            </a:r>
          </a:p>
          <a:p>
            <a:pPr marL="989013" lvl="2">
              <a:lnSpc>
                <a:spcPct val="100000"/>
              </a:lnSpc>
              <a:spcBef>
                <a:spcPts val="600"/>
              </a:spcBef>
              <a:buSzPct val="80000"/>
              <a:defRPr/>
            </a:pPr>
            <a:r>
              <a:rPr lang="cs-CZ" sz="1200" dirty="0">
                <a:latin typeface="Arial Narrow" pitchFamily="34" charset="0"/>
              </a:rPr>
              <a:t>zvlášť závažné zločiny</a:t>
            </a:r>
          </a:p>
          <a:p>
            <a:pPr fontAlgn="auto">
              <a:lnSpc>
                <a:spcPct val="100000"/>
              </a:lnSpc>
              <a:spcBef>
                <a:spcPts val="600"/>
              </a:spcBef>
              <a:buSzPct val="80000"/>
              <a:defRPr/>
            </a:pPr>
            <a:r>
              <a:rPr lang="cs-CZ" sz="1800" u="sng" dirty="0">
                <a:latin typeface="Arial Narrow" pitchFamily="34" charset="0"/>
              </a:rPr>
              <a:t>Správní delikty</a:t>
            </a:r>
          </a:p>
          <a:p>
            <a:pPr lvl="1" fontAlgn="auto">
              <a:lnSpc>
                <a:spcPct val="100000"/>
              </a:lnSpc>
              <a:spcBef>
                <a:spcPts val="600"/>
              </a:spcBef>
              <a:buSzPct val="80000"/>
              <a:defRPr/>
            </a:pPr>
            <a:r>
              <a:rPr lang="cs-CZ" sz="1600" dirty="0">
                <a:latin typeface="Arial Narrow" pitchFamily="34" charset="0"/>
              </a:rPr>
              <a:t>Přestupky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SzPct val="80000"/>
              <a:defRPr/>
            </a:pPr>
            <a:r>
              <a:rPr lang="cs-CZ" sz="1600" strike="sngStrike" dirty="0">
                <a:latin typeface="Arial Narrow" pitchFamily="34" charset="0"/>
              </a:rPr>
              <a:t>Jiné správní delikty 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buSzPct val="80000"/>
              <a:defRPr/>
            </a:pPr>
            <a:r>
              <a:rPr lang="cs-CZ" sz="1200" dirty="0">
                <a:latin typeface="Arial Narrow" pitchFamily="34" charset="0"/>
              </a:rPr>
              <a:t>(</a:t>
            </a:r>
            <a:r>
              <a:rPr lang="cs-CZ" sz="1200" dirty="0">
                <a:solidFill>
                  <a:srgbClr val="FF0000"/>
                </a:solidFill>
                <a:latin typeface="Arial Narrow" pitchFamily="34" charset="0"/>
              </a:rPr>
              <a:t>zrušené zákonem č. 250/2016 Sb., </a:t>
            </a:r>
            <a:r>
              <a:rPr lang="pl-PL" sz="1200" dirty="0">
                <a:solidFill>
                  <a:srgbClr val="FF0000"/>
                </a:solidFill>
                <a:latin typeface="Arial Narrow" pitchFamily="34" charset="0"/>
              </a:rPr>
              <a:t>o odpovědnosti za přestupky a řízení o nich </a:t>
            </a:r>
            <a:r>
              <a:rPr lang="cs-CZ" sz="1200" dirty="0">
                <a:solidFill>
                  <a:srgbClr val="FF0000"/>
                </a:solidFill>
                <a:latin typeface="Arial Narrow" pitchFamily="34" charset="0"/>
              </a:rPr>
              <a:t>a zák. č. 251/2016 Sb., o některých přestupcích</a:t>
            </a:r>
            <a:r>
              <a:rPr lang="cs-CZ" sz="1200" dirty="0">
                <a:latin typeface="Arial Narrow" pitchFamily="34" charset="0"/>
              </a:rPr>
              <a:t>)</a:t>
            </a:r>
          </a:p>
          <a:p>
            <a:pPr>
              <a:lnSpc>
                <a:spcPct val="100000"/>
              </a:lnSpc>
              <a:spcBef>
                <a:spcPts val="600"/>
              </a:spcBef>
              <a:buSzPct val="80000"/>
              <a:defRPr/>
            </a:pPr>
            <a:r>
              <a:rPr lang="cs-CZ" sz="1800" dirty="0">
                <a:latin typeface="Arial Narrow" pitchFamily="34" charset="0"/>
              </a:rPr>
              <a:t>Disciplinární delikty – např. kázeňské přestupky vojáků</a:t>
            </a:r>
          </a:p>
          <a:p>
            <a:pPr fontAlgn="auto">
              <a:lnSpc>
                <a:spcPct val="100000"/>
              </a:lnSpc>
              <a:spcBef>
                <a:spcPts val="600"/>
              </a:spcBef>
              <a:buSzPct val="80000"/>
              <a:defRPr/>
            </a:pPr>
            <a:r>
              <a:rPr lang="cs-CZ" sz="1800" dirty="0">
                <a:latin typeface="Arial Narrow" pitchFamily="34" charset="0"/>
              </a:rPr>
              <a:t>Ústavní delikty</a:t>
            </a:r>
          </a:p>
          <a:p>
            <a:pPr fontAlgn="auto">
              <a:lnSpc>
                <a:spcPct val="100000"/>
              </a:lnSpc>
              <a:spcBef>
                <a:spcPts val="600"/>
              </a:spcBef>
              <a:buSzPct val="80000"/>
              <a:defRPr/>
            </a:pPr>
            <a:r>
              <a:rPr lang="cs-CZ" sz="1800" dirty="0">
                <a:latin typeface="Arial Narrow" pitchFamily="34" charset="0"/>
              </a:rPr>
              <a:t>Mezinárodněprávní delikty</a:t>
            </a:r>
          </a:p>
          <a:p>
            <a:pPr fontAlgn="auto">
              <a:lnSpc>
                <a:spcPct val="100000"/>
              </a:lnSpc>
              <a:spcBef>
                <a:spcPts val="600"/>
              </a:spcBef>
              <a:buSzPct val="80000"/>
              <a:defRPr/>
            </a:pPr>
            <a:r>
              <a:rPr lang="cs-CZ" sz="1800" dirty="0">
                <a:latin typeface="Arial Narrow" pitchFamily="34" charset="0"/>
              </a:rPr>
              <a:t>Delikty z porušení povinností upravených soukromoprávní metodou úpravy (např. delikty </a:t>
            </a:r>
            <a:r>
              <a:rPr lang="cs-CZ" sz="1800" dirty="0" smtClean="0">
                <a:latin typeface="Arial Narrow" pitchFamily="34" charset="0"/>
              </a:rPr>
              <a:t>ze </a:t>
            </a:r>
            <a:r>
              <a:rPr lang="cs-CZ" sz="1800" dirty="0">
                <a:latin typeface="Arial Narrow" pitchFamily="34" charset="0"/>
              </a:rPr>
              <a:t>smluv)</a:t>
            </a:r>
          </a:p>
          <a:p>
            <a:pPr marL="274638" indent="-274638" fontAlgn="auto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None/>
              <a:defRPr/>
            </a:pPr>
            <a:endParaRPr lang="cs-CZ" sz="1600" dirty="0">
              <a:latin typeface="Arial Narrow" pitchFamily="34" charset="0"/>
            </a:endParaRPr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E1A2FA74-DEEA-4E6A-AEEA-CC55C8BBB99D}"/>
              </a:ext>
            </a:extLst>
          </p:cNvPr>
          <p:cNvSpPr txBox="1">
            <a:spLocks/>
          </p:cNvSpPr>
          <p:nvPr/>
        </p:nvSpPr>
        <p:spPr>
          <a:xfrm>
            <a:off x="3028950" y="638223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l" defTabSz="914400" rtl="0" eaLnBrk="1" latinLnBrk="0" hangingPunct="1">
              <a:defRPr sz="12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000" b="0" dirty="0"/>
              <a:t>Leopold Skoruša</a:t>
            </a:r>
          </a:p>
        </p:txBody>
      </p:sp>
    </p:spTree>
    <p:extLst>
      <p:ext uri="{BB962C8B-B14F-4D97-AF65-F5344CB8AC3E}">
        <p14:creationId xmlns:p14="http://schemas.microsoft.com/office/powerpoint/2010/main" val="21117869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2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22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22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22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22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4172" y="1233529"/>
            <a:ext cx="8711381" cy="4874989"/>
          </a:xfrm>
        </p:spPr>
        <p:txBody>
          <a:bodyPr>
            <a:normAutofit/>
          </a:bodyPr>
          <a:lstStyle/>
          <a:p>
            <a:pPr marL="0" lvl="1" algn="l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sz="3200" b="1" dirty="0">
                <a:effectLst/>
                <a:latin typeface="Arial Narrow" pitchFamily="34" charset="0"/>
              </a:rPr>
              <a:t>Trestní odpovědnost – trestné činy</a:t>
            </a:r>
          </a:p>
          <a:p>
            <a:pPr marL="457200" indent="-457200" algn="l">
              <a:defRPr/>
            </a:pPr>
            <a:endParaRPr lang="cs-CZ" b="1" dirty="0">
              <a:latin typeface="Arial Narrow" pitchFamily="34" charset="0"/>
            </a:endParaRPr>
          </a:p>
          <a:p>
            <a:pPr marL="457200" indent="-457200">
              <a:defRPr/>
            </a:pPr>
            <a:r>
              <a:rPr lang="cs-CZ" b="1" dirty="0">
                <a:latin typeface="Arial Narrow" pitchFamily="34" charset="0"/>
              </a:rPr>
              <a:t>Není trestného činu bez zákona, není trestu bez zákona</a:t>
            </a:r>
          </a:p>
          <a:p>
            <a:pPr marL="457200" indent="-457200" algn="l" eaLnBrk="1" hangingPunct="1">
              <a:lnSpc>
                <a:spcPct val="90000"/>
              </a:lnSpc>
              <a:buSzTx/>
              <a:defRPr/>
            </a:pPr>
            <a:endParaRPr lang="cs-CZ" sz="2000" b="1" dirty="0">
              <a:effectLst/>
              <a:latin typeface="Arial Narrow" pitchFamily="34" charset="0"/>
            </a:endParaRPr>
          </a:p>
          <a:p>
            <a:pPr marL="457200" indent="-457200" algn="l" eaLnBrk="1" hangingPunct="1">
              <a:lnSpc>
                <a:spcPct val="90000"/>
              </a:lnSpc>
              <a:buSzTx/>
              <a:defRPr/>
            </a:pPr>
            <a:r>
              <a:rPr lang="cs-CZ" sz="2000" b="1" dirty="0">
                <a:effectLst/>
                <a:latin typeface="Arial Narrow" pitchFamily="34" charset="0"/>
              </a:rPr>
              <a:t>Trestní právo</a:t>
            </a:r>
          </a:p>
          <a:p>
            <a:pPr marL="342900" indent="-342900" algn="l" eaLnBrk="1" hangingPunct="1">
              <a:lnSpc>
                <a:spcPct val="90000"/>
              </a:lnSpc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400" dirty="0">
                <a:effectLst/>
                <a:latin typeface="Arial Narrow" pitchFamily="34" charset="0"/>
              </a:rPr>
              <a:t>Je odvětví </a:t>
            </a:r>
            <a:r>
              <a:rPr lang="cs-CZ" sz="2400" b="1" dirty="0">
                <a:effectLst/>
                <a:latin typeface="Arial Narrow" pitchFamily="34" charset="0"/>
              </a:rPr>
              <a:t>veřejného práva</a:t>
            </a:r>
          </a:p>
          <a:p>
            <a:pPr marL="342900" indent="-342900" algn="l" eaLnBrk="1" hangingPunct="1">
              <a:lnSpc>
                <a:spcPct val="90000"/>
              </a:lnSpc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400" dirty="0">
                <a:effectLst/>
                <a:latin typeface="Arial Narrow" pitchFamily="34" charset="0"/>
              </a:rPr>
              <a:t>Upravuje především </a:t>
            </a:r>
            <a:r>
              <a:rPr lang="cs-CZ" sz="2400" b="1" dirty="0">
                <a:effectLst/>
                <a:latin typeface="Arial Narrow" pitchFamily="34" charset="0"/>
              </a:rPr>
              <a:t>základy a následky trestní odpovědnosti</a:t>
            </a:r>
            <a:r>
              <a:rPr lang="cs-CZ" sz="2400" dirty="0">
                <a:effectLst/>
                <a:latin typeface="Arial Narrow" pitchFamily="34" charset="0"/>
              </a:rPr>
              <a:t> (trestný čin a trest)</a:t>
            </a:r>
          </a:p>
          <a:p>
            <a:pPr marL="342900" indent="-342900" algn="l" eaLnBrk="1" hangingPunct="1">
              <a:lnSpc>
                <a:spcPct val="90000"/>
              </a:lnSpc>
              <a:buSzPct val="80000"/>
              <a:buFont typeface="Arial" panose="020B0604020202020204" pitchFamily="34" charset="0"/>
              <a:buChar char="•"/>
              <a:defRPr/>
            </a:pPr>
            <a:r>
              <a:rPr lang="cs-CZ" sz="2400" b="1" dirty="0">
                <a:effectLst/>
                <a:latin typeface="Arial Narrow" pitchFamily="34" charset="0"/>
              </a:rPr>
              <a:t>Jaké jednání a proč</a:t>
            </a:r>
            <a:r>
              <a:rPr lang="cs-CZ" sz="2400" dirty="0">
                <a:effectLst/>
                <a:latin typeface="Arial Narrow" pitchFamily="34" charset="0"/>
              </a:rPr>
              <a:t> považovat za trestné a </a:t>
            </a:r>
            <a:r>
              <a:rPr lang="cs-CZ" sz="2400" b="1" dirty="0">
                <a:effectLst/>
                <a:latin typeface="Arial Narrow" pitchFamily="34" charset="0"/>
              </a:rPr>
              <a:t>jaké důsledky </a:t>
            </a:r>
            <a:r>
              <a:rPr lang="cs-CZ" sz="2400" dirty="0">
                <a:effectLst/>
                <a:latin typeface="Arial Narrow" pitchFamily="34" charset="0"/>
              </a:rPr>
              <a:t>a </a:t>
            </a:r>
            <a:r>
              <a:rPr lang="cs-CZ" sz="2400" b="1" dirty="0">
                <a:effectLst/>
                <a:latin typeface="Arial Narrow" pitchFamily="34" charset="0"/>
              </a:rPr>
              <a:t>pro koho</a:t>
            </a:r>
            <a:r>
              <a:rPr lang="cs-CZ" sz="2400" dirty="0">
                <a:effectLst/>
                <a:latin typeface="Arial Narrow" pitchFamily="34" charset="0"/>
              </a:rPr>
              <a:t> s touto trestnosti spojovat</a:t>
            </a:r>
          </a:p>
          <a:p>
            <a:pPr algn="l" eaLnBrk="1" hangingPunct="1">
              <a:lnSpc>
                <a:spcPct val="90000"/>
              </a:lnSpc>
              <a:buSzPct val="80000"/>
              <a:defRPr/>
            </a:pPr>
            <a:r>
              <a:rPr lang="cs-CZ" sz="2800" b="1" dirty="0">
                <a:latin typeface="Arial Narrow" pitchFamily="34" charset="0"/>
              </a:rPr>
              <a:t>  </a:t>
            </a:r>
          </a:p>
          <a:p>
            <a:pPr marL="457200" indent="-457200" algn="l" eaLnBrk="1" hangingPunct="1">
              <a:lnSpc>
                <a:spcPct val="90000"/>
              </a:lnSpc>
              <a:buSzTx/>
              <a:defRPr/>
            </a:pPr>
            <a:endParaRPr lang="cs-CZ" sz="2400" dirty="0">
              <a:effectLst/>
              <a:latin typeface="Arial Narrow" pitchFamily="34" charset="0"/>
            </a:endParaRPr>
          </a:p>
        </p:txBody>
      </p:sp>
      <p:sp>
        <p:nvSpPr>
          <p:cNvPr id="4" name="Zástupný symbol pro zápatí 4">
            <a:extLst>
              <a:ext uri="{FF2B5EF4-FFF2-40B4-BE49-F238E27FC236}">
                <a16:creationId xmlns:a16="http://schemas.microsoft.com/office/drawing/2014/main" id="{7112B43E-5913-4489-8E20-1AEBBAE50E24}"/>
              </a:ext>
            </a:extLst>
          </p:cNvPr>
          <p:cNvSpPr txBox="1">
            <a:spLocks/>
          </p:cNvSpPr>
          <p:nvPr/>
        </p:nvSpPr>
        <p:spPr>
          <a:xfrm>
            <a:off x="3028950" y="638223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l" defTabSz="914400" rtl="0" eaLnBrk="1" latinLnBrk="0" hangingPunct="1">
              <a:defRPr sz="12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000" b="0" dirty="0"/>
              <a:t>Leopold Skoruša</a:t>
            </a:r>
          </a:p>
        </p:txBody>
      </p:sp>
    </p:spTree>
    <p:extLst>
      <p:ext uri="{BB962C8B-B14F-4D97-AF65-F5344CB8AC3E}">
        <p14:creationId xmlns:p14="http://schemas.microsoft.com/office/powerpoint/2010/main" val="35906126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idx="1"/>
          </p:nvPr>
        </p:nvSpPr>
        <p:spPr>
          <a:xfrm>
            <a:off x="101600" y="1719943"/>
            <a:ext cx="8876145" cy="4517571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SzPct val="60000"/>
              <a:buNone/>
            </a:pPr>
            <a:r>
              <a:rPr lang="cs-CZ" altLang="cs-CZ" sz="2000" dirty="0">
                <a:effectLst/>
                <a:latin typeface="Arial Narrow" panose="020B0606020202030204" pitchFamily="34" charset="0"/>
              </a:rPr>
              <a:t>K TRESTNOSTI ČINU JE TŘEBA </a:t>
            </a:r>
            <a:r>
              <a:rPr lang="cs-CZ" altLang="cs-CZ" sz="2000" b="1" dirty="0">
                <a:effectLst/>
                <a:latin typeface="Arial Narrow" panose="020B0606020202030204" pitchFamily="34" charset="0"/>
              </a:rPr>
              <a:t>ÚMYSLNÉHO ZAVINĚNÍ, </a:t>
            </a:r>
            <a:r>
              <a:rPr lang="cs-CZ" altLang="cs-CZ" sz="2000" dirty="0">
                <a:effectLst/>
                <a:latin typeface="Arial Narrow" panose="020B0606020202030204" pitchFamily="34" charset="0"/>
              </a:rPr>
              <a:t>NESTANOVÍ-LI TRESTNÍ ZÁKON VÝSLOVNĚ, ŽE POSTAČÍ</a:t>
            </a:r>
            <a:r>
              <a:rPr lang="cs-CZ" altLang="cs-CZ" sz="2000" b="1" dirty="0">
                <a:effectLst/>
                <a:latin typeface="Arial Narrow" panose="020B0606020202030204" pitchFamily="34" charset="0"/>
              </a:rPr>
              <a:t> ZAVINĚNÍ Z NEDBALOSTI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SzPct val="80000"/>
            </a:pPr>
            <a:r>
              <a:rPr lang="cs-CZ" altLang="cs-CZ" sz="2000" dirty="0">
                <a:effectLst/>
                <a:latin typeface="Arial Narrow" panose="020B0606020202030204" pitchFamily="34" charset="0"/>
              </a:rPr>
              <a:t>Uplatnění trestní odpovědnosti – v případech činů </a:t>
            </a:r>
            <a:r>
              <a:rPr lang="cs-CZ" altLang="cs-CZ" sz="2000" b="1" dirty="0">
                <a:effectLst/>
                <a:latin typeface="Arial Narrow" panose="020B0606020202030204" pitchFamily="34" charset="0"/>
              </a:rPr>
              <a:t>společensky škodlivých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SzPct val="80000"/>
            </a:pPr>
            <a:r>
              <a:rPr lang="cs-CZ" altLang="cs-CZ" sz="2000" dirty="0">
                <a:latin typeface="Arial Narrow" panose="020B0606020202030204" pitchFamily="34" charset="0"/>
              </a:rPr>
              <a:t>Okolnosti</a:t>
            </a:r>
            <a:r>
              <a:rPr lang="cs-CZ" altLang="cs-CZ" sz="2000" b="1" dirty="0">
                <a:latin typeface="Arial Narrow" panose="020B0606020202030204" pitchFamily="34" charset="0"/>
              </a:rPr>
              <a:t> vylučující protiprávnost </a:t>
            </a:r>
            <a:r>
              <a:rPr lang="cs-CZ" altLang="cs-CZ" sz="2000" dirty="0">
                <a:latin typeface="Arial Narrow" panose="020B0606020202030204" pitchFamily="34" charset="0"/>
              </a:rPr>
              <a:t>činu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SzPct val="80000"/>
            </a:pPr>
            <a:r>
              <a:rPr lang="cs-CZ" altLang="cs-CZ" sz="2000" b="1" dirty="0">
                <a:latin typeface="Arial Narrow" panose="020B0606020202030204" pitchFamily="34" charset="0"/>
              </a:rPr>
              <a:t>Krajní nouze (§ 28)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SzPct val="80000"/>
            </a:pPr>
            <a:r>
              <a:rPr lang="cs-CZ" altLang="cs-CZ" sz="2000" b="1" dirty="0">
                <a:effectLst/>
                <a:latin typeface="Arial Narrow" panose="020B0606020202030204" pitchFamily="34" charset="0"/>
              </a:rPr>
              <a:t>Nutná obrana (§ 29)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SzPct val="80000"/>
            </a:pPr>
            <a:r>
              <a:rPr lang="cs-CZ" altLang="cs-CZ" sz="2000" b="1" dirty="0">
                <a:latin typeface="Arial Narrow" panose="020B0606020202030204" pitchFamily="34" charset="0"/>
              </a:rPr>
              <a:t>Svolení poškozeného (§ 30)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SzPct val="80000"/>
            </a:pPr>
            <a:r>
              <a:rPr lang="cs-CZ" altLang="cs-CZ" sz="2000" b="1" dirty="0">
                <a:latin typeface="Arial Narrow" panose="020B0606020202030204" pitchFamily="34" charset="0"/>
              </a:rPr>
              <a:t>Přípustné riziko (§ 31)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SzPct val="80000"/>
            </a:pPr>
            <a:r>
              <a:rPr lang="cs-CZ" altLang="cs-CZ" sz="2000" b="1" dirty="0">
                <a:latin typeface="Arial Narrow" panose="020B0606020202030204" pitchFamily="34" charset="0"/>
              </a:rPr>
              <a:t>Oprávněné použití zbraně (§ 32)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SzPct val="80000"/>
            </a:pPr>
            <a:endParaRPr lang="cs-CZ" altLang="cs-CZ" sz="2000" b="1" dirty="0"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SzPct val="80000"/>
            </a:pPr>
            <a:endParaRPr lang="cs-CZ" altLang="cs-CZ" sz="2000" b="1" dirty="0">
              <a:effectLst/>
              <a:latin typeface="Arial Narrow" panose="020B0606020202030204" pitchFamily="34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10EB173F-05D2-4BD1-9765-67201DAD70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1601" y="1076085"/>
            <a:ext cx="8603862" cy="5715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altLang="cs-CZ" sz="3200" b="1" dirty="0">
                <a:latin typeface="Arial Narrow" pitchFamily="34" charset="0"/>
              </a:rPr>
              <a:t>Trestnost činu a okolnosti vylučující protiprávnost</a:t>
            </a:r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B6BEB8F5-C7F8-4FA2-9435-78C1FDCD9FE9}"/>
              </a:ext>
            </a:extLst>
          </p:cNvPr>
          <p:cNvSpPr txBox="1">
            <a:spLocks/>
          </p:cNvSpPr>
          <p:nvPr/>
        </p:nvSpPr>
        <p:spPr>
          <a:xfrm>
            <a:off x="3028950" y="638223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l" defTabSz="914400" rtl="0" eaLnBrk="1" latinLnBrk="0" hangingPunct="1">
              <a:defRPr sz="12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000" b="0" dirty="0"/>
              <a:t>Leopold Skoruša</a:t>
            </a:r>
          </a:p>
        </p:txBody>
      </p:sp>
    </p:spTree>
    <p:extLst>
      <p:ext uri="{BB962C8B-B14F-4D97-AF65-F5344CB8AC3E}">
        <p14:creationId xmlns:p14="http://schemas.microsoft.com/office/powerpoint/2010/main" val="7120798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9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idx="1"/>
          </p:nvPr>
        </p:nvSpPr>
        <p:spPr>
          <a:xfrm>
            <a:off x="101600" y="1719943"/>
            <a:ext cx="8876145" cy="4517571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SzPct val="80000"/>
              <a:buNone/>
            </a:pPr>
            <a:r>
              <a:rPr lang="cs-CZ" altLang="cs-CZ" sz="2400" b="1" dirty="0">
                <a:effectLst/>
                <a:latin typeface="Arial Narrow" panose="020B0606020202030204" pitchFamily="34" charset="0"/>
              </a:rPr>
              <a:t>Úmyslné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SzPct val="80000"/>
            </a:pPr>
            <a:r>
              <a:rPr lang="cs-CZ" altLang="cs-CZ" sz="2000" b="1" dirty="0">
                <a:latin typeface="Arial Narrow" panose="020B0606020202030204" pitchFamily="34" charset="0"/>
              </a:rPr>
              <a:t>Úmysl přímý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SzPct val="80000"/>
            </a:pPr>
            <a:r>
              <a:rPr lang="cs-CZ" altLang="cs-CZ" sz="1600" dirty="0">
                <a:latin typeface="Arial Narrow" panose="020B0606020202030204" pitchFamily="34" charset="0"/>
              </a:rPr>
              <a:t>chtěl způsobem uvedeným v trestním zákoně porušit nebo ohrozit zájem chráněný takovým zákonem, nebo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SzPct val="80000"/>
            </a:pPr>
            <a:r>
              <a:rPr lang="cs-CZ" altLang="cs-CZ" sz="2000" b="1" dirty="0">
                <a:latin typeface="Arial Narrow" panose="020B0606020202030204" pitchFamily="34" charset="0"/>
              </a:rPr>
              <a:t>Úmysl nepřímý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SzPct val="80000"/>
            </a:pPr>
            <a:r>
              <a:rPr lang="cs-CZ" altLang="cs-CZ" sz="1600" dirty="0">
                <a:latin typeface="Arial Narrow" panose="020B0606020202030204" pitchFamily="34" charset="0"/>
              </a:rPr>
              <a:t>věděl, že svým jednáním může takové porušení nebo ohrožení způsobit, a pro případ, že je způsobí, byl s tím srozuměn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SzPct val="80000"/>
            </a:pPr>
            <a:r>
              <a:rPr lang="cs-CZ" sz="1400" dirty="0">
                <a:latin typeface="Arial Narrow" panose="020B0606020202030204" pitchFamily="34" charset="0"/>
              </a:rPr>
              <a:t>srozuměním se rozumí i smíření pachatele s tím, že způsobem uvedeným v trestním zákoně může porušit nebo ohrozit zájem chráněný takovým zákonem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SzPct val="80000"/>
              <a:buNone/>
            </a:pPr>
            <a:r>
              <a:rPr lang="cs-CZ" altLang="cs-CZ" sz="2400" b="1" dirty="0">
                <a:latin typeface="Arial Narrow" panose="020B0606020202030204" pitchFamily="34" charset="0"/>
              </a:rPr>
              <a:t>Nedbalostní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SzPct val="80000"/>
            </a:pPr>
            <a:r>
              <a:rPr lang="cs-CZ" altLang="cs-CZ" sz="2000" b="1" dirty="0">
                <a:latin typeface="Arial Narrow" panose="020B0606020202030204" pitchFamily="34" charset="0"/>
              </a:rPr>
              <a:t>Nedbalost vědomá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SzPct val="80000"/>
            </a:pPr>
            <a:r>
              <a:rPr lang="cs-CZ" altLang="cs-CZ" sz="1600" dirty="0">
                <a:latin typeface="Arial Narrow" panose="020B0606020202030204" pitchFamily="34" charset="0"/>
              </a:rPr>
              <a:t>věděl, že může způsobem uvedeným v trestním zákoně porušit nebo ohrozit zájem chráněný takovým zákonem, ale bez přiměřených důvodů spoléhal, že takové porušení nebo ohrožení nezpůsobí, nebo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SzPct val="80000"/>
            </a:pPr>
            <a:r>
              <a:rPr lang="cs-CZ" altLang="cs-CZ" sz="2000" b="1" dirty="0">
                <a:latin typeface="Arial Narrow" panose="020B0606020202030204" pitchFamily="34" charset="0"/>
              </a:rPr>
              <a:t>Nedbalost nevědomá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SzPct val="80000"/>
            </a:pPr>
            <a:r>
              <a:rPr lang="cs-CZ" altLang="cs-CZ" sz="1600" dirty="0">
                <a:latin typeface="Arial Narrow" panose="020B0606020202030204" pitchFamily="34" charset="0"/>
              </a:rPr>
              <a:t>nevěděl, že svým jednáním může takové porušení nebo ohrožení způsobit, ač o tom vzhledem k okolnostem a k svým osobním poměrům vědět měl a mohl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SzPct val="80000"/>
            </a:pPr>
            <a:r>
              <a:rPr lang="cs-CZ" altLang="cs-CZ" sz="1300" dirty="0">
                <a:latin typeface="Arial Narrow" panose="020B0606020202030204" pitchFamily="34" charset="0"/>
              </a:rPr>
              <a:t>Trestný čin je spáchán z hrubé nedbalosti, jestliže přístup pachatele k požadavku náležité opatrnosti svědčí o zřejmé bezohlednosti pachatele k zájmům chráněným trestním zákonem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SzPct val="80000"/>
            </a:pPr>
            <a:endParaRPr lang="cs-CZ" altLang="cs-CZ" sz="2000" dirty="0">
              <a:latin typeface="Arial Narrow" panose="020B0606020202030204" pitchFamily="34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10EB173F-05D2-4BD1-9765-67201DAD70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5491" y="1124744"/>
            <a:ext cx="8511309" cy="5715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altLang="cs-CZ" sz="3200" b="1" dirty="0">
                <a:latin typeface="Arial Narrow" pitchFamily="34" charset="0"/>
              </a:rPr>
              <a:t>Zavinění</a:t>
            </a:r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9D3E5152-624F-41C7-A410-0A6653BB89DC}"/>
              </a:ext>
            </a:extLst>
          </p:cNvPr>
          <p:cNvSpPr txBox="1">
            <a:spLocks/>
          </p:cNvSpPr>
          <p:nvPr/>
        </p:nvSpPr>
        <p:spPr>
          <a:xfrm>
            <a:off x="3028950" y="638223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l" defTabSz="914400" rtl="0" eaLnBrk="1" latinLnBrk="0" hangingPunct="1">
              <a:defRPr sz="12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000" b="0" dirty="0"/>
              <a:t>Leopold Skoruša</a:t>
            </a:r>
          </a:p>
        </p:txBody>
      </p:sp>
    </p:spTree>
    <p:extLst>
      <p:ext uri="{BB962C8B-B14F-4D97-AF65-F5344CB8AC3E}">
        <p14:creationId xmlns:p14="http://schemas.microsoft.com/office/powerpoint/2010/main" val="21504125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9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92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2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2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92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2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2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92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2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2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92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92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92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0-FVL_CJ.pptx" id="{B2DDCD10-14C5-4EB4-8BDA-4926E3B459B9}" vid="{30B18CFF-610A-4252-AF1D-9EACB6C6F119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Formuláře UO" ma:contentTypeID="0x01010100241CD0748BB4B444A2D2D477ED8CB4770096706DC8BFCFB047A7EB265F6EAEB7E7" ma:contentTypeVersion="52" ma:contentTypeDescription="" ma:contentTypeScope="" ma:versionID="30c773a92685a5e7b4f7d425b4ef904d">
  <xsd:schema xmlns:xsd="http://www.w3.org/2001/XMLSchema" xmlns:xs="http://www.w3.org/2001/XMLSchema" xmlns:p="http://schemas.microsoft.com/office/2006/metadata/properties" xmlns:ns1="http://schemas.microsoft.com/sharepoint/v3" xmlns:ns2="4c776772-38f0-49f0-aa86-460d0737ec12" targetNamespace="http://schemas.microsoft.com/office/2006/metadata/properties" ma:root="true" ma:fieldsID="9cd79da34250494c72a91160f88b6afb" ns1:_="" ns2:_="">
    <xsd:import namespace="http://schemas.microsoft.com/sharepoint/v3"/>
    <xsd:import namespace="4c776772-38f0-49f0-aa86-460d0737ec1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TaxCatchAll" minOccurs="0"/>
                <xsd:element ref="ns2:TaxCatchAllLabel" minOccurs="0"/>
                <xsd:element ref="ns1:ShowRepairView" minOccurs="0"/>
                <xsd:element ref="ns1:TemplateUrl" minOccurs="0"/>
                <xsd:element ref="ns2:Platnost_x0020_formuláře_x0020_od"/>
                <xsd:element ref="ns2:Platnost_x0020_formuláře_x0020_do" minOccurs="0"/>
                <xsd:element ref="ns2:Oblast_x0020_formulářeTaxHTField0" minOccurs="0"/>
                <xsd:element ref="ns2:Druh_x0020_formulářeTaxHTField0" minOccurs="0"/>
                <xsd:element ref="ns2:Jazyk_x0020_formulářeTaxHTField0" minOccurs="0"/>
                <xsd:element ref="ns2:Nadpis"/>
                <xsd:element ref="ns1:ShowCombineView" minOccurs="0"/>
                <xsd:element ref="ns1:xd_ProgID" minOccurs="0"/>
                <xsd:element ref="ns2:a4b1d69e970e4081a00b6ea954e45439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ShowRepairView" ma:index="13" nillable="true" ma:displayName="Zobrazení oprav" ma:hidden="true" ma:internalName="ShowRepairView">
      <xsd:simpleType>
        <xsd:restriction base="dms:Text"/>
      </xsd:simpleType>
    </xsd:element>
    <xsd:element name="TemplateUrl" ma:index="14" nillable="true" ma:displayName="Připojení šablony" ma:hidden="true" ma:internalName="TemplateUrl">
      <xsd:simpleType>
        <xsd:restriction base="dms:Text"/>
      </xsd:simpleType>
    </xsd:element>
    <xsd:element name="ShowCombineView" ma:index="25" nillable="true" ma:displayName="Kombinované zobrazení" ma:hidden="true" ma:internalName="ShowCombineView">
      <xsd:simpleType>
        <xsd:restriction base="dms:Text"/>
      </xsd:simpleType>
    </xsd:element>
    <xsd:element name="xd_ProgID" ma:index="27" nillable="true" ma:displayName="Odkaz na soubor HTML" ma:hidden="true" ma:internalName="xd_ProgID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776772-38f0-49f0-aa86-460d0737ec1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Hodnota ID dokumentu" ma:description="Hodnota ID dokumentu přiřazená této položce" ma:internalName="_dlc_DocId" ma:readOnly="true">
      <xsd:simpleType>
        <xsd:restriction base="dms:Text"/>
      </xsd:simpleType>
    </xsd:element>
    <xsd:element name="_dlc_DocIdUrl" ma:index="9" nillable="true" ma:displayName="ID dokumentu" ma:description="Trvalý odkaz na tento dokument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Zachovat ID" ma:description="Ponechat ID po přidání" ma:hidden="true" ma:internalName="_dlc_DocIdPersistId" ma:readOnly="true">
      <xsd:simpleType>
        <xsd:restriction base="dms:Boolean"/>
      </xsd:simpleType>
    </xsd:element>
    <xsd:element name="TaxCatchAll" ma:index="11" nillable="true" ma:displayName="Taxonomy Catch All Column" ma:hidden="true" ma:list="{d3891d63-cfdd-475e-9522-ac7b0de6519e}" ma:internalName="TaxCatchAll" ma:showField="CatchAllData" ma:web="4fe8d52e-94b6-4028-bcfc-f285227adb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" nillable="true" ma:displayName="Taxonomy Catch All Column1" ma:hidden="true" ma:list="{d3891d63-cfdd-475e-9522-ac7b0de6519e}" ma:internalName="TaxCatchAllLabel" ma:readOnly="true" ma:showField="CatchAllDataLabel" ma:web="4fe8d52e-94b6-4028-bcfc-f285227adb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latnost_x0020_formuláře_x0020_od" ma:index="15" ma:displayName="Platnost formuláře od" ma:default="[today]" ma:format="DateTime" ma:internalName="Platnost_x0020_formul_x00e1__x0159_e_x0020_od" ma:readOnly="false">
      <xsd:simpleType>
        <xsd:restriction base="dms:DateTime"/>
      </xsd:simpleType>
    </xsd:element>
    <xsd:element name="Platnost_x0020_formuláře_x0020_do" ma:index="16" nillable="true" ma:displayName="Platnost formuláře do" ma:format="DateTime" ma:internalName="Platnost_x0020_formul_x00e1__x0159_e_x0020_do">
      <xsd:simpleType>
        <xsd:restriction base="dms:DateTime"/>
      </xsd:simpleType>
    </xsd:element>
    <xsd:element name="Oblast_x0020_formulářeTaxHTField0" ma:index="17" nillable="true" ma:taxonomy="true" ma:internalName="Oblast_x0020_formul_x00e1__x0159_eTaxHTField0" ma:taxonomyFieldName="Oblast_x0020_formul_x00e1__x0159_e" ma:displayName="Oblast formuláře" ma:default="" ma:fieldId="{ffc6ded3-059e-4b3d-bd97-0fd27312c704}" ma:taxonomyMulti="true" ma:sspId="5b80e54c-f650-4555-b073-c28f0a639d38" ma:termSetId="6a9d0ff3-a489-49cc-88ec-9976515a773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ruh_x0020_formulářeTaxHTField0" ma:index="19" nillable="true" ma:taxonomy="true" ma:internalName="Druh_x0020_formul_x00e1__x0159_eTaxHTField0" ma:taxonomyFieldName="Druh_x0020_formul_x00e1__x0159_e" ma:displayName="Druh formuláře" ma:default="204;#formulář, tiskopis|b7bc9acc-f246-4e63-8602-34c2e87c6787" ma:fieldId="{55e4dfc0-ab45-48ed-9747-c47850e70720}" ma:sspId="5b80e54c-f650-4555-b073-c28f0a639d38" ma:termSetId="53b8f1a5-4290-4087-a45d-2c5a1a2e7f5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azyk_x0020_formulářeTaxHTField0" ma:index="21" nillable="true" ma:taxonomy="true" ma:internalName="Jazyk_x0020_formul_x00e1__x0159_eTaxHTField0" ma:taxonomyFieldName="Jazyk_x0020_formul_x00e1__x0159_e" ma:displayName="Jazyk formuláře" ma:default="74;#CZ|4cf588e9-28d1-4332-9271-f5c1eec57f3c" ma:fieldId="{d28d8064-d9fe-4d6f-9687-948539bb6b05}" ma:sspId="5b80e54c-f650-4555-b073-c28f0a639d38" ma:termSetId="a20d960f-e44a-4835-9870-5de0b9a2efc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adpis" ma:index="23" ma:displayName="Nadpis formuláře" ma:internalName="Nadpis" ma:readOnly="false">
      <xsd:simpleType>
        <xsd:restriction base="dms:Text">
          <xsd:maxLength value="255"/>
        </xsd:restriction>
      </xsd:simpleType>
    </xsd:element>
    <xsd:element name="a4b1d69e970e4081a00b6ea954e45439" ma:index="28" nillable="true" ma:taxonomy="true" ma:internalName="a4b1d69e970e4081a00b6ea954e45439" ma:taxonomyFieldName="Klasifikace" ma:displayName="Klasifikace" ma:default="281;#Bez klasifikace|7df1a0eb-04ec-4b97-9af9-94f2a6947eb8" ma:fieldId="{a4b1d69e-970e-4081-a00b-6ea954e45439}" ma:sspId="5b80e54c-f650-4555-b073-c28f0a639d38" ma:termSetId="0007993f-ee91-43fa-b383-afd26046a43a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c776772-38f0-49f0-aa86-460d0737ec12">
      <Value>74</Value>
      <Value>281</Value>
      <Value>204</Value>
    </TaxCatchAll>
    <a4b1d69e970e4081a00b6ea954e45439 xmlns="4c776772-38f0-49f0-aa86-460d0737ec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Bez klasifikace</TermName>
          <TermId xmlns="http://schemas.microsoft.com/office/infopath/2007/PartnerControls">7df1a0eb-04ec-4b97-9af9-94f2a6947eb8</TermId>
        </TermInfo>
      </Terms>
    </a4b1d69e970e4081a00b6ea954e45439>
    <Jazyk_x0020_formulářeTaxHTField0 xmlns="4c776772-38f0-49f0-aa86-460d0737ec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CZ</TermName>
          <TermId xmlns="http://schemas.microsoft.com/office/infopath/2007/PartnerControls">4cf588e9-28d1-4332-9271-f5c1eec57f3c</TermId>
        </TermInfo>
      </Terms>
    </Jazyk_x0020_formulářeTaxHTField0>
    <Druh_x0020_formulářeTaxHTField0 xmlns="4c776772-38f0-49f0-aa86-460d0737ec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formulář, tiskopis</TermName>
          <TermId xmlns="http://schemas.microsoft.com/office/infopath/2007/PartnerControls">b7bc9acc-f246-4e63-8602-34c2e87c6787</TermId>
        </TermInfo>
      </Terms>
    </Druh_x0020_formulářeTaxHTField0>
    <TemplateUrl xmlns="http://schemas.microsoft.com/sharepoint/v3" xsi:nil="true"/>
    <Platnost_x0020_formuláře_x0020_od xmlns="4c776772-38f0-49f0-aa86-460d0737ec12">2015-01-16T12:15:00+00:00</Platnost_x0020_formuláře_x0020_od>
    <ShowRepairView xmlns="http://schemas.microsoft.com/sharepoint/v3" xsi:nil="true"/>
    <Nadpis xmlns="4c776772-38f0-49f0-aa86-460d0737ec12">FVL-CJ</Nadpis>
    <ShowCombineView xmlns="http://schemas.microsoft.com/sharepoint/v3" xsi:nil="true"/>
    <xd_ProgID xmlns="http://schemas.microsoft.com/sharepoint/v3" xsi:nil="true"/>
    <Platnost_x0020_formuláře_x0020_do xmlns="4c776772-38f0-49f0-aa86-460d0737ec12" xsi:nil="true"/>
    <Oblast_x0020_formulářeTaxHTField0 xmlns="4c776772-38f0-49f0-aa86-460d0737ec12">
      <Terms xmlns="http://schemas.microsoft.com/office/infopath/2007/PartnerControls"/>
    </Oblast_x0020_formulářeTaxHTField0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?mso-contentType ?>
<SharedContentType xmlns="Microsoft.SharePoint.Taxonomy.ContentTypeSync" SourceId="5b80e54c-f650-4555-b073-c28f0a639d38" ContentTypeId="0x0101" PreviousValue="false"/>
</file>

<file path=customXml/itemProps1.xml><?xml version="1.0" encoding="utf-8"?>
<ds:datastoreItem xmlns:ds="http://schemas.openxmlformats.org/officeDocument/2006/customXml" ds:itemID="{E4699D68-6FDC-4234-94B4-85A3F48DDE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c776772-38f0-49f0-aa86-460d0737ec1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B675CD8-CF6E-415B-92A0-9BDDE492CD48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41C97DB3-152A-4B23-9A5C-4BB8134CFB03}">
  <ds:schemaRefs>
    <ds:schemaRef ds:uri="http://purl.org/dc/dcmitype/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microsoft.com/sharepoint/v3"/>
    <ds:schemaRef ds:uri="http://purl.org/dc/terms/"/>
    <ds:schemaRef ds:uri="4c776772-38f0-49f0-aa86-460d0737ec12"/>
  </ds:schemaRefs>
</ds:datastoreItem>
</file>

<file path=customXml/itemProps4.xml><?xml version="1.0" encoding="utf-8"?>
<ds:datastoreItem xmlns:ds="http://schemas.openxmlformats.org/officeDocument/2006/customXml" ds:itemID="{B6069862-62B9-434D-96C2-21E73485C87D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E26F736D-B063-4002-9B5C-C92D8713F02F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6804</TotalTime>
  <Words>4087</Words>
  <Application>Microsoft Office PowerPoint</Application>
  <PresentationFormat>Předvádění na obrazovce (4:3)</PresentationFormat>
  <Paragraphs>481</Paragraphs>
  <Slides>15</Slides>
  <Notes>14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2" baseType="lpstr">
      <vt:lpstr>Arial</vt:lpstr>
      <vt:lpstr>Arial Narrow</vt:lpstr>
      <vt:lpstr>Calibri</vt:lpstr>
      <vt:lpstr>Times New Roman</vt:lpstr>
      <vt:lpstr>Wingdings</vt:lpstr>
      <vt:lpstr>Wingdings 2</vt:lpstr>
      <vt:lpstr>Motiv Office</vt:lpstr>
      <vt:lpstr>Prezentace aplikace PowerPoint</vt:lpstr>
      <vt:lpstr>Obsah</vt:lpstr>
      <vt:lpstr>Prezentace aplikace PowerPoint</vt:lpstr>
      <vt:lpstr>Prezentace aplikace PowerPoint</vt:lpstr>
      <vt:lpstr>Prezentace aplikace PowerPoint</vt:lpstr>
      <vt:lpstr>Deliktní odpovědnost</vt:lpstr>
      <vt:lpstr>Prezentace aplikace PowerPoint</vt:lpstr>
      <vt:lpstr>Trestnost činu a okolnosti vylučující protiprávnost</vt:lpstr>
      <vt:lpstr>Zavinění</vt:lpstr>
      <vt:lpstr>Trestní řízení</vt:lpstr>
      <vt:lpstr>Stadia trestního řízení</vt:lpstr>
      <vt:lpstr>Subjekty trestního řízení</vt:lpstr>
      <vt:lpstr>Odklony trestního řízení</vt:lpstr>
      <vt:lpstr>Zdroje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Leopold Skoruša</dc:creator>
  <cp:lastModifiedBy>Skoruša Leopold</cp:lastModifiedBy>
  <cp:revision>257</cp:revision>
  <dcterms:created xsi:type="dcterms:W3CDTF">2014-12-22T06:32:24Z</dcterms:created>
  <dcterms:modified xsi:type="dcterms:W3CDTF">2018-07-25T11:15:14Z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ruh formuláře">
    <vt:lpwstr>204;#formulář, tiskopis|b7bc9acc-f246-4e63-8602-34c2e87c6787</vt:lpwstr>
  </property>
  <property fmtid="{D5CDD505-2E9C-101B-9397-08002B2CF9AE}" pid="3" name="Jazyk formuláře">
    <vt:lpwstr>74;#CZ|4cf588e9-28d1-4332-9271-f5c1eec57f3c</vt:lpwstr>
  </property>
  <property fmtid="{D5CDD505-2E9C-101B-9397-08002B2CF9AE}" pid="4" name="ContentTypeId">
    <vt:lpwstr>0x01010100241CD0748BB4B444A2D2D477ED8CB4770096706DC8BFCFB047A7EB265F6EAEB7E7</vt:lpwstr>
  </property>
  <property fmtid="{D5CDD505-2E9C-101B-9397-08002B2CF9AE}" pid="5" name="Klasifikace">
    <vt:lpwstr>281;#Bez klasifikace|7df1a0eb-04ec-4b97-9af9-94f2a6947eb8</vt:lpwstr>
  </property>
  <property fmtid="{D5CDD505-2E9C-101B-9397-08002B2CF9AE}" pid="6" name="Oblast formuláře">
    <vt:lpwstr/>
  </property>
</Properties>
</file>