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2" r:id="rId1"/>
    <p:sldMasterId id="2147484116" r:id="rId2"/>
  </p:sldMasterIdLst>
  <p:notesMasterIdLst>
    <p:notesMasterId r:id="rId18"/>
  </p:notesMasterIdLst>
  <p:sldIdLst>
    <p:sldId id="459" r:id="rId3"/>
    <p:sldId id="458" r:id="rId4"/>
    <p:sldId id="336" r:id="rId5"/>
    <p:sldId id="475" r:id="rId6"/>
    <p:sldId id="476" r:id="rId7"/>
    <p:sldId id="492" r:id="rId8"/>
    <p:sldId id="477" r:id="rId9"/>
    <p:sldId id="489" r:id="rId10"/>
    <p:sldId id="478" r:id="rId11"/>
    <p:sldId id="490" r:id="rId12"/>
    <p:sldId id="481" r:id="rId13"/>
    <p:sldId id="486" r:id="rId14"/>
    <p:sldId id="491" r:id="rId15"/>
    <p:sldId id="485" r:id="rId16"/>
    <p:sldId id="474" r:id="rId17"/>
  </p:sldIdLst>
  <p:sldSz cx="9144000" cy="6858000" type="screen4x3"/>
  <p:notesSz cx="6797675" cy="9926638"/>
  <p:defaultTextStyle>
    <a:defPPr>
      <a:defRPr lang="cs-CZ"/>
    </a:defPPr>
    <a:lvl1pPr algn="l" rtl="0" fontAlgn="base">
      <a:lnSpc>
        <a:spcPct val="80000"/>
      </a:lnSpc>
      <a:spcBef>
        <a:spcPct val="20000"/>
      </a:spcBef>
      <a:spcAft>
        <a:spcPct val="0"/>
      </a:spcAft>
      <a:buChar char="–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Char char="–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Char char="–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Char char="–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Char char="–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Animation="0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6CA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676" autoAdjust="0"/>
    <p:restoredTop sz="90431" autoAdjust="0"/>
  </p:normalViewPr>
  <p:slideViewPr>
    <p:cSldViewPr>
      <p:cViewPr varScale="1">
        <p:scale>
          <a:sx n="32" d="100"/>
          <a:sy n="32" d="100"/>
        </p:scale>
        <p:origin x="46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0727"/>
    </p:cViewPr>
  </p:sorterViewPr>
  <p:notesViewPr>
    <p:cSldViewPr>
      <p:cViewPr varScale="1">
        <p:scale>
          <a:sx n="50" d="100"/>
          <a:sy n="50" d="100"/>
        </p:scale>
        <p:origin x="-1672" y="-6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71810825-9784-4024-ACAD-D29DFD437C5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13634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810825-9784-4024-ACAD-D29DFD437C5E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41060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49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255D245-BFD6-40E8-B0FD-D9E5D3662F5C}" type="slidenum">
              <a:rPr lang="cs-CZ" altLang="cs-CZ" smtClean="0"/>
              <a:pPr>
                <a:spcBef>
                  <a:spcPct val="0"/>
                </a:spcBef>
              </a:pPr>
              <a:t>10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4092156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2DB8400-6B9F-4659-AF61-443415425CB5}" type="slidenum">
              <a:rPr lang="cs-CZ" altLang="cs-CZ" smtClean="0"/>
              <a:pPr>
                <a:spcBef>
                  <a:spcPct val="0"/>
                </a:spcBef>
              </a:pPr>
              <a:t>11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7155188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Zástupný symbol pro poznámky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z="1100" dirty="0" smtClean="0">
              <a:latin typeface="Arial" panose="020B0604020202020204" pitchFamily="34" charset="0"/>
            </a:endParaRPr>
          </a:p>
        </p:txBody>
      </p:sp>
      <p:sp>
        <p:nvSpPr>
          <p:cNvPr id="6451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2AD5649-641D-4FFE-AF32-0B2DC2002AB5}" type="slidenum">
              <a:rPr lang="cs-CZ" altLang="cs-CZ" smtClean="0"/>
              <a:pPr>
                <a:spcBef>
                  <a:spcPct val="0"/>
                </a:spcBef>
              </a:pPr>
              <a:t>12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3359637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Zástupný symbol pro poznámky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z="1100" dirty="0" smtClean="0">
              <a:latin typeface="Arial" panose="020B0604020202020204" pitchFamily="34" charset="0"/>
            </a:endParaRPr>
          </a:p>
        </p:txBody>
      </p:sp>
      <p:sp>
        <p:nvSpPr>
          <p:cNvPr id="6451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2AD5649-641D-4FFE-AF32-0B2DC2002AB5}" type="slidenum">
              <a:rPr lang="cs-CZ" altLang="cs-CZ" smtClean="0"/>
              <a:pPr>
                <a:spcBef>
                  <a:spcPct val="0"/>
                </a:spcBef>
              </a:pPr>
              <a:t>13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0432818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Zástupný symbol pro poznámky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706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36A0C3B-AA46-4751-A21A-AB36F2BAF246}" type="slidenum">
              <a:rPr lang="cs-CZ" altLang="cs-CZ" smtClean="0"/>
              <a:pPr>
                <a:spcBef>
                  <a:spcPct val="0"/>
                </a:spcBef>
              </a:pPr>
              <a:t>14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7328082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cs-CZ" altLang="cs-CZ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893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dirty="0" smtClean="0"/>
          </a:p>
        </p:txBody>
      </p:sp>
      <p:sp>
        <p:nvSpPr>
          <p:cNvPr id="593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8E2B5-5F83-4949-B31E-5D683C3B0366}" type="slidenum">
              <a:rPr lang="cs-CZ" smtClean="0"/>
              <a:pPr/>
              <a:t>2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109977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/>
            <a:endParaRPr lang="cs-CZ" dirty="0" smtClean="0"/>
          </a:p>
        </p:txBody>
      </p:sp>
      <p:sp>
        <p:nvSpPr>
          <p:cNvPr id="593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8E2B5-5F83-4949-B31E-5D683C3B0366}" type="slidenum">
              <a:rPr lang="cs-CZ" smtClean="0"/>
              <a:pPr/>
              <a:t>3</a:t>
            </a:fld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buSzPct val="66000"/>
              <a:buFont typeface="Wingdings" pitchFamily="2" charset="2"/>
              <a:buChar char="q"/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DE646B-2D9C-43B5-84F7-8751E4702F75}" type="slidenum">
              <a:rPr lang="cs-CZ" altLang="cs-CZ" smtClean="0"/>
              <a:pPr>
                <a:spcBef>
                  <a:spcPct val="0"/>
                </a:spcBef>
              </a:pPr>
              <a:t>4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124746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endParaRPr lang="cs-CZ" altLang="cs-CZ" dirty="0" smtClean="0">
              <a:latin typeface="Arial" panose="020B0604020202020204" pitchFamily="34" charset="0"/>
            </a:endParaRPr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C51AC4F-AFA1-4226-A5C4-F0EBD1CDBD8C}" type="slidenum">
              <a:rPr lang="cs-CZ" altLang="cs-CZ" smtClean="0"/>
              <a:pPr>
                <a:spcBef>
                  <a:spcPct val="0"/>
                </a:spcBef>
              </a:pPr>
              <a:t>5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539606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endParaRPr lang="cs-CZ" altLang="cs-CZ" dirty="0" smtClean="0">
              <a:latin typeface="Arial" panose="020B0604020202020204" pitchFamily="34" charset="0"/>
            </a:endParaRPr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C51AC4F-AFA1-4226-A5C4-F0EBD1CDBD8C}" type="slidenum">
              <a:rPr lang="cs-CZ" altLang="cs-CZ" smtClean="0"/>
              <a:pPr>
                <a:spcBef>
                  <a:spcPct val="0"/>
                </a:spcBef>
              </a:pPr>
              <a:t>6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1216536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endParaRPr lang="cs-CZ" altLang="cs-CZ" dirty="0" smtClean="0">
              <a:latin typeface="Arial" panose="020B0604020202020204" pitchFamily="34" charset="0"/>
            </a:endParaRPr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64669BD-71EE-4197-8D29-6233A3CBEF0A}" type="slidenum">
              <a:rPr lang="cs-CZ" altLang="cs-CZ" smtClean="0"/>
              <a:pPr>
                <a:spcBef>
                  <a:spcPct val="0"/>
                </a:spcBef>
              </a:pPr>
              <a:t>7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8374687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Zástupný symbol pro poznámky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08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47F87A-3717-4C86-9717-F46F3882DCCE}" type="slidenum">
              <a:rPr lang="cs-CZ" altLang="cs-CZ" smtClean="0"/>
              <a:pPr>
                <a:spcBef>
                  <a:spcPct val="0"/>
                </a:spcBef>
              </a:pPr>
              <a:t>8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1582101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Zástupný symbol pro poznámky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4403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B982E1-95A9-478D-AA48-10CEB0870665}" type="slidenum">
              <a:rPr lang="cs-CZ" altLang="cs-CZ" smtClean="0"/>
              <a:pPr>
                <a:spcBef>
                  <a:spcPct val="0"/>
                </a:spcBef>
              </a:pPr>
              <a:t>9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786661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2C80D-B867-441F-9BF7-7BCFDF4F25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256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16216" y="6245224"/>
            <a:ext cx="2018184" cy="612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55D29-72A0-48EF-878B-7AC6BB4AF6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348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16216" y="6245224"/>
            <a:ext cx="2018184" cy="612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178B5-254C-4D2E-AA99-817A34AD48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897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16216" y="6245224"/>
            <a:ext cx="2018184" cy="612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C751C-99FC-48E1-868E-4191C39502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0952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556429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080999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7" name="Obrázek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18" name="TextovéPole 17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955575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986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31059"/>
            <a:ext cx="7886700" cy="36459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graphicFrame>
        <p:nvGraphicFramePr>
          <p:cNvPr id="18" name="Tabulk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287036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9" name="Obrázek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20" name="TextovéPole 19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731414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9125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02.08.2018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99410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D05DFD-D755-408B-9930-28FC7778F02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07046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77F1BA-505C-417D-BB42-6931FDDDC77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7171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02.08.2018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1438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E20920-E906-4FA6-9E15-B0BCA439AD0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4692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16216" y="6245224"/>
            <a:ext cx="2018184" cy="612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24131-A387-404C-AC74-6ADF9E2823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096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FAC33-232A-48C8-BCA8-77B034CACE3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71058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B55D29-72A0-48EF-878B-7AC6BB4AF62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3674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B178B5-254C-4D2E-AA99-817A34AD48F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37093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CC751C-99FC-48E1-868E-4191C395027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4768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037689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16216" y="6245224"/>
            <a:ext cx="2018184" cy="612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05DFD-D755-408B-9930-28FC7778F0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675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16216" y="6245224"/>
            <a:ext cx="2018184" cy="6127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4EC91F4-1782-49F7-B6C7-CC6FEEFBC75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645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16216" y="6245224"/>
            <a:ext cx="2018184" cy="612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7F1BA-505C-417D-BB42-6931FDDDC7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4995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16216" y="6245224"/>
            <a:ext cx="2018184" cy="612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F8FEE-B756-435D-AFC5-2CEC3CA3A0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390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16216" y="6245224"/>
            <a:ext cx="2018184" cy="612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20920-E906-4FA6-9E15-B0BCA439AD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852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16216" y="6245224"/>
            <a:ext cx="2018184" cy="612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FAC33-232A-48C8-BCA8-77B034CACE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3736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599" y="304801"/>
            <a:ext cx="7966075" cy="747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12776"/>
            <a:ext cx="7958138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592931" y="119775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77" name="Line 5"/>
          <p:cNvSpPr>
            <a:spLocks noChangeShapeType="1"/>
          </p:cNvSpPr>
          <p:nvPr userDrawn="1"/>
        </p:nvSpPr>
        <p:spPr bwMode="auto">
          <a:xfrm flipV="1">
            <a:off x="609600" y="630932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44" r:id="rId2"/>
    <p:sldLayoutId id="2147484045" r:id="rId3"/>
    <p:sldLayoutId id="2147484046" r:id="rId4"/>
    <p:sldLayoutId id="2147484055" r:id="rId5"/>
    <p:sldLayoutId id="2147484047" r:id="rId6"/>
    <p:sldLayoutId id="2147484048" r:id="rId7"/>
    <p:sldLayoutId id="2147484049" r:id="rId8"/>
    <p:sldLayoutId id="2147484050" r:id="rId9"/>
    <p:sldLayoutId id="2147484051" r:id="rId10"/>
    <p:sldLayoutId id="2147484052" r:id="rId11"/>
    <p:sldLayoutId id="2147484053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Bookman Old Style" pitchFamily="18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None/>
        <a:defRPr sz="2800">
          <a:solidFill>
            <a:schemeClr val="tx1"/>
          </a:solidFill>
          <a:latin typeface="Bookman Old Style" pitchFamily="18" charset="0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7000"/>
        <a:buFont typeface="Wingdings" pitchFamily="2" charset="2"/>
        <a:buChar char="q"/>
        <a:defRPr sz="2600">
          <a:solidFill>
            <a:schemeClr val="tx1"/>
          </a:solidFill>
          <a:latin typeface="Bookman Old Style" pitchFamily="18" charset="0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6000"/>
        <a:buFont typeface="Wingdings" pitchFamily="2" charset="2"/>
        <a:buChar char="q"/>
        <a:defRPr sz="2300">
          <a:solidFill>
            <a:schemeClr val="tx1"/>
          </a:solidFill>
          <a:latin typeface="Bookman Old Style" pitchFamily="18" charset="0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Bookman Old Style" pitchFamily="18" charset="0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Bookman Old Style" pitchFamily="18" charset="0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B6A58-7A36-4533-8DE5-521D633956D1}" type="datetimeFigureOut">
              <a:rPr lang="cs-CZ" smtClean="0"/>
              <a:t>02.08.2018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431608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346691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1" name="Obrázek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170" y="6364814"/>
            <a:ext cx="1060535" cy="433888"/>
          </a:xfrm>
          <a:prstGeom prst="rect">
            <a:avLst/>
          </a:prstGeom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742161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3" name="Obrázek 1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14" name="TextovéPole 13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453223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6" name="Obrázek 1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170" y="6364814"/>
            <a:ext cx="1060535" cy="433888"/>
          </a:xfrm>
          <a:prstGeom prst="rect">
            <a:avLst/>
          </a:prstGeom>
        </p:spPr>
      </p:pic>
      <p:sp>
        <p:nvSpPr>
          <p:cNvPr id="17" name="Line 5"/>
          <p:cNvSpPr>
            <a:spLocks noChangeShapeType="1"/>
          </p:cNvSpPr>
          <p:nvPr userDrawn="1"/>
        </p:nvSpPr>
        <p:spPr bwMode="auto">
          <a:xfrm flipV="1">
            <a:off x="609600" y="630932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8319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2592288"/>
          </a:xfrm>
        </p:spPr>
        <p:txBody>
          <a:bodyPr>
            <a:normAutofit/>
          </a:bodyPr>
          <a:lstStyle/>
          <a:p>
            <a:r>
              <a:rPr lang="cs-CZ" sz="4400" b="1" dirty="0" smtClean="0">
                <a:latin typeface="Bookman Old Style" pitchFamily="18" charset="0"/>
                <a:cs typeface="Angsana New" pitchFamily="18" charset="-34"/>
              </a:rPr>
              <a:t>VÝZNAM </a:t>
            </a:r>
            <a:r>
              <a:rPr lang="cs-CZ" sz="4400" b="1" smtClean="0">
                <a:latin typeface="Bookman Old Style" pitchFamily="18" charset="0"/>
                <a:cs typeface="Angsana New" pitchFamily="18" charset="-34"/>
              </a:rPr>
              <a:t>A </a:t>
            </a:r>
            <a:r>
              <a:rPr lang="cs-CZ" sz="4400" b="1" smtClean="0">
                <a:latin typeface="Bookman Old Style" pitchFamily="18" charset="0"/>
                <a:cs typeface="Angsana New" pitchFamily="18" charset="-34"/>
              </a:rPr>
              <a:t>VÝCHODISKA </a:t>
            </a:r>
            <a:r>
              <a:rPr lang="cs-CZ" sz="4400" b="1" dirty="0" smtClean="0">
                <a:latin typeface="Bookman Old Style" pitchFamily="18" charset="0"/>
                <a:cs typeface="Angsana New" pitchFamily="18" charset="-34"/>
              </a:rPr>
              <a:t>PERSONÁLNÍHO PLÁNOVÁNÍ</a:t>
            </a:r>
            <a:endParaRPr lang="cs-CZ" sz="44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</a:rPr>
              <a:t>PhDr.</a:t>
            </a:r>
            <a:r>
              <a:rPr kumimoji="0" lang="cs-CZ" sz="1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</a:rPr>
              <a:t> Ľubomír Kubínyi, Ph.D., K 104</a:t>
            </a:r>
            <a:endParaRPr kumimoji="0" lang="cs-CZ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70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Nadpis 1"/>
          <p:cNvSpPr>
            <a:spLocks noGrp="1"/>
          </p:cNvSpPr>
          <p:nvPr>
            <p:ph type="title"/>
          </p:nvPr>
        </p:nvSpPr>
        <p:spPr>
          <a:xfrm>
            <a:off x="914400" y="1052736"/>
            <a:ext cx="8229600" cy="717550"/>
          </a:xfrm>
        </p:spPr>
        <p:txBody>
          <a:bodyPr/>
          <a:lstStyle/>
          <a:p>
            <a:r>
              <a:rPr lang="cs-CZ" sz="3200" b="1" dirty="0">
                <a:latin typeface="Bookman Old Style" pitchFamily="18" charset="0"/>
              </a:rPr>
              <a:t>2. Proces personálního plánování</a:t>
            </a:r>
            <a:endParaRPr lang="cs-CZ" altLang="cs-CZ" sz="3200" dirty="0" smtClean="0"/>
          </a:p>
        </p:txBody>
      </p:sp>
      <p:sp>
        <p:nvSpPr>
          <p:cNvPr id="6" name="Obdélník 5"/>
          <p:cNvSpPr/>
          <p:nvPr/>
        </p:nvSpPr>
        <p:spPr>
          <a:xfrm>
            <a:off x="750888" y="1852613"/>
            <a:ext cx="7777162" cy="43581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Clr>
                <a:schemeClr val="accent2"/>
              </a:buClr>
              <a:buSzPct val="75000"/>
              <a:buNone/>
              <a:tabLst>
                <a:tab pos="0" algn="l"/>
              </a:tabLst>
              <a:defRPr/>
            </a:pPr>
            <a:r>
              <a:rPr lang="cs-CZ" sz="2600" dirty="0" smtClean="0">
                <a:latin typeface="Bookman Old Style" pitchFamily="18" charset="0"/>
                <a:cs typeface="Arial" panose="020B0604020202020204" pitchFamily="34" charset="0"/>
              </a:rPr>
              <a:t>V rámci personálního plánování jsou zpracovávané následující plány </a:t>
            </a:r>
          </a:p>
          <a:p>
            <a:pPr marL="628650" lvl="1" indent="-357188" algn="just" defTabSz="542925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0" algn="l"/>
              </a:tabLst>
              <a:defRPr/>
            </a:pPr>
            <a:r>
              <a:rPr lang="cs-CZ" dirty="0" smtClean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plány počtu zaměstnanců,</a:t>
            </a:r>
          </a:p>
          <a:p>
            <a:pPr marL="628650" lvl="1" indent="-357188" algn="just" defTabSz="542925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0" algn="l"/>
              </a:tabLst>
              <a:defRPr/>
            </a:pPr>
            <a:r>
              <a:rPr lang="cs-CZ" dirty="0" smtClean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plány pokrytí počtu zaměstnanců,</a:t>
            </a:r>
          </a:p>
          <a:p>
            <a:pPr marL="628650" lvl="1" indent="-357188" algn="just" defTabSz="542925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0" algn="l"/>
              </a:tabLst>
              <a:defRPr/>
            </a:pPr>
            <a:r>
              <a:rPr lang="cs-CZ" dirty="0" smtClean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plány jednotlivých personálních činností </a:t>
            </a:r>
          </a:p>
          <a:p>
            <a:pPr marL="722313" lvl="1" algn="just" defTabSz="542925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80000"/>
              <a:buNone/>
              <a:tabLst>
                <a:tab pos="0" algn="l"/>
              </a:tabLst>
              <a:defRPr/>
            </a:pPr>
            <a:r>
              <a:rPr lang="cs-CZ" sz="2000" dirty="0" smtClean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(Plány </a:t>
            </a:r>
            <a:r>
              <a:rPr lang="cs-CZ" sz="2000" dirty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získávání a výběru,  </a:t>
            </a:r>
            <a:r>
              <a:rPr lang="cs-CZ" sz="2000" dirty="0" smtClean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Plány </a:t>
            </a:r>
            <a:r>
              <a:rPr lang="cs-CZ" sz="2000" dirty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vzdělávání a rozvoje pracovníků, </a:t>
            </a:r>
            <a:r>
              <a:rPr lang="cs-CZ" sz="2000" dirty="0" smtClean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Plány </a:t>
            </a:r>
            <a:r>
              <a:rPr lang="cs-CZ" sz="2000" dirty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rozmísťování pracovníků, </a:t>
            </a:r>
            <a:r>
              <a:rPr lang="cs-CZ" sz="2000" dirty="0" smtClean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Plány </a:t>
            </a:r>
            <a:r>
              <a:rPr lang="cs-CZ" sz="2000" dirty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odměňování a zvyšování produktivity, </a:t>
            </a:r>
            <a:r>
              <a:rPr lang="cs-CZ" sz="2000" dirty="0" smtClean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Plány </a:t>
            </a:r>
            <a:r>
              <a:rPr lang="cs-CZ" sz="2000" dirty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penzionování a propouštění, </a:t>
            </a:r>
            <a:r>
              <a:rPr lang="cs-CZ" sz="2000" dirty="0" smtClean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Plány </a:t>
            </a:r>
            <a:r>
              <a:rPr lang="cs-CZ" sz="2000" dirty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hodnocení </a:t>
            </a:r>
            <a:r>
              <a:rPr lang="cs-CZ" sz="2000" dirty="0" smtClean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zaměstnanců).      </a:t>
            </a:r>
            <a:endParaRPr lang="cs-CZ" sz="2000" dirty="0">
              <a:latin typeface="Bookman Old Style" panose="0205060405050502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hangingPunct="1">
              <a:buFont typeface="Arial" pitchFamily="34" charset="0"/>
              <a:buChar char="•"/>
              <a:defRPr/>
            </a:pPr>
            <a:endParaRPr lang="cs-CZ" sz="26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0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>
          <a:xfrm>
            <a:off x="565100" y="980728"/>
            <a:ext cx="8191251" cy="705644"/>
          </a:xfrm>
        </p:spPr>
        <p:txBody>
          <a:bodyPr/>
          <a:lstStyle/>
          <a:p>
            <a:pPr marL="0" indent="0" eaLnBrk="1" hangingPunct="1">
              <a:buFont typeface="+mj-lt"/>
              <a:buNone/>
            </a:pPr>
            <a:r>
              <a:rPr lang="cs-CZ" altLang="cs-CZ" sz="3200" b="1" dirty="0" smtClean="0">
                <a:latin typeface="Bookman Old Style" panose="02050604050505020204" pitchFamily="18" charset="0"/>
              </a:rPr>
              <a:t>2.Proces personálního plánování</a:t>
            </a:r>
          </a:p>
        </p:txBody>
      </p:sp>
      <p:sp>
        <p:nvSpPr>
          <p:cNvPr id="6" name="Obdélník 5"/>
          <p:cNvSpPr/>
          <p:nvPr/>
        </p:nvSpPr>
        <p:spPr>
          <a:xfrm>
            <a:off x="755576" y="1686372"/>
            <a:ext cx="7632700" cy="4201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Clr>
                <a:schemeClr val="accent2"/>
              </a:buClr>
              <a:buSzPct val="75000"/>
              <a:buNone/>
              <a:tabLst>
                <a:tab pos="0" algn="l"/>
              </a:tabLst>
              <a:defRPr/>
            </a:pPr>
            <a:r>
              <a:rPr lang="cs-CZ" sz="2600" b="1" dirty="0">
                <a:latin typeface="Bookman Old Style" pitchFamily="18" charset="0"/>
                <a:cs typeface="Arial" panose="020B0604020202020204" pitchFamily="34" charset="0"/>
              </a:rPr>
              <a:t>Plánování LZ </a:t>
            </a:r>
            <a:r>
              <a:rPr lang="cs-CZ" sz="2600" dirty="0">
                <a:latin typeface="Bookman Old Style" pitchFamily="18" charset="0"/>
                <a:cs typeface="Arial" panose="020B0604020202020204" pitchFamily="34" charset="0"/>
              </a:rPr>
              <a:t>zahrnuje:  </a:t>
            </a:r>
          </a:p>
          <a:p>
            <a:pPr marL="628650" lvl="1" indent="-357188" algn="just" defTabSz="542925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0" algn="l"/>
              </a:tabLst>
              <a:defRPr/>
            </a:pPr>
            <a:r>
              <a:rPr lang="cs-CZ" dirty="0" smtClean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rozbor </a:t>
            </a:r>
            <a:r>
              <a:rPr lang="cs-CZ" dirty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prostředí,</a:t>
            </a:r>
          </a:p>
          <a:p>
            <a:pPr marL="628650" lvl="1" indent="-357188" algn="just" defTabSz="542925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0" algn="l"/>
              </a:tabLst>
              <a:defRPr/>
            </a:pPr>
            <a:r>
              <a:rPr lang="cs-CZ" dirty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předpověď poptávky po práci,</a:t>
            </a:r>
          </a:p>
          <a:p>
            <a:pPr marL="628650" lvl="1" indent="-357188" algn="just" defTabSz="542925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0" algn="l"/>
              </a:tabLst>
              <a:defRPr/>
            </a:pPr>
            <a:r>
              <a:rPr lang="cs-CZ" dirty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předpověď nabídky lidských zdrojů,</a:t>
            </a:r>
          </a:p>
          <a:p>
            <a:pPr marL="628650" lvl="1" indent="-357188" algn="just" defTabSz="542925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0" algn="l"/>
              </a:tabLst>
              <a:defRPr/>
            </a:pPr>
            <a:r>
              <a:rPr lang="cs-CZ" dirty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identifikaci rozdílu mezi předvídanou poptávkou po práci a nabídkou pracovní síly včetně způsobů řešení,</a:t>
            </a:r>
          </a:p>
          <a:p>
            <a:pPr marL="628650" lvl="1" indent="-357188" algn="just" defTabSz="542925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0" algn="l"/>
              </a:tabLst>
              <a:defRPr/>
            </a:pPr>
            <a:r>
              <a:rPr lang="cs-CZ" dirty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harmonogram akcí k realizací řešení,</a:t>
            </a:r>
          </a:p>
          <a:p>
            <a:pPr marL="628650" lvl="1" indent="-357188" algn="just" defTabSz="542925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0" algn="l"/>
              </a:tabLst>
              <a:defRPr/>
            </a:pPr>
            <a:r>
              <a:rPr lang="cs-CZ" dirty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kontrolu a vyhodnocení</a:t>
            </a:r>
            <a:r>
              <a:rPr lang="cs-CZ" dirty="0" smtClean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71462" lvl="1" algn="r" defTabSz="542925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SzPct val="80000"/>
              <a:buNone/>
              <a:tabLst>
                <a:tab pos="0" algn="l"/>
              </a:tabLst>
              <a:defRPr/>
            </a:pPr>
            <a:r>
              <a:rPr lang="cs-CZ" sz="1800" dirty="0">
                <a:latin typeface="Bookman Old Style" panose="02050604050505020204" pitchFamily="18" charset="0"/>
              </a:rPr>
              <a:t>(Dvořáková, 2012, </a:t>
            </a:r>
            <a:r>
              <a:rPr lang="cs-CZ" sz="1800" dirty="0" smtClean="0">
                <a:latin typeface="Bookman Old Style" panose="02050604050505020204" pitchFamily="18" charset="0"/>
              </a:rPr>
              <a:t>s.121)</a:t>
            </a:r>
            <a:endParaRPr lang="cs-CZ" sz="2400" b="1" dirty="0">
              <a:solidFill>
                <a:srgbClr val="FF99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81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772816"/>
            <a:ext cx="7972425" cy="3312368"/>
          </a:xfrm>
        </p:spPr>
        <p:txBody>
          <a:bodyPr>
            <a:noAutofit/>
          </a:bodyPr>
          <a:lstStyle/>
          <a:p>
            <a:pPr marL="0" indent="0" algn="just" eaLnBrk="1" fontAlgn="base" hangingPunct="1">
              <a:lnSpc>
                <a:spcPct val="100000"/>
              </a:lnSpc>
              <a:spcAft>
                <a:spcPts val="1200"/>
              </a:spcAft>
              <a:buClr>
                <a:schemeClr val="accent2"/>
              </a:buClr>
              <a:buSzPct val="75000"/>
              <a:buNone/>
              <a:tabLst>
                <a:tab pos="0" algn="l"/>
              </a:tabLst>
              <a:defRPr/>
            </a:pPr>
            <a:r>
              <a:rPr lang="cs-CZ" sz="2600" dirty="0" smtClean="0">
                <a:latin typeface="Bookman Old Style" pitchFamily="18" charset="0"/>
              </a:rPr>
              <a:t>Základní metody personálního plánování se vztahují k oblasti</a:t>
            </a:r>
            <a:endParaRPr lang="cs-CZ" sz="2600" dirty="0">
              <a:latin typeface="Bookman Old Style" pitchFamily="18" charset="0"/>
            </a:endParaRPr>
          </a:p>
          <a:p>
            <a:pPr marL="628650" lvl="1" indent="-357188" algn="just" defTabSz="542925" eaLnBrk="1" fontAlgn="base" hangingPunct="1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0" algn="l"/>
              </a:tabLst>
              <a:defRPr/>
            </a:pPr>
            <a:r>
              <a:rPr lang="cs-CZ" dirty="0" smtClean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stanovení počtu pracovníků,</a:t>
            </a:r>
          </a:p>
          <a:p>
            <a:pPr marL="628650" lvl="1" indent="-357188" algn="just" defTabSz="542925" eaLnBrk="1" fontAlgn="base" hangingPunct="1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0" algn="l"/>
              </a:tabLst>
              <a:defRPr/>
            </a:pPr>
            <a:r>
              <a:rPr lang="cs-CZ" dirty="0" smtClean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pokrytí stanoveného počtu pracovníků.</a:t>
            </a:r>
          </a:p>
        </p:txBody>
      </p:sp>
      <p:sp>
        <p:nvSpPr>
          <p:cNvPr id="63491" name="Obdélník 5"/>
          <p:cNvSpPr>
            <a:spLocks noChangeArrowheads="1"/>
          </p:cNvSpPr>
          <p:nvPr/>
        </p:nvSpPr>
        <p:spPr bwMode="auto">
          <a:xfrm>
            <a:off x="938474" y="1052736"/>
            <a:ext cx="7463903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Bookman Old Style" panose="020506040505050202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7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Bookman Old Style" panose="020506040505050202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6000"/>
              <a:buFont typeface="Wingdings" panose="05000000000000000000" pitchFamily="2" charset="2"/>
              <a:buChar char="q"/>
              <a:defRPr sz="2500">
                <a:solidFill>
                  <a:schemeClr val="tx1"/>
                </a:solidFill>
                <a:latin typeface="Bookman Old Style" panose="020506040505050202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man Old Style" panose="02050604050505020204" pitchFamily="18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Bookman Old Style" panose="02050604050505020204" pitchFamily="18" charset="0"/>
              </a:defRPr>
            </a:lvl9pPr>
          </a:lstStyle>
          <a:p>
            <a:pPr algn="just">
              <a:buSzPct val="98000"/>
              <a:buNone/>
              <a:defRPr/>
            </a:pPr>
            <a:r>
              <a:rPr lang="cs-CZ" sz="3200" b="1" dirty="0" smtClean="0"/>
              <a:t>3. Metody </a:t>
            </a:r>
            <a:r>
              <a:rPr lang="cs-CZ" sz="3200" b="1" dirty="0"/>
              <a:t>personálního plánování</a:t>
            </a:r>
          </a:p>
        </p:txBody>
      </p:sp>
    </p:spTree>
    <p:extLst>
      <p:ext uri="{BB962C8B-B14F-4D97-AF65-F5344CB8AC3E}">
        <p14:creationId xmlns:p14="http://schemas.microsoft.com/office/powerpoint/2010/main" val="223073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1844824"/>
            <a:ext cx="7972425" cy="4516438"/>
          </a:xfrm>
        </p:spPr>
        <p:txBody>
          <a:bodyPr>
            <a:noAutofit/>
          </a:bodyPr>
          <a:lstStyle/>
          <a:p>
            <a:pPr marL="0" indent="0" algn="just" fontAlgn="base">
              <a:lnSpc>
                <a:spcPct val="100000"/>
              </a:lnSpc>
              <a:spcAft>
                <a:spcPts val="1200"/>
              </a:spcAft>
              <a:buClr>
                <a:schemeClr val="accent2"/>
              </a:buClr>
              <a:buSzPct val="75000"/>
              <a:buNone/>
              <a:tabLst>
                <a:tab pos="0" algn="l"/>
              </a:tabLst>
              <a:defRPr/>
            </a:pPr>
            <a:r>
              <a:rPr lang="cs-CZ" sz="2600" dirty="0">
                <a:latin typeface="Bookman Old Style" pitchFamily="18" charset="0"/>
              </a:rPr>
              <a:t>K základním metodám pro určení </a:t>
            </a:r>
            <a:r>
              <a:rPr lang="cs-CZ" sz="2600" b="1" dirty="0">
                <a:latin typeface="Bookman Old Style" pitchFamily="18" charset="0"/>
              </a:rPr>
              <a:t>odhadu potřeby pracovníků </a:t>
            </a:r>
            <a:r>
              <a:rPr lang="cs-CZ" sz="2600" dirty="0">
                <a:latin typeface="Bookman Old Style" pitchFamily="18" charset="0"/>
              </a:rPr>
              <a:t>patří následující metody: </a:t>
            </a:r>
          </a:p>
          <a:p>
            <a:pPr algn="just" eaLnBrk="1" hangingPunct="1">
              <a:lnSpc>
                <a:spcPct val="90000"/>
              </a:lnSpc>
              <a:buSzPct val="66000"/>
              <a:defRPr/>
            </a:pPr>
            <a:endParaRPr lang="cs-CZ" sz="1200" dirty="0" smtClean="0"/>
          </a:p>
          <a:p>
            <a:pPr marL="628650" lvl="1" indent="-357188" algn="just" defTabSz="542925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0" algn="l"/>
              </a:tabLst>
              <a:defRPr/>
            </a:pPr>
            <a:r>
              <a:rPr lang="cs-CZ" dirty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delfská metoda a metoda kaskádová</a:t>
            </a:r>
            <a:r>
              <a:rPr lang="cs-CZ" dirty="0" smtClean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metoda odborných odhadů, </a:t>
            </a:r>
            <a:r>
              <a:rPr lang="cs-CZ" dirty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které jsou metodami </a:t>
            </a:r>
            <a:r>
              <a:rPr lang="cs-CZ" u="sng" dirty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intuitivními</a:t>
            </a:r>
            <a:r>
              <a:rPr lang="cs-CZ" dirty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  </a:t>
            </a:r>
          </a:p>
          <a:p>
            <a:pPr marL="628650" lvl="1" indent="-357188" algn="just" defTabSz="542925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0" algn="l"/>
              </a:tabLst>
              <a:defRPr/>
            </a:pPr>
            <a:r>
              <a:rPr lang="cs-CZ" dirty="0" smtClean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metody </a:t>
            </a:r>
            <a:r>
              <a:rPr lang="cs-CZ" dirty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založené na analýze vývojových trendů, a metody založené na pracovních normách, tedy metody svou povahou </a:t>
            </a:r>
            <a:r>
              <a:rPr lang="cs-CZ" u="sng" dirty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kvantitativní. </a:t>
            </a:r>
          </a:p>
        </p:txBody>
      </p:sp>
      <p:sp>
        <p:nvSpPr>
          <p:cNvPr id="63491" name="Obdélník 5"/>
          <p:cNvSpPr>
            <a:spLocks noChangeArrowheads="1"/>
          </p:cNvSpPr>
          <p:nvPr/>
        </p:nvSpPr>
        <p:spPr bwMode="auto">
          <a:xfrm>
            <a:off x="938472" y="1196752"/>
            <a:ext cx="7463903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Bookman Old Style" panose="020506040505050202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7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Bookman Old Style" panose="020506040505050202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6000"/>
              <a:buFont typeface="Wingdings" panose="05000000000000000000" pitchFamily="2" charset="2"/>
              <a:buChar char="q"/>
              <a:defRPr sz="2500">
                <a:solidFill>
                  <a:schemeClr val="tx1"/>
                </a:solidFill>
                <a:latin typeface="Bookman Old Style" panose="020506040505050202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Bookman Old Style" panose="02050604050505020204" pitchFamily="18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Bookman Old Style" panose="02050604050505020204" pitchFamily="18" charset="0"/>
              </a:defRPr>
            </a:lvl9pPr>
          </a:lstStyle>
          <a:p>
            <a:pPr algn="just">
              <a:buSzPct val="98000"/>
              <a:buNone/>
              <a:defRPr/>
            </a:pPr>
            <a:r>
              <a:rPr lang="cs-CZ" sz="3200" b="1" dirty="0" smtClean="0"/>
              <a:t>3. Metody </a:t>
            </a:r>
            <a:r>
              <a:rPr lang="cs-CZ" sz="3200" b="1" dirty="0"/>
              <a:t>personálního plánování</a:t>
            </a:r>
          </a:p>
        </p:txBody>
      </p:sp>
    </p:spTree>
    <p:extLst>
      <p:ext uri="{BB962C8B-B14F-4D97-AF65-F5344CB8AC3E}">
        <p14:creationId xmlns:p14="http://schemas.microsoft.com/office/powerpoint/2010/main" val="263186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Nadpis 1"/>
          <p:cNvSpPr>
            <a:spLocks noGrp="1"/>
          </p:cNvSpPr>
          <p:nvPr>
            <p:ph type="title"/>
          </p:nvPr>
        </p:nvSpPr>
        <p:spPr>
          <a:xfrm>
            <a:off x="742949" y="1181582"/>
            <a:ext cx="7939087" cy="858838"/>
          </a:xfrm>
        </p:spPr>
        <p:txBody>
          <a:bodyPr/>
          <a:lstStyle/>
          <a:p>
            <a:r>
              <a:rPr lang="cs-CZ" sz="3200" b="1" dirty="0" smtClean="0">
                <a:latin typeface="Bookman Old Style" panose="02050604050505020204" pitchFamily="18" charset="0"/>
              </a:rPr>
              <a:t>3. </a:t>
            </a:r>
            <a:r>
              <a:rPr lang="cs-CZ" sz="3200" b="1" dirty="0">
                <a:latin typeface="Bookman Old Style" panose="02050604050505020204" pitchFamily="18" charset="0"/>
              </a:rPr>
              <a:t>Metody personálního plánování</a:t>
            </a:r>
            <a:endParaRPr lang="cs-CZ" altLang="cs-CZ" sz="3200" dirty="0" smtClean="0">
              <a:latin typeface="Bookman Old Style" panose="020506040505050202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958" y="2204864"/>
            <a:ext cx="7643813" cy="3610074"/>
          </a:xfrm>
        </p:spPr>
        <p:txBody>
          <a:bodyPr>
            <a:normAutofit/>
          </a:bodyPr>
          <a:lstStyle/>
          <a:p>
            <a:pPr marL="0" indent="0" algn="just" fontAlgn="base">
              <a:lnSpc>
                <a:spcPct val="100000"/>
              </a:lnSpc>
              <a:spcAft>
                <a:spcPts val="1200"/>
              </a:spcAft>
              <a:buClr>
                <a:schemeClr val="accent2"/>
              </a:buClr>
              <a:buSzPct val="75000"/>
              <a:buNone/>
              <a:tabLst>
                <a:tab pos="0" algn="l"/>
              </a:tabLst>
              <a:defRPr/>
            </a:pPr>
            <a:r>
              <a:rPr lang="cs-CZ" dirty="0" smtClean="0">
                <a:latin typeface="Bookman Old Style" pitchFamily="18" charset="0"/>
              </a:rPr>
              <a:t>Metody odhadu </a:t>
            </a:r>
            <a:r>
              <a:rPr lang="cs-CZ" b="1" dirty="0" smtClean="0">
                <a:latin typeface="Bookman Old Style" pitchFamily="18" charset="0"/>
              </a:rPr>
              <a:t>vnitřních zdrojů pracovních sil</a:t>
            </a:r>
          </a:p>
          <a:p>
            <a:pPr marL="628650" lvl="1" indent="-357188" algn="just" defTabSz="542925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0" algn="l"/>
              </a:tabLst>
              <a:defRPr/>
            </a:pPr>
            <a:r>
              <a:rPr lang="cs-CZ" dirty="0" smtClean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bilanční metoda, </a:t>
            </a:r>
          </a:p>
          <a:p>
            <a:pPr marL="628650" lvl="1" indent="-357188" algn="just" defTabSz="542925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0" algn="l"/>
              </a:tabLst>
              <a:defRPr/>
            </a:pPr>
            <a:r>
              <a:rPr lang="cs-CZ" dirty="0" smtClean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metoda založená na plánech  následnictví ve funkcích, </a:t>
            </a:r>
          </a:p>
          <a:p>
            <a:pPr marL="628650" lvl="1" indent="-357188" algn="just" defTabSz="542925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0" algn="l"/>
              </a:tabLst>
              <a:defRPr/>
            </a:pPr>
            <a:r>
              <a:rPr lang="cs-CZ" dirty="0" smtClean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metoda založená </a:t>
            </a:r>
            <a:r>
              <a:rPr lang="cs-CZ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Markovově</a:t>
            </a:r>
            <a:r>
              <a:rPr lang="cs-CZ" dirty="0" smtClean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analýze. </a:t>
            </a:r>
          </a:p>
          <a:p>
            <a:pPr marL="271462" lvl="1" indent="0" algn="r" defTabSz="542925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80000"/>
              <a:buNone/>
              <a:tabLst>
                <a:tab pos="0" algn="l"/>
              </a:tabLst>
              <a:defRPr/>
            </a:pPr>
            <a:r>
              <a:rPr lang="cs-CZ" altLang="cs-CZ" sz="1800" dirty="0" smtClean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altLang="cs-CZ" sz="1800" dirty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Koubek, 2007, s. </a:t>
            </a:r>
            <a:r>
              <a:rPr lang="cs-CZ" altLang="cs-CZ" sz="1800" dirty="0" smtClean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111-115</a:t>
            </a:r>
            <a:r>
              <a:rPr lang="cs-CZ" altLang="cs-CZ" dirty="0" smtClean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endParaRPr lang="cs-CZ" altLang="cs-CZ" dirty="0">
              <a:latin typeface="Bookman Old Style" panose="0205060405050502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71462" lvl="1" indent="0" algn="just" defTabSz="542925" fontAlgn="base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80000"/>
              <a:buNone/>
              <a:tabLst>
                <a:tab pos="0" algn="l"/>
              </a:tabLst>
              <a:defRPr/>
            </a:pPr>
            <a:endParaRPr lang="cs-CZ" dirty="0" smtClean="0">
              <a:latin typeface="Bookman Old Style" panose="0205060405050502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19138" indent="-360363" algn="just" eaLnBrk="1" hangingPunct="1">
              <a:lnSpc>
                <a:spcPct val="110000"/>
              </a:lnSpc>
              <a:buSzPct val="66000"/>
              <a:buFont typeface="Wingdings" panose="05000000000000000000" pitchFamily="2" charset="2"/>
              <a:buChar char="q"/>
              <a:defRPr/>
            </a:pPr>
            <a:endParaRPr lang="cs-CZ" sz="2600" dirty="0"/>
          </a:p>
          <a:p>
            <a:pPr marL="719138" indent="-360363" eaLnBrk="1" hangingPunct="1">
              <a:buClr>
                <a:srgbClr val="FF0000"/>
              </a:buClr>
              <a:buFont typeface="+mj-lt"/>
              <a:buAutoNum type="arabicPeriod"/>
              <a:defRPr/>
            </a:pPr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177032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219656" y="3356992"/>
            <a:ext cx="6984776" cy="72008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cs-CZ" sz="3200" dirty="0" smtClean="0">
                <a:latin typeface="Bookman Old Style" panose="02050604050505020204" pitchFamily="18" charset="0"/>
              </a:rPr>
              <a:t>Děkuji za pozornost.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sz="2000" dirty="0"/>
          </a:p>
        </p:txBody>
      </p:sp>
      <p:sp>
        <p:nvSpPr>
          <p:cNvPr id="6" name="Obdélník 1"/>
          <p:cNvSpPr>
            <a:spLocks noChangeArrowheads="1"/>
          </p:cNvSpPr>
          <p:nvPr/>
        </p:nvSpPr>
        <p:spPr bwMode="auto">
          <a:xfrm>
            <a:off x="1187624" y="1340768"/>
            <a:ext cx="6984776" cy="943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 sz="28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7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6000"/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>
              <a:spcBef>
                <a:spcPts val="300"/>
              </a:spcBef>
              <a:buClr>
                <a:schemeClr val="tx1"/>
              </a:buClr>
              <a:buNone/>
              <a:defRPr/>
            </a:pPr>
            <a:r>
              <a:rPr lang="cs-CZ" sz="3400" b="1" dirty="0" smtClean="0"/>
              <a:t>Závěr</a:t>
            </a:r>
            <a:endParaRPr lang="cs-CZ" sz="3200" b="1" dirty="0"/>
          </a:p>
          <a:p>
            <a:pPr eaLnBrk="1" hangingPunct="1">
              <a:spcBef>
                <a:spcPts val="300"/>
              </a:spcBef>
              <a:buClr>
                <a:schemeClr val="tx1"/>
              </a:buClr>
              <a:buNone/>
              <a:defRPr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185284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040" y="1052736"/>
            <a:ext cx="8001000" cy="78397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3600" b="1" dirty="0">
                <a:latin typeface="Bookman Old Style" panose="02050604050505020204" pitchFamily="18" charset="0"/>
              </a:rPr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3966" y="1721058"/>
            <a:ext cx="8192489" cy="458826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000" dirty="0">
                <a:latin typeface="Bookman Old Style" panose="02050604050505020204" pitchFamily="18" charset="0"/>
              </a:rPr>
              <a:t>ARMSTRONG, Michael a </a:t>
            </a:r>
            <a:r>
              <a:rPr lang="cs-CZ" sz="2000" dirty="0" err="1">
                <a:latin typeface="Bookman Old Style" panose="02050604050505020204" pitchFamily="18" charset="0"/>
              </a:rPr>
              <a:t>Stephen</a:t>
            </a:r>
            <a:r>
              <a:rPr lang="cs-CZ" sz="2000" dirty="0">
                <a:latin typeface="Bookman Old Style" panose="02050604050505020204" pitchFamily="18" charset="0"/>
              </a:rPr>
              <a:t> TAYLOR. </a:t>
            </a:r>
            <a:r>
              <a:rPr lang="cs-CZ" sz="2000" i="1" dirty="0">
                <a:latin typeface="Bookman Old Style" panose="02050604050505020204" pitchFamily="18" charset="0"/>
              </a:rPr>
              <a:t>Řízení lidských zdrojů: </a:t>
            </a:r>
            <a:r>
              <a:rPr lang="cs-CZ" sz="2000" i="1" dirty="0" smtClean="0">
                <a:latin typeface="Bookman Old Style" panose="02050604050505020204" pitchFamily="18" charset="0"/>
              </a:rPr>
              <a:t>moderní </a:t>
            </a:r>
            <a:r>
              <a:rPr lang="cs-CZ" sz="2000" i="1" dirty="0">
                <a:latin typeface="Bookman Old Style" panose="02050604050505020204" pitchFamily="18" charset="0"/>
              </a:rPr>
              <a:t>pojetí a postupy: 13. vydání</a:t>
            </a:r>
            <a:r>
              <a:rPr lang="cs-CZ" sz="2000" dirty="0">
                <a:latin typeface="Bookman Old Style" panose="02050604050505020204" pitchFamily="18" charset="0"/>
              </a:rPr>
              <a:t>. Praha: </a:t>
            </a:r>
            <a:r>
              <a:rPr lang="cs-CZ" sz="2000" dirty="0" err="1">
                <a:latin typeface="Bookman Old Style" panose="02050604050505020204" pitchFamily="18" charset="0"/>
              </a:rPr>
              <a:t>Grada</a:t>
            </a:r>
            <a:r>
              <a:rPr lang="cs-CZ" sz="2000" dirty="0">
                <a:latin typeface="Bookman Old Style" panose="02050604050505020204" pitchFamily="18" charset="0"/>
              </a:rPr>
              <a:t> </a:t>
            </a:r>
            <a:r>
              <a:rPr lang="cs-CZ" sz="2000" dirty="0" err="1">
                <a:latin typeface="Bookman Old Style" panose="02050604050505020204" pitchFamily="18" charset="0"/>
              </a:rPr>
              <a:t>Publishing</a:t>
            </a:r>
            <a:r>
              <a:rPr lang="cs-CZ" sz="2000" dirty="0">
                <a:latin typeface="Bookman Old Style" panose="02050604050505020204" pitchFamily="18" charset="0"/>
              </a:rPr>
              <a:t>, 2015. ISBN 978-80-247-5258-7</a:t>
            </a:r>
            <a:r>
              <a:rPr lang="cs-CZ" sz="2000" dirty="0" smtClean="0">
                <a:latin typeface="Bookman Old Style" panose="020506040505050202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cs-CZ" sz="2000" dirty="0" smtClean="0">
                <a:latin typeface="Bookman Old Style" panose="02050604050505020204" pitchFamily="18" charset="0"/>
              </a:rPr>
              <a:t>DVOŘÁKOVÁ</a:t>
            </a:r>
            <a:r>
              <a:rPr lang="cs-CZ" sz="2000" dirty="0">
                <a:latin typeface="Bookman Old Style" panose="02050604050505020204" pitchFamily="18" charset="0"/>
              </a:rPr>
              <a:t>, Zuzana. </a:t>
            </a:r>
            <a:r>
              <a:rPr lang="cs-CZ" sz="2000" i="1" dirty="0">
                <a:latin typeface="Bookman Old Style" panose="02050604050505020204" pitchFamily="18" charset="0"/>
              </a:rPr>
              <a:t>Řízení lidských zdrojů</a:t>
            </a:r>
            <a:r>
              <a:rPr lang="cs-CZ" sz="2000" dirty="0">
                <a:latin typeface="Bookman Old Style" panose="02050604050505020204" pitchFamily="18" charset="0"/>
              </a:rPr>
              <a:t>. Praha: C. H. Beck, 2012. Beckova edice ekonomie. ISBN 978-80-7400-347-9.</a:t>
            </a:r>
          </a:p>
          <a:p>
            <a:pPr marL="0" indent="0" algn="just">
              <a:spcAft>
                <a:spcPts val="300"/>
              </a:spcAft>
              <a:buNone/>
            </a:pPr>
            <a:r>
              <a:rPr lang="cs-CZ" sz="2000" dirty="0">
                <a:latin typeface="Bookman Old Style" panose="02050604050505020204" pitchFamily="18" charset="0"/>
              </a:rPr>
              <a:t>KOCIANOVÁ, Renata. Personální řízení: východiska a vývoj. 2., </a:t>
            </a:r>
            <a:r>
              <a:rPr lang="cs-CZ" sz="2000" dirty="0" err="1">
                <a:latin typeface="Bookman Old Style" panose="02050604050505020204" pitchFamily="18" charset="0"/>
              </a:rPr>
              <a:t>přeprac</a:t>
            </a:r>
            <a:r>
              <a:rPr lang="cs-CZ" sz="2000" dirty="0">
                <a:latin typeface="Bookman Old Style" panose="02050604050505020204" pitchFamily="18" charset="0"/>
              </a:rPr>
              <a:t>. a </a:t>
            </a:r>
            <a:r>
              <a:rPr lang="cs-CZ" sz="2000" dirty="0" err="1">
                <a:latin typeface="Bookman Old Style" panose="02050604050505020204" pitchFamily="18" charset="0"/>
              </a:rPr>
              <a:t>rozš</a:t>
            </a:r>
            <a:r>
              <a:rPr lang="cs-CZ" sz="2000" dirty="0">
                <a:latin typeface="Bookman Old Style" panose="02050604050505020204" pitchFamily="18" charset="0"/>
              </a:rPr>
              <a:t>. vyd. Praha: </a:t>
            </a:r>
            <a:r>
              <a:rPr lang="cs-CZ" sz="2000" dirty="0" err="1">
                <a:latin typeface="Bookman Old Style" panose="02050604050505020204" pitchFamily="18" charset="0"/>
              </a:rPr>
              <a:t>Grada</a:t>
            </a:r>
            <a:r>
              <a:rPr lang="cs-CZ" sz="2000" dirty="0">
                <a:latin typeface="Bookman Old Style" panose="02050604050505020204" pitchFamily="18" charset="0"/>
              </a:rPr>
              <a:t>, 2012. Psyché (</a:t>
            </a:r>
            <a:r>
              <a:rPr lang="cs-CZ" sz="2000" dirty="0" err="1">
                <a:latin typeface="Bookman Old Style" panose="02050604050505020204" pitchFamily="18" charset="0"/>
              </a:rPr>
              <a:t>Grada</a:t>
            </a:r>
            <a:r>
              <a:rPr lang="cs-CZ" sz="2000" dirty="0">
                <a:latin typeface="Bookman Old Style" panose="02050604050505020204" pitchFamily="18" charset="0"/>
              </a:rPr>
              <a:t>). ISBN 9788024732695.</a:t>
            </a:r>
          </a:p>
          <a:p>
            <a:pPr marL="0" indent="0" algn="just">
              <a:spcAft>
                <a:spcPts val="300"/>
              </a:spcAft>
              <a:buNone/>
            </a:pPr>
            <a:r>
              <a:rPr lang="cs-CZ" sz="2000" dirty="0">
                <a:latin typeface="Bookman Old Style" panose="02050604050505020204" pitchFamily="18" charset="0"/>
              </a:rPr>
              <a:t>KOUBEK, Josef. Řízení lidských zdrojů: základy moderní personalistiky. 4., </a:t>
            </a:r>
            <a:r>
              <a:rPr lang="cs-CZ" sz="2000" dirty="0" err="1">
                <a:latin typeface="Bookman Old Style" panose="02050604050505020204" pitchFamily="18" charset="0"/>
              </a:rPr>
              <a:t>rozš</a:t>
            </a:r>
            <a:r>
              <a:rPr lang="cs-CZ" sz="2000" dirty="0">
                <a:latin typeface="Bookman Old Style" panose="02050604050505020204" pitchFamily="18" charset="0"/>
              </a:rPr>
              <a:t>. a dopl. vyd. Praha: Management </a:t>
            </a:r>
            <a:r>
              <a:rPr lang="cs-CZ" sz="2000" dirty="0" err="1">
                <a:latin typeface="Bookman Old Style" panose="02050604050505020204" pitchFamily="18" charset="0"/>
              </a:rPr>
              <a:t>Press</a:t>
            </a:r>
            <a:r>
              <a:rPr lang="cs-CZ" sz="2000" dirty="0">
                <a:latin typeface="Bookman Old Style" panose="02050604050505020204" pitchFamily="18" charset="0"/>
              </a:rPr>
              <a:t>, 2007. ISBN 9788072611683</a:t>
            </a:r>
            <a:r>
              <a:rPr lang="cs-CZ" sz="2000" dirty="0" smtClean="0">
                <a:latin typeface="Bookman Old Style" panose="02050604050505020204" pitchFamily="18" charset="0"/>
              </a:rPr>
              <a:t>.</a:t>
            </a:r>
            <a:endParaRPr lang="cs-CZ" sz="2000" dirty="0">
              <a:latin typeface="Bookman Old Style" panose="02050604050505020204" pitchFamily="18" charset="0"/>
            </a:endParaRPr>
          </a:p>
          <a:p>
            <a:pPr marL="0" indent="0" algn="just">
              <a:spcAft>
                <a:spcPts val="300"/>
              </a:spcAft>
              <a:buNone/>
            </a:pPr>
            <a:r>
              <a:rPr lang="cs-CZ" sz="2000" dirty="0">
                <a:latin typeface="Bookman Old Style" panose="02050604050505020204" pitchFamily="18" charset="0"/>
              </a:rPr>
              <a:t>ŠIKÝŘ, Martin. Nejlepší praxe v řízení lidských zdrojů. Praha: </a:t>
            </a:r>
            <a:r>
              <a:rPr lang="cs-CZ" sz="2000" dirty="0" err="1">
                <a:latin typeface="Bookman Old Style" panose="02050604050505020204" pitchFamily="18" charset="0"/>
              </a:rPr>
              <a:t>Grada</a:t>
            </a:r>
            <a:r>
              <a:rPr lang="cs-CZ" sz="2000" dirty="0">
                <a:latin typeface="Bookman Old Style" panose="02050604050505020204" pitchFamily="18" charset="0"/>
              </a:rPr>
              <a:t>, 2014. Manažer. ISBN 978-80-247-5212-9.</a:t>
            </a:r>
          </a:p>
          <a:p>
            <a:pPr marL="0" indent="0" algn="just">
              <a:buNone/>
            </a:pPr>
            <a:endParaRPr lang="cs-CZ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5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268760"/>
            <a:ext cx="8001000" cy="71196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3200" b="1" dirty="0">
                <a:latin typeface="Bookman Old Style" panose="02050604050505020204" pitchFamily="18" charset="0"/>
              </a:rPr>
              <a:t>Osnova</a:t>
            </a:r>
          </a:p>
        </p:txBody>
      </p:sp>
      <p:sp useBgFill="1"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2204864"/>
            <a:ext cx="7848000" cy="3244416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cs-CZ" sz="3200" dirty="0">
                <a:latin typeface="Bookman Old Style" pitchFamily="18" charset="0"/>
              </a:rPr>
              <a:t>Úvod</a:t>
            </a:r>
          </a:p>
          <a:p>
            <a:pPr marL="514350" indent="-514350" algn="just">
              <a:buSzPct val="98000"/>
              <a:buFont typeface="Arial" charset="0"/>
              <a:buAutoNum type="arabicPeriod"/>
              <a:defRPr/>
            </a:pPr>
            <a:r>
              <a:rPr lang="cs-CZ" sz="3200" dirty="0" smtClean="0">
                <a:latin typeface="Bookman Old Style" pitchFamily="18" charset="0"/>
              </a:rPr>
              <a:t>Východiska </a:t>
            </a:r>
            <a:r>
              <a:rPr lang="cs-CZ" sz="3200" dirty="0">
                <a:latin typeface="Bookman Old Style" pitchFamily="18" charset="0"/>
              </a:rPr>
              <a:t>personálního plánování</a:t>
            </a:r>
          </a:p>
          <a:p>
            <a:pPr marL="514350" indent="-514350" algn="just">
              <a:buSzPct val="98000"/>
              <a:buFont typeface="Arial" charset="0"/>
              <a:buAutoNum type="arabicPeriod"/>
              <a:defRPr/>
            </a:pPr>
            <a:r>
              <a:rPr lang="cs-CZ" sz="3200" dirty="0" smtClean="0">
                <a:latin typeface="Bookman Old Style" pitchFamily="18" charset="0"/>
              </a:rPr>
              <a:t>Proces </a:t>
            </a:r>
            <a:r>
              <a:rPr lang="cs-CZ" sz="3200" dirty="0">
                <a:latin typeface="Bookman Old Style" pitchFamily="18" charset="0"/>
              </a:rPr>
              <a:t>personálního plánování</a:t>
            </a:r>
          </a:p>
          <a:p>
            <a:pPr marL="514350" indent="-514350" algn="just">
              <a:buSzPct val="98000"/>
              <a:buFont typeface="Arial" charset="0"/>
              <a:buAutoNum type="arabicPeriod"/>
              <a:defRPr/>
            </a:pPr>
            <a:r>
              <a:rPr lang="cs-CZ" sz="3200" dirty="0" smtClean="0">
                <a:latin typeface="Bookman Old Style" pitchFamily="18" charset="0"/>
              </a:rPr>
              <a:t>Metody personálního plánování</a:t>
            </a:r>
            <a:endParaRPr lang="cs-CZ" sz="3200" dirty="0">
              <a:latin typeface="Bookman Old Style" pitchFamily="18" charset="0"/>
            </a:endParaRPr>
          </a:p>
          <a:p>
            <a:pPr marL="0" indent="0" algn="just">
              <a:buNone/>
              <a:defRPr/>
            </a:pPr>
            <a:r>
              <a:rPr lang="cs-CZ" sz="3200" dirty="0" smtClean="0">
                <a:latin typeface="Bookman Old Style" pitchFamily="18" charset="0"/>
                <a:cs typeface="Times New Roman" pitchFamily="18" charset="0"/>
              </a:rPr>
              <a:t>Závěr</a:t>
            </a:r>
            <a:endParaRPr lang="cs-CZ" sz="3200" dirty="0">
              <a:latin typeface="Bookman Old Style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623526" y="1052736"/>
            <a:ext cx="8328833" cy="792088"/>
          </a:xfrm>
        </p:spPr>
        <p:txBody>
          <a:bodyPr>
            <a:noAutofit/>
          </a:bodyPr>
          <a:lstStyle/>
          <a:p>
            <a:pPr marL="0" indent="0" eaLnBrk="1" hangingPunct="1">
              <a:buFont typeface="+mj-lt"/>
              <a:buNone/>
            </a:pPr>
            <a:r>
              <a:rPr lang="cs-CZ" altLang="cs-CZ" sz="32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1.Východiska personálního plánování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4737" y="1844824"/>
            <a:ext cx="8085137" cy="4608512"/>
          </a:xfrm>
        </p:spPr>
        <p:txBody>
          <a:bodyPr>
            <a:normAutofit fontScale="92500" lnSpcReduction="10000"/>
          </a:bodyPr>
          <a:lstStyle/>
          <a:p>
            <a:pPr marL="0" indent="0" algn="just" fontAlgn="base">
              <a:lnSpc>
                <a:spcPct val="100000"/>
              </a:lnSpc>
              <a:spcAft>
                <a:spcPts val="1200"/>
              </a:spcAft>
              <a:buClr>
                <a:schemeClr val="accent2"/>
              </a:buClr>
              <a:buSzPct val="75000"/>
              <a:buNone/>
              <a:tabLst>
                <a:tab pos="0" algn="l"/>
              </a:tabLst>
              <a:defRPr/>
            </a:pPr>
            <a:r>
              <a:rPr lang="cs-CZ" b="1" dirty="0">
                <a:latin typeface="Bookman Old Style" pitchFamily="18" charset="0"/>
              </a:rPr>
              <a:t>Personální plánování </a:t>
            </a:r>
            <a:r>
              <a:rPr lang="cs-CZ" dirty="0">
                <a:latin typeface="Bookman Old Style" pitchFamily="18" charset="0"/>
              </a:rPr>
              <a:t>slouží realizaci cílů organizace tím, že:</a:t>
            </a:r>
          </a:p>
          <a:p>
            <a:pPr marL="628650" lvl="1" indent="-357188" algn="just" defTabSz="542925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0" algn="l"/>
              </a:tabLst>
              <a:defRPr/>
            </a:pPr>
            <a:r>
              <a:rPr lang="cs-CZ" sz="2600" dirty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předvídá vývoj,</a:t>
            </a:r>
          </a:p>
          <a:p>
            <a:pPr marL="628650" lvl="1" indent="-357188" algn="just" defTabSz="542925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0" algn="l"/>
              </a:tabLst>
              <a:defRPr/>
            </a:pPr>
            <a:r>
              <a:rPr lang="cs-CZ" sz="2600" dirty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stanovuje cíle,</a:t>
            </a:r>
          </a:p>
          <a:p>
            <a:pPr marL="628650" lvl="1" indent="-357188" algn="just" defTabSz="542925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0" algn="l"/>
              </a:tabLst>
              <a:defRPr/>
            </a:pPr>
            <a:r>
              <a:rPr lang="cs-CZ" sz="2600" dirty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navrhuje opatření k současnému a perspektivnímu zajišťování podnikových úkolů adekvátní pracovní sílou. </a:t>
            </a:r>
            <a:endParaRPr lang="cs-CZ" sz="2600" dirty="0" smtClean="0">
              <a:latin typeface="Bookman Old Style" panose="0205060405050502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71462" lvl="1" indent="0" algn="just" defTabSz="542925" fontAlgn="base">
              <a:lnSpc>
                <a:spcPct val="100000"/>
              </a:lnSpc>
              <a:spcAft>
                <a:spcPct val="0"/>
              </a:spcAft>
              <a:buClr>
                <a:schemeClr val="tx1"/>
              </a:buClr>
              <a:buSzPct val="80000"/>
              <a:buNone/>
              <a:tabLst>
                <a:tab pos="0" algn="l"/>
              </a:tabLst>
              <a:defRPr/>
            </a:pPr>
            <a:endParaRPr lang="cs-CZ" sz="1300" dirty="0" smtClean="0">
              <a:latin typeface="Bookman Old Style" panose="0205060405050502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71462" lvl="1" indent="0" algn="just" defTabSz="542925" fontAlgn="base">
              <a:lnSpc>
                <a:spcPct val="100000"/>
              </a:lnSpc>
              <a:spcAft>
                <a:spcPct val="0"/>
              </a:spcAft>
              <a:buClr>
                <a:schemeClr val="tx1"/>
              </a:buClr>
              <a:buSzPct val="80000"/>
              <a:buNone/>
              <a:tabLst>
                <a:tab pos="0" algn="l"/>
              </a:tabLst>
              <a:defRPr/>
            </a:pPr>
            <a:r>
              <a:rPr lang="cs-CZ" dirty="0" smtClean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Usiluje o to aby organizace měla potřebné množství pracovní síly, s potřebnými schopnostmi, optimálně motivovaní, flexibilní, optimálně rozmístěné, ve správný čas a s přiměřenými náklady…</a:t>
            </a:r>
          </a:p>
          <a:p>
            <a:pPr marL="271462" lvl="1" indent="0" algn="r" defTabSz="542925" fontAlgn="base">
              <a:lnSpc>
                <a:spcPct val="100000"/>
              </a:lnSpc>
              <a:spcAft>
                <a:spcPct val="0"/>
              </a:spcAft>
              <a:buClr>
                <a:schemeClr val="tx1"/>
              </a:buClr>
              <a:buSzPct val="80000"/>
              <a:buNone/>
              <a:tabLst>
                <a:tab pos="0" algn="l"/>
              </a:tabLst>
              <a:defRPr/>
            </a:pPr>
            <a:r>
              <a:rPr lang="cs-CZ" altLang="cs-CZ" sz="1800" dirty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(Koubek, 2007, s. </a:t>
            </a:r>
            <a:r>
              <a:rPr lang="cs-CZ" altLang="cs-CZ" sz="1800" dirty="0" smtClean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93) </a:t>
            </a:r>
            <a:endParaRPr lang="cs-CZ" altLang="cs-CZ" sz="1800" dirty="0">
              <a:latin typeface="Bookman Old Style" panose="0205060405050502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235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119814" cy="871394"/>
          </a:xfrm>
        </p:spPr>
        <p:txBody>
          <a:bodyPr>
            <a:noAutofit/>
          </a:bodyPr>
          <a:lstStyle/>
          <a:p>
            <a:r>
              <a:rPr lang="cs-CZ" altLang="cs-CZ" sz="3200" b="1" dirty="0">
                <a:latin typeface="Bookman Old Style" panose="02050604050505020204" pitchFamily="18" charset="0"/>
              </a:rPr>
              <a:t>1.Východiska personálního plánování</a:t>
            </a:r>
            <a:endParaRPr lang="cs-CZ" altLang="cs-CZ" sz="3200" dirty="0" smtClean="0"/>
          </a:p>
        </p:txBody>
      </p:sp>
      <p:graphicFrame>
        <p:nvGraphicFramePr>
          <p:cNvPr id="3" name="Zástupný symbol pro obsah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1626321"/>
              </p:ext>
            </p:extLst>
          </p:nvPr>
        </p:nvGraphicFramePr>
        <p:xfrm>
          <a:off x="1475656" y="2204865"/>
          <a:ext cx="6552727" cy="3672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kument" r:id="rId4" imgW="5775241" imgH="5414382" progId="Word.Document.12">
                  <p:embed/>
                </p:oleObj>
              </mc:Choice>
              <mc:Fallback>
                <p:oleObj name="Dokument" r:id="rId4" imgW="5775241" imgH="541438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75656" y="2204865"/>
                        <a:ext cx="6552727" cy="36724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Nadpis 1"/>
          <p:cNvSpPr txBox="1">
            <a:spLocks/>
          </p:cNvSpPr>
          <p:nvPr/>
        </p:nvSpPr>
        <p:spPr>
          <a:xfrm>
            <a:off x="517784" y="1390386"/>
            <a:ext cx="8119814" cy="871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altLang="cs-CZ" sz="2600" dirty="0" smtClean="0">
                <a:latin typeface="Bookman Old Style" panose="02050604050505020204" pitchFamily="18" charset="0"/>
              </a:rPr>
              <a:t>Postup plánování lidských zdrojů</a:t>
            </a:r>
            <a:endParaRPr lang="cs-CZ" altLang="cs-CZ" sz="2600" dirty="0" smtClean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5779046" y="5547183"/>
            <a:ext cx="2880320" cy="871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altLang="cs-CZ" sz="1800" dirty="0" smtClean="0">
                <a:latin typeface="Bookman Old Style" panose="02050604050505020204" pitchFamily="18" charset="0"/>
              </a:rPr>
              <a:t>(Šikýř, 214, s. 94)</a:t>
            </a:r>
            <a:endParaRPr lang="cs-CZ" alt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100035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>
          <a:xfrm>
            <a:off x="628650" y="1045439"/>
            <a:ext cx="8119814" cy="871394"/>
          </a:xfrm>
        </p:spPr>
        <p:txBody>
          <a:bodyPr>
            <a:noAutofit/>
          </a:bodyPr>
          <a:lstStyle/>
          <a:p>
            <a:r>
              <a:rPr lang="cs-CZ" altLang="cs-CZ" sz="3200" b="1" dirty="0">
                <a:latin typeface="Bookman Old Style" panose="02050604050505020204" pitchFamily="18" charset="0"/>
              </a:rPr>
              <a:t>1.Východiska personálního plánování</a:t>
            </a:r>
            <a:endParaRPr lang="cs-CZ" altLang="cs-CZ" sz="3200" dirty="0" smtClean="0"/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628650" y="1934590"/>
            <a:ext cx="7886700" cy="4374729"/>
          </a:xfrm>
        </p:spPr>
        <p:txBody>
          <a:bodyPr>
            <a:normAutofit fontScale="92500" lnSpcReduction="20000"/>
          </a:bodyPr>
          <a:lstStyle/>
          <a:p>
            <a:pPr marL="0" indent="0" algn="just" fontAlgn="base">
              <a:lnSpc>
                <a:spcPct val="100000"/>
              </a:lnSpc>
              <a:spcAft>
                <a:spcPts val="1200"/>
              </a:spcAft>
              <a:buClr>
                <a:schemeClr val="accent2"/>
              </a:buClr>
              <a:buSzPct val="75000"/>
              <a:buNone/>
              <a:tabLst>
                <a:tab pos="0" algn="l"/>
              </a:tabLst>
              <a:defRPr/>
            </a:pPr>
            <a:r>
              <a:rPr lang="cs-CZ" altLang="cs-CZ" dirty="0">
                <a:latin typeface="Bookman Old Style" pitchFamily="18" charset="0"/>
              </a:rPr>
              <a:t>Máme-li optimálně naplánovat počty pracovníků ve firmě, musíme nejdříve předvídat a odhadnout reálné potřeby organizace, co v praxi znamená</a:t>
            </a:r>
          </a:p>
          <a:p>
            <a:pPr algn="just" eaLnBrk="1" hangingPunct="1">
              <a:defRPr/>
            </a:pPr>
            <a:endParaRPr lang="cs-CZ" altLang="cs-CZ" sz="1200" dirty="0" smtClean="0"/>
          </a:p>
          <a:p>
            <a:pPr marL="628650" lvl="1" indent="-357188" algn="just" defTabSz="542925" fontAlgn="base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0" algn="l"/>
              </a:tabLst>
              <a:defRPr/>
            </a:pPr>
            <a:r>
              <a:rPr lang="cs-CZ" altLang="cs-CZ" sz="2600" dirty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jaké množství pracovníků bude firma potřebovat,</a:t>
            </a:r>
          </a:p>
          <a:p>
            <a:pPr marL="628650" lvl="1" indent="-357188" algn="just" defTabSz="542925" fontAlgn="base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0" algn="l"/>
              </a:tabLst>
              <a:defRPr/>
            </a:pPr>
            <a:r>
              <a:rPr lang="cs-CZ" altLang="cs-CZ" sz="2600" dirty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jakou kvalifikační úroveň mají splňovat,</a:t>
            </a:r>
          </a:p>
          <a:p>
            <a:pPr marL="628650" lvl="1" indent="-357188" algn="just" defTabSz="542925" fontAlgn="base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0" algn="l"/>
              </a:tabLst>
              <a:defRPr/>
            </a:pPr>
            <a:r>
              <a:rPr lang="cs-CZ" altLang="cs-CZ" sz="2600" dirty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kolik z nich již firma zaměstnává a na jakých pozicích</a:t>
            </a:r>
            <a:r>
              <a:rPr lang="cs-CZ" altLang="cs-CZ" sz="2600" dirty="0" smtClean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marL="628650" lvl="1" indent="-357188" algn="just" defTabSz="542925" fontAlgn="base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0" algn="l"/>
              </a:tabLst>
              <a:defRPr/>
            </a:pPr>
            <a:r>
              <a:rPr lang="cs-CZ" altLang="cs-CZ" dirty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jak se bude řešit nesoulad mezi předvídanou potřebou a stávajícím stavem</a:t>
            </a:r>
            <a:r>
              <a:rPr lang="cs-CZ" altLang="cs-CZ" dirty="0" smtClean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20783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>
          <a:xfrm>
            <a:off x="628650" y="980728"/>
            <a:ext cx="8263830" cy="792088"/>
          </a:xfrm>
        </p:spPr>
        <p:txBody>
          <a:bodyPr>
            <a:noAutofit/>
          </a:bodyPr>
          <a:lstStyle/>
          <a:p>
            <a:r>
              <a:rPr lang="cs-CZ" altLang="cs-CZ" sz="3200" b="1" dirty="0">
                <a:latin typeface="Bookman Old Style" panose="02050604050505020204" pitchFamily="18" charset="0"/>
              </a:rPr>
              <a:t>1.Východiska personálního plánování</a:t>
            </a:r>
            <a:endParaRPr lang="cs-CZ" altLang="cs-CZ" sz="3200" dirty="0" smtClean="0"/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654639" y="1988840"/>
            <a:ext cx="7886700" cy="3645904"/>
          </a:xfrm>
        </p:spPr>
        <p:txBody>
          <a:bodyPr>
            <a:normAutofit/>
          </a:bodyPr>
          <a:lstStyle/>
          <a:p>
            <a:pPr marL="628650" lvl="1" indent="-357188" algn="just" defTabSz="542925" fontAlgn="bas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0" algn="l"/>
              </a:tabLst>
              <a:defRPr/>
            </a:pPr>
            <a:r>
              <a:rPr lang="cs-CZ" altLang="cs-CZ" dirty="0" smtClean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které </a:t>
            </a:r>
            <a:r>
              <a:rPr lang="cs-CZ" altLang="cs-CZ" dirty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úkoly budou plněný na pracovních místech a v jaké kvalitě,</a:t>
            </a:r>
          </a:p>
          <a:p>
            <a:pPr marL="628650" lvl="1" indent="-357188" algn="just" defTabSz="542925" fontAlgn="bas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0" algn="l"/>
              </a:tabLst>
              <a:defRPr/>
            </a:pPr>
            <a:r>
              <a:rPr lang="cs-CZ" altLang="cs-CZ" dirty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jaké pracovní a osobní způsobilosti budou potřebné k plnění úkolů,</a:t>
            </a:r>
          </a:p>
          <a:p>
            <a:pPr marL="628650" lvl="1" indent="-357188" algn="just" defTabSz="542925" fontAlgn="bas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0" algn="l"/>
              </a:tabLst>
              <a:defRPr/>
            </a:pPr>
            <a:r>
              <a:rPr lang="cs-CZ" altLang="cs-CZ" dirty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jaké změny lze očekávat na vnějším trhu práce a jaké důsledky budou mít na formování pracovní síly. </a:t>
            </a:r>
          </a:p>
          <a:p>
            <a:pPr marL="0" indent="0" algn="r">
              <a:buNone/>
              <a:defRPr/>
            </a:pPr>
            <a:r>
              <a:rPr lang="cs-CZ" altLang="cs-CZ" sz="1800" dirty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(Koubek, 2007, s. </a:t>
            </a:r>
            <a:r>
              <a:rPr lang="cs-CZ" altLang="cs-CZ" sz="1800" dirty="0" smtClean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93-94) </a:t>
            </a:r>
            <a:endParaRPr lang="cs-CZ" altLang="cs-CZ" sz="1800" dirty="0">
              <a:latin typeface="Bookman Old Style" panose="0205060405050502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 eaLnBrk="1" hangingPunct="1">
              <a:defRPr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428798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>
          <a:xfrm>
            <a:off x="755576" y="980728"/>
            <a:ext cx="8001000" cy="769938"/>
          </a:xfrm>
        </p:spPr>
        <p:txBody>
          <a:bodyPr/>
          <a:lstStyle/>
          <a:p>
            <a:r>
              <a:rPr lang="cs-CZ" altLang="cs-CZ" sz="2800" b="1" dirty="0">
                <a:latin typeface="Bookman Old Style" panose="02050604050505020204" pitchFamily="18" charset="0"/>
              </a:rPr>
              <a:t>1.Východiska personálního plánování</a:t>
            </a:r>
            <a:endParaRPr lang="cs-CZ" altLang="cs-CZ" sz="3000" dirty="0" smtClean="0">
              <a:solidFill>
                <a:schemeClr val="tx1"/>
              </a:solidFill>
            </a:endParaRP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755576" y="1750666"/>
            <a:ext cx="7883525" cy="4238625"/>
          </a:xfrm>
        </p:spPr>
        <p:txBody>
          <a:bodyPr>
            <a:normAutofit lnSpcReduction="10000"/>
          </a:bodyPr>
          <a:lstStyle/>
          <a:p>
            <a:pPr marL="0" indent="0" algn="just" fontAlgn="base">
              <a:lnSpc>
                <a:spcPct val="100000"/>
              </a:lnSpc>
              <a:spcAft>
                <a:spcPts val="1200"/>
              </a:spcAft>
              <a:buClr>
                <a:schemeClr val="accent2"/>
              </a:buClr>
              <a:buSzPct val="75000"/>
              <a:buNone/>
              <a:tabLst>
                <a:tab pos="0" algn="l"/>
              </a:tabLst>
              <a:defRPr/>
            </a:pPr>
            <a:r>
              <a:rPr lang="cs-CZ" altLang="cs-CZ" sz="2600" b="1" dirty="0">
                <a:latin typeface="Bookman Old Style" pitchFamily="18" charset="0"/>
              </a:rPr>
              <a:t>Charakteristiky</a:t>
            </a:r>
            <a:r>
              <a:rPr lang="cs-CZ" altLang="cs-CZ" sz="2600" dirty="0">
                <a:latin typeface="Bookman Old Style" pitchFamily="18" charset="0"/>
              </a:rPr>
              <a:t> personálního plánování:</a:t>
            </a:r>
          </a:p>
          <a:p>
            <a:pPr marL="628650" lvl="1" indent="-357188" algn="just" defTabSz="542925" fontAlgn="bas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0" algn="l"/>
              </a:tabLst>
              <a:defRPr/>
            </a:pPr>
            <a:r>
              <a:rPr lang="cs-CZ" altLang="cs-CZ" dirty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delší časový horizont</a:t>
            </a:r>
            <a:r>
              <a:rPr lang="cs-CZ" altLang="cs-CZ" dirty="0" smtClean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2,5,10 let,</a:t>
            </a:r>
            <a:endParaRPr lang="cs-CZ" altLang="cs-CZ" dirty="0">
              <a:latin typeface="Bookman Old Style" panose="0205060405050502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28650" lvl="1" indent="-357188" algn="just" defTabSz="542925" fontAlgn="bas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0" algn="l"/>
              </a:tabLst>
              <a:defRPr/>
            </a:pPr>
            <a:r>
              <a:rPr lang="cs-CZ" altLang="cs-CZ" dirty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optimalizace potřeby pracovníků</a:t>
            </a:r>
            <a:r>
              <a:rPr lang="cs-CZ" altLang="cs-CZ" dirty="0" smtClean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marL="0" lvl="1" indent="0" algn="just" fontAlgn="base">
              <a:lnSpc>
                <a:spcPct val="110000"/>
              </a:lnSpc>
              <a:spcBef>
                <a:spcPts val="1000"/>
              </a:spcBef>
              <a:spcAft>
                <a:spcPts val="1200"/>
              </a:spcAft>
              <a:buClr>
                <a:schemeClr val="accent2"/>
              </a:buClr>
              <a:buSzPct val="75000"/>
              <a:buNone/>
              <a:tabLst>
                <a:tab pos="0" algn="l"/>
              </a:tabLst>
              <a:defRPr/>
            </a:pPr>
            <a:r>
              <a:rPr lang="cs-CZ" altLang="cs-CZ" sz="2600" dirty="0" smtClean="0">
                <a:latin typeface="Bookman Old Style" pitchFamily="18" charset="0"/>
              </a:rPr>
              <a:t>Cílem je také dosažení odpovídající </a:t>
            </a:r>
            <a:r>
              <a:rPr lang="cs-CZ" altLang="cs-CZ" sz="2600" b="1" dirty="0" smtClean="0">
                <a:latin typeface="Bookman Old Style" pitchFamily="18" charset="0"/>
              </a:rPr>
              <a:t>kvality LZ </a:t>
            </a:r>
            <a:r>
              <a:rPr lang="cs-CZ" altLang="cs-CZ" sz="2600" dirty="0" smtClean="0">
                <a:latin typeface="Bookman Old Style" pitchFamily="18" charset="0"/>
              </a:rPr>
              <a:t>a proto se PP zaměřuje také na</a:t>
            </a:r>
            <a:endParaRPr lang="cs-CZ" altLang="cs-CZ" sz="2600" dirty="0">
              <a:latin typeface="Bookman Old Style" pitchFamily="18" charset="0"/>
            </a:endParaRPr>
          </a:p>
          <a:p>
            <a:pPr marL="628650" lvl="1" indent="-357188" algn="just" defTabSz="542925" fontAlgn="bas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0" algn="l"/>
              </a:tabLst>
              <a:defRPr/>
            </a:pPr>
            <a:r>
              <a:rPr lang="cs-CZ" altLang="cs-CZ" dirty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usměrňování </a:t>
            </a:r>
            <a:r>
              <a:rPr lang="cs-CZ" altLang="cs-CZ" dirty="0" smtClean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vývoje </a:t>
            </a:r>
            <a:r>
              <a:rPr lang="cs-CZ" altLang="cs-CZ" dirty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potřeby </a:t>
            </a:r>
            <a:r>
              <a:rPr lang="cs-CZ" altLang="cs-CZ" dirty="0" smtClean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pracovníků z hlediska jejich struktury,</a:t>
            </a:r>
            <a:endParaRPr lang="cs-CZ" altLang="cs-CZ" dirty="0">
              <a:latin typeface="Bookman Old Style" panose="0205060405050502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28650" lvl="1" indent="-357188" algn="just" defTabSz="542925" fontAlgn="bas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0" algn="l"/>
              </a:tabLst>
              <a:defRPr/>
            </a:pPr>
            <a:r>
              <a:rPr lang="cs-CZ" altLang="cs-CZ" dirty="0" smtClean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výběr </a:t>
            </a:r>
            <a:r>
              <a:rPr lang="cs-CZ" altLang="cs-CZ" dirty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pracovníků, </a:t>
            </a:r>
          </a:p>
          <a:p>
            <a:pPr marL="628650" lvl="1" indent="-357188" algn="just" defTabSz="542925" fontAlgn="bas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0" algn="l"/>
              </a:tabLst>
              <a:defRPr/>
            </a:pPr>
            <a:r>
              <a:rPr lang="cs-CZ" altLang="cs-CZ" dirty="0" smtClean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řízení </a:t>
            </a:r>
            <a:r>
              <a:rPr lang="cs-CZ" altLang="cs-CZ" dirty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výkonu pracovníků. </a:t>
            </a:r>
            <a:endParaRPr lang="cs-CZ" altLang="cs-CZ" dirty="0" smtClean="0">
              <a:latin typeface="Bookman Old Style" panose="0205060405050502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28650" lvl="1" indent="-357188" algn="just" defTabSz="542925" fontAlgn="base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0" algn="l"/>
              </a:tabLst>
              <a:defRPr/>
            </a:pPr>
            <a:endParaRPr lang="cs-CZ" altLang="cs-CZ" dirty="0">
              <a:latin typeface="Bookman Old Style" panose="0205060405050502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2577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>
          <a:xfrm>
            <a:off x="849437" y="1110085"/>
            <a:ext cx="8294563" cy="637753"/>
          </a:xfrm>
        </p:spPr>
        <p:txBody>
          <a:bodyPr>
            <a:noAutofit/>
          </a:bodyPr>
          <a:lstStyle/>
          <a:p>
            <a:pPr algn="just">
              <a:buSzPct val="98000"/>
              <a:defRPr/>
            </a:pPr>
            <a:r>
              <a:rPr lang="cs-CZ" sz="3200" b="1" dirty="0" smtClean="0">
                <a:latin typeface="Bookman Old Style" pitchFamily="18" charset="0"/>
              </a:rPr>
              <a:t>2. Proces </a:t>
            </a:r>
            <a:r>
              <a:rPr lang="cs-CZ" sz="3200" b="1" dirty="0">
                <a:latin typeface="Bookman Old Style" pitchFamily="18" charset="0"/>
              </a:rPr>
              <a:t>personálního plánování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9925" y="1747838"/>
            <a:ext cx="8045450" cy="5110162"/>
          </a:xfrm>
        </p:spPr>
        <p:txBody>
          <a:bodyPr/>
          <a:lstStyle/>
          <a:p>
            <a:pPr marL="0" indent="0" algn="just" fontAlgn="base">
              <a:lnSpc>
                <a:spcPct val="100000"/>
              </a:lnSpc>
              <a:spcAft>
                <a:spcPts val="1200"/>
              </a:spcAft>
              <a:buClr>
                <a:schemeClr val="accent2"/>
              </a:buClr>
              <a:buSzPct val="75000"/>
              <a:buNone/>
              <a:tabLst>
                <a:tab pos="0" algn="l"/>
              </a:tabLst>
              <a:defRPr/>
            </a:pPr>
            <a:r>
              <a:rPr lang="cs-CZ" sz="2600" b="1" dirty="0" smtClean="0">
                <a:latin typeface="Bookman Old Style" pitchFamily="18" charset="0"/>
              </a:rPr>
              <a:t>Personální plánování </a:t>
            </a:r>
            <a:r>
              <a:rPr lang="cs-CZ" sz="2600" dirty="0" smtClean="0">
                <a:latin typeface="Bookman Old Style" pitchFamily="18" charset="0"/>
              </a:rPr>
              <a:t>je procesem </a:t>
            </a:r>
            <a:r>
              <a:rPr lang="cs-CZ" sz="2600" dirty="0">
                <a:latin typeface="Bookman Old Style" pitchFamily="18" charset="0"/>
              </a:rPr>
              <a:t>předvídání, stanovování cílů a navrhování opatření v oblasti</a:t>
            </a:r>
          </a:p>
          <a:p>
            <a:pPr marL="628650" lvl="1" indent="-357188" algn="just" defTabSz="542925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0" algn="l"/>
              </a:tabLst>
              <a:defRPr/>
            </a:pPr>
            <a:r>
              <a:rPr lang="cs-CZ" dirty="0" smtClean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pohybu </a:t>
            </a:r>
            <a:r>
              <a:rPr lang="cs-CZ" dirty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lidí do organizace, z organizace a uvnitř organizace,</a:t>
            </a:r>
          </a:p>
          <a:p>
            <a:pPr marL="628650" lvl="1" indent="-357188" algn="just" defTabSz="542925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0" algn="l"/>
              </a:tabLst>
              <a:defRPr/>
            </a:pPr>
            <a:r>
              <a:rPr lang="cs-CZ" dirty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spojování pracovníků s pracovními úkoly v pravý čas a na správném místě,</a:t>
            </a:r>
          </a:p>
          <a:p>
            <a:pPr marL="628650" lvl="1" indent="-357188" algn="just" defTabSz="542925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0" algn="l"/>
              </a:tabLst>
              <a:defRPr/>
            </a:pPr>
            <a:r>
              <a:rPr lang="cs-CZ" dirty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formování a využívání pracovních schopností lidí,</a:t>
            </a:r>
          </a:p>
          <a:p>
            <a:pPr marL="628650" lvl="1" indent="-357188" algn="just" defTabSz="542925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0" algn="l"/>
              </a:tabLst>
              <a:defRPr/>
            </a:pPr>
            <a:r>
              <a:rPr lang="cs-CZ" dirty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formování pracovních týmů,</a:t>
            </a:r>
          </a:p>
          <a:p>
            <a:pPr marL="628650" lvl="1" indent="-357188" algn="just" defTabSz="542925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0" algn="l"/>
              </a:tabLst>
              <a:defRPr/>
            </a:pPr>
            <a:r>
              <a:rPr lang="cs-CZ" dirty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personálního a sociálního rozvoje</a:t>
            </a:r>
            <a:r>
              <a:rPr lang="cs-CZ" dirty="0" smtClean="0">
                <a:latin typeface="Bookman Old Style" panose="02050604050505020204" pitchFamily="18" charset="0"/>
              </a:rPr>
              <a:t>. </a:t>
            </a:r>
          </a:p>
          <a:p>
            <a:pPr marL="271462" lvl="1" indent="0" algn="r" defTabSz="542925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80000"/>
              <a:buNone/>
              <a:tabLst>
                <a:tab pos="0" algn="l"/>
              </a:tabLst>
              <a:defRPr/>
            </a:pPr>
            <a:r>
              <a:rPr lang="cs-CZ" altLang="cs-CZ" sz="1800" dirty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(Koubek, 2007, s. </a:t>
            </a:r>
            <a:r>
              <a:rPr lang="cs-CZ" altLang="cs-CZ" sz="1800" dirty="0" smtClean="0"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93-95) </a:t>
            </a:r>
            <a:endParaRPr lang="cs-CZ" altLang="cs-CZ" sz="1800" dirty="0">
              <a:latin typeface="Bookman Old Style" panose="0205060405050502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28650" lvl="1" indent="-357188" algn="just" defTabSz="542925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0" algn="l"/>
              </a:tabLst>
              <a:defRPr/>
            </a:pPr>
            <a:endParaRPr lang="cs-CZ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6448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VL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" id="{5DAF4878-94D7-4E1B-9759-7CA18E9B4D8D}" vid="{F01E29CE-A5E6-452E-B569-CEAF2289F71C}"/>
    </a:ext>
  </a:ext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2052</TotalTime>
  <Words>629</Words>
  <Application>Microsoft Office PowerPoint</Application>
  <PresentationFormat>Předvádění na obrazovce (4:3)</PresentationFormat>
  <Paragraphs>100</Paragraphs>
  <Slides>15</Slides>
  <Notes>15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6" baseType="lpstr">
      <vt:lpstr>Angsana New</vt:lpstr>
      <vt:lpstr>Arial</vt:lpstr>
      <vt:lpstr>Bookman Old Style</vt:lpstr>
      <vt:lpstr>Calibri</vt:lpstr>
      <vt:lpstr>Calibri Light</vt:lpstr>
      <vt:lpstr>Times New Roman</vt:lpstr>
      <vt:lpstr>Verdana</vt:lpstr>
      <vt:lpstr>Wingdings</vt:lpstr>
      <vt:lpstr>Profil</vt:lpstr>
      <vt:lpstr>FVL</vt:lpstr>
      <vt:lpstr>Dokument</vt:lpstr>
      <vt:lpstr>VÝZNAM A VÝCHODISKA PERSONÁLNÍHO PLÁNOVÁNÍ</vt:lpstr>
      <vt:lpstr>Literatura</vt:lpstr>
      <vt:lpstr>Osnova</vt:lpstr>
      <vt:lpstr>1.Východiska personálního plánování</vt:lpstr>
      <vt:lpstr>1.Východiska personálního plánování</vt:lpstr>
      <vt:lpstr>1.Východiska personálního plánování</vt:lpstr>
      <vt:lpstr>1.Východiska personálního plánování</vt:lpstr>
      <vt:lpstr>1.Východiska personálního plánování</vt:lpstr>
      <vt:lpstr>2. Proces personálního plánování</vt:lpstr>
      <vt:lpstr>2. Proces personálního plánování</vt:lpstr>
      <vt:lpstr>2.Proces personálního plánování</vt:lpstr>
      <vt:lpstr>Prezentace aplikace PowerPoint</vt:lpstr>
      <vt:lpstr>Prezentace aplikace PowerPoint</vt:lpstr>
      <vt:lpstr>3. Metody personálního plánování</vt:lpstr>
      <vt:lpstr>Děkuji za pozornost. </vt:lpstr>
    </vt:vector>
  </TitlesOfParts>
  <Company>Univerzita obrany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v systému řízení podniku</dc:title>
  <dc:creator>Kubinyi Lubomir</dc:creator>
  <cp:lastModifiedBy>Kubínyi Ľubomír</cp:lastModifiedBy>
  <cp:revision>227</cp:revision>
  <cp:lastPrinted>2017-09-26T05:09:18Z</cp:lastPrinted>
  <dcterms:created xsi:type="dcterms:W3CDTF">2009-02-23T09:59:53Z</dcterms:created>
  <dcterms:modified xsi:type="dcterms:W3CDTF">2018-08-02T16:47:20Z</dcterms:modified>
</cp:coreProperties>
</file>