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7"/>
  </p:notesMasterIdLst>
  <p:handoutMasterIdLst>
    <p:handoutMasterId r:id="rId18"/>
  </p:handoutMasterIdLst>
  <p:sldIdLst>
    <p:sldId id="256" r:id="rId7"/>
    <p:sldId id="258" r:id="rId8"/>
    <p:sldId id="326" r:id="rId9"/>
    <p:sldId id="270" r:id="rId10"/>
    <p:sldId id="360" r:id="rId11"/>
    <p:sldId id="361" r:id="rId12"/>
    <p:sldId id="362" r:id="rId13"/>
    <p:sldId id="371" r:id="rId14"/>
    <p:sldId id="372" r:id="rId15"/>
    <p:sldId id="325" r:id="rId1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32" autoAdjust="0"/>
    <p:restoredTop sz="82158" autoAdjust="0"/>
  </p:normalViewPr>
  <p:slideViewPr>
    <p:cSldViewPr snapToGrid="0">
      <p:cViewPr>
        <p:scale>
          <a:sx n="80" d="100"/>
          <a:sy n="80" d="100"/>
        </p:scale>
        <p:origin x="-1764" y="-348"/>
      </p:cViewPr>
      <p:guideLst>
        <p:guide orient="horz" pos="2160"/>
        <p:guide pos="2880"/>
      </p:guideLst>
    </p:cSldViewPr>
  </p:slideViewPr>
  <p:notesTextViewPr>
    <p:cViewPr>
      <p:scale>
        <a:sx n="1" d="1"/>
        <a:sy n="1" d="1"/>
      </p:scale>
      <p:origin x="0" y="0"/>
    </p:cViewPr>
  </p:notesTextViewPr>
  <p:notesViewPr>
    <p:cSldViewPr snapToGrid="0">
      <p:cViewPr varScale="1">
        <p:scale>
          <a:sx n="64" d="100"/>
          <a:sy n="64" d="100"/>
        </p:scale>
        <p:origin x="-338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4171FFF-1965-4D34-B12F-B5F72A18042E}" type="datetimeFigureOut">
              <a:rPr lang="cs-CZ" smtClean="0"/>
              <a:t>3.8.2020</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F642258-8808-4BDB-9143-BF75D0C33320}" type="slidenum">
              <a:rPr lang="cs-CZ" smtClean="0"/>
              <a:t>‹#›</a:t>
            </a:fld>
            <a:endParaRPr lang="cs-CZ"/>
          </a:p>
        </p:txBody>
      </p:sp>
    </p:spTree>
    <p:extLst>
      <p:ext uri="{BB962C8B-B14F-4D97-AF65-F5344CB8AC3E}">
        <p14:creationId xmlns:p14="http://schemas.microsoft.com/office/powerpoint/2010/main" val="230042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0F5F78B-A2A8-42AA-B7EE-273249DC5D35}" type="datetimeFigureOut">
              <a:rPr lang="cs-CZ" smtClean="0"/>
              <a:pPr/>
              <a:t>3.8.2020</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CD3153C-21F1-4D4C-BA87-B6DBE0F91978}" type="slidenum">
              <a:rPr lang="cs-CZ" smtClean="0"/>
              <a:pPr/>
              <a:t>‹#›</a:t>
            </a:fld>
            <a:endParaRPr lang="cs-CZ"/>
          </a:p>
        </p:txBody>
      </p:sp>
    </p:spTree>
    <p:extLst>
      <p:ext uri="{BB962C8B-B14F-4D97-AF65-F5344CB8AC3E}">
        <p14:creationId xmlns:p14="http://schemas.microsoft.com/office/powerpoint/2010/main" val="50418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12838" y="544513"/>
            <a:ext cx="4464050" cy="3349625"/>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a:t>
            </a:fld>
            <a:endParaRPr lang="cs-CZ"/>
          </a:p>
        </p:txBody>
      </p:sp>
    </p:spTree>
    <p:extLst>
      <p:ext uri="{BB962C8B-B14F-4D97-AF65-F5344CB8AC3E}">
        <p14:creationId xmlns:p14="http://schemas.microsoft.com/office/powerpoint/2010/main" val="38823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latin typeface="Arial" pitchFamily="34" charset="0"/>
              <a:cs typeface="Arial" pitchFamily="34" charset="0"/>
            </a:endParaRPr>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3</a:t>
            </a:fld>
            <a:endParaRPr lang="cs-CZ"/>
          </a:p>
        </p:txBody>
      </p:sp>
    </p:spTree>
    <p:extLst>
      <p:ext uri="{BB962C8B-B14F-4D97-AF65-F5344CB8AC3E}">
        <p14:creationId xmlns:p14="http://schemas.microsoft.com/office/powerpoint/2010/main" val="1690499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4</a:t>
            </a:fld>
            <a:endParaRPr lang="cs-CZ"/>
          </a:p>
        </p:txBody>
      </p:sp>
    </p:spTree>
    <p:extLst>
      <p:ext uri="{BB962C8B-B14F-4D97-AF65-F5344CB8AC3E}">
        <p14:creationId xmlns:p14="http://schemas.microsoft.com/office/powerpoint/2010/main" val="4143204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10</a:t>
            </a:fld>
            <a:endParaRPr lang="cs-CZ"/>
          </a:p>
        </p:txBody>
      </p:sp>
    </p:spTree>
    <p:extLst>
      <p:ext uri="{BB962C8B-B14F-4D97-AF65-F5344CB8AC3E}">
        <p14:creationId xmlns:p14="http://schemas.microsoft.com/office/powerpoint/2010/main" val="20172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Klepnutím lze upravit styl předlohy nadpisů.</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26888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06404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138687"/>
            <a:ext cx="7886700" cy="3423789"/>
          </a:xfrm>
        </p:spPr>
        <p:txBody>
          <a:bodyPr anchor="b"/>
          <a:lstStyle>
            <a:lvl1pPr>
              <a:defRPr sz="600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2493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sz="half" idx="1"/>
          </p:nvPr>
        </p:nvSpPr>
        <p:spPr>
          <a:xfrm>
            <a:off x="628650" y="2506662"/>
            <a:ext cx="3886200" cy="36703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2506661"/>
            <a:ext cx="3886200" cy="367030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95492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0316" y="1096168"/>
            <a:ext cx="7886700" cy="1325563"/>
          </a:xfrm>
        </p:spPr>
        <p:txBody>
          <a:bodyPr/>
          <a:lstStyle/>
          <a:p>
            <a:r>
              <a:rPr lang="cs-CZ" smtClean="0"/>
              <a:t>Klepnutím lze upravit styl předlohy nadpisů.</a:t>
            </a:r>
            <a:endParaRPr lang="en-US" dirty="0"/>
          </a:p>
        </p:txBody>
      </p:sp>
      <p:sp>
        <p:nvSpPr>
          <p:cNvPr id="3" name="Text Placeholder 2"/>
          <p:cNvSpPr>
            <a:spLocks noGrp="1"/>
          </p:cNvSpPr>
          <p:nvPr>
            <p:ph type="body" idx="1"/>
          </p:nvPr>
        </p:nvSpPr>
        <p:spPr>
          <a:xfrm>
            <a:off x="620316" y="2529966"/>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629842" y="3462113"/>
            <a:ext cx="3868340"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2529966"/>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29150" y="3462113"/>
            <a:ext cx="3887391"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r>
              <a:rPr lang="cs-CZ" smtClean="0"/>
              <a:t>Volitelná poznámka uživatele</a:t>
            </a:r>
            <a:endParaRPr lang="cs-CZ"/>
          </a:p>
        </p:txBody>
      </p:sp>
      <p:sp>
        <p:nvSpPr>
          <p:cNvPr id="8" name="Footer Placeholder 7"/>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9" name="Slide Number Placeholder 8"/>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49098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2"/>
          <p:cNvSpPr>
            <a:spLocks noGrp="1"/>
          </p:cNvSpPr>
          <p:nvPr>
            <p:ph type="dt" sz="half" idx="10"/>
          </p:nvPr>
        </p:nvSpPr>
        <p:spPr/>
        <p:txBody>
          <a:bodyPr/>
          <a:lstStyle/>
          <a:p>
            <a:r>
              <a:rPr lang="cs-CZ" smtClean="0"/>
              <a:t>Volitelná poznámka uživatele</a:t>
            </a:r>
            <a:endParaRPr lang="cs-CZ"/>
          </a:p>
        </p:txBody>
      </p:sp>
      <p:sp>
        <p:nvSpPr>
          <p:cNvPr id="4" name="Footer Placeholder 3"/>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5" name="Slide Number Placeholder 4"/>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7189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cs-CZ" smtClean="0"/>
              <a:t>Volitelná poznámka uživatele</a:t>
            </a:r>
            <a:endParaRPr lang="cs-CZ"/>
          </a:p>
        </p:txBody>
      </p:sp>
      <p:sp>
        <p:nvSpPr>
          <p:cNvPr id="3" name="Footer Placeholder 2"/>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4" name="Slide Number Placeholder 3"/>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8304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086928"/>
            <a:ext cx="2949178" cy="1600200"/>
          </a:xfrm>
        </p:spPr>
        <p:txBody>
          <a:bodyPr anchor="b"/>
          <a:lstStyle>
            <a:lvl1pPr>
              <a:defRPr sz="3200"/>
            </a:lvl1pPr>
          </a:lstStyle>
          <a:p>
            <a:r>
              <a:rPr lang="cs-CZ" smtClean="0"/>
              <a:t>Klepnutím lze upravit styl předlohy nadpisů.</a:t>
            </a:r>
            <a:endParaRPr lang="en-US" dirty="0"/>
          </a:p>
        </p:txBody>
      </p:sp>
      <p:sp>
        <p:nvSpPr>
          <p:cNvPr id="3" name="Content Placeholder 2"/>
          <p:cNvSpPr>
            <a:spLocks noGrp="1"/>
          </p:cNvSpPr>
          <p:nvPr>
            <p:ph idx="1"/>
          </p:nvPr>
        </p:nvSpPr>
        <p:spPr>
          <a:xfrm>
            <a:off x="3887391" y="1086928"/>
            <a:ext cx="4629150" cy="4774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687128"/>
            <a:ext cx="2949178" cy="31818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28583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112808"/>
            <a:ext cx="2949178" cy="1600200"/>
          </a:xfrm>
        </p:spPr>
        <p:txBody>
          <a:bodyPr anchor="b"/>
          <a:lstStyle>
            <a:lvl1pPr>
              <a:defRPr sz="3200"/>
            </a:lvl1pPr>
          </a:lstStyle>
          <a:p>
            <a:r>
              <a:rPr lang="cs-CZ" smtClean="0"/>
              <a:t>Klepnutím lze upravit styl předlohy nadpisů.</a:t>
            </a:r>
            <a:endParaRPr lang="en-US" dirty="0"/>
          </a:p>
        </p:txBody>
      </p:sp>
      <p:sp>
        <p:nvSpPr>
          <p:cNvPr id="3" name="Picture Placeholder 2"/>
          <p:cNvSpPr>
            <a:spLocks noGrp="1" noChangeAspect="1"/>
          </p:cNvSpPr>
          <p:nvPr>
            <p:ph type="pic" idx="1"/>
          </p:nvPr>
        </p:nvSpPr>
        <p:spPr>
          <a:xfrm>
            <a:off x="3887391" y="1112808"/>
            <a:ext cx="4629150" cy="47482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en-US" dirty="0"/>
          </a:p>
        </p:txBody>
      </p:sp>
      <p:sp>
        <p:nvSpPr>
          <p:cNvPr id="4" name="Text Placeholder 3"/>
          <p:cNvSpPr>
            <a:spLocks noGrp="1"/>
          </p:cNvSpPr>
          <p:nvPr>
            <p:ph type="body" sz="half" idx="2"/>
          </p:nvPr>
        </p:nvSpPr>
        <p:spPr>
          <a:xfrm>
            <a:off x="629841" y="2713008"/>
            <a:ext cx="2949178" cy="31559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1839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73150"/>
            <a:ext cx="7886700" cy="1325563"/>
          </a:xfrm>
          <a:prstGeom prst="rect">
            <a:avLst/>
          </a:prstGeom>
        </p:spPr>
        <p:txBody>
          <a:bodyPr vert="horz" lIns="91440" tIns="45720" rIns="91440" bIns="45720" rtlCol="0" anchor="ctr">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628650" y="2467155"/>
            <a:ext cx="7886700" cy="3709808"/>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284672" y="6356351"/>
            <a:ext cx="2401378" cy="365125"/>
          </a:xfrm>
          <a:prstGeom prst="rect">
            <a:avLst/>
          </a:prstGeom>
        </p:spPr>
        <p:txBody>
          <a:bodyPr vert="horz" lIns="91440" tIns="45720" rIns="91440" bIns="45720" rtlCol="0" anchor="ctr"/>
          <a:lstStyle>
            <a:lvl1pPr algn="ctr">
              <a:defRPr sz="1200" b="1">
                <a:solidFill>
                  <a:schemeClr val="bg1"/>
                </a:solidFill>
                <a:latin typeface="Arial" panose="020B0604020202020204" pitchFamily="34" charset="0"/>
                <a:cs typeface="Arial" panose="020B0604020202020204" pitchFamily="34" charset="0"/>
              </a:defRPr>
            </a:lvl1pPr>
          </a:lstStyle>
          <a:p>
            <a:r>
              <a:rPr lang="cs-CZ" smtClean="0"/>
              <a:t>Volitelná poznámka uživatele</a:t>
            </a:r>
            <a:endParaRPr lang="cs-C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Arial" panose="020B0604020202020204" pitchFamily="34" charset="0"/>
                <a:cs typeface="Arial" panose="020B0604020202020204" pitchFamily="34" charset="0"/>
              </a:defRPr>
            </a:lvl1p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289FD-4727-4E4E-AD61-2589FB78683E}" type="slidenum">
              <a:rPr lang="cs-CZ" smtClean="0"/>
              <a:pPr/>
              <a:t>‹#›</a:t>
            </a:fld>
            <a:endParaRPr lang="cs-CZ"/>
          </a:p>
        </p:txBody>
      </p:sp>
    </p:spTree>
    <p:extLst>
      <p:ext uri="{BB962C8B-B14F-4D97-AF65-F5344CB8AC3E}">
        <p14:creationId xmlns:p14="http://schemas.microsoft.com/office/powerpoint/2010/main" val="9273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7" name="Rectangle 2"/>
          <p:cNvSpPr>
            <a:spLocks noGrp="1" noChangeArrowheads="1"/>
          </p:cNvSpPr>
          <p:nvPr>
            <p:ph type="ctrTitle"/>
          </p:nvPr>
        </p:nvSpPr>
        <p:spPr>
          <a:xfrm>
            <a:off x="95005" y="1646502"/>
            <a:ext cx="9144000" cy="1237130"/>
          </a:xfrm>
        </p:spPr>
        <p:txBody>
          <a:bodyPr anchor="ctr">
            <a:normAutofit/>
          </a:bodyPr>
          <a:lstStyle/>
          <a:p>
            <a:pPr>
              <a:lnSpc>
                <a:spcPct val="100000"/>
              </a:lnSpc>
              <a:spcBef>
                <a:spcPts val="0"/>
              </a:spcBef>
              <a:spcAft>
                <a:spcPts val="1800"/>
              </a:spcAft>
            </a:pPr>
            <a:r>
              <a:rPr lang="cs-CZ" altLang="cs-CZ" sz="3600" b="1" dirty="0" smtClean="0">
                <a:solidFill>
                  <a:srgbClr val="FF0000"/>
                </a:solidFill>
              </a:rPr>
              <a:t>MILITARY</a:t>
            </a:r>
            <a:br>
              <a:rPr lang="cs-CZ" altLang="cs-CZ" sz="3600" b="1" dirty="0" smtClean="0">
                <a:solidFill>
                  <a:srgbClr val="FF0000"/>
                </a:solidFill>
              </a:rPr>
            </a:br>
            <a:r>
              <a:rPr lang="cs-CZ" altLang="cs-CZ" sz="3600" b="1" dirty="0" smtClean="0">
                <a:solidFill>
                  <a:srgbClr val="FF0000"/>
                </a:solidFill>
              </a:rPr>
              <a:t>ENGINEERING</a:t>
            </a:r>
          </a:p>
        </p:txBody>
      </p:sp>
      <p:sp>
        <p:nvSpPr>
          <p:cNvPr id="8" name="Rectangle 3"/>
          <p:cNvSpPr>
            <a:spLocks noChangeArrowheads="1"/>
          </p:cNvSpPr>
          <p:nvPr/>
        </p:nvSpPr>
        <p:spPr bwMode="auto">
          <a:xfrm>
            <a:off x="-29092" y="1248463"/>
            <a:ext cx="9144000" cy="381000"/>
          </a:xfrm>
          <a:prstGeom prst="rect">
            <a:avLst/>
          </a:prstGeom>
          <a:noFill/>
          <a:ln w="9525">
            <a:noFill/>
            <a:miter lim="800000"/>
            <a:headEnd/>
            <a:tailEnd/>
          </a:ln>
        </p:spPr>
        <p:txBody>
          <a:bodyPr/>
          <a:lstStyle/>
          <a:p>
            <a:pPr algn="ctr"/>
            <a:r>
              <a:rPr lang="en-US" sz="2400" b="1" dirty="0">
                <a:solidFill>
                  <a:schemeClr val="accent5"/>
                </a:solidFill>
              </a:rPr>
              <a:t>SECURITY AND DEFENCE PROGRAMM</a:t>
            </a:r>
          </a:p>
        </p:txBody>
      </p:sp>
      <p:sp>
        <p:nvSpPr>
          <p:cNvPr id="2" name="TextovéPole 1"/>
          <p:cNvSpPr txBox="1"/>
          <p:nvPr/>
        </p:nvSpPr>
        <p:spPr>
          <a:xfrm>
            <a:off x="-29091" y="3028890"/>
            <a:ext cx="9173092" cy="461665"/>
          </a:xfrm>
          <a:prstGeom prst="rect">
            <a:avLst/>
          </a:prstGeom>
          <a:noFill/>
        </p:spPr>
        <p:txBody>
          <a:bodyPr wrap="square" rtlCol="0">
            <a:spAutoFit/>
          </a:bodyPr>
          <a:lstStyle/>
          <a:p>
            <a:pPr algn="ctr"/>
            <a:r>
              <a:rPr lang="cs-CZ" sz="2400" b="1" dirty="0" err="1" smtClean="0">
                <a:solidFill>
                  <a:schemeClr val="accent6">
                    <a:lumMod val="75000"/>
                  </a:schemeClr>
                </a:solidFill>
                <a:latin typeface="Arial" panose="020B0604020202020204" pitchFamily="34" charset="0"/>
                <a:cs typeface="Arial" panose="020B0604020202020204" pitchFamily="34" charset="0"/>
              </a:rPr>
              <a:t>Counterm</a:t>
            </a:r>
            <a:r>
              <a:rPr lang="en-US" sz="2400" b="1" dirty="0" err="1" smtClean="0">
                <a:solidFill>
                  <a:schemeClr val="accent6">
                    <a:lumMod val="75000"/>
                  </a:schemeClr>
                </a:solidFill>
                <a:latin typeface="Arial" panose="020B0604020202020204" pitchFamily="34" charset="0"/>
                <a:cs typeface="Arial" panose="020B0604020202020204" pitchFamily="34" charset="0"/>
              </a:rPr>
              <a:t>obility</a:t>
            </a:r>
            <a:r>
              <a:rPr lang="en-US" sz="2400" b="1" dirty="0" smtClean="0">
                <a:solidFill>
                  <a:schemeClr val="accent6">
                    <a:lumMod val="75000"/>
                  </a:schemeClr>
                </a:solidFill>
                <a:latin typeface="Arial" panose="020B0604020202020204" pitchFamily="34" charset="0"/>
                <a:cs typeface="Arial" panose="020B0604020202020204" pitchFamily="34" charset="0"/>
              </a:rPr>
              <a:t> </a:t>
            </a:r>
            <a:r>
              <a:rPr lang="cs-CZ" sz="2400" b="1" dirty="0" smtClean="0">
                <a:solidFill>
                  <a:schemeClr val="accent6">
                    <a:lumMod val="75000"/>
                  </a:schemeClr>
                </a:solidFill>
                <a:latin typeface="Arial" panose="020B0604020202020204" pitchFamily="34" charset="0"/>
                <a:cs typeface="Arial" panose="020B0604020202020204" pitchFamily="34" charset="0"/>
              </a:rPr>
              <a:t> </a:t>
            </a:r>
            <a:r>
              <a:rPr lang="en-US" sz="2400" b="1" dirty="0" smtClean="0">
                <a:solidFill>
                  <a:schemeClr val="accent6">
                    <a:lumMod val="75000"/>
                  </a:schemeClr>
                </a:solidFill>
                <a:latin typeface="Arial" panose="020B0604020202020204" pitchFamily="34" charset="0"/>
                <a:cs typeface="Arial" panose="020B0604020202020204" pitchFamily="34" charset="0"/>
              </a:rPr>
              <a:t>Tasks </a:t>
            </a:r>
            <a:r>
              <a:rPr lang="en-US" sz="2400" b="1" dirty="0" smtClean="0">
                <a:solidFill>
                  <a:schemeClr val="accent6">
                    <a:lumMod val="75000"/>
                  </a:schemeClr>
                </a:solidFill>
                <a:latin typeface="Arial" panose="020B0604020202020204" pitchFamily="34" charset="0"/>
                <a:cs typeface="Arial" panose="020B0604020202020204" pitchFamily="34" charset="0"/>
              </a:rPr>
              <a:t>and Fundamentals</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pic>
        <p:nvPicPr>
          <p:cNvPr id="2050" name="Picture 2" descr="China Concertina Wire Suppliers, Manufacturers, Factory - Pric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471" y="3724418"/>
            <a:ext cx="3362325" cy="22860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Zátaras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9675" y="3755064"/>
            <a:ext cx="3008008" cy="225535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Jednání se Syrizou i Putinem jsou jako minové pole. Stačí jeden ..."/>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8688" r="25248"/>
          <a:stretch/>
        </p:blipFill>
        <p:spPr bwMode="auto">
          <a:xfrm>
            <a:off x="6852062" y="3755064"/>
            <a:ext cx="2113808" cy="2255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6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Zástupný symbol pro obsah 2"/>
          <p:cNvSpPr>
            <a:spLocks noGrp="1"/>
          </p:cNvSpPr>
          <p:nvPr>
            <p:ph idx="1"/>
          </p:nvPr>
        </p:nvSpPr>
        <p:spPr>
          <a:xfrm>
            <a:off x="201881" y="1365665"/>
            <a:ext cx="8775865" cy="1579413"/>
          </a:xfrm>
        </p:spPr>
        <p:txBody>
          <a:bodyPr>
            <a:noAutofit/>
          </a:bodyPr>
          <a:lstStyle/>
          <a:p>
            <a:pPr marL="0" indent="0" algn="ctr">
              <a:lnSpc>
                <a:spcPct val="70000"/>
              </a:lnSpc>
              <a:buNone/>
            </a:pPr>
            <a:r>
              <a:rPr lang="en-US" altLang="cs-CZ" b="1" dirty="0">
                <a:solidFill>
                  <a:srgbClr val="FF3300"/>
                </a:solidFill>
              </a:rPr>
              <a:t>ANY QUESTIONS</a:t>
            </a:r>
            <a:r>
              <a:rPr lang="en-US" altLang="cs-CZ" b="1" dirty="0" smtClean="0">
                <a:solidFill>
                  <a:srgbClr val="FF3300"/>
                </a:solidFill>
              </a:rPr>
              <a:t>?</a:t>
            </a:r>
            <a:endParaRPr lang="en-US" altLang="cs-CZ" b="1" dirty="0">
              <a:solidFill>
                <a:srgbClr val="FF3300"/>
              </a:solidFill>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pic>
        <p:nvPicPr>
          <p:cNvPr id="1026" name="Picture 2" descr="Vektorové otazník ikona webové klipart zdarma ke stažen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643" y="2066307"/>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919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a:spLocks noGrp="1"/>
          </p:cNvSpPr>
          <p:nvPr>
            <p:ph idx="1"/>
          </p:nvPr>
        </p:nvSpPr>
        <p:spPr>
          <a:xfrm>
            <a:off x="313150" y="1890386"/>
            <a:ext cx="8843376" cy="4272908"/>
          </a:xfrm>
        </p:spPr>
        <p:txBody>
          <a:bodyPr>
            <a:noAutofit/>
          </a:bodyPr>
          <a:lstStyle/>
          <a:p>
            <a:pPr marL="342900" lvl="1" indent="-342900">
              <a:lnSpc>
                <a:spcPct val="100000"/>
              </a:lnSpc>
              <a:spcBef>
                <a:spcPts val="0"/>
              </a:spcBef>
              <a:spcAft>
                <a:spcPts val="1200"/>
              </a:spcAft>
              <a:buFont typeface="Arial" charset="0"/>
              <a:buChar char="•"/>
            </a:pPr>
            <a:r>
              <a:rPr lang="cs-CZ" altLang="cs-CZ" sz="2000" dirty="0" smtClean="0">
                <a:latin typeface="Arial" pitchFamily="34" charset="0"/>
                <a:cs typeface="Arial" pitchFamily="34" charset="0"/>
              </a:rPr>
              <a:t>STANAG 2528 </a:t>
            </a:r>
            <a:r>
              <a:rPr lang="cs-CZ" altLang="cs-CZ" sz="2000" u="sng" dirty="0" smtClean="0">
                <a:solidFill>
                  <a:srgbClr val="FF0000"/>
                </a:solidFill>
                <a:latin typeface="Arial" pitchFamily="34" charset="0"/>
                <a:cs typeface="Arial" pitchFamily="34" charset="0"/>
              </a:rPr>
              <a:t>ALLIED JOINT DOCTRINE FOR FORCE PROTECTION  - AJP-3.14</a:t>
            </a:r>
            <a:r>
              <a:rPr lang="cs-CZ" altLang="cs-CZ" sz="2000" dirty="0" smtClean="0">
                <a:latin typeface="Arial" pitchFamily="34" charset="0"/>
                <a:cs typeface="Arial" pitchFamily="34" charset="0"/>
              </a:rPr>
              <a:t> (</a:t>
            </a:r>
            <a:r>
              <a:rPr lang="cs-CZ" altLang="cs-CZ" sz="2000" i="1" dirty="0" err="1" smtClean="0">
                <a:latin typeface="Arial" pitchFamily="34" charset="0"/>
                <a:cs typeface="Arial" pitchFamily="34" charset="0"/>
              </a:rPr>
              <a:t>April</a:t>
            </a:r>
            <a:r>
              <a:rPr lang="cs-CZ" altLang="cs-CZ" sz="2000" i="1" dirty="0" smtClean="0">
                <a:latin typeface="Arial" pitchFamily="34" charset="0"/>
                <a:cs typeface="Arial" pitchFamily="34" charset="0"/>
              </a:rPr>
              <a:t> 2015</a:t>
            </a:r>
            <a:r>
              <a:rPr lang="cs-CZ" altLang="cs-CZ" sz="2000" dirty="0" smtClean="0">
                <a:latin typeface="Arial" pitchFamily="34" charset="0"/>
                <a:cs typeface="Arial" pitchFamily="34" charset="0"/>
              </a:rPr>
              <a:t>);</a:t>
            </a:r>
          </a:p>
          <a:p>
            <a:pPr marL="342900" lvl="1" indent="-342900">
              <a:lnSpc>
                <a:spcPct val="100000"/>
              </a:lnSpc>
              <a:spcBef>
                <a:spcPts val="0"/>
              </a:spcBef>
              <a:spcAft>
                <a:spcPts val="1200"/>
              </a:spcAft>
              <a:buFont typeface="Arial" charset="0"/>
              <a:buChar char="•"/>
            </a:pPr>
            <a:r>
              <a:rPr lang="cs-CZ" altLang="cs-CZ" sz="2000" dirty="0" smtClean="0">
                <a:latin typeface="Arial" pitchFamily="34" charset="0"/>
                <a:cs typeface="Arial" pitchFamily="34" charset="0"/>
              </a:rPr>
              <a:t>STANAG 2394 </a:t>
            </a:r>
            <a:r>
              <a:rPr lang="cs-CZ" altLang="cs-CZ" sz="2000" u="sng" dirty="0">
                <a:solidFill>
                  <a:srgbClr val="FF0000"/>
                </a:solidFill>
                <a:latin typeface="Arial" pitchFamily="34" charset="0"/>
                <a:cs typeface="Arial" pitchFamily="34" charset="0"/>
              </a:rPr>
              <a:t>ALLIED </a:t>
            </a:r>
            <a:r>
              <a:rPr lang="cs-CZ" altLang="cs-CZ" sz="2000" u="sng" dirty="0" smtClean="0">
                <a:solidFill>
                  <a:srgbClr val="FF0000"/>
                </a:solidFill>
                <a:latin typeface="Arial" pitchFamily="34" charset="0"/>
                <a:cs typeface="Arial" pitchFamily="34" charset="0"/>
              </a:rPr>
              <a:t> TACTICAL DOCTRINE FOR  MILITARY ENGINEERING – ATP-3.12.1 </a:t>
            </a:r>
            <a:r>
              <a:rPr lang="cs-CZ" altLang="cs-CZ" sz="2000" dirty="0" smtClean="0">
                <a:latin typeface="Arial" pitchFamily="34" charset="0"/>
                <a:cs typeface="Arial" pitchFamily="34" charset="0"/>
              </a:rPr>
              <a:t>(</a:t>
            </a:r>
            <a:r>
              <a:rPr lang="cs-CZ" altLang="cs-CZ" sz="2000" i="1" dirty="0" err="1" smtClean="0">
                <a:latin typeface="Arial" pitchFamily="34" charset="0"/>
                <a:cs typeface="Arial" pitchFamily="34" charset="0"/>
              </a:rPr>
              <a:t>February</a:t>
            </a:r>
            <a:r>
              <a:rPr lang="cs-CZ" altLang="cs-CZ" sz="2000" i="1" dirty="0" smtClean="0">
                <a:latin typeface="Arial" pitchFamily="34" charset="0"/>
                <a:cs typeface="Arial" pitchFamily="34" charset="0"/>
              </a:rPr>
              <a:t> 2016</a:t>
            </a:r>
            <a:r>
              <a:rPr lang="cs-CZ" altLang="cs-CZ" sz="2000" dirty="0" smtClean="0">
                <a:latin typeface="Arial" pitchFamily="34" charset="0"/>
                <a:cs typeface="Arial" pitchFamily="34" charset="0"/>
              </a:rPr>
              <a:t>);</a:t>
            </a:r>
          </a:p>
          <a:p>
            <a:pPr>
              <a:lnSpc>
                <a:spcPct val="100000"/>
              </a:lnSpc>
              <a:spcBef>
                <a:spcPts val="0"/>
              </a:spcBef>
              <a:spcAft>
                <a:spcPts val="1200"/>
              </a:spcAft>
            </a:pPr>
            <a:r>
              <a:rPr lang="cs-CZ" altLang="cs-CZ" sz="2000" dirty="0" smtClean="0"/>
              <a:t>STANAG 3680 </a:t>
            </a:r>
            <a:r>
              <a:rPr lang="en-US" altLang="cs-CZ" sz="2000" dirty="0" smtClean="0"/>
              <a:t>NATO GLOSSARY OF TERMS AND</a:t>
            </a:r>
            <a:r>
              <a:rPr lang="cs-CZ" altLang="cs-CZ" sz="2000" dirty="0" smtClean="0"/>
              <a:t> </a:t>
            </a:r>
            <a:r>
              <a:rPr lang="en-US" altLang="cs-CZ" sz="2000" dirty="0" smtClean="0"/>
              <a:t>DEFINITIONS (ENGLISH AND</a:t>
            </a:r>
            <a:r>
              <a:rPr lang="cs-CZ" altLang="cs-CZ" sz="2000" dirty="0" smtClean="0"/>
              <a:t> FRENCH) - AAP-6 (2012);</a:t>
            </a:r>
          </a:p>
          <a:p>
            <a:pPr>
              <a:lnSpc>
                <a:spcPct val="100000"/>
              </a:lnSpc>
              <a:spcBef>
                <a:spcPts val="0"/>
              </a:spcBef>
              <a:spcAft>
                <a:spcPts val="1200"/>
              </a:spcAft>
            </a:pPr>
            <a:r>
              <a:rPr lang="cs-CZ" altLang="cs-CZ" sz="2000" dirty="0" smtClean="0"/>
              <a:t>STANAG 2991 NATO COMBAT ENGINEER GLOSSARY – AAP-19(D); (August 2004); </a:t>
            </a:r>
          </a:p>
          <a:p>
            <a:pPr>
              <a:lnSpc>
                <a:spcPct val="100000"/>
              </a:lnSpc>
              <a:spcBef>
                <a:spcPts val="0"/>
              </a:spcBef>
              <a:spcAft>
                <a:spcPts val="1200"/>
              </a:spcAft>
            </a:pPr>
            <a:r>
              <a:rPr lang="cs-CZ" altLang="cs-CZ" sz="2000" dirty="0" smtClean="0"/>
              <a:t>AAP-15 NATO GLOSSARY OF ABBREVIATIONS USED IN NATO DOCUMENTS AND PUBLICATIONS (2010).</a:t>
            </a:r>
          </a:p>
        </p:txBody>
      </p:sp>
      <p:sp>
        <p:nvSpPr>
          <p:cNvPr id="7" name="Rectangle 3"/>
          <p:cNvSpPr>
            <a:spLocks noChangeArrowheads="1"/>
          </p:cNvSpPr>
          <p:nvPr/>
        </p:nvSpPr>
        <p:spPr bwMode="auto">
          <a:xfrm>
            <a:off x="0" y="1204586"/>
            <a:ext cx="9144000" cy="561583"/>
          </a:xfrm>
          <a:prstGeom prst="rect">
            <a:avLst/>
          </a:prstGeom>
          <a:noFill/>
          <a:ln w="9525">
            <a:noFill/>
            <a:miter lim="800000"/>
            <a:headEnd/>
            <a:tailEnd/>
          </a:ln>
        </p:spPr>
        <p:txBody>
          <a:bodyPr/>
          <a:lstStyle/>
          <a:p>
            <a:pPr algn="ctr"/>
            <a:r>
              <a:rPr lang="cs-CZ" altLang="cs-CZ" sz="3200" b="1" dirty="0" smtClean="0">
                <a:latin typeface="Arial" pitchFamily="34" charset="0"/>
                <a:cs typeface="Arial" pitchFamily="34" charset="0"/>
              </a:rPr>
              <a:t>BASIC LITERATURE</a:t>
            </a:r>
            <a:endParaRPr lang="cs-CZ" altLang="cs-CZ" sz="3200" b="1" dirty="0">
              <a:latin typeface="Arial" pitchFamily="34" charset="0"/>
              <a:cs typeface="Arial"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63773" y="2422335"/>
            <a:ext cx="8816453" cy="3395008"/>
          </a:xfrm>
        </p:spPr>
        <p:txBody>
          <a:bodyPr>
            <a:noAutofit/>
          </a:bodyPr>
          <a:lstStyle/>
          <a:p>
            <a:pPr marL="354013" indent="-354013">
              <a:buSzPct val="130000"/>
            </a:pPr>
            <a:r>
              <a:rPr lang="en-US" altLang="cs-CZ" sz="2400" b="1" dirty="0" smtClean="0">
                <a:latin typeface="Arial" charset="0"/>
              </a:rPr>
              <a:t>Explanation of </a:t>
            </a:r>
            <a:r>
              <a:rPr lang="cs-CZ" altLang="cs-CZ" sz="2400" b="1" dirty="0" err="1" smtClean="0">
                <a:latin typeface="Arial" charset="0"/>
              </a:rPr>
              <a:t>counter</a:t>
            </a:r>
            <a:r>
              <a:rPr lang="en-US" altLang="cs-CZ" sz="2400" b="1" dirty="0" smtClean="0">
                <a:latin typeface="Arial" charset="0"/>
              </a:rPr>
              <a:t>mobility </a:t>
            </a:r>
            <a:r>
              <a:rPr lang="cs-CZ" altLang="cs-CZ" sz="2400" b="1" dirty="0" smtClean="0">
                <a:latin typeface="Arial" charset="0"/>
              </a:rPr>
              <a:t> </a:t>
            </a:r>
            <a:r>
              <a:rPr lang="en-US" altLang="cs-CZ" sz="2400" b="1" dirty="0" smtClean="0">
                <a:latin typeface="Arial" charset="0"/>
              </a:rPr>
              <a:t>principles </a:t>
            </a:r>
            <a:r>
              <a:rPr lang="en-US" altLang="cs-CZ" sz="2400" b="1" dirty="0" smtClean="0">
                <a:latin typeface="Arial" charset="0"/>
              </a:rPr>
              <a:t>and </a:t>
            </a:r>
            <a:r>
              <a:rPr lang="en-US" altLang="cs-CZ" sz="2400" b="1" dirty="0" smtClean="0">
                <a:latin typeface="Arial" charset="0"/>
              </a:rPr>
              <a:t>philosophy</a:t>
            </a:r>
            <a:r>
              <a:rPr lang="en-US" altLang="cs-CZ" sz="2400" b="1" dirty="0" smtClean="0">
                <a:latin typeface="Arial" charset="0"/>
              </a:rPr>
              <a:t>;</a:t>
            </a:r>
          </a:p>
          <a:p>
            <a:pPr marL="354013" indent="-354013">
              <a:buSzPct val="130000"/>
            </a:pPr>
            <a:r>
              <a:rPr lang="en-US" altLang="cs-CZ" sz="2400" b="1" dirty="0" smtClean="0">
                <a:latin typeface="Arial" charset="0"/>
              </a:rPr>
              <a:t>Characteristics of </a:t>
            </a:r>
            <a:r>
              <a:rPr lang="cs-CZ" altLang="cs-CZ" sz="2400" b="1" dirty="0" err="1" smtClean="0">
                <a:latin typeface="Arial" charset="0"/>
              </a:rPr>
              <a:t>counter</a:t>
            </a:r>
            <a:r>
              <a:rPr lang="en-US" altLang="cs-CZ" sz="2400" b="1" dirty="0" smtClean="0">
                <a:latin typeface="Arial" charset="0"/>
              </a:rPr>
              <a:t>mobility tasks</a:t>
            </a:r>
            <a:endParaRPr lang="en-US" altLang="cs-CZ" sz="2400" b="1" dirty="0" smtClean="0">
              <a:latin typeface="Arial" charset="0"/>
            </a:endParaRPr>
          </a:p>
          <a:p>
            <a:pPr marL="354013" indent="-354013">
              <a:buSzPct val="130000"/>
            </a:pPr>
            <a:r>
              <a:rPr lang="en-US" altLang="cs-CZ" sz="2400" b="1" dirty="0" smtClean="0">
                <a:latin typeface="Arial" charset="0"/>
              </a:rPr>
              <a:t>Questions answering (if any);</a:t>
            </a:r>
          </a:p>
          <a:p>
            <a:pPr marL="354013" indent="-354013">
              <a:buSzPct val="130000"/>
            </a:pPr>
            <a:endParaRPr lang="en-US" altLang="cs-CZ" sz="2400" b="1" i="1" u="sng" dirty="0" smtClean="0">
              <a:latin typeface="Arial" charset="0"/>
            </a:endParaRPr>
          </a:p>
          <a:p>
            <a:pPr marL="354013" indent="-354013">
              <a:buSzPct val="130000"/>
            </a:pPr>
            <a:r>
              <a:rPr lang="en-US" altLang="cs-CZ" sz="2400" b="1" i="1" u="sng" dirty="0" smtClean="0">
                <a:latin typeface="Arial" charset="0"/>
              </a:rPr>
              <a:t>Notice</a:t>
            </a:r>
            <a:r>
              <a:rPr lang="en-US" altLang="cs-CZ" sz="2400" b="1" i="1" dirty="0" smtClean="0">
                <a:latin typeface="Arial" charset="0"/>
              </a:rPr>
              <a:t>:</a:t>
            </a:r>
            <a:r>
              <a:rPr lang="en-US" altLang="cs-CZ" sz="2400" b="1" dirty="0" smtClean="0">
                <a:latin typeface="Arial" charset="0"/>
              </a:rPr>
              <a:t> </a:t>
            </a:r>
          </a:p>
          <a:p>
            <a:pPr marL="540000"/>
            <a:r>
              <a:rPr lang="en-US" altLang="cs-CZ" sz="2400" b="1" dirty="0" smtClean="0">
                <a:solidFill>
                  <a:srgbClr val="00B050"/>
                </a:solidFill>
                <a:latin typeface="Arial" charset="0"/>
              </a:rPr>
              <a:t>  You may have </a:t>
            </a:r>
            <a:r>
              <a:rPr lang="en-US" altLang="cs-CZ" sz="2400" b="1" i="1" dirty="0" smtClean="0">
                <a:solidFill>
                  <a:srgbClr val="00B050"/>
                </a:solidFill>
                <a:latin typeface="Arial" charset="0"/>
              </a:rPr>
              <a:t>questions any time during the lesson</a:t>
            </a:r>
            <a:r>
              <a:rPr lang="en-US" altLang="cs-CZ" sz="2400" b="1" i="1" dirty="0" smtClean="0">
                <a:latin typeface="Arial" charset="0"/>
              </a:rPr>
              <a:t>.</a:t>
            </a:r>
            <a:endParaRPr lang="en-US" altLang="cs-CZ" sz="2400" b="1" i="1" dirty="0" smtClean="0">
              <a:solidFill>
                <a:srgbClr val="0000FF"/>
              </a:solidFill>
              <a:latin typeface="Arial" charset="0"/>
            </a:endParaRPr>
          </a:p>
        </p:txBody>
      </p:sp>
      <p:sp>
        <p:nvSpPr>
          <p:cNvPr id="7171" name="Rectangle 3"/>
          <p:cNvSpPr>
            <a:spLocks noChangeArrowheads="1"/>
          </p:cNvSpPr>
          <p:nvPr/>
        </p:nvSpPr>
        <p:spPr bwMode="auto">
          <a:xfrm>
            <a:off x="0" y="1450419"/>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p"/>
              <a:defRPr sz="2800">
                <a:solidFill>
                  <a:schemeClr val="tx1"/>
                </a:solidFill>
                <a:latin typeface="Times New Roman" pitchFamily="18"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Times New Roman" pitchFamily="18"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Times New Roman" pitchFamily="18" charset="0"/>
              </a:defRPr>
            </a:lvl3pPr>
            <a:lvl4pPr marL="1600200" indent="-228600" eaLnBrk="0" hangingPunct="0">
              <a:spcBef>
                <a:spcPct val="20000"/>
              </a:spcBef>
              <a:buClr>
                <a:schemeClr val="bg2"/>
              </a:buClr>
              <a:buFont typeface="Wingdings" pitchFamily="2" charset="2"/>
              <a:buChar char="§"/>
              <a:defRPr>
                <a:solidFill>
                  <a:schemeClr val="tx1"/>
                </a:solidFill>
                <a:latin typeface="Times New Roman" pitchFamily="18"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Times New Roman" pitchFamily="18"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9pPr>
          </a:lstStyle>
          <a:p>
            <a:pPr algn="ctr" eaLnBrk="1" hangingPunct="1">
              <a:spcBef>
                <a:spcPct val="0"/>
              </a:spcBef>
              <a:buClrTx/>
              <a:buSzTx/>
              <a:buFontTx/>
              <a:buNone/>
            </a:pPr>
            <a:r>
              <a:rPr lang="en-US" altLang="cs-CZ" b="1" dirty="0" smtClean="0">
                <a:latin typeface="Arial" panose="020B0604020202020204" pitchFamily="34" charset="0"/>
                <a:cs typeface="Arial" panose="020B0604020202020204" pitchFamily="34" charset="0"/>
              </a:rPr>
              <a:t>THE LESSON CONTENT</a:t>
            </a:r>
            <a:r>
              <a:rPr lang="cs-CZ" altLang="cs-CZ" b="1" dirty="0" smtClean="0">
                <a:latin typeface="Arial" panose="020B0604020202020204" pitchFamily="34" charset="0"/>
                <a:cs typeface="Arial" panose="020B0604020202020204" pitchFamily="34" charset="0"/>
              </a:rPr>
              <a:t> PLAN</a:t>
            </a:r>
            <a:r>
              <a:rPr lang="en-US" altLang="cs-CZ" b="1" dirty="0" smtClean="0">
                <a:latin typeface="Arial" panose="020B0604020202020204" pitchFamily="34" charset="0"/>
                <a:cs typeface="Arial" panose="020B0604020202020204" pitchFamily="34" charset="0"/>
              </a:rPr>
              <a:t> </a:t>
            </a:r>
            <a:endParaRPr lang="en-US" altLang="cs-CZ" b="1" dirty="0">
              <a:latin typeface="Arial" panose="020B0604020202020204" pitchFamily="34" charset="0"/>
              <a:cs typeface="Arial" panose="020B0604020202020204" pitchFamily="34" charset="0"/>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741888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0" y="1152195"/>
            <a:ext cx="9144000" cy="685800"/>
          </a:xfrm>
        </p:spPr>
        <p:txBody>
          <a:bodyPr>
            <a:noAutofit/>
          </a:bodyPr>
          <a:lstStyle/>
          <a:p>
            <a:pPr algn="ctr"/>
            <a:r>
              <a:rPr lang="cs-CZ" altLang="en-US" sz="3200" b="1" u="sng" dirty="0" smtClean="0">
                <a:solidFill>
                  <a:schemeClr val="accent6">
                    <a:lumMod val="75000"/>
                  </a:schemeClr>
                </a:solidFill>
              </a:rPr>
              <a:t>THE CONCEPT OF </a:t>
            </a:r>
            <a:r>
              <a:rPr lang="cs-CZ" altLang="en-US" sz="3200" b="1" u="sng" dirty="0" smtClean="0">
                <a:solidFill>
                  <a:schemeClr val="accent6">
                    <a:lumMod val="75000"/>
                  </a:schemeClr>
                </a:solidFill>
              </a:rPr>
              <a:t>COUNTERMOBILITY</a:t>
            </a:r>
            <a:endParaRPr lang="cs-CZ" altLang="en-US" sz="3200" dirty="0" smtClean="0">
              <a:solidFill>
                <a:schemeClr val="accent6">
                  <a:lumMod val="75000"/>
                </a:schemeClr>
              </a:solidFill>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7" name="Obdélník 6"/>
          <p:cNvSpPr/>
          <p:nvPr/>
        </p:nvSpPr>
        <p:spPr>
          <a:xfrm>
            <a:off x="332509" y="1997839"/>
            <a:ext cx="8573985" cy="3924151"/>
          </a:xfrm>
          <a:prstGeom prst="rect">
            <a:avLst/>
          </a:prstGeom>
        </p:spPr>
        <p:txBody>
          <a:bodyPr wrap="square">
            <a:spAutoFit/>
          </a:bodyPr>
          <a:lstStyle/>
          <a:p>
            <a:pPr algn="just">
              <a:spcAft>
                <a:spcPts val="1800"/>
              </a:spcAft>
            </a:pPr>
            <a:r>
              <a:rPr lang="en-US" dirty="0">
                <a:latin typeface="Arial" panose="020B0604020202020204" pitchFamily="34" charset="0"/>
                <a:cs typeface="Arial" panose="020B0604020202020204" pitchFamily="34" charset="0"/>
              </a:rPr>
              <a:t>Counter-mobility operations must be correctly balanced so as to disrupt the </a:t>
            </a:r>
            <a:r>
              <a:rPr lang="en-US" dirty="0" err="1">
                <a:latin typeface="Arial" panose="020B0604020202020204" pitchFamily="34" charset="0"/>
                <a:cs typeface="Arial" panose="020B0604020202020204" pitchFamily="34" charset="0"/>
              </a:rPr>
              <a:t>adversant’s</a:t>
            </a:r>
            <a:r>
              <a:rPr lang="en-US" dirty="0">
                <a:latin typeface="Arial" panose="020B0604020202020204" pitchFamily="34" charset="0"/>
                <a:cs typeface="Arial" panose="020B0604020202020204" pitchFamily="34" charset="0"/>
              </a:rPr>
              <a:t> mobility while limiting the restriction on our own ability to manoeuvre freely. Barriers may be terrain, target or situation oriented. The increasing likelihood of operating in the urban/close terrain environment has already been noted and the requirement for a coherent counter-mobility capability can be demonstrated here as well as in more open terrain, with the common intent of shaping adversant movement into areas of our choosing.</a:t>
            </a:r>
          </a:p>
          <a:p>
            <a:pPr algn="just">
              <a:spcAft>
                <a:spcPts val="1800"/>
              </a:spcAft>
            </a:pPr>
            <a:r>
              <a:rPr lang="en-US" dirty="0">
                <a:latin typeface="Arial" panose="020B0604020202020204" pitchFamily="34" charset="0"/>
                <a:cs typeface="Arial" panose="020B0604020202020204" pitchFamily="34" charset="0"/>
              </a:rPr>
              <a:t>In order to achieve the precise effects on adversant manoeuvre that are required by the commander, obstacle planning will take place following Intelligence Preparation of the Battlefield (IPB) and the estimate process, in which the commander will express his intent in terms of Combined Arms Obstacle Integration (CAOI) and will seek to maintain his own freedom of manoeuvre whilst constraining that of his adversary by disrupting, turning, fixing or blocking.</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18754" y="1922721"/>
            <a:ext cx="8847116" cy="4016484"/>
          </a:xfrm>
          <a:prstGeom prst="rect">
            <a:avLst/>
          </a:prstGeom>
        </p:spPr>
        <p:txBody>
          <a:bodyPr wrap="square">
            <a:spAutoFit/>
          </a:bodyPr>
          <a:lstStyle/>
          <a:p>
            <a:pPr marL="342900" lvl="0" indent="-342900" algn="just">
              <a:spcAft>
                <a:spcPts val="600"/>
              </a:spcAft>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Emplacing </a:t>
            </a:r>
            <a:r>
              <a:rPr lang="en-US" sz="2400" b="1" dirty="0">
                <a:latin typeface="Arial" panose="020B0604020202020204" pitchFamily="34" charset="0"/>
                <a:cs typeface="Arial" panose="020B0604020202020204" pitchFamily="34" charset="0"/>
              </a:rPr>
              <a:t>Obstacles</a:t>
            </a:r>
            <a:r>
              <a:rPr lang="en-US" sz="2400" dirty="0">
                <a:latin typeface="Arial" panose="020B0604020202020204" pitchFamily="34" charset="0"/>
                <a:cs typeface="Arial" panose="020B0604020202020204" pitchFamily="34" charset="0"/>
              </a:rPr>
              <a:t>. This includes a wide range of options such as the use of mines, explosives, digging </a:t>
            </a:r>
            <a:r>
              <a:rPr lang="en-US" sz="2400" dirty="0" err="1">
                <a:latin typeface="Arial" panose="020B0604020202020204" pitchFamily="34" charset="0"/>
                <a:cs typeface="Arial" panose="020B0604020202020204" pitchFamily="34" charset="0"/>
              </a:rPr>
              <a:t>etc</a:t>
            </a:r>
            <a:r>
              <a:rPr lang="en-US" sz="2400" dirty="0">
                <a:latin typeface="Arial" panose="020B0604020202020204" pitchFamily="34" charset="0"/>
                <a:cs typeface="Arial" panose="020B0604020202020204" pitchFamily="34" charset="0"/>
              </a:rPr>
              <a:t>, to achieve the desired effect depending on the situation.</a:t>
            </a:r>
          </a:p>
          <a:p>
            <a:pPr marL="342900" lvl="0" indent="-342900" algn="just">
              <a:spcAft>
                <a:spcPts val="600"/>
              </a:spcAft>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Reinforcing </a:t>
            </a:r>
            <a:r>
              <a:rPr lang="en-US" sz="2400" b="1" dirty="0">
                <a:latin typeface="Arial" panose="020B0604020202020204" pitchFamily="34" charset="0"/>
                <a:cs typeface="Arial" panose="020B0604020202020204" pitchFamily="34" charset="0"/>
              </a:rPr>
              <a:t>Man Made Obstacles</a:t>
            </a:r>
            <a:r>
              <a:rPr lang="en-US" sz="2400" dirty="0">
                <a:latin typeface="Arial" panose="020B0604020202020204" pitchFamily="34" charset="0"/>
                <a:cs typeface="Arial" panose="020B0604020202020204" pitchFamily="34" charset="0"/>
              </a:rPr>
              <a:t>. The strengthening of civilian structures and military obstacles.</a:t>
            </a:r>
          </a:p>
          <a:p>
            <a:pPr marL="342900" lvl="0" indent="-342900" algn="just">
              <a:spcAft>
                <a:spcPts val="600"/>
              </a:spcAft>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Enhancing </a:t>
            </a:r>
            <a:r>
              <a:rPr lang="en-US" sz="2400" b="1" dirty="0">
                <a:latin typeface="Arial" panose="020B0604020202020204" pitchFamily="34" charset="0"/>
                <a:cs typeface="Arial" panose="020B0604020202020204" pitchFamily="34" charset="0"/>
              </a:rPr>
              <a:t>Natural Obstacles</a:t>
            </a:r>
            <a:r>
              <a:rPr lang="en-US" sz="2400" dirty="0">
                <a:latin typeface="Arial" panose="020B0604020202020204" pitchFamily="34" charset="0"/>
                <a:cs typeface="Arial" panose="020B0604020202020204" pitchFamily="34" charset="0"/>
              </a:rPr>
              <a:t>. The enhancement of natural obstacles, to include gaps and trees.</a:t>
            </a:r>
          </a:p>
          <a:p>
            <a:pPr marL="342900" lvl="0" indent="-342900" algn="just">
              <a:spcAft>
                <a:spcPts val="600"/>
              </a:spcAft>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Increasing </a:t>
            </a:r>
            <a:r>
              <a:rPr lang="en-US" sz="2400" b="1" dirty="0">
                <a:latin typeface="Arial" panose="020B0604020202020204" pitchFamily="34" charset="0"/>
                <a:cs typeface="Arial" panose="020B0604020202020204" pitchFamily="34" charset="0"/>
              </a:rPr>
              <a:t>Combined Arms/Branch Synchronization</a:t>
            </a:r>
            <a:r>
              <a:rPr lang="en-US" sz="2400" dirty="0">
                <a:latin typeface="Arial" panose="020B0604020202020204" pitchFamily="34" charset="0"/>
                <a:cs typeface="Arial" panose="020B0604020202020204" pitchFamily="34" charset="0"/>
              </a:rPr>
              <a:t>. The value of obstacles can be greatly increased by overlaying them with effective fires.</a:t>
            </a:r>
            <a:endParaRPr lang="en-US" sz="2400" dirty="0">
              <a:latin typeface="Arial" panose="020B0604020202020204" pitchFamily="34" charset="0"/>
              <a:cs typeface="Arial" panose="020B0604020202020204" pitchFamily="34" charset="0"/>
            </a:endParaRPr>
          </a:p>
        </p:txBody>
      </p:sp>
      <p:sp>
        <p:nvSpPr>
          <p:cNvPr id="7" name="Nadpis 1"/>
          <p:cNvSpPr>
            <a:spLocks noGrp="1"/>
          </p:cNvSpPr>
          <p:nvPr>
            <p:ph type="title"/>
          </p:nvPr>
        </p:nvSpPr>
        <p:spPr>
          <a:xfrm>
            <a:off x="35626" y="1080944"/>
            <a:ext cx="9144000" cy="685800"/>
          </a:xfrm>
        </p:spPr>
        <p:txBody>
          <a:bodyPr>
            <a:noAutofit/>
          </a:bodyPr>
          <a:lstStyle/>
          <a:p>
            <a:pPr algn="ctr"/>
            <a:r>
              <a:rPr lang="cs-CZ" altLang="en-US" sz="3200" b="1" u="sng" dirty="0" smtClean="0">
                <a:solidFill>
                  <a:schemeClr val="accent6">
                    <a:lumMod val="75000"/>
                  </a:schemeClr>
                </a:solidFill>
              </a:rPr>
              <a:t>COUNTER</a:t>
            </a:r>
            <a:r>
              <a:rPr lang="cs-CZ" altLang="en-US" sz="3200" b="1" u="sng" dirty="0" smtClean="0">
                <a:solidFill>
                  <a:schemeClr val="accent6">
                    <a:lumMod val="75000"/>
                  </a:schemeClr>
                </a:solidFill>
              </a:rPr>
              <a:t>MOBILITY MAIN </a:t>
            </a:r>
            <a:r>
              <a:rPr lang="cs-CZ" altLang="en-US" sz="3200" b="1" u="sng" dirty="0" smtClean="0">
                <a:solidFill>
                  <a:schemeClr val="accent6">
                    <a:lumMod val="75000"/>
                  </a:schemeClr>
                </a:solidFill>
              </a:rPr>
              <a:t>TASKS</a:t>
            </a:r>
            <a:endParaRPr lang="cs-CZ" altLang="en-US" sz="3200" dirty="0" smtClean="0">
              <a:solidFill>
                <a:schemeClr val="accent6">
                  <a:lumMod val="75000"/>
                </a:schemeClr>
              </a:solidFill>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26458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Nadpis 1"/>
          <p:cNvSpPr>
            <a:spLocks noGrp="1"/>
          </p:cNvSpPr>
          <p:nvPr>
            <p:ph type="title"/>
          </p:nvPr>
        </p:nvSpPr>
        <p:spPr>
          <a:xfrm>
            <a:off x="2969" y="985939"/>
            <a:ext cx="9144000" cy="685800"/>
          </a:xfrm>
        </p:spPr>
        <p:txBody>
          <a:bodyPr>
            <a:noAutofit/>
          </a:bodyPr>
          <a:lstStyle/>
          <a:p>
            <a:pPr algn="ctr"/>
            <a:r>
              <a:rPr lang="cs-CZ" altLang="en-US" sz="2800" b="1" u="sng" dirty="0" smtClean="0">
                <a:solidFill>
                  <a:schemeClr val="accent6">
                    <a:lumMod val="75000"/>
                  </a:schemeClr>
                </a:solidFill>
              </a:rPr>
              <a:t>COUNTER</a:t>
            </a:r>
            <a:r>
              <a:rPr lang="en-US" altLang="en-US" sz="2800" b="1" u="sng" dirty="0" smtClean="0">
                <a:solidFill>
                  <a:schemeClr val="accent6">
                    <a:lumMod val="75000"/>
                  </a:schemeClr>
                </a:solidFill>
              </a:rPr>
              <a:t>MOBILITY </a:t>
            </a:r>
            <a:r>
              <a:rPr lang="cs-CZ" altLang="en-US" sz="2800" b="1" u="sng" dirty="0" smtClean="0">
                <a:solidFill>
                  <a:schemeClr val="accent6">
                    <a:lumMod val="75000"/>
                  </a:schemeClr>
                </a:solidFill>
              </a:rPr>
              <a:t> IN </a:t>
            </a:r>
            <a:r>
              <a:rPr lang="en-US" altLang="en-US" sz="2800" b="1" u="sng" dirty="0" smtClean="0">
                <a:solidFill>
                  <a:schemeClr val="accent6">
                    <a:lumMod val="75000"/>
                  </a:schemeClr>
                </a:solidFill>
              </a:rPr>
              <a:t>OPERATIONS</a:t>
            </a:r>
            <a:endParaRPr lang="cs-CZ" altLang="en-US" sz="2800" dirty="0" smtClean="0">
              <a:solidFill>
                <a:schemeClr val="accent6">
                  <a:lumMod val="75000"/>
                </a:schemeClr>
              </a:solidFill>
            </a:endParaRPr>
          </a:p>
        </p:txBody>
      </p:sp>
      <p:sp>
        <p:nvSpPr>
          <p:cNvPr id="2" name="Obdélník 1"/>
          <p:cNvSpPr/>
          <p:nvPr/>
        </p:nvSpPr>
        <p:spPr>
          <a:xfrm>
            <a:off x="255319" y="1566737"/>
            <a:ext cx="8710550" cy="1569660"/>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Terrain, situation and target oriented barriers may be used in offensive operations. To limit the restriction on friendly force manoeuvre, control measures, such as Barrier Restricted Areas (BRA) may be imposed.</a:t>
            </a:r>
            <a:endParaRPr lang="cs-CZ" sz="2400" dirty="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3" name="AutoShape 2" descr="FM 20-32 PART ONE CHAPTER 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6379" y="2803888"/>
            <a:ext cx="4144487" cy="3370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460375" y="5760729"/>
            <a:ext cx="3984514" cy="369332"/>
          </a:xfrm>
          <a:prstGeom prst="rect">
            <a:avLst/>
          </a:prstGeom>
        </p:spPr>
        <p:txBody>
          <a:bodyPr wrap="square">
            <a:spAutoFit/>
          </a:bodyPr>
          <a:lstStyle/>
          <a:p>
            <a:r>
              <a:rPr lang="en-US" b="1" cap="all" dirty="0" smtClean="0">
                <a:latin typeface="Arial" panose="020B0604020202020204" pitchFamily="34" charset="0"/>
                <a:cs typeface="Arial" panose="020B0604020202020204" pitchFamily="34" charset="0"/>
              </a:rPr>
              <a:t>Tactical-obstacle effects</a:t>
            </a:r>
            <a:endParaRPr lang="en-US" cap="all" dirty="0">
              <a:latin typeface="Arial" panose="020B0604020202020204" pitchFamily="34" charset="0"/>
              <a:cs typeface="Arial" panose="020B0604020202020204" pitchFamily="34" charset="0"/>
            </a:endParaRPr>
          </a:p>
        </p:txBody>
      </p:sp>
      <p:cxnSp>
        <p:nvCxnSpPr>
          <p:cNvPr id="10" name="Přímá spojnice se šipkou 9"/>
          <p:cNvCxnSpPr/>
          <p:nvPr/>
        </p:nvCxnSpPr>
        <p:spPr>
          <a:xfrm>
            <a:off x="4286992" y="5945395"/>
            <a:ext cx="323602"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31" name="Picture 7" descr="Shielder anti-tank mine layer - YouTub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5205" y="3212212"/>
            <a:ext cx="3114853" cy="2548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76706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302821" y="3512921"/>
            <a:ext cx="8710550" cy="1969770"/>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Flank </a:t>
            </a:r>
            <a:r>
              <a:rPr lang="en-US" sz="2800" dirty="0">
                <a:latin typeface="Arial" panose="020B0604020202020204" pitchFamily="34" charset="0"/>
                <a:cs typeface="Arial" panose="020B0604020202020204" pitchFamily="34" charset="0"/>
              </a:rPr>
              <a:t>protection.</a:t>
            </a: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Consolidation </a:t>
            </a:r>
            <a:r>
              <a:rPr lang="en-US" sz="2800" dirty="0">
                <a:latin typeface="Arial" panose="020B0604020202020204" pitchFamily="34" charset="0"/>
                <a:cs typeface="Arial" panose="020B0604020202020204" pitchFamily="34" charset="0"/>
              </a:rPr>
              <a:t>on an objective with consequent adoption of a defensive posture.</a:t>
            </a: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Denying </a:t>
            </a:r>
            <a:r>
              <a:rPr lang="en-US" sz="2800" dirty="0">
                <a:latin typeface="Arial" panose="020B0604020202020204" pitchFamily="34" charset="0"/>
                <a:cs typeface="Arial" panose="020B0604020202020204" pitchFamily="34" charset="0"/>
              </a:rPr>
              <a:t>adversant withdrawal routes.</a:t>
            </a:r>
          </a:p>
        </p:txBody>
      </p:sp>
      <p:sp>
        <p:nvSpPr>
          <p:cNvPr id="2" name="Obdélník 1"/>
          <p:cNvSpPr/>
          <p:nvPr/>
        </p:nvSpPr>
        <p:spPr>
          <a:xfrm>
            <a:off x="302821" y="2208975"/>
            <a:ext cx="8710550" cy="1077218"/>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In offensive operations, counter-mobility tasks may include:</a:t>
            </a:r>
            <a:endParaRPr lang="cs-CZ" sz="3200" b="1" dirty="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10" name="Nadpis 1"/>
          <p:cNvSpPr>
            <a:spLocks noGrp="1"/>
          </p:cNvSpPr>
          <p:nvPr>
            <p:ph type="title"/>
          </p:nvPr>
        </p:nvSpPr>
        <p:spPr>
          <a:xfrm>
            <a:off x="0" y="1247197"/>
            <a:ext cx="9144000" cy="685800"/>
          </a:xfrm>
        </p:spPr>
        <p:txBody>
          <a:bodyPr>
            <a:noAutofit/>
          </a:bodyPr>
          <a:lstStyle/>
          <a:p>
            <a:pPr algn="ctr"/>
            <a:r>
              <a:rPr lang="cs-CZ" altLang="en-US" sz="3600" b="1" u="sng" dirty="0" smtClean="0">
                <a:solidFill>
                  <a:schemeClr val="accent6">
                    <a:lumMod val="75000"/>
                  </a:schemeClr>
                </a:solidFill>
              </a:rPr>
              <a:t>COUNTER</a:t>
            </a:r>
            <a:r>
              <a:rPr lang="en-US" altLang="en-US" sz="3600" b="1" u="sng" dirty="0" smtClean="0">
                <a:solidFill>
                  <a:schemeClr val="accent6">
                    <a:lumMod val="75000"/>
                  </a:schemeClr>
                </a:solidFill>
              </a:rPr>
              <a:t>MOBILITY </a:t>
            </a:r>
            <a:r>
              <a:rPr lang="cs-CZ" altLang="en-US" sz="3600" b="1" u="sng" dirty="0" smtClean="0">
                <a:solidFill>
                  <a:schemeClr val="accent6">
                    <a:lumMod val="75000"/>
                  </a:schemeClr>
                </a:solidFill>
              </a:rPr>
              <a:t> IN </a:t>
            </a:r>
            <a:r>
              <a:rPr lang="en-US" altLang="en-US" sz="3600" b="1" u="sng" dirty="0" smtClean="0">
                <a:solidFill>
                  <a:schemeClr val="accent6">
                    <a:lumMod val="75000"/>
                  </a:schemeClr>
                </a:solidFill>
              </a:rPr>
              <a:t>OPERATIONS</a:t>
            </a:r>
            <a:endParaRPr lang="cs-CZ" altLang="en-US" sz="3600" dirty="0" smtClean="0">
              <a:solidFill>
                <a:schemeClr val="accent6">
                  <a:lumMod val="75000"/>
                </a:schemeClr>
              </a:solidFill>
            </a:endParaRPr>
          </a:p>
        </p:txBody>
      </p:sp>
    </p:spTree>
    <p:extLst>
      <p:ext uri="{BB962C8B-B14F-4D97-AF65-F5344CB8AC3E}">
        <p14:creationId xmlns:p14="http://schemas.microsoft.com/office/powerpoint/2010/main" val="332382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302821" y="3746431"/>
            <a:ext cx="8710550" cy="2400657"/>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Route </a:t>
            </a:r>
            <a:r>
              <a:rPr lang="en-US" sz="2800" dirty="0">
                <a:latin typeface="Arial" panose="020B0604020202020204" pitchFamily="34" charset="0"/>
                <a:cs typeface="Arial" panose="020B0604020202020204" pitchFamily="34" charset="0"/>
              </a:rPr>
              <a:t>denial.</a:t>
            </a: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planning and use of rapid </a:t>
            </a:r>
            <a:r>
              <a:rPr lang="en-US" sz="2800" dirty="0" err="1">
                <a:latin typeface="Arial" panose="020B0604020202020204" pitchFamily="34" charset="0"/>
                <a:cs typeface="Arial" panose="020B0604020202020204" pitchFamily="34" charset="0"/>
              </a:rPr>
              <a:t>scatterable</a:t>
            </a:r>
            <a:r>
              <a:rPr lang="en-US" sz="2800" dirty="0">
                <a:latin typeface="Arial" panose="020B0604020202020204" pitchFamily="34" charset="0"/>
                <a:cs typeface="Arial" panose="020B0604020202020204" pitchFamily="34" charset="0"/>
              </a:rPr>
              <a:t> mine </a:t>
            </a:r>
            <a:r>
              <a:rPr lang="en-US" sz="2800" dirty="0" smtClean="0">
                <a:latin typeface="Arial" panose="020B0604020202020204" pitchFamily="34" charset="0"/>
                <a:cs typeface="Arial" panose="020B0604020202020204" pitchFamily="34" charset="0"/>
              </a:rPr>
              <a:t>systems</a:t>
            </a:r>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Preparing </a:t>
            </a:r>
            <a:r>
              <a:rPr lang="en-US" sz="2800" dirty="0">
                <a:latin typeface="Arial" panose="020B0604020202020204" pitchFamily="34" charset="0"/>
                <a:cs typeface="Arial" panose="020B0604020202020204" pitchFamily="34" charset="0"/>
              </a:rPr>
              <a:t>a range of other obstacles depending on time and the </a:t>
            </a:r>
            <a:r>
              <a:rPr lang="en-US" sz="2800" dirty="0" smtClean="0">
                <a:latin typeface="Arial" panose="020B0604020202020204" pitchFamily="34" charset="0"/>
                <a:cs typeface="Arial" panose="020B0604020202020204" pitchFamily="34" charset="0"/>
              </a:rPr>
              <a:t>terrain</a:t>
            </a:r>
            <a:endParaRPr lang="en-US" sz="2800" dirty="0">
              <a:latin typeface="Arial" panose="020B0604020202020204" pitchFamily="34" charset="0"/>
              <a:cs typeface="Arial" panose="020B0604020202020204" pitchFamily="34" charset="0"/>
            </a:endParaRPr>
          </a:p>
        </p:txBody>
      </p:sp>
      <p:sp>
        <p:nvSpPr>
          <p:cNvPr id="2" name="Obdélník 1"/>
          <p:cNvSpPr/>
          <p:nvPr/>
        </p:nvSpPr>
        <p:spPr>
          <a:xfrm>
            <a:off x="302821" y="1900218"/>
            <a:ext cx="8710550" cy="1815882"/>
          </a:xfrm>
          <a:prstGeom prst="rect">
            <a:avLst/>
          </a:prstGeom>
        </p:spPr>
        <p:txBody>
          <a:bodyPr wrap="square">
            <a:spAutoFit/>
          </a:bodyPr>
          <a:lstStyle/>
          <a:p>
            <a:r>
              <a:rPr lang="en-US" sz="2800" b="1" dirty="0">
                <a:latin typeface="Arial" panose="020B0604020202020204" pitchFamily="34" charset="0"/>
                <a:cs typeface="Arial" panose="020B0604020202020204" pitchFamily="34" charset="0"/>
              </a:rPr>
              <a:t>Support to flank protection forces is likely to be the most important counter-mobility task for offensive operations with an open flank. Engineer tasks could include:</a:t>
            </a:r>
            <a:endParaRPr lang="cs-CZ" sz="2800" b="1" dirty="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10" name="Nadpis 1"/>
          <p:cNvSpPr>
            <a:spLocks noGrp="1"/>
          </p:cNvSpPr>
          <p:nvPr>
            <p:ph type="title"/>
          </p:nvPr>
        </p:nvSpPr>
        <p:spPr>
          <a:xfrm>
            <a:off x="0" y="1128447"/>
            <a:ext cx="9144000" cy="685800"/>
          </a:xfrm>
        </p:spPr>
        <p:txBody>
          <a:bodyPr>
            <a:noAutofit/>
          </a:bodyPr>
          <a:lstStyle/>
          <a:p>
            <a:pPr algn="ctr"/>
            <a:r>
              <a:rPr lang="cs-CZ" altLang="en-US" sz="3600" b="1" u="sng" dirty="0" smtClean="0">
                <a:solidFill>
                  <a:schemeClr val="accent6">
                    <a:lumMod val="75000"/>
                  </a:schemeClr>
                </a:solidFill>
              </a:rPr>
              <a:t>COUNTER</a:t>
            </a:r>
            <a:r>
              <a:rPr lang="en-US" altLang="en-US" sz="3600" b="1" u="sng" dirty="0" smtClean="0">
                <a:solidFill>
                  <a:schemeClr val="accent6">
                    <a:lumMod val="75000"/>
                  </a:schemeClr>
                </a:solidFill>
              </a:rPr>
              <a:t>MOBILITY </a:t>
            </a:r>
            <a:r>
              <a:rPr lang="cs-CZ" altLang="en-US" sz="3600" b="1" u="sng" dirty="0" smtClean="0">
                <a:solidFill>
                  <a:schemeClr val="accent6">
                    <a:lumMod val="75000"/>
                  </a:schemeClr>
                </a:solidFill>
              </a:rPr>
              <a:t> IN </a:t>
            </a:r>
            <a:r>
              <a:rPr lang="en-US" altLang="en-US" sz="3600" b="1" u="sng" dirty="0" smtClean="0">
                <a:solidFill>
                  <a:schemeClr val="accent6">
                    <a:lumMod val="75000"/>
                  </a:schemeClr>
                </a:solidFill>
              </a:rPr>
              <a:t>OPERATIONS</a:t>
            </a:r>
            <a:endParaRPr lang="cs-CZ" altLang="en-US" sz="3600" dirty="0" smtClean="0">
              <a:solidFill>
                <a:schemeClr val="accent6">
                  <a:lumMod val="75000"/>
                </a:schemeClr>
              </a:solidFill>
            </a:endParaRPr>
          </a:p>
        </p:txBody>
      </p:sp>
    </p:spTree>
    <p:extLst>
      <p:ext uri="{BB962C8B-B14F-4D97-AF65-F5344CB8AC3E}">
        <p14:creationId xmlns:p14="http://schemas.microsoft.com/office/powerpoint/2010/main" val="357835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2821" y="2066472"/>
            <a:ext cx="8710550" cy="4047262"/>
          </a:xfrm>
          <a:prstGeom prst="rect">
            <a:avLst/>
          </a:prstGeom>
        </p:spPr>
        <p:txBody>
          <a:bodyPr wrap="square">
            <a:spAutoFit/>
          </a:bodyPr>
          <a:lstStyle/>
          <a:p>
            <a:pPr algn="just">
              <a:spcAft>
                <a:spcPts val="600"/>
              </a:spcAft>
            </a:pPr>
            <a:r>
              <a:rPr lang="en-US" sz="2800" b="1" dirty="0">
                <a:latin typeface="Arial" panose="020B0604020202020204" pitchFamily="34" charset="0"/>
                <a:cs typeface="Arial" panose="020B0604020202020204" pitchFamily="34" charset="0"/>
              </a:rPr>
              <a:t>Consolidation.</a:t>
            </a:r>
            <a:r>
              <a:rPr lang="en-US" sz="2800" dirty="0">
                <a:latin typeface="Arial" panose="020B0604020202020204" pitchFamily="34" charset="0"/>
                <a:cs typeface="Arial" panose="020B0604020202020204" pitchFamily="34" charset="0"/>
              </a:rPr>
              <a:t> Engineers must plan for and be ready to execute a rapid transition to defensive operations. When an objective has been taken, engineers may carry out counter- mobility tasks in order to support the attacking force against counter-attacks.</a:t>
            </a:r>
          </a:p>
          <a:p>
            <a:pPr algn="just">
              <a:spcAft>
                <a:spcPts val="600"/>
              </a:spcAft>
            </a:pPr>
            <a:r>
              <a:rPr lang="en-US" sz="2800" dirty="0">
                <a:latin typeface="Arial" panose="020B0604020202020204" pitchFamily="34" charset="0"/>
                <a:cs typeface="Arial" panose="020B0604020202020204" pitchFamily="34" charset="0"/>
              </a:rPr>
              <a:t>Care must be taken during consolidation that any counter-mobility activities undertaken do not impede our own freedom of manoeuvre, in relation to subsequent offensive operations.</a:t>
            </a: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10" name="Nadpis 1"/>
          <p:cNvSpPr>
            <a:spLocks noGrp="1"/>
          </p:cNvSpPr>
          <p:nvPr>
            <p:ph type="title"/>
          </p:nvPr>
        </p:nvSpPr>
        <p:spPr>
          <a:xfrm>
            <a:off x="0" y="1128447"/>
            <a:ext cx="9144000" cy="685800"/>
          </a:xfrm>
        </p:spPr>
        <p:txBody>
          <a:bodyPr>
            <a:noAutofit/>
          </a:bodyPr>
          <a:lstStyle/>
          <a:p>
            <a:pPr algn="ctr"/>
            <a:r>
              <a:rPr lang="cs-CZ" altLang="en-US" sz="3600" b="1" u="sng" dirty="0" smtClean="0">
                <a:solidFill>
                  <a:schemeClr val="accent6">
                    <a:lumMod val="75000"/>
                  </a:schemeClr>
                </a:solidFill>
              </a:rPr>
              <a:t>COUNTER</a:t>
            </a:r>
            <a:r>
              <a:rPr lang="en-US" altLang="en-US" sz="3600" b="1" u="sng" dirty="0" smtClean="0">
                <a:solidFill>
                  <a:schemeClr val="accent6">
                    <a:lumMod val="75000"/>
                  </a:schemeClr>
                </a:solidFill>
              </a:rPr>
              <a:t>MOBILITY </a:t>
            </a:r>
            <a:r>
              <a:rPr lang="cs-CZ" altLang="en-US" sz="3600" b="1" u="sng" dirty="0" smtClean="0">
                <a:solidFill>
                  <a:schemeClr val="accent6">
                    <a:lumMod val="75000"/>
                  </a:schemeClr>
                </a:solidFill>
              </a:rPr>
              <a:t> IN </a:t>
            </a:r>
            <a:r>
              <a:rPr lang="en-US" altLang="en-US" sz="3600" b="1" u="sng" dirty="0" smtClean="0">
                <a:solidFill>
                  <a:schemeClr val="accent6">
                    <a:lumMod val="75000"/>
                  </a:schemeClr>
                </a:solidFill>
              </a:rPr>
              <a:t>OPERATIONS</a:t>
            </a:r>
            <a:endParaRPr lang="cs-CZ" altLang="en-US" sz="3600" dirty="0" smtClean="0">
              <a:solidFill>
                <a:schemeClr val="accent6">
                  <a:lumMod val="75000"/>
                </a:schemeClr>
              </a:solidFill>
            </a:endParaRPr>
          </a:p>
        </p:txBody>
      </p:sp>
    </p:spTree>
    <p:extLst>
      <p:ext uri="{BB962C8B-B14F-4D97-AF65-F5344CB8AC3E}">
        <p14:creationId xmlns:p14="http://schemas.microsoft.com/office/powerpoint/2010/main" val="2558780906"/>
      </p:ext>
    </p:extLst>
  </p:cSld>
  <p:clrMapOvr>
    <a:masterClrMapping/>
  </p:clrMapOvr>
</p:sld>
</file>

<file path=ppt/theme/theme1.xml><?xml version="1.0" encoding="utf-8"?>
<a:theme xmlns:a="http://schemas.openxmlformats.org/drawingml/2006/main" name="FVL_EN-pozn">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VL_EN-pozn.potx" id="{31B037E0-CD72-4D3B-A2E4-D8CF437E6D11}" vid="{29724EEC-3848-4D34-9D74-BCD782F6132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Formuláře UO" ma:contentTypeID="0x01010100241CD0748BB4B444A2D2D477ED8CB4770096706DC8BFCFB047A7EB265F6EAEB7E7" ma:contentTypeVersion="73" ma:contentTypeDescription="" ma:contentTypeScope="" ma:versionID="7e301028b24506f3b426cca8c44b1657">
  <xsd:schema xmlns:xsd="http://www.w3.org/2001/XMLSchema" xmlns:xs="http://www.w3.org/2001/XMLSchema" xmlns:p="http://schemas.microsoft.com/office/2006/metadata/properties" xmlns:ns1="http://schemas.microsoft.com/sharepoint/v3" xmlns:ns2="4c776772-38f0-49f0-aa86-460d0737ec12" targetNamespace="http://schemas.microsoft.com/office/2006/metadata/properties" ma:root="true" ma:fieldsID="ea2add189b7bf88089e797221951b0aa" ns1:_="" ns2:_="">
    <xsd:import namespace="http://schemas.microsoft.com/sharepoint/v3"/>
    <xsd:import namespace="4c776772-38f0-49f0-aa86-460d0737ec12"/>
    <xsd:element name="properties">
      <xsd:complexType>
        <xsd:sequence>
          <xsd:element name="documentManagement">
            <xsd:complexType>
              <xsd:all>
                <xsd:element ref="ns2:Nadpis"/>
                <xsd:element ref="ns2:Platnost_x0020_formuláře_x0020_od"/>
                <xsd:element ref="ns2:Platnost_x0020_formuláře_x0020_do" minOccurs="0"/>
                <xsd:element ref="ns1:ShowCombineView" minOccurs="0"/>
                <xsd:element ref="ns1:ShowRepairView" minOccurs="0"/>
                <xsd:element ref="ns1:TemplateUrl" minOccurs="0"/>
                <xsd:element ref="ns1:xd_ProgID" minOccurs="0"/>
                <xsd:element ref="ns2:Oblast_x0020_formulářeTaxHTField0" minOccurs="0"/>
                <xsd:element ref="ns2:TaxCatchAll" minOccurs="0"/>
                <xsd:element ref="ns2:TaxCatchAllLabel" minOccurs="0"/>
                <xsd:element ref="ns2:Druh_x0020_formulářeTaxHTField0" minOccurs="0"/>
                <xsd:element ref="ns2:Jazyk_x0020_formulářeTaxHTField0" minOccurs="0"/>
                <xsd:element ref="ns2:_dlc_DocId" minOccurs="0"/>
                <xsd:element ref="ns2:_dlc_DocIdUrl" minOccurs="0"/>
                <xsd:element ref="ns2:_dlc_DocIdPersistId" minOccurs="0"/>
                <xsd:element ref="ns2:a4b1d69e970e4081a00b6ea954e4543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Kombinované zobrazení" ma:hidden="true" ma:internalName="ShowCombineView">
      <xsd:simpleType>
        <xsd:restriction base="dms:Text"/>
      </xsd:simpleType>
    </xsd:element>
    <xsd:element name="ShowRepairView" ma:index="10" nillable="true" ma:displayName="Zobrazení oprav" ma:hidden="true" ma:internalName="ShowRepairView">
      <xsd:simpleType>
        <xsd:restriction base="dms:Text"/>
      </xsd:simpleType>
    </xsd:element>
    <xsd:element name="TemplateUrl" ma:index="11" nillable="true" ma:displayName="Připojení šablony" ma:hidden="true" ma:internalName="TemplateUrl">
      <xsd:simpleType>
        <xsd:restriction base="dms:Text"/>
      </xsd:simpleType>
    </xsd:element>
    <xsd:element name="xd_ProgID" ma:index="12" nillable="true" ma:displayName="Odkaz na soubor HTML" ma:hidden="true" ma:internalName="xd_Prog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776772-38f0-49f0-aa86-460d0737ec12" elementFormDefault="qualified">
    <xsd:import namespace="http://schemas.microsoft.com/office/2006/documentManagement/types"/>
    <xsd:import namespace="http://schemas.microsoft.com/office/infopath/2007/PartnerControls"/>
    <xsd:element name="Nadpis" ma:index="1" ma:displayName="Nadpis formuláře" ma:internalName="Nadpis" ma:readOnly="false">
      <xsd:simpleType>
        <xsd:restriction base="dms:Text">
          <xsd:maxLength value="255"/>
        </xsd:restriction>
      </xsd:simpleType>
    </xsd:element>
    <xsd:element name="Platnost_x0020_formuláře_x0020_od" ma:index="5" ma:displayName="Platnost formuláře od" ma:default="[today]" ma:format="DateTime" ma:internalName="Platnost_x0020_formul_x00e1__x0159_e_x0020_od" ma:readOnly="false">
      <xsd:simpleType>
        <xsd:restriction base="dms:DateTime"/>
      </xsd:simpleType>
    </xsd:element>
    <xsd:element name="Platnost_x0020_formuláře_x0020_do" ma:index="6" nillable="true" ma:displayName="Platnost formuláře do" ma:format="DateTime" ma:internalName="Platnost_x0020_formul_x00e1__x0159_e_x0020_do">
      <xsd:simpleType>
        <xsd:restriction base="dms:DateTime"/>
      </xsd:simpleType>
    </xsd:element>
    <xsd:element name="Oblast_x0020_formulářeTaxHTField0" ma:index="13" nillable="true" ma:taxonomy="true" ma:internalName="Oblast_x0020_formul_x00e1__x0159_eTaxHTField0" ma:taxonomyFieldName="Oblast_x0020_formul_x00e1__x0159_e" ma:displayName="Oblast formuláře" ma:default="" ma:fieldId="{ffc6ded3-059e-4b3d-bd97-0fd27312c704}" ma:taxonomyMulti="true" ma:sspId="5b80e54c-f650-4555-b073-c28f0a639d38" ma:termSetId="6a9d0ff3-a489-49cc-88ec-9976515a7734"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d3891d63-cfdd-475e-9522-ac7b0de6519e}" ma:internalName="TaxCatchAll" ma:showField="CatchAllData"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d3891d63-cfdd-475e-9522-ac7b0de6519e}" ma:internalName="TaxCatchAllLabel" ma:readOnly="true" ma:showField="CatchAllDataLabel"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Druh_x0020_formulářeTaxHTField0" ma:index="17" nillable="true" ma:taxonomy="true" ma:internalName="Druh_x0020_formul_x00e1__x0159_eTaxHTField0" ma:taxonomyFieldName="Druh_x0020_formul_x00e1__x0159_e" ma:displayName="Druh formuláře" ma:default="204;#formulář, tiskopis|b7bc9acc-f246-4e63-8602-34c2e87c6787" ma:fieldId="{55e4dfc0-ab45-48ed-9747-c47850e70720}" ma:sspId="5b80e54c-f650-4555-b073-c28f0a639d38" ma:termSetId="53b8f1a5-4290-4087-a45d-2c5a1a2e7f50" ma:anchorId="00000000-0000-0000-0000-000000000000" ma:open="false" ma:isKeyword="false">
      <xsd:complexType>
        <xsd:sequence>
          <xsd:element ref="pc:Terms" minOccurs="0" maxOccurs="1"/>
        </xsd:sequence>
      </xsd:complexType>
    </xsd:element>
    <xsd:element name="Jazyk_x0020_formulářeTaxHTField0" ma:index="19" nillable="true" ma:taxonomy="true" ma:internalName="Jazyk_x0020_formul_x00e1__x0159_eTaxHTField0" ma:taxonomyFieldName="Jazyk_x0020_formul_x00e1__x0159_e" ma:displayName="Jazyk formuláře" ma:default="74;#CZ|4cf588e9-28d1-4332-9271-f5c1eec57f3c" ma:fieldId="{d28d8064-d9fe-4d6f-9687-948539bb6b05}" ma:sspId="5b80e54c-f650-4555-b073-c28f0a639d38" ma:termSetId="a20d960f-e44a-4835-9870-5de0b9a2efc5" ma:anchorId="00000000-0000-0000-0000-000000000000" ma:open="false" ma:isKeyword="false">
      <xsd:complexType>
        <xsd:sequence>
          <xsd:element ref="pc:Terms" minOccurs="0" maxOccurs="1"/>
        </xsd:sequence>
      </xsd:complexType>
    </xsd:element>
    <xsd:element name="_dlc_DocId" ma:index="24" nillable="true" ma:displayName="Hodnota ID dokumentu" ma:description="Hodnota ID dokumentu přiřazená této položce" ma:internalName="_dlc_DocId" ma:readOnly="true">
      <xsd:simpleType>
        <xsd:restriction base="dms:Text"/>
      </xsd:simpleType>
    </xsd:element>
    <xsd:element name="_dlc_DocIdUrl" ma:index="25"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Zachovat ID" ma:description="Ponechat ID po přidání" ma:hidden="true" ma:internalName="_dlc_DocIdPersistId" ma:readOnly="true">
      <xsd:simpleType>
        <xsd:restriction base="dms:Boolean"/>
      </xsd:simpleType>
    </xsd:element>
    <xsd:element name="a4b1d69e970e4081a00b6ea954e45439" ma:index="27" nillable="true" ma:taxonomy="true" ma:internalName="a4b1d69e970e4081a00b6ea954e45439" ma:taxonomyFieldName="Klasifikace" ma:displayName="Klasifikace" ma:default="281;#Bez klasifikace|7df1a0eb-04ec-4b97-9af9-94f2a6947eb8" ma:fieldId="{a4b1d69e-970e-4081-a00b-6ea954e45439}" ma:sspId="5b80e54c-f650-4555-b073-c28f0a639d38" ma:termSetId="0007993f-ee91-43fa-b383-afd26046a43a"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 obsahu"/>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TaxCatchAll xmlns="4c776772-38f0-49f0-aa86-460d0737ec12">
      <Value>74</Value>
      <Value>281</Value>
      <Value>204</Value>
    </TaxCatchAll>
    <a4b1d69e970e4081a00b6ea954e45439 xmlns="4c776772-38f0-49f0-aa86-460d0737ec12">
      <Terms xmlns="http://schemas.microsoft.com/office/infopath/2007/PartnerControls">
        <TermInfo xmlns="http://schemas.microsoft.com/office/infopath/2007/PartnerControls">
          <TermName xmlns="http://schemas.microsoft.com/office/infopath/2007/PartnerControls">Bez klasifikace</TermName>
          <TermId xmlns="http://schemas.microsoft.com/office/infopath/2007/PartnerControls">7df1a0eb-04ec-4b97-9af9-94f2a6947eb8</TermId>
        </TermInfo>
      </Terms>
    </a4b1d69e970e4081a00b6ea954e45439>
    <Jazyk_x0020_formulářeTaxHTField0 xmlns="4c776772-38f0-49f0-aa86-460d0737ec12">
      <Terms xmlns="http://schemas.microsoft.com/office/infopath/2007/PartnerControls">
        <TermInfo xmlns="http://schemas.microsoft.com/office/infopath/2007/PartnerControls">
          <TermName xmlns="http://schemas.microsoft.com/office/infopath/2007/PartnerControls">CZ</TermName>
          <TermId xmlns="http://schemas.microsoft.com/office/infopath/2007/PartnerControls">4cf588e9-28d1-4332-9271-f5c1eec57f3c</TermId>
        </TermInfo>
      </Terms>
    </Jazyk_x0020_formulářeTaxHTField0>
    <Druh_x0020_formulářeTaxHTField0 xmlns="4c776772-38f0-49f0-aa86-460d0737ec12">
      <Terms xmlns="http://schemas.microsoft.com/office/infopath/2007/PartnerControls">
        <TermInfo xmlns="http://schemas.microsoft.com/office/infopath/2007/PartnerControls">
          <TermName xmlns="http://schemas.microsoft.com/office/infopath/2007/PartnerControls">formulář, tiskopis</TermName>
          <TermId xmlns="http://schemas.microsoft.com/office/infopath/2007/PartnerControls">b7bc9acc-f246-4e63-8602-34c2e87c6787</TermId>
        </TermInfo>
      </Terms>
    </Druh_x0020_formulářeTaxHTField0>
    <TemplateUrl xmlns="http://schemas.microsoft.com/sharepoint/v3" xsi:nil="true"/>
    <Platnost_x0020_formuláře_x0020_od xmlns="4c776772-38f0-49f0-aa86-460d0737ec12">2015-01-21T06:45:00+00:00</Platnost_x0020_formuláře_x0020_od>
    <ShowRepairView xmlns="http://schemas.microsoft.com/sharepoint/v3" xsi:nil="true"/>
    <Nadpis xmlns="4c776772-38f0-49f0-aa86-460d0737ec12">FVL_EN-pozn</Nadpis>
    <ShowCombineView xmlns="http://schemas.microsoft.com/sharepoint/v3" xsi:nil="true"/>
    <xd_ProgID xmlns="http://schemas.microsoft.com/sharepoint/v3" xsi:nil="true"/>
    <Platnost_x0020_formuláře_x0020_do xmlns="4c776772-38f0-49f0-aa86-460d0737ec12" xsi:nil="true"/>
    <Oblast_x0020_formulářeTaxHTField0 xmlns="4c776772-38f0-49f0-aa86-460d0737ec12">
      <Terms xmlns="http://schemas.microsoft.com/office/infopath/2007/PartnerControls"/>
    </Oblast_x0020_formulářeTaxHTField0>
  </documentManagement>
</p:properties>
</file>

<file path=customXml/item5.xml><?xml version="1.0" encoding="utf-8"?>
<?mso-contentType ?>
<SharedContentType xmlns="Microsoft.SharePoint.Taxonomy.ContentTypeSync" SourceId="5b80e54c-f650-4555-b073-c28f0a639d38" ContentTypeId="0x01010100241CD0748BB4B444A2D2D477ED8CB477" PreviousValue="false"/>
</file>

<file path=customXml/itemProps1.xml><?xml version="1.0" encoding="utf-8"?>
<ds:datastoreItem xmlns:ds="http://schemas.openxmlformats.org/officeDocument/2006/customXml" ds:itemID="{12894F0A-9A69-44CB-BE78-1B25A2B03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776772-38f0-49f0-aa86-460d0737e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660C2C-B82F-4044-883B-AA083E124FE4}">
  <ds:schemaRefs>
    <ds:schemaRef ds:uri="http://schemas.microsoft.com/sharepoint/v3/contenttype/forms"/>
  </ds:schemaRefs>
</ds:datastoreItem>
</file>

<file path=customXml/itemProps3.xml><?xml version="1.0" encoding="utf-8"?>
<ds:datastoreItem xmlns:ds="http://schemas.openxmlformats.org/officeDocument/2006/customXml" ds:itemID="{4039B334-0204-4F53-A890-6E50E08EFF2B}">
  <ds:schemaRefs>
    <ds:schemaRef ds:uri="http://schemas.microsoft.com/sharepoint/events"/>
  </ds:schemaRefs>
</ds:datastoreItem>
</file>

<file path=customXml/itemProps4.xml><?xml version="1.0" encoding="utf-8"?>
<ds:datastoreItem xmlns:ds="http://schemas.openxmlformats.org/officeDocument/2006/customXml" ds:itemID="{183C94C6-B922-410B-B78E-19D32C273DB4}">
  <ds:schemaRefs>
    <ds:schemaRef ds:uri="http://schemas.openxmlformats.org/package/2006/metadata/core-properties"/>
    <ds:schemaRef ds:uri="http://purl.org/dc/terms/"/>
    <ds:schemaRef ds:uri="http://schemas.microsoft.com/sharepoint/v3"/>
    <ds:schemaRef ds:uri="http://schemas.microsoft.com/office/infopath/2007/PartnerControls"/>
    <ds:schemaRef ds:uri="http://schemas.microsoft.com/office/2006/documentManagement/types"/>
    <ds:schemaRef ds:uri="http://purl.org/dc/dcmitype/"/>
    <ds:schemaRef ds:uri="http://schemas.microsoft.com/office/2006/metadata/properties"/>
    <ds:schemaRef ds:uri="http://purl.org/dc/elements/1.1/"/>
    <ds:schemaRef ds:uri="4c776772-38f0-49f0-aa86-460d0737ec12"/>
    <ds:schemaRef ds:uri="http://www.w3.org/XML/1998/namespace"/>
  </ds:schemaRefs>
</ds:datastoreItem>
</file>

<file path=customXml/itemProps5.xml><?xml version="1.0" encoding="utf-8"?>
<ds:datastoreItem xmlns:ds="http://schemas.openxmlformats.org/officeDocument/2006/customXml" ds:itemID="{8D181FA5-4683-433A-987E-48FBB63C966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2911</TotalTime>
  <Words>725</Words>
  <Application>Microsoft Office PowerPoint</Application>
  <PresentationFormat>Předvádění na obrazovce (4:3)</PresentationFormat>
  <Paragraphs>66</Paragraphs>
  <Slides>10</Slides>
  <Notes>5</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FVL_EN-pozn</vt:lpstr>
      <vt:lpstr>MILITARY ENGINEERING</vt:lpstr>
      <vt:lpstr>Prezentace aplikace PowerPoint</vt:lpstr>
      <vt:lpstr>Prezentace aplikace PowerPoint</vt:lpstr>
      <vt:lpstr>THE CONCEPT OF COUNTERMOBILITY</vt:lpstr>
      <vt:lpstr>COUNTERMOBILITY MAIN TASKS</vt:lpstr>
      <vt:lpstr>COUNTERMOBILITY  IN OPERATIONS</vt:lpstr>
      <vt:lpstr>COUNTERMOBILITY  IN OPERATIONS</vt:lpstr>
      <vt:lpstr>COUNTERMOBILITY  IN OPERATIONS</vt:lpstr>
      <vt:lpstr>COUNTERMOBILITY  IN OPERATIONS</vt:lpstr>
      <vt:lpstr>Prezentace aplikace PowerPoint</vt:lpstr>
    </vt:vector>
  </TitlesOfParts>
  <Company>max@world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Záleský Jaroslav</cp:lastModifiedBy>
  <cp:revision>200</cp:revision>
  <cp:lastPrinted>2019-03-14T01:05:00Z</cp:lastPrinted>
  <dcterms:created xsi:type="dcterms:W3CDTF">2016-03-11T08:20:56Z</dcterms:created>
  <dcterms:modified xsi:type="dcterms:W3CDTF">2020-08-03T13:56:45Z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ruh formuláře">
    <vt:lpwstr>204;#formulář, tiskopis|b7bc9acc-f246-4e63-8602-34c2e87c6787</vt:lpwstr>
  </property>
  <property fmtid="{D5CDD505-2E9C-101B-9397-08002B2CF9AE}" pid="3" name="Jazyk formuláře">
    <vt:lpwstr>74;#CZ|4cf588e9-28d1-4332-9271-f5c1eec57f3c</vt:lpwstr>
  </property>
  <property fmtid="{D5CDD505-2E9C-101B-9397-08002B2CF9AE}" pid="4" name="ContentTypeId">
    <vt:lpwstr>0x01010100241CD0748BB4B444A2D2D477ED8CB4770096706DC8BFCFB047A7EB265F6EAEB7E7</vt:lpwstr>
  </property>
  <property fmtid="{D5CDD505-2E9C-101B-9397-08002B2CF9AE}" pid="5" name="Klasifikace">
    <vt:lpwstr>281;#Bez klasifikace|7df1a0eb-04ec-4b97-9af9-94f2a6947eb8</vt:lpwstr>
  </property>
  <property fmtid="{D5CDD505-2E9C-101B-9397-08002B2CF9AE}" pid="6" name="Oblast formuláře">
    <vt:lpwstr/>
  </property>
</Properties>
</file>