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6" y="-7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25E3-0140-4D6B-98EA-19935590D6BB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C861-0EA3-4220-AE18-4ACABB5B9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25E3-0140-4D6B-98EA-19935590D6BB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C861-0EA3-4220-AE18-4ACABB5B9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25E3-0140-4D6B-98EA-19935590D6BB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C861-0EA3-4220-AE18-4ACABB5B9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25E3-0140-4D6B-98EA-19935590D6BB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C861-0EA3-4220-AE18-4ACABB5B9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25E3-0140-4D6B-98EA-19935590D6BB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C861-0EA3-4220-AE18-4ACABB5B9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25E3-0140-4D6B-98EA-19935590D6BB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C861-0EA3-4220-AE18-4ACABB5B9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25E3-0140-4D6B-98EA-19935590D6BB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C861-0EA3-4220-AE18-4ACABB5B9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25E3-0140-4D6B-98EA-19935590D6BB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C861-0EA3-4220-AE18-4ACABB5B9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25E3-0140-4D6B-98EA-19935590D6BB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C861-0EA3-4220-AE18-4ACABB5B97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825E3-0140-4D6B-98EA-19935590D6BB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0C861-0EA3-4220-AE18-4ACABB5B97DA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Občanská práva</a:t>
            </a:r>
            <a:br>
              <a:rPr lang="cs-CZ" dirty="0" smtClean="0"/>
            </a:br>
            <a:r>
              <a:rPr lang="cs-CZ" dirty="0" smtClean="0"/>
              <a:t>Kázeňské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087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Kázeňské tresty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362950" cy="3777283"/>
          </a:xfrm>
        </p:spPr>
        <p:txBody>
          <a:bodyPr/>
          <a:lstStyle/>
          <a:p>
            <a:r>
              <a:rPr lang="cs-CZ" dirty="0" smtClean="0"/>
              <a:t>Ukládají se za kázeňské přestupky podle § 51/1</a:t>
            </a:r>
          </a:p>
          <a:p>
            <a:endParaRPr lang="cs-CZ" dirty="0" smtClean="0"/>
          </a:p>
          <a:p>
            <a:r>
              <a:rPr lang="cs-CZ" dirty="0" smtClean="0"/>
              <a:t>napomenutí,</a:t>
            </a:r>
          </a:p>
          <a:p>
            <a:r>
              <a:rPr lang="cs-CZ" dirty="0" smtClean="0"/>
              <a:t>písemná důtka,</a:t>
            </a:r>
          </a:p>
          <a:p>
            <a:r>
              <a:rPr lang="cs-CZ" dirty="0" smtClean="0"/>
              <a:t>výstraha pro neodpovědný výkon služby,</a:t>
            </a:r>
          </a:p>
          <a:p>
            <a:r>
              <a:rPr lang="cs-CZ" dirty="0" smtClean="0"/>
              <a:t>snížení platu až o 15 % až na dobu 6 měsíců,</a:t>
            </a:r>
          </a:p>
        </p:txBody>
      </p:sp>
    </p:spTree>
    <p:extLst>
      <p:ext uri="{BB962C8B-B14F-4D97-AF65-F5344CB8AC3E}">
        <p14:creationId xmlns:p14="http://schemas.microsoft.com/office/powerpoint/2010/main" val="86549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Občanská práva vojáka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úprava v Listině základních práv </a:t>
            </a:r>
            <a:br>
              <a:rPr lang="cs-CZ" dirty="0" smtClean="0"/>
            </a:br>
            <a:r>
              <a:rPr lang="cs-CZ" dirty="0" smtClean="0"/>
              <a:t>a svobod – 2/1993 Sb.,</a:t>
            </a:r>
          </a:p>
          <a:p>
            <a:r>
              <a:rPr lang="cs-CZ" dirty="0" smtClean="0"/>
              <a:t>Některá práva lze v demokratické společnosti omezit, určitým kategoriím a jen zákonem,</a:t>
            </a:r>
          </a:p>
          <a:p>
            <a:r>
              <a:rPr lang="cs-CZ" dirty="0" smtClean="0"/>
              <a:t>Omezení - vojáci, policisté, lékaři, jaderné elektrárny, letový provoz, justice,</a:t>
            </a:r>
          </a:p>
        </p:txBody>
      </p:sp>
    </p:spTree>
    <p:extLst>
      <p:ext uri="{BB962C8B-B14F-4D97-AF65-F5344CB8AC3E}">
        <p14:creationId xmlns:p14="http://schemas.microsoft.com/office/powerpoint/2010/main" val="2847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Omezení občanských práv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Shromažďovací</a:t>
            </a:r>
            <a:r>
              <a:rPr lang="cs-CZ" smtClean="0"/>
              <a:t> právo – nelze pořádat politická shromáždění ani agitovat ve voj. objektech,</a:t>
            </a:r>
          </a:p>
          <a:p>
            <a:r>
              <a:rPr lang="cs-CZ" b="1" smtClean="0"/>
              <a:t>Sdružovací</a:t>
            </a:r>
            <a:r>
              <a:rPr lang="cs-CZ" smtClean="0"/>
              <a:t> právo – politické strany, hnutí, odbory – nelze, pouze profesní sdružení,</a:t>
            </a:r>
          </a:p>
          <a:p>
            <a:r>
              <a:rPr lang="cs-CZ" smtClean="0"/>
              <a:t>Projevy </a:t>
            </a:r>
            <a:r>
              <a:rPr lang="cs-CZ" b="1" smtClean="0"/>
              <a:t>náboženství</a:t>
            </a:r>
            <a:r>
              <a:rPr lang="cs-CZ" smtClean="0"/>
              <a:t> nebo víry – nelze tehdy, pokud v tom brání důležitý zájem služby,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9512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Omezení občanských práv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Výdělečná činnost </a:t>
            </a:r>
            <a:r>
              <a:rPr lang="cs-CZ" dirty="0" smtClean="0"/>
              <a:t>– pouze výjimečně </a:t>
            </a:r>
            <a:br>
              <a:rPr lang="cs-CZ" dirty="0" smtClean="0"/>
            </a:br>
            <a:r>
              <a:rPr lang="cs-CZ" dirty="0" smtClean="0"/>
              <a:t>s písemným souhlasem sl. orgánu, nesmí ovlivňovat výkon služby, souhlas může být odvolán, bez souhlasu lze vykonávat činnost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vědeckou, pedagogickou, publicistickou, literární, uměleckou a správu vlastního majetku,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Nelze</a:t>
            </a:r>
            <a:r>
              <a:rPr lang="cs-CZ" dirty="0" smtClean="0"/>
              <a:t> být statutárním orgánem obchodních společností – pouze byt. družstva nebo </a:t>
            </a:r>
            <a:r>
              <a:rPr lang="cs-CZ" dirty="0" err="1" smtClean="0"/>
              <a:t>s.p</a:t>
            </a:r>
            <a:r>
              <a:rPr lang="cs-CZ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97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povinnosti vojáků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91513" cy="3993307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povinnosti vojáků stanoví § 48,</a:t>
            </a:r>
          </a:p>
          <a:p>
            <a:r>
              <a:rPr lang="cs-CZ" dirty="0" smtClean="0"/>
              <a:t>porušení povinností je kázeňským přestupkem,</a:t>
            </a:r>
          </a:p>
          <a:p>
            <a:r>
              <a:rPr lang="cs-CZ" dirty="0" smtClean="0"/>
              <a:t>voják je oprávněn odepřít splnění rozkazu, pokud by jeho splněním spáchal trestný čin, pokud je rozkaz v rozporu s právním předpisem, je voják povinen na to upozornit, přesto jej však musí splnit,</a:t>
            </a:r>
          </a:p>
          <a:p>
            <a:r>
              <a:rPr lang="cs-CZ" dirty="0" smtClean="0"/>
              <a:t>voják je povinen zakročit, pokud hrozí škoda,</a:t>
            </a:r>
          </a:p>
        </p:txBody>
      </p:sp>
    </p:spTree>
    <p:extLst>
      <p:ext uri="{BB962C8B-B14F-4D97-AF65-F5344CB8AC3E}">
        <p14:creationId xmlns:p14="http://schemas.microsoft.com/office/powerpoint/2010/main" val="269519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povinnosti nadřízeného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Nadřízení jsou povinni zejména:</a:t>
            </a:r>
          </a:p>
          <a:p>
            <a:r>
              <a:rPr lang="cs-CZ" dirty="0" smtClean="0"/>
              <a:t>organizovat, řídit, kontrolovat a hodnotit,</a:t>
            </a:r>
          </a:p>
          <a:p>
            <a:r>
              <a:rPr lang="cs-CZ" dirty="0" smtClean="0"/>
              <a:t>zabezpečovat odbornou přípravu a výcvik,</a:t>
            </a:r>
          </a:p>
          <a:p>
            <a:r>
              <a:rPr lang="cs-CZ" dirty="0" smtClean="0"/>
              <a:t>vytvářet příznivé podmínky pro výkon služby,</a:t>
            </a:r>
          </a:p>
          <a:p>
            <a:r>
              <a:rPr lang="cs-CZ" dirty="0" smtClean="0"/>
              <a:t>vést vojáky ke kázni,</a:t>
            </a:r>
          </a:p>
          <a:p>
            <a:r>
              <a:rPr lang="cs-CZ" dirty="0" smtClean="0"/>
              <a:t>seznamovat vojáky s novými právními a vnitřními předpisy,   </a:t>
            </a:r>
          </a:p>
        </p:txBody>
      </p:sp>
    </p:spTree>
    <p:extLst>
      <p:ext uri="{BB962C8B-B14F-4D97-AF65-F5344CB8AC3E}">
        <p14:creationId xmlns:p14="http://schemas.microsoft.com/office/powerpoint/2010/main" val="651870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Kázeňská pravomoc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jedná se o právo udělovat odměny a tresty,</a:t>
            </a:r>
          </a:p>
          <a:p>
            <a:r>
              <a:rPr lang="cs-CZ" smtClean="0"/>
              <a:t>kázeňskou pravomoc mají prezident a ministr, dále ostatní nadřízení stanovení v ZVŘ, </a:t>
            </a:r>
          </a:p>
          <a:p>
            <a:r>
              <a:rPr lang="cs-CZ" smtClean="0"/>
              <a:t>podrobná úprava je v Základním řádu ozbrojených sil ČR, Zákl-1,</a:t>
            </a:r>
          </a:p>
        </p:txBody>
      </p:sp>
    </p:spTree>
    <p:extLst>
      <p:ext uri="{BB962C8B-B14F-4D97-AF65-F5344CB8AC3E}">
        <p14:creationId xmlns:p14="http://schemas.microsoft.com/office/powerpoint/2010/main" val="405466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bdélník 1"/>
          <p:cNvSpPr>
            <a:spLocks noChangeArrowheads="1"/>
          </p:cNvSpPr>
          <p:nvPr/>
        </p:nvSpPr>
        <p:spPr bwMode="auto">
          <a:xfrm>
            <a:off x="2627313" y="2133600"/>
            <a:ext cx="5257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 </a:t>
            </a:r>
          </a:p>
        </p:txBody>
      </p:sp>
      <p:sp>
        <p:nvSpPr>
          <p:cNvPr id="28674" name="Obdélník 2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 </a:t>
            </a:r>
          </a:p>
        </p:txBody>
      </p:sp>
      <p:sp>
        <p:nvSpPr>
          <p:cNvPr id="28675" name="Obdélník 3"/>
          <p:cNvSpPr>
            <a:spLocks noChangeArrowheads="1"/>
          </p:cNvSpPr>
          <p:nvPr/>
        </p:nvSpPr>
        <p:spPr bwMode="auto">
          <a:xfrm>
            <a:off x="1835150" y="1341438"/>
            <a:ext cx="5329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8676" name="Obdélník 4"/>
          <p:cNvSpPr>
            <a:spLocks noChangeArrowheads="1"/>
          </p:cNvSpPr>
          <p:nvPr/>
        </p:nvSpPr>
        <p:spPr bwMode="auto">
          <a:xfrm>
            <a:off x="1258888" y="1525588"/>
            <a:ext cx="3432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 </a:t>
            </a:r>
          </a:p>
        </p:txBody>
      </p:sp>
      <p:sp>
        <p:nvSpPr>
          <p:cNvPr id="28677" name="Obdélník 5"/>
          <p:cNvSpPr>
            <a:spLocks noChangeArrowheads="1"/>
          </p:cNvSpPr>
          <p:nvPr/>
        </p:nvSpPr>
        <p:spPr bwMode="auto">
          <a:xfrm>
            <a:off x="971550" y="1268413"/>
            <a:ext cx="3719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 </a:t>
            </a:r>
          </a:p>
        </p:txBody>
      </p:sp>
      <p:sp>
        <p:nvSpPr>
          <p:cNvPr id="28678" name="Obdélník 7"/>
          <p:cNvSpPr>
            <a:spLocks noChangeArrowheads="1"/>
          </p:cNvSpPr>
          <p:nvPr/>
        </p:nvSpPr>
        <p:spPr bwMode="auto">
          <a:xfrm>
            <a:off x="4451350" y="3244850"/>
            <a:ext cx="241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cs-CZ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8679" name="Obdélník 8"/>
          <p:cNvSpPr>
            <a:spLocks noChangeArrowheads="1"/>
          </p:cNvSpPr>
          <p:nvPr/>
        </p:nvSpPr>
        <p:spPr bwMode="auto">
          <a:xfrm>
            <a:off x="755650" y="1052513"/>
            <a:ext cx="3937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8680" name="Obdélník 9"/>
          <p:cNvSpPr>
            <a:spLocks noChangeArrowheads="1"/>
          </p:cNvSpPr>
          <p:nvPr/>
        </p:nvSpPr>
        <p:spPr bwMode="auto">
          <a:xfrm>
            <a:off x="4451350" y="3244850"/>
            <a:ext cx="241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cs-CZ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868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Kázeňský přestupek</a:t>
            </a:r>
          </a:p>
        </p:txBody>
      </p:sp>
      <p:sp>
        <p:nvSpPr>
          <p:cNvPr id="2868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Dva druhy - § 51 odst. 1 a odst. 2</a:t>
            </a:r>
          </a:p>
          <a:p>
            <a:r>
              <a:rPr lang="cs-CZ" dirty="0" smtClean="0"/>
              <a:t>Kázeňský přestupek – zaviněné jednání v rozporu s právními nebo vnitřními předpisy a rozkazy, nejde-li o trestný čin (vojenský přestupek),</a:t>
            </a:r>
          </a:p>
          <a:p>
            <a:r>
              <a:rPr lang="cs-CZ" dirty="0" smtClean="0"/>
              <a:t>Kázeňský přestupek – jednání vojáka označené za přestupek podle zvláštních zákonů, sankce podle těchto zákonů,</a:t>
            </a:r>
          </a:p>
          <a:p>
            <a:r>
              <a:rPr lang="cs-CZ" dirty="0" smtClean="0"/>
              <a:t>Nově evidence přestupků v Rejstříku trestů.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89336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Kázeňské odměny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za příkladné plnění povinností nebo za záslužné činy (vykonání hrdinského skutku, projev statečnosti při záchraně života),</a:t>
            </a:r>
          </a:p>
          <a:p>
            <a:r>
              <a:rPr lang="cs-CZ" smtClean="0"/>
              <a:t>písemná pochvala,</a:t>
            </a:r>
          </a:p>
          <a:p>
            <a:r>
              <a:rPr lang="cs-CZ" smtClean="0"/>
              <a:t>prominutí dříve uloženého kázeňského trestu nebo jeho zahlazení,</a:t>
            </a:r>
          </a:p>
          <a:p>
            <a:r>
              <a:rPr lang="cs-CZ" smtClean="0"/>
              <a:t>peněžitý nebo věcný dar,</a:t>
            </a:r>
          </a:p>
        </p:txBody>
      </p:sp>
    </p:spTree>
    <p:extLst>
      <p:ext uri="{BB962C8B-B14F-4D97-AF65-F5344CB8AC3E}">
        <p14:creationId xmlns:p14="http://schemas.microsoft.com/office/powerpoint/2010/main" val="36889686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-CJ.potx [jen pro čtení]" id="{7A353DE0-7B06-4628-B469-85256371F51E}" vid="{5219372D-2BD7-4DCF-B91F-222681E01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2</TotalTime>
  <Words>344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Občanská práva Kázeňské právo</vt:lpstr>
      <vt:lpstr>Občanská práva vojáka</vt:lpstr>
      <vt:lpstr>Omezení občanských práv</vt:lpstr>
      <vt:lpstr>Omezení občanských práv </vt:lpstr>
      <vt:lpstr>Základní povinnosti vojáků</vt:lpstr>
      <vt:lpstr>Základní povinnosti nadřízeného</vt:lpstr>
      <vt:lpstr>Kázeňská pravomoc</vt:lpstr>
      <vt:lpstr>Kázeňský přestupek</vt:lpstr>
      <vt:lpstr>Kázeňské odměny</vt:lpstr>
      <vt:lpstr>Kázeňské tresty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práva Kázeňské právo</dc:title>
  <dc:creator>Zbořil Tomáš</dc:creator>
  <cp:lastModifiedBy>Zbořil Tomáš</cp:lastModifiedBy>
  <cp:revision>1</cp:revision>
  <dcterms:created xsi:type="dcterms:W3CDTF">2018-07-19T09:22:58Z</dcterms:created>
  <dcterms:modified xsi:type="dcterms:W3CDTF">2018-07-19T09:25:06Z</dcterms:modified>
</cp:coreProperties>
</file>