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</p:sldMasterIdLst>
  <p:notesMasterIdLst>
    <p:notesMasterId r:id="rId35"/>
  </p:notesMasterIdLst>
  <p:sldIdLst>
    <p:sldId id="297" r:id="rId11"/>
    <p:sldId id="257" r:id="rId12"/>
    <p:sldId id="258" r:id="rId13"/>
    <p:sldId id="324" r:id="rId14"/>
    <p:sldId id="325" r:id="rId15"/>
    <p:sldId id="326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8" r:id="rId30"/>
    <p:sldId id="319" r:id="rId31"/>
    <p:sldId id="320" r:id="rId32"/>
    <p:sldId id="322" r:id="rId33"/>
    <p:sldId id="294" r:id="rId34"/>
  </p:sldIdLst>
  <p:sldSz cx="9144000" cy="6858000" type="screen4x3"/>
  <p:notesSz cx="6794500" cy="992346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3668" autoAdjust="0"/>
  </p:normalViewPr>
  <p:slideViewPr>
    <p:cSldViewPr>
      <p:cViewPr varScale="1">
        <p:scale>
          <a:sx n="68" d="100"/>
          <a:sy n="68" d="100"/>
        </p:scale>
        <p:origin x="1325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7861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tableStyles" Target="tableStyles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notesMaster" Target="notesMasters/notesMaster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1"/>
          <p:cNvSpPr>
            <a:spLocks noChangeArrowheads="1"/>
          </p:cNvSpPr>
          <p:nvPr/>
        </p:nvSpPr>
        <p:spPr bwMode="auto">
          <a:xfrm>
            <a:off x="0" y="0"/>
            <a:ext cx="6794500" cy="99234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50179" name="Text Box 2"/>
          <p:cNvSpPr txBox="1"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48100" y="0"/>
            <a:ext cx="29432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Calibri" pitchFamily="32" charset="0"/>
                <a:cs typeface="Tahoma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018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57763" cy="371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3288"/>
            <a:ext cx="5434013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 smtClean="0"/>
          </a:p>
        </p:txBody>
      </p:sp>
      <p:sp>
        <p:nvSpPr>
          <p:cNvPr id="50183" name="Text Box 6"/>
          <p:cNvSpPr txBox="1">
            <a:spLocks noChangeArrowheads="1"/>
          </p:cNvSpPr>
          <p:nvPr/>
        </p:nvSpPr>
        <p:spPr bwMode="auto">
          <a:xfrm>
            <a:off x="0" y="9424988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48100" y="9424988"/>
            <a:ext cx="29432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Calibri" pitchFamily="32" charset="0"/>
                <a:cs typeface="Tahoma" charset="0"/>
              </a:defRPr>
            </a:lvl1pPr>
          </a:lstStyle>
          <a:p>
            <a:pPr>
              <a:defRPr/>
            </a:pPr>
            <a:fld id="{B2CB5DFD-2F2F-4D1B-AFB1-C87408FBEA1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8607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3F27F05-4AED-4EA8-8578-F1A91A3EA07A}" type="slidenum">
              <a:rPr lang="cs-CZ" altLang="cs-CZ" smtClean="0">
                <a:latin typeface="Calibri" pitchFamily="34" charset="0"/>
                <a:cs typeface="Tahoma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cs-CZ" altLang="cs-CZ" smtClean="0">
              <a:latin typeface="Calibri" pitchFamily="34" charset="0"/>
              <a:cs typeface="Tahoma" pitchFamily="34" charset="0"/>
            </a:endParaRPr>
          </a:p>
        </p:txBody>
      </p:sp>
      <p:sp>
        <p:nvSpPr>
          <p:cNvPr id="522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59350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8" name="Text Box 2"/>
          <p:cNvSpPr txBox="1">
            <a:spLocks noChangeArrowheads="1"/>
          </p:cNvSpPr>
          <p:nvPr/>
        </p:nvSpPr>
        <p:spPr bwMode="auto">
          <a:xfrm>
            <a:off x="679450" y="4713288"/>
            <a:ext cx="5435600" cy="446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cs-CZ" altLang="cs-CZ">
                <a:latin typeface="Calibri" pitchFamily="34" charset="0"/>
              </a:rPr>
              <a:t>Kurikulum – cíle a obsah odborného vzdělávání</a:t>
            </a:r>
          </a:p>
        </p:txBody>
      </p:sp>
      <p:sp>
        <p:nvSpPr>
          <p:cNvPr id="52229" name="Text Box 3"/>
          <p:cNvSpPr txBox="1">
            <a:spLocks noChangeArrowheads="1"/>
          </p:cNvSpPr>
          <p:nvPr/>
        </p:nvSpPr>
        <p:spPr bwMode="auto">
          <a:xfrm>
            <a:off x="3848100" y="9424988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389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03B4DB2-95C7-4D35-8922-F208AAFFBCAD}" type="slidenum">
              <a:rPr lang="cs-CZ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cs-CZ" altLang="cs-CZ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4811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625B9D4-1204-4C7F-B90F-BB40EEFD19E5}" type="slidenum">
              <a:rPr lang="cs-CZ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cs-CZ" altLang="cs-CZ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0838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9A8916-82B6-4975-98E5-F787F1C54792}" type="slidenum">
              <a:rPr lang="cs-CZ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cs-CZ" altLang="cs-CZ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0667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9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A0FD97D-3BD7-4606-8344-C556C0FF273F}" type="slidenum">
              <a:rPr lang="cs-CZ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cs-CZ" altLang="cs-CZ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6419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cs-CZ" dirty="0"/>
              <a:t>Intersection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…</a:t>
            </a:r>
          </a:p>
        </p:txBody>
      </p:sp>
      <p:sp>
        <p:nvSpPr>
          <p:cNvPr id="430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A8201D0-C880-4AAF-A3C4-2DE78363ECEB}" type="slidenum">
              <a:rPr lang="cs-CZ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lang="cs-CZ" altLang="cs-CZ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2797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40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982A5A3-73A0-483C-B878-3739A4D502A9}" type="slidenum">
              <a:rPr lang="cs-CZ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cs-CZ" altLang="cs-CZ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6653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cs-CZ" b="1" dirty="0"/>
              <a:t>In essence, ROE answer these questions: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altLang="cs-CZ" dirty="0"/>
              <a:t>What action is permitted?</a:t>
            </a:r>
            <a:r>
              <a:rPr lang="cs-CZ" altLang="cs-CZ" dirty="0"/>
              <a:t>  (opozit. </a:t>
            </a:r>
            <a:r>
              <a:rPr lang="cs-CZ" altLang="cs-CZ" b="1" dirty="0"/>
              <a:t>FORBIDDEN</a:t>
            </a:r>
            <a:r>
              <a:rPr lang="cs-CZ" altLang="cs-CZ" dirty="0"/>
              <a:t>)</a:t>
            </a:r>
            <a:endParaRPr lang="en-US" altLang="cs-CZ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altLang="cs-CZ" dirty="0"/>
              <a:t>When is action permitted?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altLang="cs-CZ" dirty="0"/>
              <a:t>Where is action permitted?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altLang="cs-CZ" dirty="0"/>
              <a:t>How must permitted action be accomplished?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altLang="cs-CZ" dirty="0"/>
              <a:t>Against whom is permitted action authorized?</a:t>
            </a:r>
            <a:endParaRPr lang="cs-CZ" altLang="cs-CZ" dirty="0"/>
          </a:p>
        </p:txBody>
      </p:sp>
      <p:sp>
        <p:nvSpPr>
          <p:cNvPr id="45060" name="Zástupný symbol pro zápatí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>
              <a:latin typeface="Arial" charset="0"/>
            </a:endParaRPr>
          </a:p>
        </p:txBody>
      </p:sp>
      <p:sp>
        <p:nvSpPr>
          <p:cNvPr id="45061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D35B1A6-7161-4208-9A73-009EFF150137}" type="slidenum">
              <a:rPr lang="cs-CZ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cs-CZ" altLang="cs-CZ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1825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C692B64-CB2D-493E-9BE3-CFF057784406}" type="slidenum">
              <a:rPr lang="cs-CZ" altLang="cs-CZ" smtClean="0"/>
              <a:pPr eaLnBrk="1" hangingPunct="1">
                <a:spcBef>
                  <a:spcPct val="0"/>
                </a:spcBef>
              </a:pPr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99349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71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F28681D-7614-483E-BBB9-68401745CA0F}" type="slidenum">
              <a:rPr lang="cs-CZ" altLang="cs-CZ" smtClean="0"/>
              <a:pPr eaLnBrk="1" hangingPunct="1">
                <a:spcBef>
                  <a:spcPct val="0"/>
                </a:spcBef>
              </a:pPr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759334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b="1"/>
          </a:p>
        </p:txBody>
      </p:sp>
      <p:sp>
        <p:nvSpPr>
          <p:cNvPr id="563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BB2B6DD-E887-464D-862C-C5EC005CB0FE}" type="slidenum">
              <a:rPr lang="cs-CZ" altLang="cs-CZ" smtClean="0"/>
              <a:pPr eaLnBrk="1" hangingPunct="1">
                <a:spcBef>
                  <a:spcPct val="0"/>
                </a:spcBef>
              </a:pPr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562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E374A49-7C7F-4FCC-B061-EDD46A307857}" type="slidenum">
              <a:rPr lang="cs-CZ" altLang="cs-CZ" smtClean="0">
                <a:latin typeface="Calibri" pitchFamily="34" charset="0"/>
                <a:cs typeface="Tahoma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cs-CZ" altLang="cs-CZ" smtClean="0">
              <a:latin typeface="Calibri" pitchFamily="34" charset="0"/>
              <a:cs typeface="Tahoma" pitchFamily="34" charset="0"/>
            </a:endParaRPr>
          </a:p>
        </p:txBody>
      </p:sp>
      <p:sp>
        <p:nvSpPr>
          <p:cNvPr id="532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59350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2" name="Text Box 2"/>
          <p:cNvSpPr txBox="1">
            <a:spLocks noChangeArrowheads="1"/>
          </p:cNvSpPr>
          <p:nvPr/>
        </p:nvSpPr>
        <p:spPr bwMode="auto">
          <a:xfrm>
            <a:off x="679450" y="4713288"/>
            <a:ext cx="5435600" cy="446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3848100" y="9424988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cs-CZ"/>
              <a:t>Hors de combat, literally meaning "outside the fight</a:t>
            </a:r>
            <a:endParaRPr lang="cs-CZ" altLang="cs-CZ"/>
          </a:p>
          <a:p>
            <a:r>
              <a:rPr lang="en-US" altLang="cs-CZ"/>
              <a:t>A person is 'hors de combat' if:</a:t>
            </a:r>
          </a:p>
          <a:p>
            <a:endParaRPr lang="en-US" altLang="cs-CZ"/>
          </a:p>
          <a:p>
            <a:r>
              <a:rPr lang="en-US" altLang="cs-CZ"/>
              <a:t>(a) he is in the power of an adverse Party;</a:t>
            </a:r>
          </a:p>
          <a:p>
            <a:r>
              <a:rPr lang="en-US" altLang="cs-CZ"/>
              <a:t>(b) he clearly expresses an intention to surrender; or</a:t>
            </a:r>
          </a:p>
          <a:p>
            <a:r>
              <a:rPr lang="en-US" altLang="cs-CZ"/>
              <a:t>(c) he has been rendered unconscious or is otherwise incapacitated by wounds or sickness, and therefore is incapable of defending himself;</a:t>
            </a:r>
            <a:endParaRPr lang="cs-CZ" altLang="cs-CZ"/>
          </a:p>
        </p:txBody>
      </p:sp>
      <p:sp>
        <p:nvSpPr>
          <p:cNvPr id="573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B284834-C73C-41C7-90AE-D07ABD385F2A}" type="slidenum">
              <a:rPr lang="cs-CZ" altLang="cs-CZ" smtClean="0"/>
              <a:pPr eaLnBrk="1" hangingPunct="1">
                <a:spcBef>
                  <a:spcPct val="0"/>
                </a:spcBef>
              </a:pPr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40330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583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6FE9B11-E583-46D4-B31C-86757FBE88F0}" type="slidenum">
              <a:rPr lang="cs-CZ" altLang="cs-CZ" smtClean="0"/>
              <a:pPr eaLnBrk="1" hangingPunct="1">
                <a:spcBef>
                  <a:spcPct val="0"/>
                </a:spcBef>
              </a:pPr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872776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604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BF3FC9D-A866-4B04-B7B9-C789EF5EB90F}" type="slidenum">
              <a:rPr lang="cs-CZ" altLang="cs-CZ" smtClean="0"/>
              <a:pPr eaLnBrk="1" hangingPunct="1">
                <a:spcBef>
                  <a:spcPct val="0"/>
                </a:spcBef>
              </a:pPr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463105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EA7494B-7263-4284-B7CD-83B9A94FFBF7}" type="slidenum">
              <a:rPr lang="cs-CZ" altLang="cs-CZ" smtClean="0">
                <a:latin typeface="Calibri" pitchFamily="34" charset="0"/>
                <a:cs typeface="Tahoma" pitchFamily="34" charset="0"/>
              </a:rPr>
              <a:pPr eaLnBrk="1" hangingPunct="1">
                <a:spcBef>
                  <a:spcPct val="0"/>
                </a:spcBef>
              </a:pPr>
              <a:t>24</a:t>
            </a:fld>
            <a:endParaRPr lang="cs-CZ" altLang="cs-CZ" smtClean="0">
              <a:latin typeface="Calibri" pitchFamily="34" charset="0"/>
              <a:cs typeface="Tahoma" pitchFamily="34" charset="0"/>
            </a:endParaRPr>
          </a:p>
        </p:txBody>
      </p:sp>
      <p:sp>
        <p:nvSpPr>
          <p:cNvPr id="870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59350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7044" name="Text Box 2"/>
          <p:cNvSpPr txBox="1">
            <a:spLocks noChangeArrowheads="1"/>
          </p:cNvSpPr>
          <p:nvPr/>
        </p:nvSpPr>
        <p:spPr bwMode="auto">
          <a:xfrm>
            <a:off x="679450" y="4713288"/>
            <a:ext cx="5435600" cy="446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87045" name="Text Box 3"/>
          <p:cNvSpPr txBox="1">
            <a:spLocks noChangeArrowheads="1"/>
          </p:cNvSpPr>
          <p:nvPr/>
        </p:nvSpPr>
        <p:spPr bwMode="auto">
          <a:xfrm>
            <a:off x="3848100" y="9424988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419CB1-476B-4ED9-980C-03637299E0AE}" type="slidenum">
              <a:rPr lang="en-GB" altLang="cs-CZ" sz="1200"/>
              <a:pPr eaLnBrk="1" hangingPunct="1"/>
              <a:t>4</a:t>
            </a:fld>
            <a:endParaRPr lang="en-GB" altLang="cs-CZ" sz="120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b="1" dirty="0">
                <a:latin typeface="Arial" panose="020B0604020202020204" pitchFamily="34" charset="0"/>
              </a:rPr>
              <a:t>Smrtící sílu můžeme použít pouze při splnění všech tří následujících podmínek:</a:t>
            </a:r>
            <a:endParaRPr lang="en-US" altLang="cs-CZ" b="1" dirty="0">
              <a:latin typeface="Arial" panose="020B0604020202020204" pitchFamily="34" charset="0"/>
            </a:endParaRPr>
          </a:p>
          <a:p>
            <a:pPr eaLnBrk="1" hangingPunct="1">
              <a:buFont typeface="Calibri" panose="020F0502020204030204" pitchFamily="34" charset="0"/>
              <a:buNone/>
            </a:pPr>
            <a:r>
              <a:rPr lang="cs-CZ" altLang="cs-CZ" b="1" dirty="0">
                <a:latin typeface="Arial" panose="020B0604020202020204" pitchFamily="34" charset="0"/>
              </a:rPr>
              <a:t>Máme oprávnění dané ROE:</a:t>
            </a:r>
            <a:endParaRPr lang="en-US" altLang="cs-CZ" b="1" dirty="0">
              <a:latin typeface="Arial" panose="020B0604020202020204" pitchFamily="34" charset="0"/>
            </a:endParaRPr>
          </a:p>
          <a:p>
            <a:pPr lvl="1" eaLnBrk="1" hangingPunct="1">
              <a:buFont typeface="Calibri" panose="020F0502020204030204" pitchFamily="34" charset="0"/>
              <a:buNone/>
            </a:pPr>
            <a:r>
              <a:rPr lang="cs-CZ" altLang="cs-CZ" b="1" dirty="0">
                <a:latin typeface="Arial" panose="020B0604020202020204" pitchFamily="34" charset="0"/>
              </a:rPr>
              <a:t>Sebeobrana (nepřátelský čin nebo nepřátelský záměr) </a:t>
            </a:r>
            <a:r>
              <a:rPr lang="en-US" altLang="cs-CZ" b="1" dirty="0">
                <a:latin typeface="Arial" panose="020B0604020202020204" pitchFamily="34" charset="0"/>
              </a:rPr>
              <a:t>;</a:t>
            </a:r>
            <a:r>
              <a:rPr lang="cs-CZ" altLang="cs-CZ" b="1" dirty="0">
                <a:latin typeface="Arial" panose="020B0604020202020204" pitchFamily="34" charset="0"/>
              </a:rPr>
              <a:t> nebo</a:t>
            </a:r>
            <a:endParaRPr lang="en-US" altLang="cs-CZ" b="1" dirty="0">
              <a:latin typeface="Arial" panose="020B0604020202020204" pitchFamily="34" charset="0"/>
            </a:endParaRPr>
          </a:p>
          <a:p>
            <a:pPr lvl="1" eaLnBrk="1" hangingPunct="1">
              <a:buFont typeface="Calibri" panose="020F0502020204030204" pitchFamily="34" charset="0"/>
              <a:buNone/>
            </a:pPr>
            <a:r>
              <a:rPr lang="cs-CZ" altLang="cs-CZ" b="1" dirty="0">
                <a:latin typeface="Arial" panose="020B0604020202020204" pitchFamily="34" charset="0"/>
              </a:rPr>
              <a:t>Schválená útočná operace (cíl je na seznamu cílů velitelství - </a:t>
            </a:r>
            <a:r>
              <a:rPr lang="en-US" altLang="cs-CZ" b="1" dirty="0">
                <a:latin typeface="Arial" panose="020B0604020202020204" pitchFamily="34" charset="0"/>
              </a:rPr>
              <a:t>Joint Prioritized Effects List (JPEL</a:t>
            </a:r>
            <a:r>
              <a:rPr lang="cs-CZ" altLang="cs-CZ" b="1" dirty="0">
                <a:latin typeface="Arial" panose="020B0604020202020204" pitchFamily="34" charset="0"/>
              </a:rPr>
              <a:t>) a zároveň se jedná o operaci </a:t>
            </a:r>
            <a:r>
              <a:rPr lang="cs-CZ" altLang="cs-CZ" b="1" dirty="0" err="1">
                <a:latin typeface="Arial" panose="020B0604020202020204" pitchFamily="34" charset="0"/>
              </a:rPr>
              <a:t>Level</a:t>
            </a:r>
            <a:r>
              <a:rPr lang="cs-CZ" altLang="cs-CZ" b="1" dirty="0">
                <a:latin typeface="Arial" panose="020B0604020202020204" pitchFamily="34" charset="0"/>
              </a:rPr>
              <a:t> 2 (chytit nebo zabít) schválenou IJC</a:t>
            </a:r>
            <a:endParaRPr lang="en-US" altLang="cs-CZ" b="1" dirty="0">
              <a:latin typeface="Arial" panose="020B0604020202020204" pitchFamily="34" charset="0"/>
            </a:endParaRPr>
          </a:p>
          <a:p>
            <a:pPr eaLnBrk="1" hangingPunct="1">
              <a:buFont typeface="Calibri" panose="020F0502020204030204" pitchFamily="34" charset="0"/>
              <a:buNone/>
            </a:pPr>
            <a:r>
              <a:rPr lang="cs-CZ" altLang="cs-CZ" b="1" dirty="0">
                <a:latin typeface="Arial" panose="020B0604020202020204" pitchFamily="34" charset="0"/>
              </a:rPr>
              <a:t>Máme pozitivní identifikaci - </a:t>
            </a:r>
            <a:r>
              <a:rPr lang="en-US" altLang="cs-CZ" b="1" dirty="0">
                <a:latin typeface="Arial" panose="020B0604020202020204" pitchFamily="34" charset="0"/>
              </a:rPr>
              <a:t>Positive Identification </a:t>
            </a:r>
            <a:r>
              <a:rPr lang="cs-CZ" altLang="cs-CZ" b="1" dirty="0">
                <a:latin typeface="Arial" panose="020B0604020202020204" pitchFamily="34" charset="0"/>
              </a:rPr>
              <a:t>(</a:t>
            </a:r>
            <a:r>
              <a:rPr lang="en-US" altLang="cs-CZ" b="1" dirty="0">
                <a:latin typeface="Arial" panose="020B0604020202020204" pitchFamily="34" charset="0"/>
              </a:rPr>
              <a:t>PID</a:t>
            </a:r>
            <a:r>
              <a:rPr lang="cs-CZ" altLang="cs-CZ" b="1" dirty="0">
                <a:latin typeface="Arial" panose="020B0604020202020204" pitchFamily="34" charset="0"/>
              </a:rPr>
              <a:t>)</a:t>
            </a:r>
            <a:r>
              <a:rPr lang="en-US" altLang="cs-CZ" b="1" dirty="0">
                <a:latin typeface="Arial" panose="020B0604020202020204" pitchFamily="34" charset="0"/>
              </a:rPr>
              <a:t> </a:t>
            </a:r>
            <a:r>
              <a:rPr lang="cs-CZ" altLang="cs-CZ" b="1" dirty="0">
                <a:latin typeface="Arial" panose="020B0604020202020204" pitchFamily="34" charset="0"/>
              </a:rPr>
              <a:t>přiměřenou jistotu, že vedeme palbu na vojenský cíl</a:t>
            </a:r>
            <a:endParaRPr lang="en-US" altLang="cs-CZ" b="1" dirty="0">
              <a:latin typeface="Arial" panose="020B0604020202020204" pitchFamily="34" charset="0"/>
            </a:endParaRPr>
          </a:p>
          <a:p>
            <a:pPr eaLnBrk="1" hangingPunct="1">
              <a:buFont typeface="Calibri" panose="020F0502020204030204" pitchFamily="34" charset="0"/>
              <a:buNone/>
            </a:pPr>
            <a:r>
              <a:rPr lang="cs-CZ" altLang="cs-CZ" b="1" dirty="0">
                <a:latin typeface="Arial" panose="020B0604020202020204" pitchFamily="34" charset="0"/>
              </a:rPr>
              <a:t>Postupujeme v souladu s principy práva ozbrojeného konfliktu (vojenská nezbytnost, přiměřenost, rozlišování, zbytečné utrpení)</a:t>
            </a:r>
          </a:p>
        </p:txBody>
      </p:sp>
    </p:spTree>
    <p:extLst>
      <p:ext uri="{BB962C8B-B14F-4D97-AF65-F5344CB8AC3E}">
        <p14:creationId xmlns:p14="http://schemas.microsoft.com/office/powerpoint/2010/main" val="3232079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F636AB3-6789-4D86-B340-93C3E55FC51B}" type="slidenum">
              <a:rPr lang="en-GB" altLang="cs-CZ" sz="1200"/>
              <a:pPr eaLnBrk="1" hangingPunct="1"/>
              <a:t>5</a:t>
            </a:fld>
            <a:endParaRPr lang="en-GB" altLang="cs-CZ" sz="120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l" eaLnBrk="1" hangingPunct="1"/>
            <a:r>
              <a:rPr lang="cs-CZ" altLang="cs-CZ" b="1" dirty="0">
                <a:latin typeface="Arial" panose="020B0604020202020204" pitchFamily="34" charset="0"/>
              </a:rPr>
              <a:t>Sebeobrana – Můžete použít sílu, včetně smrtící síly, ke své obraně a k obraně vlastních vojáků, vlastních občanů a jejich majetku, spojeneckých sil a místních občanů proti tomu, kdo provádí </a:t>
            </a:r>
            <a:r>
              <a:rPr lang="cs-CZ" altLang="cs-CZ" b="1" u="sng" dirty="0">
                <a:latin typeface="Arial" panose="020B0604020202020204" pitchFamily="34" charset="0"/>
              </a:rPr>
              <a:t>nepřátelskou činnost</a:t>
            </a:r>
            <a:r>
              <a:rPr lang="cs-CZ" altLang="cs-CZ" b="1" dirty="0">
                <a:latin typeface="Arial" panose="020B0604020202020204" pitchFamily="34" charset="0"/>
              </a:rPr>
              <a:t>, nebo projevuje </a:t>
            </a:r>
            <a:r>
              <a:rPr lang="cs-CZ" altLang="cs-CZ" b="1" u="sng" dirty="0">
                <a:latin typeface="Arial" panose="020B0604020202020204" pitchFamily="34" charset="0"/>
              </a:rPr>
              <a:t>nepřátelský úmysl</a:t>
            </a:r>
            <a:r>
              <a:rPr lang="cs-CZ" altLang="cs-CZ" b="1" dirty="0">
                <a:latin typeface="Arial" panose="020B0604020202020204" pitchFamily="34" charset="0"/>
              </a:rPr>
              <a:t>.</a:t>
            </a:r>
            <a:endParaRPr lang="en-US" altLang="cs-CZ" b="1" dirty="0">
              <a:latin typeface="Arial" panose="020B0604020202020204" pitchFamily="34" charset="0"/>
            </a:endParaRPr>
          </a:p>
          <a:p>
            <a:pPr lvl="1" algn="l" eaLnBrk="1" hangingPunct="1"/>
            <a:r>
              <a:rPr lang="cs-CZ" altLang="cs-CZ" b="1" dirty="0">
                <a:latin typeface="Arial" panose="020B0604020202020204" pitchFamily="34" charset="0"/>
              </a:rPr>
              <a:t>Pronásledování – je možné pronásledovat, případně zahájit palbu na toho, kdo prováděl </a:t>
            </a:r>
            <a:r>
              <a:rPr lang="cs-CZ" altLang="cs-CZ" b="1" u="sng" dirty="0">
                <a:latin typeface="Arial" panose="020B0604020202020204" pitchFamily="34" charset="0"/>
              </a:rPr>
              <a:t>nepřátelskou činnost</a:t>
            </a:r>
            <a:r>
              <a:rPr lang="cs-CZ" altLang="cs-CZ" b="1" dirty="0">
                <a:latin typeface="Arial" panose="020B0604020202020204" pitchFamily="34" charset="0"/>
              </a:rPr>
              <a:t>, nebo dále projevuje </a:t>
            </a:r>
            <a:r>
              <a:rPr lang="cs-CZ" altLang="cs-CZ" b="1" u="sng" dirty="0">
                <a:latin typeface="Arial" panose="020B0604020202020204" pitchFamily="34" charset="0"/>
              </a:rPr>
              <a:t>nepřátelský úmysl</a:t>
            </a:r>
            <a:r>
              <a:rPr lang="cs-CZ" altLang="cs-CZ" b="1" dirty="0">
                <a:latin typeface="Arial" panose="020B0604020202020204" pitchFamily="34" charset="0"/>
              </a:rPr>
              <a:t>.</a:t>
            </a:r>
          </a:p>
          <a:p>
            <a:pPr algn="l" eaLnBrk="1" hangingPunct="1"/>
            <a:endParaRPr lang="cs-CZ" altLang="cs-CZ" dirty="0">
              <a:latin typeface="Arial" panose="020B0604020202020204" pitchFamily="34" charset="0"/>
            </a:endParaRPr>
          </a:p>
          <a:p>
            <a:pPr algn="l" eaLnBrk="1" hangingPunct="1"/>
            <a:r>
              <a:rPr lang="cs-CZ" altLang="cs-CZ" b="1" dirty="0">
                <a:solidFill>
                  <a:schemeClr val="tx2"/>
                </a:solidFill>
                <a:latin typeface="Arial" panose="020B0604020202020204" pitchFamily="34" charset="0"/>
              </a:rPr>
              <a:t>Pozitivní identifikace znamená, že s </a:t>
            </a:r>
            <a:r>
              <a:rPr lang="cs-CZ" altLang="cs-CZ" b="1" u="sng" dirty="0">
                <a:solidFill>
                  <a:schemeClr val="tx2"/>
                </a:solidFill>
                <a:latin typeface="Arial" panose="020B0604020202020204" pitchFamily="34" charset="0"/>
              </a:rPr>
              <a:t>přiměřenou jistotou</a:t>
            </a:r>
            <a:r>
              <a:rPr lang="cs-CZ" altLang="cs-CZ" b="1" dirty="0">
                <a:solidFill>
                  <a:schemeClr val="tx2"/>
                </a:solidFill>
                <a:latin typeface="Arial" panose="020B0604020202020204" pitchFamily="34" charset="0"/>
              </a:rPr>
              <a:t> víme, že objekt útoku je vojenským cílem</a:t>
            </a:r>
            <a:endParaRPr lang="en-US" altLang="cs-CZ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lvl="1" algn="l" eaLnBrk="1" hangingPunct="1"/>
            <a:r>
              <a:rPr lang="en-US" altLang="cs-CZ" b="1" dirty="0">
                <a:solidFill>
                  <a:schemeClr val="tx2"/>
                </a:solidFill>
                <a:latin typeface="Arial" panose="020B0604020202020204" pitchFamily="34" charset="0"/>
              </a:rPr>
              <a:t>-</a:t>
            </a:r>
            <a:r>
              <a:rPr lang="cs-CZ" altLang="cs-CZ" b="1" dirty="0">
                <a:solidFill>
                  <a:schemeClr val="tx2"/>
                </a:solidFill>
                <a:latin typeface="Arial" panose="020B0604020202020204" pitchFamily="34" charset="0"/>
              </a:rPr>
              <a:t> Nemusí se jednat o 100% matematickou jistotu – stačí pouze přiměřená jistota</a:t>
            </a:r>
            <a:endParaRPr lang="en-US" altLang="cs-CZ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lvl="1" algn="l" eaLnBrk="1" hangingPunct="1"/>
            <a:r>
              <a:rPr lang="cs-CZ" altLang="cs-CZ" b="1" dirty="0">
                <a:solidFill>
                  <a:schemeClr val="tx2"/>
                </a:solidFill>
                <a:latin typeface="Arial" panose="020B0604020202020204" pitchFamily="34" charset="0"/>
              </a:rPr>
              <a:t>Před každým zahájením palby musíme mít PID, včetně případu sebeobrany.</a:t>
            </a:r>
            <a:endParaRPr lang="en-US" altLang="cs-CZ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l" eaLnBrk="1" hangingPunct="1"/>
            <a:r>
              <a:rPr lang="cs-CZ" altLang="cs-CZ" b="1" dirty="0">
                <a:solidFill>
                  <a:schemeClr val="tx2"/>
                </a:solidFill>
                <a:latin typeface="Arial" panose="020B0604020202020204" pitchFamily="34" charset="0"/>
              </a:rPr>
              <a:t>PID může být provedena použitím různých zdrojů</a:t>
            </a:r>
            <a:endParaRPr lang="en-US" altLang="cs-CZ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lvl="1" algn="l" eaLnBrk="1" hangingPunct="1"/>
            <a:r>
              <a:rPr lang="en-US" altLang="cs-CZ" b="1" dirty="0">
                <a:solidFill>
                  <a:schemeClr val="tx2"/>
                </a:solidFill>
                <a:latin typeface="Arial" panose="020B0604020202020204" pitchFamily="34" charset="0"/>
              </a:rPr>
              <a:t>-</a:t>
            </a:r>
            <a:r>
              <a:rPr lang="cs-CZ" altLang="cs-CZ" b="1" dirty="0">
                <a:solidFill>
                  <a:schemeClr val="tx2"/>
                </a:solidFill>
                <a:latin typeface="Arial" panose="020B0604020202020204" pitchFamily="34" charset="0"/>
              </a:rPr>
              <a:t> Možné zdroje zahrnují: pozorování  vizuální nebo přístrojové, použití radiolokátorů pro řízení palby, nebo sledování cíle, zpravodajské zdroje – odposlech, informace agentů.</a:t>
            </a:r>
            <a:endParaRPr lang="en-US" altLang="cs-CZ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l" eaLnBrk="1" hangingPunct="1"/>
            <a:endParaRPr lang="cs-CZ" altLang="cs-CZ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649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C866532-BFB3-49E9-8695-59085E401F31}" type="slidenum">
              <a:rPr lang="en-GB" altLang="cs-CZ" sz="1200"/>
              <a:pPr eaLnBrk="1" hangingPunct="1"/>
              <a:t>6</a:t>
            </a:fld>
            <a:endParaRPr lang="en-GB" altLang="cs-CZ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460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Courier New" pitchFamily="49" charset="0"/>
              <a:buNone/>
            </a:pPr>
            <a:r>
              <a:rPr lang="en-GB" altLang="cs-CZ"/>
              <a:t>Ladies and gentleman</a:t>
            </a:r>
            <a:r>
              <a:rPr lang="cs-CZ" altLang="cs-CZ"/>
              <a:t>, </a:t>
            </a:r>
            <a:r>
              <a:rPr lang="en-GB" altLang="cs-CZ"/>
              <a:t>dear</a:t>
            </a:r>
            <a:r>
              <a:rPr lang="cs-CZ" altLang="cs-CZ"/>
              <a:t> </a:t>
            </a:r>
            <a:r>
              <a:rPr lang="en-GB" altLang="cs-CZ"/>
              <a:t>colleagues</a:t>
            </a:r>
            <a:r>
              <a:rPr lang="cs-CZ" altLang="cs-CZ"/>
              <a:t>,</a:t>
            </a:r>
          </a:p>
          <a:p>
            <a:pPr>
              <a:buFont typeface="Courier New" pitchFamily="49" charset="0"/>
              <a:buNone/>
            </a:pPr>
            <a:endParaRPr lang="cs-CZ" altLang="cs-CZ"/>
          </a:p>
          <a:p>
            <a:pPr>
              <a:buFont typeface="Courier New" pitchFamily="49" charset="0"/>
              <a:buNone/>
            </a:pPr>
            <a:r>
              <a:rPr lang="en-GB" altLang="cs-CZ"/>
              <a:t>During</a:t>
            </a:r>
            <a:r>
              <a:rPr lang="cs-CZ" altLang="cs-CZ"/>
              <a:t> </a:t>
            </a:r>
            <a:r>
              <a:rPr lang="en-GB" altLang="cs-CZ"/>
              <a:t>our</a:t>
            </a:r>
            <a:r>
              <a:rPr lang="cs-CZ" altLang="cs-CZ"/>
              <a:t> last </a:t>
            </a:r>
            <a:r>
              <a:rPr lang="en-GB" altLang="cs-CZ"/>
              <a:t>lesson</a:t>
            </a:r>
            <a:r>
              <a:rPr lang="cs-CZ" altLang="cs-CZ"/>
              <a:t> </a:t>
            </a:r>
            <a:r>
              <a:rPr lang="en-GB" altLang="cs-CZ"/>
              <a:t>we</a:t>
            </a:r>
            <a:r>
              <a:rPr lang="cs-CZ" altLang="cs-CZ"/>
              <a:t> </a:t>
            </a:r>
            <a:r>
              <a:rPr lang="en-GB" altLang="cs-CZ"/>
              <a:t>have</a:t>
            </a:r>
            <a:r>
              <a:rPr lang="cs-CZ" altLang="cs-CZ"/>
              <a:t> </a:t>
            </a:r>
            <a:r>
              <a:rPr lang="en-GB" altLang="cs-CZ"/>
              <a:t>spoken</a:t>
            </a:r>
            <a:r>
              <a:rPr lang="cs-CZ" altLang="cs-CZ"/>
              <a:t> (</a:t>
            </a:r>
            <a:r>
              <a:rPr lang="en-GB" altLang="cs-CZ"/>
              <a:t>discussed</a:t>
            </a:r>
            <a:r>
              <a:rPr lang="cs-CZ" altLang="cs-CZ"/>
              <a:t>)</a:t>
            </a:r>
            <a:r>
              <a:rPr lang="en-GB" altLang="cs-CZ"/>
              <a:t> about</a:t>
            </a:r>
            <a:r>
              <a:rPr lang="cs-CZ" altLang="cs-CZ"/>
              <a:t> IHL, </a:t>
            </a:r>
            <a:endParaRPr lang="en-GB" altLang="cs-CZ"/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37EB20F-E64F-4569-83AC-AC49CE4DC69C}" type="slidenum">
              <a:rPr lang="cs-CZ" altLang="cs-CZ" smtClean="0"/>
              <a:pPr eaLnBrk="1" hangingPunct="1">
                <a:spcBef>
                  <a:spcPct val="0"/>
                </a:spcBef>
              </a:pPr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462620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cs-CZ" sz="2800" b="1" dirty="0"/>
              <a:t>Charter of the United Nations and Statute </a:t>
            </a:r>
            <a:r>
              <a:rPr lang="cs-CZ" altLang="cs-CZ" sz="2800" dirty="0"/>
              <a:t>(</a:t>
            </a:r>
            <a:r>
              <a:rPr lang="cs-CZ" altLang="cs-CZ" sz="2800" dirty="0" err="1"/>
              <a:t>stet:jut</a:t>
            </a:r>
            <a:r>
              <a:rPr lang="cs-CZ" altLang="cs-CZ" sz="2800"/>
              <a:t>) </a:t>
            </a:r>
            <a:r>
              <a:rPr lang="en-GB" altLang="cs-CZ" sz="2800" b="1"/>
              <a:t>of </a:t>
            </a:r>
            <a:r>
              <a:rPr lang="en-GB" altLang="cs-CZ" sz="2800" b="1" dirty="0"/>
              <a:t>the International Court of Justice:</a:t>
            </a:r>
          </a:p>
          <a:p>
            <a:pPr>
              <a:defRPr/>
            </a:pPr>
            <a:endParaRPr lang="en-GB" altLang="cs-CZ" dirty="0"/>
          </a:p>
          <a:p>
            <a:pPr>
              <a:buFont typeface="Arial" panose="020B0604020202020204" pitchFamily="34" charset="0"/>
              <a:buNone/>
              <a:defRPr/>
            </a:pPr>
            <a:r>
              <a:rPr lang="en-GB" altLang="cs-CZ" dirty="0"/>
              <a:t>CHAPTER I: </a:t>
            </a:r>
            <a:r>
              <a:rPr lang="en-GB" altLang="cs-CZ" b="1" dirty="0"/>
              <a:t>PURPOSES</a:t>
            </a:r>
            <a:r>
              <a:rPr lang="en-GB" altLang="cs-CZ" dirty="0"/>
              <a:t> AND </a:t>
            </a:r>
            <a:r>
              <a:rPr lang="en-GB" altLang="cs-CZ" b="1" dirty="0"/>
              <a:t>PRINCIPLES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GB" b="1" i="1" dirty="0"/>
          </a:p>
          <a:p>
            <a:pPr>
              <a:buFont typeface="Arial" panose="020B0604020202020204" pitchFamily="34" charset="0"/>
              <a:buNone/>
              <a:defRPr/>
            </a:pPr>
            <a:r>
              <a:rPr lang="en-GB" dirty="0"/>
              <a:t>Article 1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dirty="0"/>
              <a:t>The Purposes of the United Nations are:</a:t>
            </a:r>
            <a:endParaRPr lang="cs-CZ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dirty="0"/>
              <a:t>Paragraph</a:t>
            </a:r>
            <a:r>
              <a:rPr lang="cs-CZ" dirty="0"/>
              <a:t> 4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>
              <a:defRPr/>
            </a:pPr>
            <a:r>
              <a:rPr lang="en-US" b="1" dirty="0"/>
              <a:t>Article 7</a:t>
            </a:r>
            <a:endParaRPr lang="cs-CZ" b="1" dirty="0"/>
          </a:p>
          <a:p>
            <a:pPr>
              <a:defRPr/>
            </a:pPr>
            <a:endParaRPr lang="en-US" b="1" dirty="0"/>
          </a:p>
          <a:p>
            <a:pPr>
              <a:defRPr/>
            </a:pPr>
            <a:r>
              <a:rPr lang="cs-CZ" dirty="0"/>
              <a:t>Par. 1: </a:t>
            </a:r>
            <a:r>
              <a:rPr lang="en-US" dirty="0"/>
              <a:t>There are established as principal organs of the United Nations: </a:t>
            </a:r>
            <a:r>
              <a:rPr lang="en-US" b="1" dirty="0"/>
              <a:t>a General Assembly</a:t>
            </a:r>
            <a:r>
              <a:rPr lang="en-US" dirty="0"/>
              <a:t>, a </a:t>
            </a:r>
            <a:r>
              <a:rPr lang="en-US" b="1" dirty="0"/>
              <a:t>Security Council</a:t>
            </a:r>
            <a:r>
              <a:rPr lang="en-US" dirty="0"/>
              <a:t>, an </a:t>
            </a:r>
            <a:r>
              <a:rPr lang="en-US" b="1" dirty="0"/>
              <a:t>Economic and Social Council</a:t>
            </a:r>
            <a:r>
              <a:rPr lang="en-US" dirty="0"/>
              <a:t>, a </a:t>
            </a:r>
            <a:r>
              <a:rPr lang="cs-CZ" dirty="0"/>
              <a:t>   </a:t>
            </a:r>
            <a:r>
              <a:rPr lang="en-US" b="1" dirty="0"/>
              <a:t>Trusteeship Council</a:t>
            </a:r>
            <a:r>
              <a:rPr lang="cs-CZ" b="1" dirty="0"/>
              <a:t> </a:t>
            </a:r>
            <a:r>
              <a:rPr lang="cs-CZ" dirty="0"/>
              <a:t>(poručenská rada)</a:t>
            </a:r>
            <a:r>
              <a:rPr lang="en-US" dirty="0"/>
              <a:t>, </a:t>
            </a:r>
            <a:r>
              <a:rPr lang="en-US" b="1" dirty="0"/>
              <a:t>an International Court of Justice </a:t>
            </a:r>
            <a:r>
              <a:rPr lang="en-US" dirty="0"/>
              <a:t>and a Secretariat.</a:t>
            </a:r>
            <a:endParaRPr lang="cs-CZ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cs-CZ" dirty="0"/>
              <a:t>Par. 2:  </a:t>
            </a:r>
            <a:r>
              <a:rPr lang="en-US" dirty="0"/>
              <a:t>Such subsidiary organs as may be found necessary may be established in accordance with the present Charter.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GB" altLang="cs-CZ" dirty="0"/>
          </a:p>
        </p:txBody>
      </p:sp>
      <p:sp>
        <p:nvSpPr>
          <p:cNvPr id="358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4DD9B7F-86E9-46B4-8150-F4BC804FF1F8}" type="slidenum">
              <a:rPr lang="cs-CZ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cs-CZ" altLang="cs-CZ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3667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28A3E32-99D6-4487-8C3A-234218AD7D10}" type="slidenum">
              <a:rPr lang="cs-CZ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cs-CZ" altLang="cs-CZ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5314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979B786-753B-4D46-8605-DE5CF42FBC40}" type="slidenum">
              <a:rPr lang="cs-CZ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cs-CZ" altLang="cs-CZ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175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A4147-D707-435D-8D32-E217BA1EDD29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4093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F9A7D-E30E-4131-B2A5-191A72475F69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350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1162050"/>
            <a:ext cx="1970088" cy="50133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1162050"/>
            <a:ext cx="5762625" cy="50133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2D07D-FC6E-4669-A601-BF69EF383E68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7FB2F-96E3-482C-8E54-6466A572A36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42014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78FB0-0B85-4E09-8F7F-648A6E3948A8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CC374-486C-4311-99B0-B3768A6E241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1557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AA73F-8D97-4520-932F-FD4C39C698E3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D3AC0-3406-4E48-BCEE-24467C7C5B6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925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9F192-A9BC-4018-84AF-A4B7859821F8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253A9-DC68-4BB6-A18D-AEFCB381EE0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07583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2597150"/>
            <a:ext cx="3865563" cy="357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2597150"/>
            <a:ext cx="3867150" cy="357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6E308-D284-4C61-AEDD-F0507AFE8F38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B71DA-BBAD-4A9F-8DD2-F04DD56A324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784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10C2B-6170-4DDC-8B74-45A285F624B4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B2071-5983-4D8A-A5E6-65680326CB1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17220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D8D69-4AA6-4A00-985A-395A4485D376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9178C-D878-475C-9765-29C12E575D9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558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3B7F3-07E6-4208-9101-906724B27492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28987-80A2-4B74-86ED-D211A9BCDC8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943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21D11-F488-4425-9454-1D39E508B5E5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0B020-C667-4A35-B016-31C34B45FAA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2331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86357-D6E7-47C2-B547-0294CFEBB41E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4703E-E717-4938-9E8B-F6973C85BFF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6737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1162050"/>
            <a:ext cx="1970088" cy="50133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1162050"/>
            <a:ext cx="5762625" cy="50133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E15C4-93A5-420D-A697-2E326FD622CB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4433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EE96D-6592-4A08-B6C5-D502367BAF1A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680F1-8418-4F97-B944-F62D4A315C5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5333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1162050"/>
            <a:ext cx="1970088" cy="50133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1162050"/>
            <a:ext cx="5762625" cy="50133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5511B-7F66-49B3-8916-AE606E064D85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0389D-5325-4F1A-9853-7A4FE77317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3826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44EC5-A3CE-4F1B-AE66-AD503F7DA32A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F4E31-D9AC-4FBC-87C9-82AFC95B83C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3756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1D1DC-2873-402B-BE5B-710E4D1229FD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DC8C3-61E2-4B75-8A67-6C63BE7171B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318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E2F9E-8477-416E-9A77-DE91D02608D1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1296D-02B5-4AB6-88C2-FC7C724C312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5516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2597150"/>
            <a:ext cx="3865563" cy="357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2597150"/>
            <a:ext cx="3867150" cy="357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177CC-17ED-4383-942B-A29F2CDFFC0F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F179B-1640-4207-95B7-372986B71A0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1524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5D76F-E369-4996-8526-22B78AC8CD4D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5BD66-9A01-48AA-88DF-AF82B573215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58370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17295-F04C-4513-AD35-37BBB9DD939C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017AC-6E01-4869-8088-AB9C9EBB176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2904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75B6E-2603-4637-8D89-46FB1F555E7F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FD499-97D8-4ED4-82E7-2755997CF79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419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B5B67-01B2-4F4F-BB0C-508129307F6B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F7320-10DC-4EE8-A360-91CBEA74221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736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FC14F-4F82-4BB4-8FE8-E9C595F731D2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096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2E629-0FEB-4F3A-9494-2F0D2A19328F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B9054-8DE0-4606-BE67-6775ECA797C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881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C4E86-0093-4D8C-A3E4-FF2FD7E8B51A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AF9D4-4BAA-4316-A37E-9136184738C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03127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1162050"/>
            <a:ext cx="1970088" cy="50133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1162050"/>
            <a:ext cx="5762625" cy="50133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01B60-3382-4220-AF17-8040F963C194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A48EF-9C45-482E-970E-2FD27541AB6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49170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162050"/>
            <a:ext cx="7885113" cy="13239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6BC22-2EB0-475B-873D-99C3F0DDCA1C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C685C-E5BB-45FA-A8FB-194012F0209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33942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4003F-6F37-4D5B-B3F1-26B31393E31A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562D8-CB3E-4142-81E5-FE6BC9541F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70104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4E939-C6FC-457B-A13F-3B6698A65B67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DF578-11AD-43DC-9FDF-11053C121EC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4559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82607-2882-470A-BFC2-1EC0E7ADAC46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5A883-2B64-4BA9-BF80-E3F48FCA17E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626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2597150"/>
            <a:ext cx="3865563" cy="357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2597150"/>
            <a:ext cx="3867150" cy="357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91F4E-869A-455C-BA36-1F4EFFFF3E2E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9D7AA-DC74-468D-A9A5-1138A3C5200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8962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905B5-395A-486E-AE26-CFF7807C24A7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BEC31-5918-45F6-AF0E-2A88C99EAC1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04193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477CF-98F6-4F05-8F3F-7446F04C6B91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B1FBD-2A31-4A90-B926-DB4AD761F83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97503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B847B-792C-48ED-941B-63B457D850E0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45763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8F1A0-6580-4FD9-83CA-6C31A8365C03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084D4-4E6B-4DB5-8972-1827563A757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166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44437-DFA6-4AEE-AB35-BEFFA3095A2F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DCC82-E1BF-4476-9BF4-CFA4C21BF7A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32224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6C205-DE09-4DB7-A231-FE6A65648357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01B94-26B6-4101-BD74-F00581C73B6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8099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22A98-AAF0-43A0-9C6F-C7FFE6DA47B4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B65B6-B62B-410B-ABE2-7C40D2AA558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797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1162050"/>
            <a:ext cx="1970088" cy="50133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1162050"/>
            <a:ext cx="5762625" cy="50133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23C99-3995-40A8-AC36-ABE19D5B2B19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AECD7-6A54-4417-B716-A6E6620553A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8677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1305E-ECB0-45A6-A910-723C84AEFB18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955A6-84B8-4760-9893-FFC611FBC24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831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6E720-F1AF-4E43-8305-EF459EE7D970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5D2E5-E111-4BE4-B46F-28DD6782ED0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2635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89A27-1E61-4C3A-B548-8ED3F6348448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F3EBA-A831-42D8-923F-51F788C392A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66950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2597150"/>
            <a:ext cx="3865563" cy="357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2597150"/>
            <a:ext cx="3867150" cy="357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261B3-A6A1-41F9-A3A4-9AD5BBC244B9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5BFE7-1C14-4B5C-8261-B7C477F7EB1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8101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B0C1E-F450-443B-A906-2E859F2EDCCB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D2425-6E4B-4490-9B63-C739FB0781A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07487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2597150"/>
            <a:ext cx="3865563" cy="357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2597150"/>
            <a:ext cx="3867150" cy="357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AEAC4-692A-42B6-A4E8-BE0A03763BF8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6757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6C062-935F-4F37-BF5B-4AD8C35B3137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A32FE-834A-4822-B56B-4F7B8EB3EA8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92501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C66B7-1201-4214-9CD3-7D27E17DEF13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31A2E-2AB2-48CF-A2B5-0F690E58C6D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0752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827DF-1A80-4D68-AB28-8E3508F42C79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EC30A-3450-40F3-B8E9-B426632B25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781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73F4D-E0DE-41C8-927A-5B3A5E595390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76045-889E-47AC-9941-8665CBD04F3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928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34FEA-7E2E-4ECD-A19E-B1854C31660F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B7EB8-AB32-4C07-A6AA-0B0CCF26B68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797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1162050"/>
            <a:ext cx="1970088" cy="50133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1162050"/>
            <a:ext cx="5762625" cy="50133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95E22-A200-4236-8180-7A62C5C575D3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DBCE6-533D-4560-A807-93F3155F8C7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338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A5605-61EA-4FEB-B838-D161C9E28E0B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85EE4-3478-4200-9DE1-6B6721C0A61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1813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A95E1-98C6-4DD2-BBD3-A99B5B8A1DE0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14C10-6B67-4C03-8DC4-1EA448450F0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3914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56053-8EBE-46BA-8499-A8730738D384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75839-6481-4F21-A6A9-6977CC03209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3098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2597150"/>
            <a:ext cx="3865563" cy="357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2597150"/>
            <a:ext cx="3867150" cy="357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60B76-8E90-4B0C-980D-B24D03A45BE8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6090-FE69-4DBE-93C6-5B3A36CB45C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1545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76E45-BAEF-4AC9-9EC9-83913376C363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988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F3CD9-C758-4979-984D-9B4E83E617CE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851AE-2E95-4622-B169-AFD338D3FA8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3051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B92F9-06A4-4DFE-A6BB-C61BA3C24A71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AEAC5-1373-43BF-8DB2-D80012CA484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17574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49093-3F9A-4DB4-B03D-8D8411B88260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836FF-655F-41BB-A73E-662228F96D3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2576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1CDB0-1FB6-4969-B287-14439212735F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8CB94-DE37-4C39-A667-C28FE9B32A1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4190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A1B3F-15F7-4447-8935-9BD10F916B9E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9F392-DD5D-47E2-B3C1-C49E6D7A1C8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55893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A9695-8A13-413E-B4B3-3048EF16BC89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A4141-77E8-4570-A7BB-C09273050CA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7039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1162050"/>
            <a:ext cx="1970088" cy="50133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1162050"/>
            <a:ext cx="5762625" cy="50133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1453F-5B8D-4AEC-9F32-9A30C1F666CD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17CA7-9FEB-4175-B702-361B55717F6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5430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F0D8-796F-4E58-A3FE-829E0555E9D0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59816-E2F2-48FE-8AD7-514404E1854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50907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E6A34-0062-4379-A178-250CBDF1E587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5F4E6-4E73-489A-83B2-643369A9213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5996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6C88F-5088-4203-B94D-F8C8F5E59F39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0530B-EC96-45D5-B12F-DB3239D2F69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30790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7D69C-FC66-4BC9-BD26-9EC22D404CB3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160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2597150"/>
            <a:ext cx="3865563" cy="357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2597150"/>
            <a:ext cx="3867150" cy="357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67B71-41B1-441A-94FC-1244F8C1D4FA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A50D3-B766-4C79-9508-3E5D3705A8F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5586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46DD1-4E0F-4563-B151-1E93696253A9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4D6A4-5406-4AB2-AFBE-43D3481AFA5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76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A5F62-F16B-4735-974E-C18B76A874C1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1FBD7-96C1-4A61-8FC1-EB6F41774CA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697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8D44D-C95C-4CC7-B854-72131A378929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C4B4F-C486-4507-B5CC-B5D07DE0A2D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9361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0AF1C-CE3C-428B-A934-A03797509A2D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275EE-8892-4CB8-B8CE-81CDF8CB683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46266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8D7EA-022C-4494-9B41-E69CD9764643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2FD35-0036-4035-B340-F725E1ABE31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8763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2749D-B77F-4AA6-9C39-16D10CCAE8C8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ECD21-B852-4A47-90FA-C1CDBFC0A72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98716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1162050"/>
            <a:ext cx="1970088" cy="50133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1162050"/>
            <a:ext cx="5762625" cy="50133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939E1-39EA-4A94-B977-7FBC3CA80C49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90562-F691-4D92-844A-1645BBBC50D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1763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05E87-7D67-4ED0-82AC-460A6F94ED08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F7561-C177-4463-9332-B5D328A6D36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283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B8A09-5A6F-4634-8E95-5042E155BB6C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24D67-67D5-41BC-9228-C1C47DA1845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209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B52F4-C3B9-4253-A61D-BBC48B9A38BD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76690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F4152-7158-4C54-9D0A-722470CCE442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A0C0C-FD26-44FB-9592-6465000AE9B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692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2597150"/>
            <a:ext cx="3865563" cy="357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2597150"/>
            <a:ext cx="3867150" cy="357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A38AB-3258-4884-9BB9-F433A5251143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E4104-9D78-4DFE-B8B5-4ED36AD30EB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137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7912E-9FE7-4802-80FD-F7B43C6B279F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5C9EF-75C9-4635-81D0-D14B8D82571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6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0113F-7B8E-40DD-97CD-175330B74FAF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C2AFC-D8B6-4128-9D55-5B9E53B2443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4468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04420-85F3-46CF-8DCD-78165B92B872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24EDF-C5F9-4EB2-86A4-94BA4AD77E7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86931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319E2-495E-415D-AE76-1FEFD38B90F6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22C5B-33B1-47CC-8F5B-9A14A21B07A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9307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FE273-0CED-4945-BE35-D75FE607ED8C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6FEA6-3539-494D-923C-D3DE519766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636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1CD44-E5D0-43B9-B523-1099481CD2EE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6A273-FF77-4B3F-8B94-EDE84DBCECA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70630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1162050"/>
            <a:ext cx="1970088" cy="50133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1162050"/>
            <a:ext cx="5762625" cy="50133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7948B-7472-4361-BD59-FEDDE1006C26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1703E-3F2A-40AB-843C-E036D497179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6551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370FE-1734-4F4C-8D5B-6ABEBA2B3F79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CA5AB-0008-4FFD-8758-AEEC26DB32C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11593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5112D-B1A4-4CBA-AB5C-53F0EB1AE301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740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642ED-89F9-4926-8A52-69942C22B9C6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5A6CA-AF84-494F-9B0B-76B140365B7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576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E1B1B-826E-4F1D-83D5-5979FDD1F45C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76801-6619-4699-A95E-36D4F632C2E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4316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2597150"/>
            <a:ext cx="3865563" cy="357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2597150"/>
            <a:ext cx="3867150" cy="357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4A01B-8689-4CF3-8CAE-01386E260226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748B0-86B8-402E-9C24-02DD4EEF234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171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76531-A606-46E7-8F04-35F045C20B5D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B671E-C99B-43A6-A24D-A546624B51F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6589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1E941-22A7-4F1E-AD00-D76A9C42927F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84971-CF13-4EF6-8A01-5600DC3C080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0992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5CFB6-2952-43C4-B281-8B5463C2A7D1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1FF3D-4655-4834-9F63-D6F1CC03A9C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95869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14787-7679-4CF0-A22E-659798511BD0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91561-F705-42A5-8F75-2371DEAD0AD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630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48959-0E61-48A7-8385-0352C8768ADF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BF92C-E99F-41E5-92CF-DBE624A9407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468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3F470-3D1A-4B66-9A2B-85902B15CCA5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44414-48B8-4D9E-8EC0-FB368DEA4E9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333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1162050"/>
            <a:ext cx="1970088" cy="50133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1162050"/>
            <a:ext cx="5762625" cy="50133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52337-DC05-48B7-BB8D-CD9011B1935A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C1860-C018-4048-BBD9-B4AA3E6BB11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3161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35820-CE7E-4D99-97CA-6897961D5906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0882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E411F-072C-4B9E-BEF6-CD8DD1BA3C70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8DBCA-FABD-4852-A3AE-F4F26B32667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0793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FCEBD-2D36-4CB9-AAA8-6E1798B416CC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41796-5D62-4C18-9FA8-50B5574AA37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804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06559-4945-4AFC-92CD-A432DFB42863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622E4-3C81-4316-8EC1-AC090AC7B2C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803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2597150"/>
            <a:ext cx="3865563" cy="357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2597150"/>
            <a:ext cx="3867150" cy="357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3AB12-CAE9-4F9C-8969-78EE083E6CED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1BC79-1BB7-47C0-9FB6-BA9609E8F9C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831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3C509-7BBC-43C0-8086-C2557DBB8338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F924B-F12F-4FBE-9C6C-AC57DDA28EE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3911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7FEBD-8D07-44BC-BBFF-333790D379A4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63BB4-7533-4314-A451-2D875288209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1144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7C3C2-D30A-4308-B0FA-DB6FC008FA49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05AFD-801E-49DE-9338-AC05D5669DB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2356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BA0A4-8889-4545-9193-F55D6C3A8489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CD737-AABA-402A-85A3-FEDAF4D072B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43828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42186-FBD3-4DFF-B085-9A73E9B13E26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0A787-B062-4189-B030-CB9F156C3D5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075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16582-4FAC-4E72-B683-DEEBE8B49B86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08A0D-01B1-4CA2-A200-39F8C01A02C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995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162050"/>
            <a:ext cx="7885113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Klikněte pro úpravu formátu textu nadpisu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2597150"/>
            <a:ext cx="7885113" cy="357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Klikněte pro úpravu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 osnovy</a:t>
            </a:r>
          </a:p>
          <a:p>
            <a:pPr lvl="4"/>
            <a:r>
              <a:rPr lang="en-GB" altLang="cs-CZ" smtClean="0"/>
              <a:t>Pátá úroveň osnovy</a:t>
            </a:r>
          </a:p>
          <a:p>
            <a:pPr lvl="4"/>
            <a:r>
              <a:rPr lang="en-GB" altLang="cs-CZ" smtClean="0"/>
              <a:t>Šestá úroveň</a:t>
            </a:r>
          </a:p>
          <a:p>
            <a:pPr lvl="4"/>
            <a:r>
              <a:rPr lang="en-GB" altLang="cs-CZ" smtClean="0"/>
              <a:t>Sedmá úroveň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34963" y="6372225"/>
            <a:ext cx="2055812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0B68D50-406F-4031-AECA-DE1231BE67F5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sldNum="0" hdr="0" ftr="0"/>
  <p:txStyles>
    <p:titleStyle>
      <a:lvl1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162050"/>
            <a:ext cx="7885113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Klikněte pro úpravu formátu textu nadpisu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2597150"/>
            <a:ext cx="7885113" cy="357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Klikněte pro úpravu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 osnovy</a:t>
            </a:r>
          </a:p>
          <a:p>
            <a:pPr lvl="4"/>
            <a:r>
              <a:rPr lang="en-GB" altLang="cs-CZ" smtClean="0"/>
              <a:t>Pátá úroveň osnovy</a:t>
            </a:r>
          </a:p>
          <a:p>
            <a:pPr lvl="4"/>
            <a:r>
              <a:rPr lang="en-GB" altLang="cs-CZ" smtClean="0"/>
              <a:t>Šestá úroveň</a:t>
            </a:r>
          </a:p>
          <a:p>
            <a:pPr lvl="4"/>
            <a:r>
              <a:rPr lang="en-GB" altLang="cs-CZ" smtClean="0"/>
              <a:t>Sedmá úroveň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34963" y="6372225"/>
            <a:ext cx="2055812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1200" b="1">
                <a:solidFill>
                  <a:srgbClr val="FFFFFF"/>
                </a:solidFill>
                <a:latin typeface="Times New Roman" pitchFamily="16" charset="0"/>
                <a:cs typeface="Tahoma" charset="0"/>
              </a:defRPr>
            </a:lvl1pPr>
          </a:lstStyle>
          <a:p>
            <a:pPr>
              <a:defRPr/>
            </a:pPr>
            <a:fld id="{30E0EF07-99E1-4878-BA8A-C21665C3AC35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457950" y="6356350"/>
            <a:ext cx="20558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2400">
                <a:solidFill>
                  <a:srgbClr val="000000"/>
                </a:solidFill>
                <a:latin typeface="Calibri" pitchFamily="32" charset="0"/>
                <a:cs typeface="Tahoma" charset="0"/>
              </a:defRPr>
            </a:lvl1pPr>
          </a:lstStyle>
          <a:p>
            <a:pPr>
              <a:defRPr/>
            </a:pPr>
            <a:fld id="{C4A19B66-2E6B-4B86-BA66-34BBF6E1BC7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sldNum="0" hdr="0" ftr="0"/>
  <p:txStyles>
    <p:titleStyle>
      <a:lvl1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162050"/>
            <a:ext cx="7885113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Klikněte pro úpravu formátu textu nadpisu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2597150"/>
            <a:ext cx="7885113" cy="357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Klikněte pro úpravu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 osnovy</a:t>
            </a:r>
          </a:p>
          <a:p>
            <a:pPr lvl="4"/>
            <a:r>
              <a:rPr lang="en-GB" altLang="cs-CZ" smtClean="0"/>
              <a:t>Pátá úroveň osnovy</a:t>
            </a:r>
          </a:p>
          <a:p>
            <a:pPr lvl="4"/>
            <a:r>
              <a:rPr lang="en-GB" altLang="cs-CZ" smtClean="0"/>
              <a:t>Šestá úroveň</a:t>
            </a:r>
          </a:p>
          <a:p>
            <a:pPr lvl="4"/>
            <a:r>
              <a:rPr lang="en-GB" altLang="cs-CZ" smtClean="0"/>
              <a:t>Sedmá úroveň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34963" y="6372225"/>
            <a:ext cx="2055812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1200" b="1">
                <a:solidFill>
                  <a:srgbClr val="FFFFFF"/>
                </a:solidFill>
                <a:latin typeface="Times New Roman" pitchFamily="16" charset="0"/>
                <a:cs typeface="Tahoma" charset="0"/>
              </a:defRPr>
            </a:lvl1pPr>
          </a:lstStyle>
          <a:p>
            <a:pPr>
              <a:defRPr/>
            </a:pPr>
            <a:fld id="{4A33BAD7-97CC-41CB-A361-CCF10C404820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457950" y="6356350"/>
            <a:ext cx="7874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</a:tabLst>
              <a:defRPr sz="2400">
                <a:solidFill>
                  <a:srgbClr val="000000"/>
                </a:solidFill>
                <a:latin typeface="Calibri" pitchFamily="32" charset="0"/>
                <a:cs typeface="Tahoma" charset="0"/>
              </a:defRPr>
            </a:lvl1pPr>
          </a:lstStyle>
          <a:p>
            <a:pPr>
              <a:defRPr/>
            </a:pPr>
            <a:fld id="{7FC347EC-601A-4678-928C-93EA0EE2447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sldNum="0" hdr="0" ftr="0"/>
  <p:txStyles>
    <p:titleStyle>
      <a:lvl1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162050"/>
            <a:ext cx="7885113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Klikněte pro úpravu formátu textu nadpisu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2597150"/>
            <a:ext cx="7885113" cy="357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Klikněte pro úpravu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 osnovy</a:t>
            </a:r>
          </a:p>
          <a:p>
            <a:pPr lvl="4"/>
            <a:r>
              <a:rPr lang="en-GB" altLang="cs-CZ" smtClean="0"/>
              <a:t>Pátá úroveň osnovy</a:t>
            </a:r>
          </a:p>
          <a:p>
            <a:pPr lvl="4"/>
            <a:r>
              <a:rPr lang="en-GB" altLang="cs-CZ" smtClean="0"/>
              <a:t>Šestá úroveň</a:t>
            </a:r>
          </a:p>
          <a:p>
            <a:pPr lvl="4"/>
            <a:r>
              <a:rPr lang="en-GB" altLang="cs-CZ" smtClean="0"/>
              <a:t>Sedmá úroveň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34963" y="6372225"/>
            <a:ext cx="2055812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1200" b="1">
                <a:solidFill>
                  <a:srgbClr val="FFFFFF"/>
                </a:solidFill>
                <a:latin typeface="Times New Roman" pitchFamily="16" charset="0"/>
                <a:cs typeface="Tahoma" charset="0"/>
              </a:defRPr>
            </a:lvl1pPr>
          </a:lstStyle>
          <a:p>
            <a:pPr>
              <a:defRPr/>
            </a:pPr>
            <a:fld id="{CDD8883C-6536-44A8-9A2A-2542C7485FB3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457950" y="6356350"/>
            <a:ext cx="20558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2400">
                <a:solidFill>
                  <a:srgbClr val="000000"/>
                </a:solidFill>
                <a:latin typeface="Calibri" pitchFamily="32" charset="0"/>
                <a:cs typeface="Tahoma" charset="0"/>
              </a:defRPr>
            </a:lvl1pPr>
          </a:lstStyle>
          <a:p>
            <a:pPr>
              <a:defRPr/>
            </a:pPr>
            <a:fld id="{0F12BB3F-4996-4FCA-ADB3-360D5076195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sldNum="0" hdr="0" ftr="0"/>
  <p:txStyles>
    <p:titleStyle>
      <a:lvl1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162050"/>
            <a:ext cx="7885113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Klikněte pro úpravu formátu textu nadpisu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2597150"/>
            <a:ext cx="7885113" cy="357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Klikněte pro úpravu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 osnovy</a:t>
            </a:r>
          </a:p>
          <a:p>
            <a:pPr lvl="4"/>
            <a:r>
              <a:rPr lang="en-GB" altLang="cs-CZ" smtClean="0"/>
              <a:t>Pátá úroveň osnovy</a:t>
            </a:r>
          </a:p>
          <a:p>
            <a:pPr lvl="4"/>
            <a:r>
              <a:rPr lang="en-GB" altLang="cs-CZ" smtClean="0"/>
              <a:t>Šestá úroveň</a:t>
            </a:r>
          </a:p>
          <a:p>
            <a:pPr lvl="4"/>
            <a:r>
              <a:rPr lang="en-GB" altLang="cs-CZ" smtClean="0"/>
              <a:t>Sedmá úroveň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34963" y="6372225"/>
            <a:ext cx="2055812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1200" b="1">
                <a:solidFill>
                  <a:srgbClr val="FFFFFF"/>
                </a:solidFill>
                <a:latin typeface="Times New Roman" pitchFamily="16" charset="0"/>
                <a:cs typeface="Tahoma" charset="0"/>
              </a:defRPr>
            </a:lvl1pPr>
          </a:lstStyle>
          <a:p>
            <a:pPr>
              <a:defRPr/>
            </a:pPr>
            <a:fld id="{A4A11D8C-7258-4121-9E0E-AC48CE510272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457950" y="6356350"/>
            <a:ext cx="20558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2400">
                <a:solidFill>
                  <a:srgbClr val="000000"/>
                </a:solidFill>
                <a:latin typeface="Calibri" pitchFamily="32" charset="0"/>
                <a:cs typeface="Tahoma" charset="0"/>
              </a:defRPr>
            </a:lvl1pPr>
          </a:lstStyle>
          <a:p>
            <a:pPr>
              <a:defRPr/>
            </a:pPr>
            <a:fld id="{F5BF1A9A-7582-4045-9EB0-5D3F7C92CE9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sldNum="0" hdr="0" ftr="0"/>
  <p:txStyles>
    <p:titleStyle>
      <a:lvl1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162050"/>
            <a:ext cx="7885113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Klikněte pro úpravu formátu textu nadpisu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2597150"/>
            <a:ext cx="7885113" cy="357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Klikněte pro úpravu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 osnovy</a:t>
            </a:r>
          </a:p>
          <a:p>
            <a:pPr lvl="4"/>
            <a:r>
              <a:rPr lang="en-GB" altLang="cs-CZ" smtClean="0"/>
              <a:t>Pátá úroveň osnovy</a:t>
            </a:r>
          </a:p>
          <a:p>
            <a:pPr lvl="4"/>
            <a:r>
              <a:rPr lang="en-GB" altLang="cs-CZ" smtClean="0"/>
              <a:t>Šestá úroveň</a:t>
            </a:r>
          </a:p>
          <a:p>
            <a:pPr lvl="4"/>
            <a:r>
              <a:rPr lang="en-GB" altLang="cs-CZ" smtClean="0"/>
              <a:t>Sedmá úroveň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34963" y="6372225"/>
            <a:ext cx="2055812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1200" b="1">
                <a:solidFill>
                  <a:srgbClr val="FFFFFF"/>
                </a:solidFill>
                <a:latin typeface="Times New Roman" pitchFamily="16" charset="0"/>
                <a:cs typeface="Tahoma" charset="0"/>
              </a:defRPr>
            </a:lvl1pPr>
          </a:lstStyle>
          <a:p>
            <a:pPr>
              <a:defRPr/>
            </a:pPr>
            <a:fld id="{D8FFA7E1-0E36-4348-A6CC-C8ACB7E26563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457950" y="6356350"/>
            <a:ext cx="20558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2400">
                <a:solidFill>
                  <a:srgbClr val="000000"/>
                </a:solidFill>
                <a:latin typeface="Calibri" pitchFamily="32" charset="0"/>
                <a:cs typeface="Tahoma" charset="0"/>
              </a:defRPr>
            </a:lvl1pPr>
          </a:lstStyle>
          <a:p>
            <a:pPr>
              <a:defRPr/>
            </a:pPr>
            <a:fld id="{C994FA02-E59D-4554-9FFD-A86C2FF3CF4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sldNum="0" hdr="0" ftr="0"/>
  <p:txStyles>
    <p:titleStyle>
      <a:lvl1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162050"/>
            <a:ext cx="7885113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Klikněte pro úpravu formátu textu nadpisu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2597150"/>
            <a:ext cx="7885113" cy="357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Klikněte pro úpravu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 osnovy</a:t>
            </a:r>
          </a:p>
          <a:p>
            <a:pPr lvl="4"/>
            <a:r>
              <a:rPr lang="en-GB" altLang="cs-CZ" smtClean="0"/>
              <a:t>Pátá úroveň osnovy</a:t>
            </a:r>
          </a:p>
          <a:p>
            <a:pPr lvl="4"/>
            <a:r>
              <a:rPr lang="en-GB" altLang="cs-CZ" smtClean="0"/>
              <a:t>Šestá úroveň</a:t>
            </a:r>
          </a:p>
          <a:p>
            <a:pPr lvl="4"/>
            <a:r>
              <a:rPr lang="en-GB" altLang="cs-CZ" smtClean="0"/>
              <a:t>Sedmá úroveň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34963" y="6372225"/>
            <a:ext cx="2055812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1200" b="1">
                <a:solidFill>
                  <a:srgbClr val="FFFFFF"/>
                </a:solidFill>
                <a:latin typeface="Times New Roman" pitchFamily="16" charset="0"/>
                <a:cs typeface="Tahoma" charset="0"/>
              </a:defRPr>
            </a:lvl1pPr>
          </a:lstStyle>
          <a:p>
            <a:pPr>
              <a:defRPr/>
            </a:pPr>
            <a:fld id="{49DF3495-C937-4F20-B772-7BFA7789A9D3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457950" y="6356350"/>
            <a:ext cx="20558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2400">
                <a:solidFill>
                  <a:srgbClr val="000000"/>
                </a:solidFill>
                <a:latin typeface="Calibri" pitchFamily="32" charset="0"/>
                <a:cs typeface="Tahoma" charset="0"/>
              </a:defRPr>
            </a:lvl1pPr>
          </a:lstStyle>
          <a:p>
            <a:pPr>
              <a:defRPr/>
            </a:pPr>
            <a:fld id="{58BD86B3-9C41-45E6-97C2-07F7E44F79A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sldNum="0" hdr="0" ftr="0"/>
  <p:txStyles>
    <p:titleStyle>
      <a:lvl1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162050"/>
            <a:ext cx="7885113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Klikněte pro úpravu formátu textu nadpisu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2597150"/>
            <a:ext cx="7885113" cy="357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Klikněte pro úpravu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 osnovy</a:t>
            </a:r>
          </a:p>
          <a:p>
            <a:pPr lvl="4"/>
            <a:r>
              <a:rPr lang="en-GB" altLang="cs-CZ" smtClean="0"/>
              <a:t>Pátá úroveň osnovy</a:t>
            </a:r>
          </a:p>
          <a:p>
            <a:pPr lvl="4"/>
            <a:r>
              <a:rPr lang="en-GB" altLang="cs-CZ" smtClean="0"/>
              <a:t>Šestá úroveň</a:t>
            </a:r>
          </a:p>
          <a:p>
            <a:pPr lvl="4"/>
            <a:r>
              <a:rPr lang="en-GB" altLang="cs-CZ" smtClean="0"/>
              <a:t>Sedmá úroveň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34963" y="6372225"/>
            <a:ext cx="2055812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1200" b="1">
                <a:solidFill>
                  <a:srgbClr val="FFFFFF"/>
                </a:solidFill>
                <a:latin typeface="Times New Roman" pitchFamily="16" charset="0"/>
                <a:cs typeface="Tahoma" charset="0"/>
              </a:defRPr>
            </a:lvl1pPr>
          </a:lstStyle>
          <a:p>
            <a:pPr>
              <a:defRPr/>
            </a:pPr>
            <a:fld id="{CFFD7846-107A-4A2B-B3C4-94BC92B7932D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457950" y="6356350"/>
            <a:ext cx="20558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2400">
                <a:solidFill>
                  <a:srgbClr val="000000"/>
                </a:solidFill>
                <a:latin typeface="Calibri" pitchFamily="32" charset="0"/>
                <a:cs typeface="Tahoma" charset="0"/>
              </a:defRPr>
            </a:lvl1pPr>
          </a:lstStyle>
          <a:p>
            <a:pPr>
              <a:defRPr/>
            </a:pPr>
            <a:fld id="{42D475FF-D5D7-4E9B-951B-D57D6809B09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sldNum="0" hdr="0" ftr="0"/>
  <p:txStyles>
    <p:titleStyle>
      <a:lvl1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162050"/>
            <a:ext cx="7885113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Klikněte pro úpravu formátu textu nadpisu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2597150"/>
            <a:ext cx="7885113" cy="357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Klikněte pro úpravu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 osnovy</a:t>
            </a:r>
          </a:p>
          <a:p>
            <a:pPr lvl="4"/>
            <a:r>
              <a:rPr lang="en-GB" altLang="cs-CZ" smtClean="0"/>
              <a:t>Pátá úroveň osnovy</a:t>
            </a:r>
          </a:p>
          <a:p>
            <a:pPr lvl="4"/>
            <a:r>
              <a:rPr lang="en-GB" altLang="cs-CZ" smtClean="0"/>
              <a:t>Šestá úroveň</a:t>
            </a:r>
          </a:p>
          <a:p>
            <a:pPr lvl="4"/>
            <a:r>
              <a:rPr lang="en-GB" altLang="cs-CZ" smtClean="0"/>
              <a:t>Sedmá úroveň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34963" y="6372225"/>
            <a:ext cx="2055812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1200" b="1">
                <a:solidFill>
                  <a:srgbClr val="FFFFFF"/>
                </a:solidFill>
                <a:latin typeface="Times New Roman" pitchFamily="16" charset="0"/>
                <a:cs typeface="Tahoma" charset="0"/>
              </a:defRPr>
            </a:lvl1pPr>
          </a:lstStyle>
          <a:p>
            <a:pPr>
              <a:defRPr/>
            </a:pPr>
            <a:fld id="{90BCB892-7C57-476A-9526-570B6B0754A8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457950" y="6356350"/>
            <a:ext cx="20558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2400">
                <a:solidFill>
                  <a:srgbClr val="000000"/>
                </a:solidFill>
                <a:latin typeface="Calibri" pitchFamily="32" charset="0"/>
                <a:cs typeface="Tahoma" charset="0"/>
              </a:defRPr>
            </a:lvl1pPr>
          </a:lstStyle>
          <a:p>
            <a:pPr>
              <a:defRPr/>
            </a:pPr>
            <a:fld id="{12B0EA6D-33CA-4FBC-8C25-DD5DBBCFB16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sldNum="0" hdr="0" ftr="0"/>
  <p:txStyles>
    <p:titleStyle>
      <a:lvl1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162050"/>
            <a:ext cx="7885113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Klikněte pro úpravu formátu textu nadpisu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2597150"/>
            <a:ext cx="7885113" cy="357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Klikněte pro úpravu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 osnovy</a:t>
            </a:r>
          </a:p>
          <a:p>
            <a:pPr lvl="4"/>
            <a:r>
              <a:rPr lang="en-GB" altLang="cs-CZ" smtClean="0"/>
              <a:t>Pátá úroveň osnovy</a:t>
            </a:r>
          </a:p>
          <a:p>
            <a:pPr lvl="4"/>
            <a:r>
              <a:rPr lang="en-GB" altLang="cs-CZ" smtClean="0"/>
              <a:t>Šestá úroveň</a:t>
            </a:r>
          </a:p>
          <a:p>
            <a:pPr lvl="4"/>
            <a:r>
              <a:rPr lang="en-GB" altLang="cs-CZ" smtClean="0"/>
              <a:t>Sedmá úroveň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34963" y="6372225"/>
            <a:ext cx="2055812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1200" b="1">
                <a:solidFill>
                  <a:srgbClr val="FFFFFF"/>
                </a:solidFill>
                <a:latin typeface="Times New Roman" pitchFamily="16" charset="0"/>
                <a:cs typeface="Tahoma" charset="0"/>
              </a:defRPr>
            </a:lvl1pPr>
          </a:lstStyle>
          <a:p>
            <a:pPr>
              <a:defRPr/>
            </a:pPr>
            <a:fld id="{2E688065-7AD2-4920-B25D-C305EF7B3DB6}" type="datetime1">
              <a:rPr lang="cs-CZ" altLang="cs-CZ"/>
              <a:pPr>
                <a:defRPr/>
              </a:pPr>
              <a:t>23.07.2018</a:t>
            </a:fld>
            <a:endParaRPr lang="cs-CZ" altLang="cs-CZ"/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457950" y="6356350"/>
            <a:ext cx="20558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2400">
                <a:solidFill>
                  <a:srgbClr val="000000"/>
                </a:solidFill>
                <a:latin typeface="Calibri" pitchFamily="32" charset="0"/>
                <a:cs typeface="Tahoma" charset="0"/>
              </a:defRPr>
            </a:lvl1pPr>
          </a:lstStyle>
          <a:p>
            <a:pPr>
              <a:defRPr/>
            </a:pPr>
            <a:fld id="{512EE136-22A6-4003-ABBB-7FC7175100B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sldNum="0" hdr="0" ftr="0"/>
  <p:txStyles>
    <p:titleStyle>
      <a:lvl1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casebook.icrc.org/glossary/geneva-conventions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5.xml"/><Relationship Id="rId5" Type="http://schemas.openxmlformats.org/officeDocument/2006/relationships/hyperlink" Target="https://www.nationalreview.com/2015/12/rules-engagement-need-reform/" TargetMode="External"/><Relationship Id="rId4" Type="http://schemas.openxmlformats.org/officeDocument/2006/relationships/hyperlink" Target="https://www.youtube.com/watch?v=x0H16tr0cuk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../../Hypertextov&#233;%20odkazy/o%20&#218;mluv&#283;%20o%20zabr&#225;n&#283;n&#237;%20%20a%20trestan&#237;%20zlo&#269;inu%20genocidia.rtf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966070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latin typeface="+mn-lt"/>
              </a:rPr>
              <a:t>Pravidla </a:t>
            </a:r>
            <a:r>
              <a:rPr lang="pt-BR" sz="2800" b="1" dirty="0">
                <a:latin typeface="+mn-lt"/>
              </a:rPr>
              <a:t>pro vedení bojových operací</a:t>
            </a:r>
            <a:endParaRPr lang="cs-CZ" sz="2800" b="1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1944216"/>
          </a:xfrm>
        </p:spPr>
        <p:txBody>
          <a:bodyPr/>
          <a:lstStyle/>
          <a:p>
            <a:endParaRPr lang="cs-CZ" dirty="0">
              <a:latin typeface="+mn-lt"/>
            </a:endParaRPr>
          </a:p>
          <a:p>
            <a:r>
              <a:rPr lang="cs-CZ" dirty="0">
                <a:latin typeface="+mn-lt"/>
              </a:rPr>
              <a:t>Právo bezpečnosti a obrany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059832" y="6392563"/>
            <a:ext cx="316835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200" dirty="0"/>
              <a:t>Mgr. Ing. Leopold Skoruša,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192850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5369" y="980728"/>
            <a:ext cx="9144000" cy="8366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600" b="1" dirty="0">
                <a:effectLst/>
                <a:latin typeface="+mn-lt"/>
                <a:cs typeface="Times New Roman" pitchFamily="18" charset="0"/>
              </a:rPr>
              <a:t>AUTHORITY</a:t>
            </a:r>
            <a:br>
              <a:rPr lang="cs-CZ" altLang="cs-CZ" sz="3600" b="1" dirty="0">
                <a:effectLst/>
                <a:latin typeface="+mn-lt"/>
                <a:cs typeface="Times New Roman" pitchFamily="18" charset="0"/>
              </a:rPr>
            </a:br>
            <a:r>
              <a:rPr lang="en-US" altLang="cs-CZ" sz="3200" b="1" dirty="0">
                <a:effectLst/>
                <a:latin typeface="+mn-lt"/>
                <a:cs typeface="Times New Roman" pitchFamily="18" charset="0"/>
              </a:rPr>
              <a:t>for armed forces to enter another State</a:t>
            </a:r>
            <a:endParaRPr lang="en-GB" altLang="cs-CZ" sz="3600" b="1" dirty="0"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6147" name="Obdélník 1"/>
          <p:cNvSpPr>
            <a:spLocks noChangeArrowheads="1"/>
          </p:cNvSpPr>
          <p:nvPr/>
        </p:nvSpPr>
        <p:spPr bwMode="auto">
          <a:xfrm>
            <a:off x="323528" y="2132856"/>
            <a:ext cx="8064896" cy="421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452438" indent="-452438" algn="just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  <a:defRPr/>
            </a:pPr>
            <a:r>
              <a:rPr lang="en-US" altLang="cs-CZ" sz="2400" dirty="0">
                <a:latin typeface="Arial Narrow" pitchFamily="34" charset="0"/>
                <a:cs typeface="Arial" pitchFamily="34" charset="0"/>
              </a:rPr>
              <a:t>Invitation/Consent of Government</a:t>
            </a:r>
            <a:endParaRPr lang="cs-CZ" altLang="cs-CZ" sz="2400" dirty="0">
              <a:latin typeface="Arial Narrow" pitchFamily="34" charset="0"/>
              <a:cs typeface="Arial" pitchFamily="34" charset="0"/>
            </a:endParaRPr>
          </a:p>
          <a:p>
            <a:pPr marL="993775" lvl="1" indent="-457200" algn="just" eaLnBrk="1" hangingPunct="1">
              <a:spcBef>
                <a:spcPct val="0"/>
              </a:spcBef>
              <a:spcAft>
                <a:spcPts val="600"/>
              </a:spcAft>
              <a:buClrTx/>
              <a:buSzPct val="60000"/>
              <a:buFont typeface="Wingdings" panose="05000000000000000000" pitchFamily="2" charset="2"/>
              <a:buChar char="q"/>
              <a:defRPr/>
            </a:pPr>
            <a:r>
              <a:rPr lang="en-US" altLang="cs-CZ" sz="1600" dirty="0">
                <a:latin typeface="Arial Narrow" pitchFamily="34" charset="0"/>
                <a:cs typeface="Arial" pitchFamily="34" charset="0"/>
              </a:rPr>
              <a:t>Military Exercise, </a:t>
            </a:r>
            <a:endParaRPr lang="cs-CZ" altLang="cs-CZ" sz="1600" dirty="0">
              <a:latin typeface="Arial Narrow" pitchFamily="34" charset="0"/>
              <a:cs typeface="Arial" pitchFamily="34" charset="0"/>
            </a:endParaRPr>
          </a:p>
          <a:p>
            <a:pPr marL="993775" lvl="1" indent="-457200" algn="just" eaLnBrk="1" hangingPunct="1">
              <a:spcBef>
                <a:spcPct val="0"/>
              </a:spcBef>
              <a:spcAft>
                <a:spcPts val="600"/>
              </a:spcAft>
              <a:buClrTx/>
              <a:buSzPct val="60000"/>
              <a:buFont typeface="Wingdings" panose="05000000000000000000" pitchFamily="2" charset="2"/>
              <a:buChar char="q"/>
              <a:defRPr/>
            </a:pPr>
            <a:r>
              <a:rPr lang="en-US" altLang="cs-CZ" sz="1600" dirty="0">
                <a:latin typeface="Arial Narrow" pitchFamily="34" charset="0"/>
                <a:cs typeface="Arial" pitchFamily="34" charset="0"/>
              </a:rPr>
              <a:t>Assistance on Request</a:t>
            </a:r>
          </a:p>
          <a:p>
            <a:pPr marL="1258888" lvl="2" indent="-288925" algn="just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  <a:defRPr/>
            </a:pPr>
            <a:r>
              <a:rPr lang="en-US" altLang="cs-CZ" sz="1400" dirty="0">
                <a:latin typeface="Arial Narrow" pitchFamily="34" charset="0"/>
                <a:cs typeface="Arial" pitchFamily="34" charset="0"/>
              </a:rPr>
              <a:t>Requires permission for operation/presence of forces </a:t>
            </a:r>
          </a:p>
          <a:p>
            <a:pPr marL="1258888" lvl="2" indent="-288925" algn="just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  <a:defRPr/>
            </a:pPr>
            <a:r>
              <a:rPr lang="en-US" altLang="cs-CZ" sz="1400" dirty="0">
                <a:latin typeface="Arial Narrow" pitchFamily="34" charset="0"/>
                <a:cs typeface="Arial" pitchFamily="34" charset="0"/>
              </a:rPr>
              <a:t>Should have provisions for status of forces</a:t>
            </a:r>
          </a:p>
          <a:p>
            <a:pPr marL="1700213" lvl="3" indent="-271463" algn="just" eaLnBrk="1" hangingPunct="1">
              <a:spcBef>
                <a:spcPct val="0"/>
              </a:spcBef>
              <a:spcAft>
                <a:spcPts val="600"/>
              </a:spcAft>
              <a:buClrTx/>
              <a:buSzPct val="60000"/>
              <a:buFont typeface="Wingdings" panose="05000000000000000000" pitchFamily="2" charset="2"/>
              <a:buChar char="q"/>
              <a:defRPr/>
            </a:pPr>
            <a:r>
              <a:rPr lang="en-US" altLang="cs-CZ" sz="1200" dirty="0">
                <a:latin typeface="Arial Narrow" pitchFamily="34" charset="0"/>
                <a:cs typeface="Arial" pitchFamily="34" charset="0"/>
              </a:rPr>
              <a:t>SOFA</a:t>
            </a:r>
          </a:p>
          <a:p>
            <a:pPr marL="1700213" lvl="3" indent="-271463" algn="just" eaLnBrk="1" hangingPunct="1">
              <a:spcBef>
                <a:spcPct val="0"/>
              </a:spcBef>
              <a:spcAft>
                <a:spcPts val="600"/>
              </a:spcAft>
              <a:buClrTx/>
              <a:buSzPct val="60000"/>
              <a:buFont typeface="Wingdings" panose="05000000000000000000" pitchFamily="2" charset="2"/>
              <a:buChar char="q"/>
              <a:defRPr/>
            </a:pPr>
            <a:r>
              <a:rPr lang="en-US" altLang="cs-CZ" sz="1200" dirty="0">
                <a:latin typeface="Arial Narrow" pitchFamily="34" charset="0"/>
                <a:cs typeface="Arial" pitchFamily="34" charset="0"/>
              </a:rPr>
              <a:t>Military Technical Agreement (MTA)</a:t>
            </a:r>
          </a:p>
          <a:p>
            <a:pPr marL="1700213" lvl="3" indent="-271463" algn="just" eaLnBrk="1" hangingPunct="1">
              <a:spcBef>
                <a:spcPct val="0"/>
              </a:spcBef>
              <a:spcAft>
                <a:spcPts val="600"/>
              </a:spcAft>
              <a:buClrTx/>
              <a:buSzPct val="60000"/>
              <a:buFont typeface="Wingdings" panose="05000000000000000000" pitchFamily="2" charset="2"/>
              <a:buChar char="q"/>
              <a:defRPr/>
            </a:pPr>
            <a:r>
              <a:rPr lang="en-US" altLang="cs-CZ" sz="1200" dirty="0">
                <a:latin typeface="Arial Narrow" pitchFamily="34" charset="0"/>
                <a:cs typeface="Arial" pitchFamily="34" charset="0"/>
              </a:rPr>
              <a:t>Exercise Memorandum of Understanding</a:t>
            </a:r>
          </a:p>
          <a:p>
            <a:pPr marL="1700213" lvl="3" indent="-271463" algn="just" eaLnBrk="1" hangingPunct="1">
              <a:spcBef>
                <a:spcPct val="0"/>
              </a:spcBef>
              <a:spcAft>
                <a:spcPts val="600"/>
              </a:spcAft>
              <a:buClrTx/>
              <a:buSzPct val="60000"/>
              <a:buFont typeface="Wingdings" panose="05000000000000000000" pitchFamily="2" charset="2"/>
              <a:buChar char="q"/>
              <a:defRPr/>
            </a:pPr>
            <a:r>
              <a:rPr lang="en-US" altLang="cs-CZ" sz="1200" dirty="0">
                <a:latin typeface="Arial Narrow" pitchFamily="34" charset="0"/>
                <a:cs typeface="Arial" pitchFamily="34" charset="0"/>
              </a:rPr>
              <a:t>Diplomatic Note</a:t>
            </a:r>
          </a:p>
          <a:p>
            <a:pPr marL="1700213" lvl="3" indent="-271463" algn="just" eaLnBrk="1" hangingPunct="1">
              <a:spcBef>
                <a:spcPct val="0"/>
              </a:spcBef>
              <a:spcAft>
                <a:spcPts val="600"/>
              </a:spcAft>
              <a:buClrTx/>
              <a:buSzPct val="60000"/>
              <a:buFont typeface="Wingdings" panose="05000000000000000000" pitchFamily="2" charset="2"/>
              <a:buChar char="q"/>
              <a:defRPr/>
            </a:pPr>
            <a:r>
              <a:rPr lang="en-US" altLang="cs-CZ" sz="1200" dirty="0">
                <a:latin typeface="Arial Narrow" pitchFamily="34" charset="0"/>
                <a:cs typeface="Arial" pitchFamily="34" charset="0"/>
              </a:rPr>
              <a:t>Transit Agreement</a:t>
            </a:r>
            <a:endParaRPr lang="cs-CZ" altLang="cs-CZ" sz="1200" dirty="0">
              <a:latin typeface="Arial Narrow" pitchFamily="34" charset="0"/>
              <a:cs typeface="Arial" pitchFamily="34" charset="0"/>
            </a:endParaRPr>
          </a:p>
          <a:p>
            <a:pPr marL="534988" lvl="3" indent="-342900" algn="just" eaLnBrk="1" hangingPunct="1">
              <a:spcBef>
                <a:spcPct val="0"/>
              </a:spcBef>
              <a:spcAft>
                <a:spcPts val="600"/>
              </a:spcAft>
              <a:buClrTx/>
              <a:buSzPct val="60000"/>
              <a:buFont typeface="Wingdings" panose="05000000000000000000" pitchFamily="2" charset="2"/>
              <a:buChar char="q"/>
              <a:defRPr/>
            </a:pPr>
            <a:r>
              <a:rPr lang="en-US" altLang="cs-CZ" sz="2400" dirty="0">
                <a:latin typeface="Arial Narrow" pitchFamily="34" charset="0"/>
                <a:cs typeface="Arial" pitchFamily="34" charset="0"/>
              </a:rPr>
              <a:t>United Nations Charter</a:t>
            </a:r>
          </a:p>
          <a:p>
            <a:pPr marL="992188" lvl="4" indent="-342900" algn="just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  <a:defRPr/>
            </a:pPr>
            <a:r>
              <a:rPr lang="en-US" altLang="cs-CZ" sz="1600" dirty="0">
                <a:solidFill>
                  <a:srgbClr val="C00000"/>
                </a:solidFill>
                <a:latin typeface="Arial Narrow" pitchFamily="34" charset="0"/>
                <a:cs typeface="Arial" pitchFamily="34" charset="0"/>
              </a:rPr>
              <a:t>Self-Defense</a:t>
            </a:r>
          </a:p>
          <a:p>
            <a:pPr marL="992188" lvl="4" indent="-342900" algn="just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  <a:defRPr/>
            </a:pPr>
            <a:r>
              <a:rPr lang="en-US" altLang="cs-CZ" sz="1600" dirty="0">
                <a:solidFill>
                  <a:srgbClr val="C00000"/>
                </a:solidFill>
                <a:latin typeface="Arial Narrow" pitchFamily="34" charset="0"/>
                <a:cs typeface="Arial" pitchFamily="34" charset="0"/>
              </a:rPr>
              <a:t>“Approved” Peace Support Operations</a:t>
            </a:r>
            <a:endParaRPr lang="cs-CZ" altLang="cs-CZ" sz="1600" dirty="0">
              <a:solidFill>
                <a:srgbClr val="C00000"/>
              </a:solidFill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53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Zakřivená spojnice 10"/>
          <p:cNvCxnSpPr>
            <a:cxnSpLocks/>
          </p:cNvCxnSpPr>
          <p:nvPr/>
        </p:nvCxnSpPr>
        <p:spPr bwMode="auto">
          <a:xfrm rot="10800000">
            <a:off x="2771800" y="3405265"/>
            <a:ext cx="2232248" cy="2200934"/>
          </a:xfrm>
          <a:prstGeom prst="curvedConnector3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219" name="Nadpis 1"/>
          <p:cNvSpPr>
            <a:spLocks noGrp="1"/>
          </p:cNvSpPr>
          <p:nvPr>
            <p:ph type="title"/>
          </p:nvPr>
        </p:nvSpPr>
        <p:spPr>
          <a:xfrm>
            <a:off x="179512" y="1053019"/>
            <a:ext cx="9144000" cy="836612"/>
          </a:xfrm>
        </p:spPr>
        <p:txBody>
          <a:bodyPr/>
          <a:lstStyle/>
          <a:p>
            <a:pPr eaLnBrk="1" hangingPunct="1"/>
            <a:r>
              <a:rPr lang="en-GB" altLang="cs-CZ" sz="3600" b="1" dirty="0">
                <a:effectLst/>
                <a:latin typeface="+mn-lt"/>
                <a:cs typeface="Times New Roman" pitchFamily="18" charset="0"/>
              </a:rPr>
              <a:t>USE OF FORCE</a:t>
            </a:r>
          </a:p>
        </p:txBody>
      </p:sp>
      <p:sp>
        <p:nvSpPr>
          <p:cNvPr id="6147" name="Obdélník 1"/>
          <p:cNvSpPr>
            <a:spLocks noChangeArrowheads="1"/>
          </p:cNvSpPr>
          <p:nvPr/>
        </p:nvSpPr>
        <p:spPr bwMode="auto">
          <a:xfrm>
            <a:off x="179512" y="1889631"/>
            <a:ext cx="9144000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452438" indent="-452438" algn="just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  <a:defRPr/>
            </a:pPr>
            <a:r>
              <a:rPr lang="en-US" altLang="cs-CZ" sz="2800" dirty="0">
                <a:latin typeface="+mn-lt"/>
                <a:cs typeface="Arial" pitchFamily="34" charset="0"/>
              </a:rPr>
              <a:t>Wartime:</a:t>
            </a:r>
          </a:p>
          <a:p>
            <a:pPr marL="1195388" lvl="1" indent="-452438" eaLnBrk="1" hangingPunct="1">
              <a:spcBef>
                <a:spcPct val="0"/>
              </a:spcBef>
              <a:spcAft>
                <a:spcPts val="600"/>
              </a:spcAft>
              <a:buClrTx/>
              <a:buSzPct val="60000"/>
              <a:buFont typeface="Wingdings" pitchFamily="2" charset="2"/>
              <a:buChar char="q"/>
              <a:defRPr/>
            </a:pPr>
            <a:r>
              <a:rPr lang="en-US" altLang="cs-CZ" sz="2000" dirty="0">
                <a:latin typeface="+mn-lt"/>
                <a:cs typeface="Arial" pitchFamily="34" charset="0"/>
              </a:rPr>
              <a:t>You are </a:t>
            </a:r>
            <a:r>
              <a:rPr lang="en-US" altLang="cs-CZ" sz="2000" u="sng" dirty="0">
                <a:latin typeface="+mn-lt"/>
                <a:cs typeface="Arial" pitchFamily="34" charset="0"/>
              </a:rPr>
              <a:t>legally permitted </a:t>
            </a:r>
            <a:r>
              <a:rPr lang="en-US" altLang="cs-CZ" sz="2000" dirty="0">
                <a:latin typeface="+mn-lt"/>
                <a:cs typeface="Arial" pitchFamily="34" charset="0"/>
              </a:rPr>
              <a:t>to use force, including</a:t>
            </a:r>
            <a:r>
              <a:rPr lang="cs-CZ" altLang="cs-CZ" sz="2000" dirty="0">
                <a:latin typeface="+mn-lt"/>
                <a:cs typeface="Arial" pitchFamily="34" charset="0"/>
              </a:rPr>
              <a:t> </a:t>
            </a:r>
            <a:r>
              <a:rPr lang="en-US" altLang="cs-CZ" sz="2000" dirty="0">
                <a:latin typeface="+mn-lt"/>
                <a:cs typeface="Arial" pitchFamily="34" charset="0"/>
              </a:rPr>
              <a:t>deadly force, against military objectives, </a:t>
            </a:r>
            <a:r>
              <a:rPr lang="en-US" altLang="cs-CZ" sz="2000" dirty="0">
                <a:solidFill>
                  <a:srgbClr val="C00000"/>
                </a:solidFill>
                <a:latin typeface="+mn-lt"/>
                <a:cs typeface="Arial" pitchFamily="34" charset="0"/>
              </a:rPr>
              <a:t>under Law</a:t>
            </a:r>
            <a:r>
              <a:rPr lang="cs-CZ" altLang="cs-CZ" sz="2000" dirty="0">
                <a:solidFill>
                  <a:srgbClr val="C00000"/>
                </a:solidFill>
                <a:latin typeface="+mn-lt"/>
                <a:cs typeface="Arial" pitchFamily="34" charset="0"/>
              </a:rPr>
              <a:t> </a:t>
            </a:r>
            <a:r>
              <a:rPr lang="en-US" altLang="cs-CZ" sz="2000" dirty="0">
                <a:solidFill>
                  <a:srgbClr val="C00000"/>
                </a:solidFill>
                <a:latin typeface="+mn-lt"/>
                <a:cs typeface="Arial" pitchFamily="34" charset="0"/>
              </a:rPr>
              <a:t>of Armed Conflict</a:t>
            </a:r>
            <a:r>
              <a:rPr lang="cs-CZ" altLang="cs-CZ" sz="2000" dirty="0">
                <a:solidFill>
                  <a:srgbClr val="C00000"/>
                </a:solidFill>
                <a:latin typeface="+mn-lt"/>
                <a:cs typeface="Arial" pitchFamily="34" charset="0"/>
              </a:rPr>
              <a:t> (LOAC)</a:t>
            </a:r>
          </a:p>
          <a:p>
            <a:pPr marL="619125" lvl="1" indent="-457200" algn="just" eaLnBrk="1" hangingPunct="1">
              <a:spcBef>
                <a:spcPct val="0"/>
              </a:spcBef>
              <a:spcAft>
                <a:spcPts val="600"/>
              </a:spcAft>
              <a:buClrTx/>
              <a:buSzPct val="60000"/>
              <a:buFont typeface="Wingdings" panose="05000000000000000000" pitchFamily="2" charset="2"/>
              <a:buChar char="q"/>
              <a:defRPr/>
            </a:pPr>
            <a:r>
              <a:rPr lang="en-US" altLang="cs-CZ" dirty="0">
                <a:latin typeface="+mn-lt"/>
                <a:cs typeface="Arial" pitchFamily="34" charset="0"/>
              </a:rPr>
              <a:t>Peacetime:</a:t>
            </a:r>
          </a:p>
          <a:p>
            <a:pPr marL="1195388" lvl="1" indent="-452438" eaLnBrk="1" hangingPunct="1">
              <a:spcBef>
                <a:spcPct val="0"/>
              </a:spcBef>
              <a:spcAft>
                <a:spcPts val="600"/>
              </a:spcAft>
              <a:buClrTx/>
              <a:buSzPct val="60000"/>
              <a:buFont typeface="Wingdings" pitchFamily="2" charset="2"/>
              <a:buChar char="q"/>
              <a:defRPr/>
            </a:pPr>
            <a:r>
              <a:rPr lang="en-US" altLang="cs-CZ" sz="2000" dirty="0">
                <a:latin typeface="+mn-lt"/>
                <a:cs typeface="Arial" pitchFamily="34" charset="0"/>
              </a:rPr>
              <a:t>Generally speaking, you are not permitted to kill</a:t>
            </a:r>
            <a:r>
              <a:rPr lang="cs-CZ" altLang="cs-CZ" sz="2000" dirty="0">
                <a:latin typeface="+mn-lt"/>
                <a:cs typeface="Arial" pitchFamily="34" charset="0"/>
              </a:rPr>
              <a:t> </a:t>
            </a:r>
            <a:r>
              <a:rPr lang="en-US" altLang="cs-CZ" sz="2000" dirty="0">
                <a:latin typeface="+mn-lt"/>
                <a:cs typeface="Arial" pitchFamily="34" charset="0"/>
              </a:rPr>
              <a:t>your </a:t>
            </a:r>
            <a:r>
              <a:rPr lang="cs-CZ" altLang="cs-CZ" sz="2000" dirty="0">
                <a:latin typeface="+mn-lt"/>
                <a:cs typeface="Arial" pitchFamily="34" charset="0"/>
              </a:rPr>
              <a:t>„</a:t>
            </a:r>
            <a:r>
              <a:rPr lang="en-US" altLang="cs-CZ" sz="2000" dirty="0">
                <a:latin typeface="+mn-lt"/>
                <a:cs typeface="Arial" pitchFamily="34" charset="0"/>
              </a:rPr>
              <a:t>enemy</a:t>
            </a:r>
            <a:r>
              <a:rPr lang="cs-CZ" altLang="cs-CZ" sz="2000" dirty="0">
                <a:latin typeface="+mn-lt"/>
                <a:cs typeface="Arial" pitchFamily="34" charset="0"/>
              </a:rPr>
              <a:t>“</a:t>
            </a:r>
          </a:p>
          <a:p>
            <a:pPr marL="1195388" lvl="1" indent="-452438" algn="just" eaLnBrk="1" hangingPunct="1">
              <a:spcBef>
                <a:spcPct val="0"/>
              </a:spcBef>
              <a:spcAft>
                <a:spcPts val="600"/>
              </a:spcAft>
              <a:buClrTx/>
              <a:buSzPct val="60000"/>
              <a:buFont typeface="Wingdings" pitchFamily="2" charset="2"/>
              <a:buChar char="q"/>
              <a:defRPr/>
            </a:pPr>
            <a:r>
              <a:rPr lang="en-US" altLang="cs-CZ" dirty="0">
                <a:solidFill>
                  <a:srgbClr val="C00000"/>
                </a:solidFill>
                <a:latin typeface="+mn-lt"/>
                <a:cs typeface="Arial" pitchFamily="34" charset="0"/>
              </a:rPr>
              <a:t>Rules of Engagement </a:t>
            </a:r>
            <a:r>
              <a:rPr lang="cs-CZ" altLang="cs-CZ" dirty="0">
                <a:solidFill>
                  <a:srgbClr val="C00000"/>
                </a:solidFill>
                <a:latin typeface="+mn-lt"/>
                <a:cs typeface="Arial" pitchFamily="34" charset="0"/>
              </a:rPr>
              <a:t>(ROE) </a:t>
            </a:r>
            <a:r>
              <a:rPr lang="en-US" altLang="cs-CZ" sz="2000" dirty="0">
                <a:latin typeface="+mn-lt"/>
                <a:cs typeface="Arial" pitchFamily="34" charset="0"/>
              </a:rPr>
              <a:t>authorize use of force</a:t>
            </a:r>
            <a:endParaRPr lang="cs-CZ" altLang="cs-CZ" sz="2000" dirty="0">
              <a:latin typeface="+mn-lt"/>
              <a:cs typeface="Arial" pitchFamily="34" charset="0"/>
            </a:endParaRPr>
          </a:p>
        </p:txBody>
      </p:sp>
      <p:sp>
        <p:nvSpPr>
          <p:cNvPr id="2" name="Ovál 1"/>
          <p:cNvSpPr>
            <a:spLocks noChangeArrowheads="1"/>
          </p:cNvSpPr>
          <p:nvPr/>
        </p:nvSpPr>
        <p:spPr bwMode="auto">
          <a:xfrm>
            <a:off x="713879" y="5738885"/>
            <a:ext cx="7343775" cy="504825"/>
          </a:xfrm>
          <a:prstGeom prst="ellipse">
            <a:avLst/>
          </a:prstGeom>
          <a:solidFill>
            <a:schemeClr val="tx2">
              <a:lumMod val="25000"/>
              <a:alpha val="50195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cs-CZ" sz="2400" dirty="0">
                <a:latin typeface="Arial Narrow" pitchFamily="34" charset="0"/>
              </a:rPr>
              <a:t>This is </a:t>
            </a:r>
            <a:r>
              <a:rPr lang="en-US" altLang="cs-CZ" sz="2400" dirty="0">
                <a:latin typeface="+mn-lt"/>
              </a:rPr>
              <a:t>where</a:t>
            </a:r>
            <a:r>
              <a:rPr lang="en-US" altLang="cs-CZ" sz="2400" dirty="0">
                <a:latin typeface="Arial Narrow" pitchFamily="34" charset="0"/>
              </a:rPr>
              <a:t> NATO often operates</a:t>
            </a:r>
            <a:endParaRPr lang="en-GB" altLang="cs-CZ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593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180975" y="1124744"/>
            <a:ext cx="8464550" cy="836612"/>
          </a:xfrm>
        </p:spPr>
        <p:txBody>
          <a:bodyPr/>
          <a:lstStyle/>
          <a:p>
            <a:pPr eaLnBrk="1" hangingPunct="1"/>
            <a:r>
              <a:rPr lang="en-GB" altLang="cs-CZ" sz="3600" b="1" dirty="0">
                <a:effectLst/>
                <a:latin typeface="+mn-lt"/>
                <a:cs typeface="Times New Roman" pitchFamily="18" charset="0"/>
              </a:rPr>
              <a:t>WHAT ARE ROEs</a:t>
            </a:r>
          </a:p>
        </p:txBody>
      </p:sp>
      <p:sp>
        <p:nvSpPr>
          <p:cNvPr id="6147" name="Obdélník 1"/>
          <p:cNvSpPr>
            <a:spLocks noChangeArrowheads="1"/>
          </p:cNvSpPr>
          <p:nvPr/>
        </p:nvSpPr>
        <p:spPr bwMode="auto">
          <a:xfrm>
            <a:off x="180975" y="2060848"/>
            <a:ext cx="8893175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lang="en-US" altLang="cs-CZ" dirty="0">
                <a:latin typeface="Arial Narrow" pitchFamily="34" charset="0"/>
                <a:cs typeface="Arial" pitchFamily="34" charset="0"/>
              </a:rPr>
              <a:t>Directives issued by competent military authority which specify </a:t>
            </a:r>
            <a:endParaRPr lang="cs-CZ" altLang="cs-CZ" dirty="0">
              <a:latin typeface="Arial Narrow" pitchFamily="34" charset="0"/>
              <a:cs typeface="Arial" pitchFamily="34" charset="0"/>
            </a:endParaRPr>
          </a:p>
          <a:p>
            <a:pPr marL="1081088" lvl="1" indent="-338138" eaLnBrk="1" hangingPunct="1">
              <a:spcBef>
                <a:spcPct val="0"/>
              </a:spcBef>
              <a:spcAft>
                <a:spcPts val="600"/>
              </a:spcAft>
              <a:buClrTx/>
              <a:buSzPct val="60000"/>
              <a:buFont typeface="Wingdings" panose="05000000000000000000" pitchFamily="2" charset="2"/>
              <a:buChar char="q"/>
              <a:defRPr/>
            </a:pPr>
            <a:r>
              <a:rPr lang="en-US" altLang="cs-CZ" b="1" dirty="0">
                <a:solidFill>
                  <a:srgbClr val="C00000"/>
                </a:solidFill>
                <a:latin typeface="Arial Narrow" pitchFamily="34" charset="0"/>
                <a:cs typeface="Arial" pitchFamily="34" charset="0"/>
              </a:rPr>
              <a:t>the circumstances and </a:t>
            </a:r>
            <a:endParaRPr lang="cs-CZ" altLang="cs-CZ" b="1" dirty="0">
              <a:solidFill>
                <a:srgbClr val="C00000"/>
              </a:solidFill>
              <a:latin typeface="Arial Narrow" pitchFamily="34" charset="0"/>
              <a:cs typeface="Arial" pitchFamily="34" charset="0"/>
            </a:endParaRPr>
          </a:p>
          <a:p>
            <a:pPr marL="1081088" lvl="1" indent="-338138" eaLnBrk="1" hangingPunct="1">
              <a:spcBef>
                <a:spcPct val="0"/>
              </a:spcBef>
              <a:spcAft>
                <a:spcPts val="600"/>
              </a:spcAft>
              <a:buClrTx/>
              <a:buSzPct val="60000"/>
              <a:buFont typeface="Wingdings" panose="05000000000000000000" pitchFamily="2" charset="2"/>
              <a:buChar char="q"/>
              <a:defRPr/>
            </a:pPr>
            <a:r>
              <a:rPr lang="en-US" altLang="cs-CZ" b="1" dirty="0">
                <a:solidFill>
                  <a:srgbClr val="C00000"/>
                </a:solidFill>
                <a:latin typeface="Arial Narrow" pitchFamily="34" charset="0"/>
                <a:cs typeface="Arial" pitchFamily="34" charset="0"/>
              </a:rPr>
              <a:t>limitations </a:t>
            </a:r>
            <a:endParaRPr lang="cs-CZ" altLang="cs-CZ" b="1" dirty="0">
              <a:solidFill>
                <a:srgbClr val="C00000"/>
              </a:solidFill>
              <a:latin typeface="Arial Narrow" pitchFamily="34" charset="0"/>
              <a:cs typeface="Arial" pitchFamily="34" charset="0"/>
            </a:endParaRPr>
          </a:p>
          <a:p>
            <a:pPr marL="0" lvl="1" indent="0" eaLnBrk="1" hangingPunct="1">
              <a:spcBef>
                <a:spcPct val="0"/>
              </a:spcBef>
              <a:spcAft>
                <a:spcPts val="600"/>
              </a:spcAft>
              <a:buClrTx/>
              <a:buSzPct val="60000"/>
              <a:buFontTx/>
              <a:buNone/>
              <a:defRPr/>
            </a:pPr>
            <a:r>
              <a:rPr lang="en-US" altLang="cs-CZ" dirty="0">
                <a:latin typeface="Arial Narrow" pitchFamily="34" charset="0"/>
                <a:cs typeface="Arial" pitchFamily="34" charset="0"/>
              </a:rPr>
              <a:t>under which forces will initiate and/or continue combat engagement with other forces encountered.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altLang="cs-CZ" sz="2400" dirty="0">
              <a:latin typeface="Arial Narrow" pitchFamily="34" charset="0"/>
              <a:cs typeface="Arial" pitchFamily="34" charset="0"/>
            </a:endParaRP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cs-CZ" sz="2000" dirty="0">
                <a:latin typeface="Arial Narrow" pitchFamily="34" charset="0"/>
                <a:cs typeface="Arial" pitchFamily="34" charset="0"/>
              </a:rPr>
              <a:t>NATO Glossary of Terms and Definitions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cs-CZ" sz="2000" dirty="0">
                <a:latin typeface="Arial Narrow" pitchFamily="34" charset="0"/>
                <a:cs typeface="Arial" pitchFamily="34" charset="0"/>
              </a:rPr>
              <a:t>Allied Administrative Publication (AAP)-6</a:t>
            </a:r>
            <a:endParaRPr lang="en-GB" altLang="cs-CZ" sz="2000" dirty="0"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324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321816" y="1052736"/>
            <a:ext cx="8464550" cy="836612"/>
          </a:xfrm>
        </p:spPr>
        <p:txBody>
          <a:bodyPr/>
          <a:lstStyle/>
          <a:p>
            <a:pPr eaLnBrk="1" hangingPunct="1"/>
            <a:r>
              <a:rPr lang="en-GB" altLang="cs-CZ" sz="3600" b="1" dirty="0">
                <a:effectLst/>
                <a:latin typeface="+mn-lt"/>
                <a:cs typeface="Times New Roman" pitchFamily="18" charset="0"/>
              </a:rPr>
              <a:t>PURPOSES OF ROE</a:t>
            </a:r>
          </a:p>
        </p:txBody>
      </p:sp>
      <p:sp>
        <p:nvSpPr>
          <p:cNvPr id="11267" name="Obdélník 1"/>
          <p:cNvSpPr>
            <a:spLocks noChangeArrowheads="1"/>
          </p:cNvSpPr>
          <p:nvPr/>
        </p:nvSpPr>
        <p:spPr bwMode="auto">
          <a:xfrm>
            <a:off x="24478" y="2060848"/>
            <a:ext cx="889317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1314450" indent="-5715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en-US" altLang="cs-CZ" sz="3600" dirty="0">
                <a:latin typeface="Arial Narrow" pitchFamily="34" charset="0"/>
              </a:rPr>
              <a:t> ROE perform three functions</a:t>
            </a:r>
            <a:endParaRPr lang="cs-CZ" altLang="cs-CZ" sz="3600" dirty="0">
              <a:latin typeface="Arial Narrow" pitchFamily="34" charset="0"/>
            </a:endParaRP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ClrTx/>
              <a:buSzPct val="60000"/>
              <a:buFont typeface="Wingdings" pitchFamily="2" charset="2"/>
              <a:buChar char="q"/>
            </a:pPr>
            <a:r>
              <a:rPr lang="en-GB" altLang="cs-CZ" sz="3200" dirty="0">
                <a:solidFill>
                  <a:srgbClr val="C00000"/>
                </a:solidFill>
                <a:latin typeface="Arial Narrow" pitchFamily="34" charset="0"/>
              </a:rPr>
              <a:t>provide guidance </a:t>
            </a:r>
            <a:r>
              <a:rPr lang="en-GB" altLang="cs-CZ" sz="3200" dirty="0">
                <a:latin typeface="Arial Narrow" pitchFamily="34" charset="0"/>
              </a:rPr>
              <a:t>from politicians</a:t>
            </a:r>
            <a:r>
              <a:rPr lang="cs-CZ" altLang="cs-CZ" sz="3200" dirty="0">
                <a:latin typeface="Arial Narrow" pitchFamily="34" charset="0"/>
              </a:rPr>
              <a:t> and</a:t>
            </a:r>
            <a:r>
              <a:rPr lang="en-GB" altLang="cs-CZ" sz="3200" dirty="0">
                <a:latin typeface="Arial Narrow" pitchFamily="34" charset="0"/>
              </a:rPr>
              <a:t> commanders, to deployed units</a:t>
            </a:r>
            <a:r>
              <a:rPr lang="en-GB" altLang="cs-CZ" sz="32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GB" altLang="cs-CZ" sz="3200" dirty="0">
                <a:latin typeface="Arial Narrow" pitchFamily="34" charset="0"/>
              </a:rPr>
              <a:t>on the use of force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ClrTx/>
              <a:buSzPct val="60000"/>
              <a:buFont typeface="Wingdings" pitchFamily="2" charset="2"/>
              <a:buChar char="q"/>
            </a:pPr>
            <a:r>
              <a:rPr lang="en-GB" altLang="cs-CZ" sz="3200" dirty="0">
                <a:solidFill>
                  <a:srgbClr val="C00000"/>
                </a:solidFill>
                <a:latin typeface="Arial Narrow" pitchFamily="34" charset="0"/>
              </a:rPr>
              <a:t>act as a control mechanism </a:t>
            </a:r>
            <a:r>
              <a:rPr lang="en-GB" altLang="cs-CZ" sz="3200" dirty="0">
                <a:latin typeface="Arial Narrow" pitchFamily="34" charset="0"/>
              </a:rPr>
              <a:t>for the transition from peacetime to combat operations (war)</a:t>
            </a:r>
            <a:endParaRPr lang="cs-CZ" altLang="cs-CZ" sz="3200" dirty="0">
              <a:latin typeface="Arial Narrow" pitchFamily="34" charset="0"/>
            </a:endParaRP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ClrTx/>
              <a:buSzPct val="60000"/>
              <a:buFont typeface="Wingdings" pitchFamily="2" charset="2"/>
              <a:buChar char="q"/>
            </a:pPr>
            <a:r>
              <a:rPr lang="en-GB" altLang="cs-CZ" sz="3200" dirty="0">
                <a:solidFill>
                  <a:srgbClr val="C00000"/>
                </a:solidFill>
                <a:latin typeface="Arial Narrow" pitchFamily="34" charset="0"/>
              </a:rPr>
              <a:t>provide a mechanism to facilitate planning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ClrTx/>
              <a:buSzPct val="60000"/>
              <a:buFont typeface="Wingdings" pitchFamily="2" charset="2"/>
              <a:buChar char="q"/>
            </a:pPr>
            <a:endParaRPr lang="en-GB" altLang="cs-CZ" sz="3200" dirty="0">
              <a:solidFill>
                <a:srgbClr val="FFFF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781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234950" y="1124744"/>
            <a:ext cx="8464550" cy="836612"/>
          </a:xfrm>
        </p:spPr>
        <p:txBody>
          <a:bodyPr/>
          <a:lstStyle/>
          <a:p>
            <a:pPr eaLnBrk="1" hangingPunct="1"/>
            <a:r>
              <a:rPr lang="en-US" altLang="cs-CZ" sz="3600" b="1" dirty="0">
                <a:effectLst/>
                <a:latin typeface="+mn-lt"/>
                <a:cs typeface="Times New Roman" pitchFamily="18" charset="0"/>
              </a:rPr>
              <a:t>WHERE </a:t>
            </a:r>
            <a:r>
              <a:rPr lang="cs-CZ" altLang="cs-CZ" sz="3600" b="1" dirty="0">
                <a:effectLst/>
                <a:latin typeface="+mn-lt"/>
                <a:cs typeface="Times New Roman" pitchFamily="18" charset="0"/>
              </a:rPr>
              <a:t>D</a:t>
            </a:r>
            <a:r>
              <a:rPr lang="en-US" altLang="cs-CZ" sz="3600" b="1" dirty="0">
                <a:effectLst/>
                <a:latin typeface="+mn-lt"/>
                <a:cs typeface="Times New Roman" pitchFamily="18" charset="0"/>
              </a:rPr>
              <a:t>O ROE COME FROM</a:t>
            </a:r>
            <a:endParaRPr lang="en-GB" altLang="cs-CZ" sz="3600" b="1" dirty="0"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11267" name="Obdélník 1"/>
          <p:cNvSpPr>
            <a:spLocks noChangeArrowheads="1"/>
          </p:cNvSpPr>
          <p:nvPr/>
        </p:nvSpPr>
        <p:spPr bwMode="auto">
          <a:xfrm>
            <a:off x="234950" y="2348880"/>
            <a:ext cx="8785225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388938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US" altLang="cs-CZ" sz="4000" dirty="0">
                <a:latin typeface="Arial Narrow" pitchFamily="34" charset="0"/>
              </a:rPr>
              <a:t>Politics and Policy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US" altLang="cs-CZ" sz="4000" dirty="0">
                <a:latin typeface="Arial Narrow" pitchFamily="34" charset="0"/>
              </a:rPr>
              <a:t>Operational Concerns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US" altLang="cs-CZ" sz="4000" dirty="0">
                <a:latin typeface="Arial Narrow" pitchFamily="34" charset="0"/>
              </a:rPr>
              <a:t>International Law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US" altLang="cs-CZ" sz="4000" dirty="0">
                <a:latin typeface="Arial Narrow" pitchFamily="34" charset="0"/>
              </a:rPr>
              <a:t>Domestic Law</a:t>
            </a:r>
            <a:endParaRPr lang="en-GB" altLang="cs-CZ" sz="40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596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307802" y="1144165"/>
            <a:ext cx="8464550" cy="836612"/>
          </a:xfrm>
        </p:spPr>
        <p:txBody>
          <a:bodyPr/>
          <a:lstStyle/>
          <a:p>
            <a:pPr eaLnBrk="1" hangingPunct="1"/>
            <a:r>
              <a:rPr lang="en-US" altLang="cs-CZ" sz="3600" b="1" dirty="0">
                <a:effectLst/>
                <a:latin typeface="+mn-lt"/>
                <a:cs typeface="Times New Roman" pitchFamily="18" charset="0"/>
              </a:rPr>
              <a:t>SOURCES OF ROE</a:t>
            </a:r>
            <a:endParaRPr lang="en-GB" altLang="cs-CZ" sz="3600" b="1" dirty="0"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2" name="Ovál 1"/>
          <p:cNvSpPr/>
          <p:nvPr/>
        </p:nvSpPr>
        <p:spPr bwMode="auto">
          <a:xfrm>
            <a:off x="2254871" y="2154585"/>
            <a:ext cx="4500562" cy="2519362"/>
          </a:xfrm>
          <a:prstGeom prst="ellipse">
            <a:avLst/>
          </a:prstGeom>
          <a:solidFill>
            <a:srgbClr val="92D05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3" name="Ovál 2"/>
          <p:cNvSpPr/>
          <p:nvPr/>
        </p:nvSpPr>
        <p:spPr bwMode="auto">
          <a:xfrm>
            <a:off x="1043608" y="3357910"/>
            <a:ext cx="4500563" cy="2519362"/>
          </a:xfrm>
          <a:prstGeom prst="ellipse">
            <a:avLst/>
          </a:prstGeom>
          <a:solidFill>
            <a:srgbClr val="FFC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4" name="Ovál 3"/>
          <p:cNvSpPr/>
          <p:nvPr/>
        </p:nvSpPr>
        <p:spPr bwMode="auto">
          <a:xfrm flipV="1">
            <a:off x="3567733" y="3357910"/>
            <a:ext cx="4500563" cy="2519362"/>
          </a:xfrm>
          <a:prstGeom prst="ellipse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928096" y="3970685"/>
            <a:ext cx="1223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FF0000"/>
                </a:solidFill>
                <a:latin typeface="Arial Narrow" pitchFamily="34" charset="0"/>
              </a:rPr>
              <a:t>ROE</a:t>
            </a:r>
            <a:endParaRPr lang="cs-CZ" altLang="cs-CZ" sz="28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2524746" y="2891185"/>
            <a:ext cx="3860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>
                <a:solidFill>
                  <a:srgbClr val="92D050"/>
                </a:solidFill>
                <a:latin typeface="Arial Narrow" pitchFamily="34" charset="0"/>
              </a:rPr>
              <a:t>OPERATIONAL FACTORS</a:t>
            </a: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1911971" y="4494560"/>
            <a:ext cx="1800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C000"/>
                </a:solidFill>
                <a:latin typeface="Arial Narrow" pitchFamily="34" charset="0"/>
              </a:rPr>
              <a:t>POLICY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277471" y="4516785"/>
            <a:ext cx="1565275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LAW</a:t>
            </a:r>
          </a:p>
        </p:txBody>
      </p:sp>
    </p:spTree>
    <p:extLst>
      <p:ext uri="{BB962C8B-B14F-4D97-AF65-F5344CB8AC3E}">
        <p14:creationId xmlns:p14="http://schemas.microsoft.com/office/powerpoint/2010/main" val="3192350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0" y="1052736"/>
            <a:ext cx="9144000" cy="8366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cs-CZ" sz="3600" b="1" dirty="0">
                <a:effectLst/>
                <a:latin typeface="+mn-lt"/>
                <a:cs typeface="Times New Roman" pitchFamily="18" charset="0"/>
              </a:rPr>
              <a:t>THE UNIVERSAL ROE RELIES ON </a:t>
            </a:r>
            <a:r>
              <a:rPr lang="en-GB" altLang="cs-CZ" sz="3600" b="1" u="sng" dirty="0">
                <a:effectLst/>
                <a:latin typeface="+mn-lt"/>
                <a:cs typeface="Times New Roman" pitchFamily="18" charset="0"/>
              </a:rPr>
              <a:t>YOUR</a:t>
            </a:r>
            <a:r>
              <a:rPr lang="en-GB" altLang="cs-CZ" sz="3600" b="1" dirty="0">
                <a:effectLst/>
                <a:latin typeface="+mn-lt"/>
                <a:cs typeface="Times New Roman" pitchFamily="18" charset="0"/>
              </a:rPr>
              <a:t> JUDGEMENT</a:t>
            </a:r>
          </a:p>
        </p:txBody>
      </p:sp>
      <p:sp>
        <p:nvSpPr>
          <p:cNvPr id="15363" name="Obdélník 1"/>
          <p:cNvSpPr>
            <a:spLocks noChangeArrowheads="1"/>
          </p:cNvSpPr>
          <p:nvPr/>
        </p:nvSpPr>
        <p:spPr bwMode="auto">
          <a:xfrm>
            <a:off x="179387" y="2060848"/>
            <a:ext cx="8785225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dirty="0">
                <a:latin typeface="Arial Narrow" pitchFamily="34" charset="0"/>
              </a:rPr>
              <a:t>(ONLY) </a:t>
            </a:r>
            <a:r>
              <a:rPr lang="en-GB" altLang="cs-CZ" sz="2800" dirty="0">
                <a:latin typeface="Arial Narrow" pitchFamily="34" charset="0"/>
              </a:rPr>
              <a:t>YOU ARE AUTHORIZED TO FIRE </a:t>
            </a:r>
            <a:endParaRPr lang="cs-CZ" altLang="cs-CZ" sz="2800" dirty="0">
              <a:latin typeface="Arial Narrow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cs-CZ" sz="2800" b="1" dirty="0">
                <a:solidFill>
                  <a:srgbClr val="C00000"/>
                </a:solidFill>
                <a:latin typeface="Arial Narrow" pitchFamily="34" charset="0"/>
              </a:rPr>
              <a:t>IN TH</a:t>
            </a:r>
            <a:r>
              <a:rPr lang="cs-CZ" altLang="cs-CZ" sz="2800" b="1" dirty="0">
                <a:solidFill>
                  <a:srgbClr val="C00000"/>
                </a:solidFill>
                <a:latin typeface="Arial Narrow" pitchFamily="34" charset="0"/>
              </a:rPr>
              <a:t>E</a:t>
            </a:r>
            <a:r>
              <a:rPr lang="en-GB" altLang="cs-CZ" sz="2800" b="1" dirty="0">
                <a:solidFill>
                  <a:srgbClr val="C00000"/>
                </a:solidFill>
                <a:latin typeface="Arial Narrow" pitchFamily="34" charset="0"/>
              </a:rPr>
              <a:t> PROT</a:t>
            </a:r>
            <a:r>
              <a:rPr lang="cs-CZ" altLang="cs-CZ" sz="2800" b="1" dirty="0">
                <a:solidFill>
                  <a:srgbClr val="C00000"/>
                </a:solidFill>
                <a:latin typeface="Arial Narrow" pitchFamily="34" charset="0"/>
              </a:rPr>
              <a:t>E</a:t>
            </a:r>
            <a:r>
              <a:rPr lang="en-GB" altLang="cs-CZ" sz="2800" b="1" dirty="0">
                <a:solidFill>
                  <a:srgbClr val="C00000"/>
                </a:solidFill>
                <a:latin typeface="Arial Narrow" pitchFamily="34" charset="0"/>
              </a:rPr>
              <a:t>CTION </a:t>
            </a:r>
            <a:r>
              <a:rPr lang="cs-CZ" altLang="cs-CZ" sz="2800" b="1" dirty="0">
                <a:solidFill>
                  <a:srgbClr val="C00000"/>
                </a:solidFill>
                <a:latin typeface="Arial Narrow" pitchFamily="34" charset="0"/>
              </a:rPr>
              <a:t/>
            </a:r>
            <a:br>
              <a:rPr lang="cs-CZ" altLang="cs-CZ" sz="2800" b="1" dirty="0">
                <a:solidFill>
                  <a:srgbClr val="C00000"/>
                </a:solidFill>
                <a:latin typeface="Arial Narrow" pitchFamily="34" charset="0"/>
              </a:rPr>
            </a:br>
            <a:r>
              <a:rPr lang="en-GB" altLang="cs-CZ" sz="2800" b="1" dirty="0">
                <a:solidFill>
                  <a:srgbClr val="C00000"/>
                </a:solidFill>
                <a:latin typeface="Arial Narrow" pitchFamily="34" charset="0"/>
              </a:rPr>
              <a:t>OF YOUSELF</a:t>
            </a:r>
            <a:r>
              <a:rPr lang="cs-CZ" altLang="cs-CZ" sz="2800" b="1" dirty="0">
                <a:solidFill>
                  <a:srgbClr val="C00000"/>
                </a:solidFill>
                <a:latin typeface="Arial Narrow" pitchFamily="34" charset="0"/>
              </a:rPr>
              <a:t> AND </a:t>
            </a:r>
            <a:r>
              <a:rPr lang="en-GB" altLang="cs-CZ" sz="2800" b="1" dirty="0">
                <a:solidFill>
                  <a:srgbClr val="C00000"/>
                </a:solidFill>
                <a:latin typeface="Arial Narrow" pitchFamily="34" charset="0"/>
              </a:rPr>
              <a:t>FRIEN</a:t>
            </a:r>
            <a:r>
              <a:rPr lang="cs-CZ" altLang="cs-CZ" sz="2800" b="1" dirty="0">
                <a:solidFill>
                  <a:srgbClr val="C00000"/>
                </a:solidFill>
                <a:latin typeface="Arial Narrow" pitchFamily="34" charset="0"/>
              </a:rPr>
              <a:t>D</a:t>
            </a:r>
            <a:r>
              <a:rPr lang="en-GB" altLang="cs-CZ" sz="2800" b="1" dirty="0">
                <a:solidFill>
                  <a:srgbClr val="C00000"/>
                </a:solidFill>
                <a:latin typeface="Arial Narrow" pitchFamily="34" charset="0"/>
              </a:rPr>
              <a:t>LY FORCES</a:t>
            </a:r>
            <a:endParaRPr lang="cs-CZ" altLang="cs-CZ" sz="2800" b="1" dirty="0">
              <a:solidFill>
                <a:srgbClr val="C00000"/>
              </a:solidFill>
              <a:latin typeface="Arial Narrow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cs-CZ" sz="2800" b="1" dirty="0">
              <a:latin typeface="Arial Narrow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cs-CZ" sz="4400" b="1" dirty="0">
                <a:latin typeface="Arial Narrow" pitchFamily="34" charset="0"/>
              </a:rPr>
              <a:t>UNDER </a:t>
            </a:r>
            <a:r>
              <a:rPr lang="en-GB" altLang="cs-CZ" sz="5400" b="1" u="sng" dirty="0">
                <a:latin typeface="Arial Narrow" pitchFamily="34" charset="0"/>
              </a:rPr>
              <a:t>ANY</a:t>
            </a:r>
            <a:r>
              <a:rPr lang="en-GB" altLang="cs-CZ" sz="4400" b="1" dirty="0">
                <a:latin typeface="Arial Narrow" pitchFamily="34" charset="0"/>
              </a:rPr>
              <a:t> CIRCUMSTANCES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cs-CZ" sz="4000" b="1" dirty="0">
              <a:latin typeface="Arial Narrow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cs-CZ" dirty="0">
                <a:latin typeface="Arial Narrow" pitchFamily="34" charset="0"/>
              </a:rPr>
              <a:t>UNLESS EXPLICITLY RESTRICTED BY MISSION</a:t>
            </a:r>
            <a:r>
              <a:rPr lang="cs-CZ" altLang="cs-CZ" dirty="0">
                <a:latin typeface="Arial Narrow" pitchFamily="34" charset="0"/>
              </a:rPr>
              <a:t> </a:t>
            </a:r>
            <a:r>
              <a:rPr lang="en-GB" altLang="cs-CZ" dirty="0">
                <a:latin typeface="Arial Narrow" pitchFamily="34" charset="0"/>
              </a:rPr>
              <a:t>–</a:t>
            </a:r>
            <a:r>
              <a:rPr lang="cs-CZ" altLang="cs-CZ" dirty="0">
                <a:latin typeface="Arial Narrow" pitchFamily="34" charset="0"/>
              </a:rPr>
              <a:t> </a:t>
            </a:r>
            <a:r>
              <a:rPr lang="en-GB" altLang="cs-CZ" dirty="0">
                <a:latin typeface="Arial Narrow" pitchFamily="34" charset="0"/>
              </a:rPr>
              <a:t>SPECIFIC </a:t>
            </a:r>
            <a:r>
              <a:rPr lang="en-GB" altLang="cs-CZ" dirty="0">
                <a:solidFill>
                  <a:srgbClr val="C00000"/>
                </a:solidFill>
                <a:latin typeface="Arial Narrow" pitchFamily="34" charset="0"/>
              </a:rPr>
              <a:t>RULES O</a:t>
            </a:r>
            <a:r>
              <a:rPr lang="cs-CZ" altLang="cs-CZ" dirty="0">
                <a:solidFill>
                  <a:srgbClr val="C00000"/>
                </a:solidFill>
                <a:latin typeface="Arial Narrow" pitchFamily="34" charset="0"/>
              </a:rPr>
              <a:t>F</a:t>
            </a:r>
            <a:r>
              <a:rPr lang="en-GB" altLang="cs-CZ" dirty="0">
                <a:solidFill>
                  <a:srgbClr val="C00000"/>
                </a:solidFill>
                <a:latin typeface="Arial Narrow" pitchFamily="34" charset="0"/>
              </a:rPr>
              <a:t> ENGAGEMENT</a:t>
            </a:r>
          </a:p>
        </p:txBody>
      </p:sp>
    </p:spTree>
    <p:extLst>
      <p:ext uri="{BB962C8B-B14F-4D97-AF65-F5344CB8AC3E}">
        <p14:creationId xmlns:p14="http://schemas.microsoft.com/office/powerpoint/2010/main" val="295469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-9337" y="991054"/>
            <a:ext cx="9144000" cy="714375"/>
          </a:xfrm>
        </p:spPr>
        <p:txBody>
          <a:bodyPr/>
          <a:lstStyle/>
          <a:p>
            <a:pPr eaLnBrk="1" hangingPunct="1"/>
            <a:r>
              <a:rPr lang="en-GB" altLang="cs-CZ" sz="3600" b="1" dirty="0">
                <a:effectLst/>
                <a:latin typeface="+mn-lt"/>
                <a:cs typeface="Times New Roman" pitchFamily="18" charset="0"/>
              </a:rPr>
              <a:t>IN OTHER WORDS. . 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294967295"/>
          </p:nvPr>
        </p:nvSpPr>
        <p:spPr>
          <a:xfrm>
            <a:off x="0" y="62484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F5CF4229-17D3-4582-BF6A-17EE8F0ECEC1}" type="slidenum">
              <a:rPr lang="cs-CZ"/>
              <a:pPr algn="ctr">
                <a:defRPr/>
              </a:pPr>
              <a:t>17</a:t>
            </a:fld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56960" y="1916832"/>
            <a:ext cx="8995641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>
              <a:defRPr/>
            </a:pP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ROEs define:</a:t>
            </a:r>
          </a:p>
          <a:p>
            <a:pPr marL="1743075" indent="-571500">
              <a:buSzPct val="80000"/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what</a:t>
            </a:r>
          </a:p>
          <a:p>
            <a:pPr marL="1743075" indent="-571500">
              <a:buSzPct val="80000"/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when</a:t>
            </a:r>
          </a:p>
          <a:p>
            <a:pPr marL="1743075" indent="-571500"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4000" dirty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w</a:t>
            </a:r>
            <a:r>
              <a:rPr lang="en-US" sz="4000" dirty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here</a:t>
            </a:r>
            <a:endParaRPr lang="cs-CZ" sz="4000" dirty="0">
              <a:solidFill>
                <a:srgbClr val="C00000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marL="1743075" indent="-571500">
              <a:buSzPct val="80000"/>
              <a:buFont typeface="Arial" panose="020B0604020202020204" pitchFamily="34" charset="0"/>
              <a:buChar char="•"/>
              <a:defRPr/>
            </a:pPr>
            <a:r>
              <a:rPr lang="en-GB" sz="4000" dirty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how</a:t>
            </a:r>
            <a:r>
              <a:rPr lang="cs-CZ" sz="4000" dirty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 </a:t>
            </a:r>
            <a:endParaRPr lang="en-US" sz="4000" dirty="0">
              <a:solidFill>
                <a:srgbClr val="C00000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marL="1743075" indent="-571500">
              <a:buSzPct val="80000"/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against whom</a:t>
            </a:r>
            <a:r>
              <a:rPr lang="cs-CZ" sz="4000" dirty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en-US" sz="4000" dirty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force can be used</a:t>
            </a:r>
            <a:endParaRPr lang="en-GB" sz="4000" dirty="0">
              <a:solidFill>
                <a:srgbClr val="C0000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89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395536" y="921023"/>
            <a:ext cx="8229600" cy="1139825"/>
          </a:xfrm>
        </p:spPr>
        <p:txBody>
          <a:bodyPr/>
          <a:lstStyle/>
          <a:p>
            <a:pPr eaLnBrk="1" hangingPunct="1"/>
            <a:r>
              <a:rPr lang="en-GB" altLang="cs-CZ" sz="3600" b="1" dirty="0">
                <a:effectLst/>
                <a:latin typeface="+mn-lt"/>
                <a:cs typeface="Times New Roman" pitchFamily="18" charset="0"/>
              </a:rPr>
              <a:t>ROEs </a:t>
            </a:r>
            <a:r>
              <a:rPr lang="en-GB" altLang="cs-CZ" sz="2800" b="1" dirty="0">
                <a:effectLst/>
                <a:latin typeface="+mn-lt"/>
                <a:cs typeface="Times New Roman" pitchFamily="18" charset="0"/>
              </a:rPr>
              <a:t>AND</a:t>
            </a:r>
            <a:r>
              <a:rPr lang="en-GB" altLang="cs-CZ" sz="3600" b="1" dirty="0">
                <a:effectLst/>
                <a:latin typeface="+mn-lt"/>
                <a:cs typeface="Times New Roman" pitchFamily="18" charset="0"/>
              </a:rPr>
              <a:t> LOAC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107504" y="2043336"/>
            <a:ext cx="8928100" cy="4200302"/>
          </a:xfrm>
        </p:spPr>
        <p:txBody>
          <a:bodyPr/>
          <a:lstStyle/>
          <a:p>
            <a:pPr marL="757237" indent="-571500" algn="just" defTabSz="714375"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en-GB" altLang="cs-CZ" sz="3600" dirty="0">
                <a:effectLst/>
                <a:latin typeface="+mn-lt"/>
              </a:rPr>
              <a:t>We</a:t>
            </a:r>
            <a:r>
              <a:rPr lang="en-US" altLang="cs-CZ" sz="3600" dirty="0">
                <a:effectLst/>
                <a:latin typeface="+mn-lt"/>
              </a:rPr>
              <a:t> must carefully distinguish ROEs from the Laws of Armed Conflict</a:t>
            </a:r>
          </a:p>
          <a:p>
            <a:pPr marL="1300163" lvl="1" indent="-542925" algn="just" defTabSz="714375"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altLang="cs-CZ" sz="2800" dirty="0">
                <a:effectLst/>
                <a:latin typeface="+mn-lt"/>
              </a:rPr>
              <a:t>LOAC are rules put on us by international law</a:t>
            </a:r>
          </a:p>
          <a:p>
            <a:pPr marL="1300163" lvl="1" indent="-542925" algn="just" defTabSz="714375"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altLang="cs-CZ" sz="2800" dirty="0">
                <a:solidFill>
                  <a:srgbClr val="C00000"/>
                </a:solidFill>
                <a:effectLst/>
                <a:latin typeface="+mn-lt"/>
              </a:rPr>
              <a:t>ROE are rules put on us by ourselves</a:t>
            </a:r>
          </a:p>
          <a:p>
            <a:pPr marL="1300163" lvl="1" indent="-542925" defTabSz="714375"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altLang="cs-CZ" sz="2800" dirty="0">
                <a:effectLst/>
                <a:latin typeface="+mn-lt"/>
              </a:rPr>
              <a:t>ROEs and LOAC are different and</a:t>
            </a:r>
            <a:r>
              <a:rPr lang="en-US" altLang="cs-CZ" sz="3200" dirty="0">
                <a:effectLst/>
                <a:latin typeface="+mn-lt"/>
              </a:rPr>
              <a:t> require </a:t>
            </a:r>
            <a:r>
              <a:rPr lang="en-US" altLang="cs-CZ" sz="3200" dirty="0" smtClean="0">
                <a:effectLst/>
                <a:latin typeface="+mn-lt"/>
              </a:rPr>
              <a:t>a </a:t>
            </a:r>
            <a:r>
              <a:rPr lang="en-US" altLang="cs-CZ" sz="3200" dirty="0">
                <a:effectLst/>
                <a:latin typeface="+mn-lt"/>
              </a:rPr>
              <a:t>different analysis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3638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36FFAFA-7D14-4390-90BD-426C02092D81}" type="slidenum">
              <a:rPr lang="cs-CZ"/>
              <a:pPr>
                <a:defRPr/>
              </a:pPr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8981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468313" y="1095783"/>
            <a:ext cx="8229600" cy="780065"/>
          </a:xfrm>
        </p:spPr>
        <p:txBody>
          <a:bodyPr/>
          <a:lstStyle/>
          <a:p>
            <a:pPr eaLnBrk="1" hangingPunct="1"/>
            <a:r>
              <a:rPr lang="cs-CZ" altLang="cs-CZ" sz="3600" b="1" dirty="0">
                <a:effectLst/>
                <a:latin typeface="+mn-lt"/>
                <a:cs typeface="Times New Roman" pitchFamily="18" charset="0"/>
              </a:rPr>
              <a:t>THE PROBLEM</a:t>
            </a:r>
            <a:endParaRPr lang="en-GB" altLang="cs-CZ" sz="3600" b="1" dirty="0"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119063" y="1875848"/>
            <a:ext cx="8928100" cy="4367790"/>
          </a:xfrm>
        </p:spPr>
        <p:txBody>
          <a:bodyPr/>
          <a:lstStyle/>
          <a:p>
            <a:pPr marL="642937" indent="-457200" defTabSz="714375"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altLang="cs-CZ" sz="3200" dirty="0">
                <a:solidFill>
                  <a:srgbClr val="C00000"/>
                </a:solidFill>
                <a:latin typeface="+mn-lt"/>
              </a:rPr>
              <a:t>National ROE </a:t>
            </a:r>
            <a:r>
              <a:rPr lang="en-US" altLang="cs-CZ" sz="3200" dirty="0">
                <a:effectLst/>
                <a:latin typeface="+mn-lt"/>
              </a:rPr>
              <a:t>are classified and generally not releasable outside national channels</a:t>
            </a:r>
            <a:endParaRPr lang="cs-CZ" altLang="cs-CZ" sz="3200" dirty="0">
              <a:effectLst/>
              <a:latin typeface="+mn-lt"/>
            </a:endParaRPr>
          </a:p>
          <a:p>
            <a:pPr marL="1181100" lvl="1" indent="-457200" defTabSz="714375"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altLang="cs-CZ" sz="2800" dirty="0">
                <a:effectLst/>
                <a:latin typeface="+mn-lt"/>
              </a:rPr>
              <a:t>E.g. US Standing ROE (SROE) is SECRET</a:t>
            </a:r>
          </a:p>
          <a:p>
            <a:pPr marL="642937" indent="-457200" defTabSz="714375"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altLang="cs-CZ" sz="3200" dirty="0" smtClean="0">
                <a:solidFill>
                  <a:srgbClr val="C00000"/>
                </a:solidFill>
                <a:effectLst/>
                <a:latin typeface="+mn-lt"/>
              </a:rPr>
              <a:t>Multinational </a:t>
            </a:r>
            <a:r>
              <a:rPr lang="en-US" altLang="cs-CZ" sz="3200" dirty="0">
                <a:solidFill>
                  <a:srgbClr val="C00000"/>
                </a:solidFill>
                <a:effectLst/>
                <a:latin typeface="+mn-lt"/>
              </a:rPr>
              <a:t>ROE </a:t>
            </a:r>
            <a:r>
              <a:rPr lang="en-US" altLang="cs-CZ" sz="3200" dirty="0">
                <a:effectLst/>
                <a:latin typeface="+mn-lt"/>
              </a:rPr>
              <a:t>are classified and not releasable outside the coalition</a:t>
            </a:r>
            <a:endParaRPr lang="cs-CZ" altLang="cs-CZ" sz="3200" dirty="0">
              <a:effectLst/>
              <a:latin typeface="+mn-lt"/>
            </a:endParaRPr>
          </a:p>
          <a:p>
            <a:pPr marL="1181100" lvl="1" indent="-457200" defTabSz="714375"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altLang="cs-CZ" sz="2800" dirty="0">
                <a:effectLst/>
                <a:latin typeface="+mn-lt"/>
              </a:rPr>
              <a:t>E.g. NATO ROE - MC 362/1</a:t>
            </a:r>
            <a:endParaRPr lang="en-US" altLang="cs-CZ" sz="1800" dirty="0">
              <a:effectLst/>
              <a:latin typeface="+mn-lt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3638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F9F1726-CD77-402F-8D57-B91A7AD25E21}" type="slidenum">
              <a:rPr lang="cs-CZ"/>
              <a:pPr>
                <a:defRPr/>
              </a:pPr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6734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214313" y="1196975"/>
            <a:ext cx="8786812" cy="493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85800" indent="-228600"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Aft>
                <a:spcPts val="1800"/>
              </a:spcAft>
              <a:buClrTx/>
              <a:buSzPct val="80000"/>
              <a:buFontTx/>
              <a:buNone/>
              <a:defRPr/>
            </a:pPr>
            <a:r>
              <a:rPr lang="cs-CZ" altLang="cs-CZ" sz="2400" b="1" dirty="0" smtClean="0"/>
              <a:t>Cíl přednášky</a:t>
            </a:r>
          </a:p>
          <a:p>
            <a:pPr marL="357188" indent="-357188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tabLst>
                <a:tab pos="8915400" algn="l"/>
                <a:tab pos="9829800" algn="l"/>
              </a:tabLst>
              <a:defRPr/>
            </a:pPr>
            <a:endParaRPr lang="cs-CZ" altLang="cs-CZ" sz="2000" dirty="0" smtClean="0"/>
          </a:p>
          <a:p>
            <a:pPr marL="357188" indent="-357188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tabLst>
                <a:tab pos="8915400" algn="l"/>
                <a:tab pos="9829800" algn="l"/>
              </a:tabLst>
              <a:defRPr/>
            </a:pPr>
            <a:r>
              <a:rPr lang="cs-CZ" altLang="cs-CZ" sz="2400" dirty="0" smtClean="0"/>
              <a:t>Seznámit posluchače s regulační úlohou práva při vedení bojových operací.</a:t>
            </a:r>
          </a:p>
          <a:p>
            <a:pPr marL="357188" indent="-357188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  <a:tabLst>
                <a:tab pos="8915400" algn="l"/>
                <a:tab pos="9829800" algn="l"/>
              </a:tabLst>
              <a:defRPr/>
            </a:pPr>
            <a:r>
              <a:rPr lang="cs-CZ" altLang="cs-CZ" sz="2400" dirty="0" smtClean="0"/>
              <a:t>Objasnit základní zvláštnosti mezinárodního práva jako souhrnu pravidel regulujících zejména vztahy v kritických situacích ozbrojeného konfliktu.</a:t>
            </a:r>
          </a:p>
          <a:p>
            <a:pPr>
              <a:lnSpc>
                <a:spcPct val="90000"/>
              </a:lnSpc>
              <a:spcBef>
                <a:spcPts val="1000"/>
              </a:spcBef>
              <a:buSzPct val="80000"/>
              <a:buFont typeface="Wingdings" charset="2"/>
              <a:buNone/>
              <a:defRPr/>
            </a:pPr>
            <a:endParaRPr lang="cs-CZ" altLang="cs-CZ" sz="2400" dirty="0" smtClean="0"/>
          </a:p>
          <a:p>
            <a:pPr>
              <a:lnSpc>
                <a:spcPct val="90000"/>
              </a:lnSpc>
              <a:spcBef>
                <a:spcPts val="1000"/>
              </a:spcBef>
              <a:buFont typeface="Wingdings" charset="2"/>
              <a:buNone/>
              <a:defRPr/>
            </a:pPr>
            <a:endParaRPr lang="cs-CZ" altLang="cs-CZ" sz="2400" dirty="0" smtClean="0"/>
          </a:p>
          <a:p>
            <a:pPr>
              <a:lnSpc>
                <a:spcPct val="90000"/>
              </a:lnSpc>
              <a:spcBef>
                <a:spcPts val="1000"/>
              </a:spcBef>
              <a:buFont typeface="Wingdings" charset="2"/>
              <a:buNone/>
              <a:defRPr/>
            </a:pPr>
            <a:endParaRPr lang="cs-CZ" altLang="cs-CZ" sz="2400" dirty="0" smtClean="0"/>
          </a:p>
          <a:p>
            <a:pPr lvl="1">
              <a:lnSpc>
                <a:spcPct val="90000"/>
              </a:lnSpc>
              <a:spcBef>
                <a:spcPts val="500"/>
              </a:spcBef>
              <a:buFont typeface="Wingdings" charset="2"/>
              <a:buNone/>
              <a:defRPr/>
            </a:pPr>
            <a:endParaRPr lang="cs-CZ" altLang="cs-CZ" sz="2400" dirty="0" smtClean="0"/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334963" y="6372225"/>
            <a:ext cx="20574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eaLnBrk="0" hangingPunct="0">
              <a:lnSpc>
                <a:spcPct val="9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eaLnBrk="0" hangingPunct="0">
              <a:lnSpc>
                <a:spcPct val="9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eaLnBrk="0" hangingPunct="0">
              <a:lnSpc>
                <a:spcPct val="9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eaLnBrk="0" hangingPunct="0">
              <a:lnSpc>
                <a:spcPct val="9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solidFill>
                  <a:srgbClr val="FFFFFF"/>
                </a:solidFill>
              </a:rPr>
              <a:t>Katedra ekonomie</a:t>
            </a: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3028950" y="6356350"/>
            <a:ext cx="3271838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eaLnBrk="0" hangingPunct="0">
              <a:lnSpc>
                <a:spcPct val="9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eaLnBrk="0" hangingPunct="0">
              <a:lnSpc>
                <a:spcPct val="9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eaLnBrk="0" hangingPunct="0">
              <a:lnSpc>
                <a:spcPct val="9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eaLnBrk="0" hangingPunct="0">
              <a:lnSpc>
                <a:spcPct val="9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 dirty="0">
                <a:solidFill>
                  <a:srgbClr val="898989"/>
                </a:solidFill>
              </a:rPr>
              <a:t>Leopold Skoruša, Ph.D.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 dirty="0" err="1">
                <a:solidFill>
                  <a:srgbClr val="898989"/>
                </a:solidFill>
              </a:rPr>
              <a:t>Vsk</a:t>
            </a:r>
            <a:r>
              <a:rPr lang="cs-CZ" altLang="cs-CZ" sz="1200" b="1" dirty="0">
                <a:solidFill>
                  <a:srgbClr val="898989"/>
                </a:solidFill>
              </a:rPr>
              <a:t> personálního managementu a práva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67544" y="874002"/>
            <a:ext cx="8229600" cy="90805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GB" altLang="cs-CZ" sz="3200" b="1" dirty="0"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altLang="cs-CZ" sz="3200" b="1" dirty="0">
                <a:effectLst/>
                <a:latin typeface="+mn-lt"/>
                <a:cs typeface="Times New Roman" pitchFamily="18" charset="0"/>
              </a:rPr>
              <a:t>SAMPLE OF ROE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3638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38E0A0C-C539-4607-B2E8-55F47F86DEC2}" type="slidenum">
              <a:rPr lang="cs-CZ"/>
              <a:pPr>
                <a:defRPr/>
              </a:pPr>
              <a:t>20</a:t>
            </a:fld>
            <a:endParaRPr lang="cs-CZ"/>
          </a:p>
        </p:txBody>
      </p:sp>
      <p:pic>
        <p:nvPicPr>
          <p:cNvPr id="2662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772816"/>
            <a:ext cx="4441825" cy="447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816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565150" y="980728"/>
            <a:ext cx="8229600" cy="98107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cs-CZ" sz="3200" b="1" dirty="0">
                <a:effectLst/>
                <a:latin typeface="+mn-lt"/>
                <a:cs typeface="Times New Roman" pitchFamily="18" charset="0"/>
              </a:rPr>
              <a:t>SELF DEFENCE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900" y="2139182"/>
            <a:ext cx="8928100" cy="4104456"/>
          </a:xfrm>
        </p:spPr>
        <p:txBody>
          <a:bodyPr>
            <a:normAutofit lnSpcReduction="10000"/>
          </a:bodyPr>
          <a:lstStyle/>
          <a:p>
            <a:pPr lvl="1" indent="-555625" eaLnBrk="1" hangingPunct="1">
              <a:spcBef>
                <a:spcPct val="0"/>
              </a:spcBef>
              <a:spcAft>
                <a:spcPts val="600"/>
              </a:spcAft>
              <a:buClrTx/>
              <a:buSzPct val="60000"/>
              <a:buFont typeface="Arial" panose="020B0604020202020204" pitchFamily="34" charset="0"/>
              <a:buChar char="•"/>
            </a:pPr>
            <a:r>
              <a:rPr lang="en-US" altLang="cs-CZ" sz="2800" dirty="0">
                <a:effectLst/>
                <a:latin typeface="+mn-lt"/>
              </a:rPr>
              <a:t>Nothing in the present </a:t>
            </a:r>
            <a:r>
              <a:rPr lang="cs-CZ" altLang="cs-CZ" sz="2800" dirty="0">
                <a:effectLst/>
                <a:latin typeface="+mn-lt"/>
              </a:rPr>
              <a:t>UN </a:t>
            </a:r>
            <a:r>
              <a:rPr lang="en-US" altLang="cs-CZ" sz="2800" dirty="0">
                <a:effectLst/>
                <a:latin typeface="+mn-lt"/>
              </a:rPr>
              <a:t>Charter shall impair</a:t>
            </a:r>
            <a:r>
              <a:rPr lang="cs-CZ" altLang="cs-CZ" sz="2800" dirty="0">
                <a:effectLst/>
                <a:latin typeface="+mn-lt"/>
              </a:rPr>
              <a:t> </a:t>
            </a:r>
            <a:r>
              <a:rPr lang="en-US" altLang="cs-CZ" sz="2800" dirty="0">
                <a:effectLst/>
                <a:latin typeface="+mn-lt"/>
              </a:rPr>
              <a:t>the inherent right of </a:t>
            </a:r>
            <a:endParaRPr lang="cs-CZ" altLang="cs-CZ" sz="2800" dirty="0">
              <a:effectLst/>
              <a:latin typeface="+mn-lt"/>
            </a:endParaRPr>
          </a:p>
          <a:p>
            <a:pPr marL="1211263" lvl="1" indent="-358775" eaLnBrk="1" hangingPunct="1">
              <a:spcBef>
                <a:spcPct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US" altLang="cs-CZ" sz="2000" dirty="0">
                <a:solidFill>
                  <a:srgbClr val="C00000"/>
                </a:solidFill>
                <a:effectLst/>
                <a:latin typeface="+mn-lt"/>
              </a:rPr>
              <a:t>individual or </a:t>
            </a:r>
            <a:endParaRPr lang="cs-CZ" altLang="cs-CZ" sz="2000" dirty="0">
              <a:solidFill>
                <a:srgbClr val="C00000"/>
              </a:solidFill>
              <a:effectLst/>
              <a:latin typeface="+mn-lt"/>
            </a:endParaRPr>
          </a:p>
          <a:p>
            <a:pPr marL="1211263" lvl="1" indent="-358775" eaLnBrk="1" hangingPunct="1">
              <a:spcBef>
                <a:spcPct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US" altLang="cs-CZ" sz="2000" dirty="0">
                <a:solidFill>
                  <a:srgbClr val="C00000"/>
                </a:solidFill>
                <a:effectLst/>
                <a:latin typeface="+mn-lt"/>
              </a:rPr>
              <a:t>collective</a:t>
            </a:r>
            <a:r>
              <a:rPr lang="cs-CZ" altLang="cs-CZ" sz="2000" dirty="0">
                <a:solidFill>
                  <a:srgbClr val="C00000"/>
                </a:solidFill>
                <a:effectLst/>
                <a:latin typeface="+mn-lt"/>
              </a:rPr>
              <a:t> </a:t>
            </a:r>
            <a:r>
              <a:rPr lang="en-US" altLang="cs-CZ" sz="2800" b="1" dirty="0">
                <a:solidFill>
                  <a:srgbClr val="C00000"/>
                </a:solidFill>
                <a:effectLst/>
                <a:latin typeface="+mn-lt"/>
              </a:rPr>
              <a:t>self-defense </a:t>
            </a:r>
            <a:endParaRPr lang="cs-CZ" altLang="cs-CZ" sz="2800" b="1" dirty="0">
              <a:solidFill>
                <a:srgbClr val="C00000"/>
              </a:solidFill>
              <a:effectLst/>
              <a:latin typeface="+mn-lt"/>
            </a:endParaRPr>
          </a:p>
          <a:p>
            <a:pPr lvl="1" indent="-555625" eaLnBrk="1" hangingPunct="1">
              <a:spcBef>
                <a:spcPct val="0"/>
              </a:spcBef>
              <a:spcAft>
                <a:spcPts val="600"/>
              </a:spcAft>
              <a:buClrTx/>
              <a:buSzPct val="60000"/>
              <a:buFont typeface="Arial" panose="020B0604020202020204" pitchFamily="34" charset="0"/>
              <a:buChar char="•"/>
            </a:pPr>
            <a:r>
              <a:rPr lang="en-US" altLang="cs-CZ" sz="2800" dirty="0">
                <a:solidFill>
                  <a:srgbClr val="C00000"/>
                </a:solidFill>
                <a:effectLst/>
                <a:latin typeface="+mn-lt"/>
              </a:rPr>
              <a:t>if an armed attack occurs</a:t>
            </a:r>
            <a:r>
              <a:rPr lang="cs-CZ" altLang="cs-CZ" sz="2800" dirty="0">
                <a:solidFill>
                  <a:srgbClr val="C00000"/>
                </a:solidFill>
                <a:effectLst/>
                <a:latin typeface="+mn-lt"/>
              </a:rPr>
              <a:t> </a:t>
            </a:r>
            <a:r>
              <a:rPr lang="en-US" altLang="cs-CZ" sz="2800" dirty="0">
                <a:effectLst/>
                <a:latin typeface="+mn-lt"/>
              </a:rPr>
              <a:t>against a Member of the United Nations,</a:t>
            </a:r>
            <a:r>
              <a:rPr lang="cs-CZ" altLang="cs-CZ" sz="2800" dirty="0">
                <a:effectLst/>
                <a:latin typeface="+mn-lt"/>
              </a:rPr>
              <a:t> </a:t>
            </a:r>
          </a:p>
          <a:p>
            <a:pPr lvl="1" indent="-555625" eaLnBrk="1" hangingPunct="1">
              <a:spcBef>
                <a:spcPct val="0"/>
              </a:spcBef>
              <a:spcAft>
                <a:spcPts val="600"/>
              </a:spcAft>
              <a:buClrTx/>
              <a:buSzPct val="60000"/>
              <a:buFont typeface="Arial" panose="020B0604020202020204" pitchFamily="34" charset="0"/>
              <a:buChar char="•"/>
            </a:pPr>
            <a:r>
              <a:rPr lang="en-US" altLang="cs-CZ" sz="2800" dirty="0">
                <a:solidFill>
                  <a:srgbClr val="C00000"/>
                </a:solidFill>
                <a:effectLst/>
                <a:latin typeface="+mn-lt"/>
              </a:rPr>
              <a:t>until</a:t>
            </a:r>
            <a:r>
              <a:rPr lang="en-US" altLang="cs-CZ" sz="2800" dirty="0">
                <a:effectLst/>
                <a:latin typeface="+mn-lt"/>
              </a:rPr>
              <a:t> the Security Council has taken</a:t>
            </a:r>
            <a:r>
              <a:rPr lang="cs-CZ" altLang="cs-CZ" sz="2800" dirty="0">
                <a:effectLst/>
                <a:latin typeface="+mn-lt"/>
              </a:rPr>
              <a:t> </a:t>
            </a:r>
            <a:r>
              <a:rPr lang="en-US" altLang="cs-CZ" sz="2800" dirty="0">
                <a:effectLst/>
                <a:latin typeface="+mn-lt"/>
              </a:rPr>
              <a:t>measures necessary to maintain</a:t>
            </a:r>
            <a:r>
              <a:rPr lang="cs-CZ" altLang="cs-CZ" sz="2800" dirty="0">
                <a:effectLst/>
                <a:latin typeface="+mn-lt"/>
              </a:rPr>
              <a:t> </a:t>
            </a:r>
            <a:r>
              <a:rPr lang="en-US" altLang="cs-CZ" sz="2800" dirty="0">
                <a:effectLst/>
                <a:latin typeface="+mn-lt"/>
              </a:rPr>
              <a:t>international peace and security…</a:t>
            </a:r>
            <a:endParaRPr lang="cs-CZ" altLang="cs-CZ" sz="2800" dirty="0">
              <a:effectLst/>
              <a:latin typeface="+mn-lt"/>
            </a:endParaRPr>
          </a:p>
          <a:p>
            <a:pPr marL="5834063" lvl="4" indent="-555625" algn="just" eaLnBrk="1" hangingPunct="1">
              <a:lnSpc>
                <a:spcPct val="150000"/>
              </a:lnSpc>
              <a:buClrTx/>
              <a:buSzPct val="80000"/>
              <a:buFont typeface="Wingdings" pitchFamily="2" charset="2"/>
              <a:buChar char="q"/>
            </a:pPr>
            <a:r>
              <a:rPr lang="en-US" altLang="cs-CZ" sz="2400" dirty="0">
                <a:effectLst/>
                <a:latin typeface="+mn-lt"/>
              </a:rPr>
              <a:t>UN Charter, Art. 51</a:t>
            </a:r>
            <a:endParaRPr lang="en-GB" altLang="cs-CZ" sz="2400" i="1" dirty="0">
              <a:effectLst/>
              <a:latin typeface="+mn-lt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3638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E7D9454-8427-4297-8E72-9086B22F9997}" type="slidenum">
              <a:rPr lang="cs-CZ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590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323528" y="1018232"/>
            <a:ext cx="8229600" cy="98107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cs-CZ" sz="3200" b="1" dirty="0">
                <a:effectLst/>
                <a:latin typeface="+mn-lt"/>
                <a:cs typeface="Times New Roman" pitchFamily="18" charset="0"/>
              </a:rPr>
              <a:t>SELF</a:t>
            </a:r>
            <a:r>
              <a:rPr lang="cs-CZ" altLang="cs-CZ" sz="3200" b="1" dirty="0">
                <a:effectLst/>
                <a:latin typeface="+mn-lt"/>
                <a:cs typeface="Times New Roman" pitchFamily="18" charset="0"/>
              </a:rPr>
              <a:t> </a:t>
            </a:r>
            <a:r>
              <a:rPr lang="en-GB" altLang="cs-CZ" sz="3200" b="1" dirty="0">
                <a:effectLst/>
                <a:latin typeface="+mn-lt"/>
                <a:cs typeface="Times New Roman" pitchFamily="18" charset="0"/>
              </a:rPr>
              <a:t>DEFEN</a:t>
            </a:r>
            <a:r>
              <a:rPr lang="cs-CZ" altLang="cs-CZ" sz="3200" b="1" dirty="0">
                <a:effectLst/>
                <a:latin typeface="+mn-lt"/>
                <a:cs typeface="Times New Roman" pitchFamily="18" charset="0"/>
              </a:rPr>
              <a:t>C</a:t>
            </a:r>
            <a:r>
              <a:rPr lang="en-GB" altLang="cs-CZ" sz="3200" b="1" dirty="0">
                <a:effectLst/>
                <a:latin typeface="+mn-lt"/>
                <a:cs typeface="Times New Roman" pitchFamily="18" charset="0"/>
              </a:rPr>
              <a:t>E IN NATO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239" y="2204864"/>
            <a:ext cx="8928100" cy="3096567"/>
          </a:xfrm>
        </p:spPr>
        <p:txBody>
          <a:bodyPr/>
          <a:lstStyle/>
          <a:p>
            <a:pPr marL="758825" lvl="1" indent="-571500" algn="just" eaLnBrk="1" hangingPunct="1">
              <a:spcBef>
                <a:spcPct val="0"/>
              </a:spcBef>
              <a:spcAft>
                <a:spcPts val="600"/>
              </a:spcAft>
              <a:buClrTx/>
              <a:buSzPct val="60000"/>
              <a:buFont typeface="Arial" panose="020B0604020202020204" pitchFamily="34" charset="0"/>
              <a:buChar char="•"/>
            </a:pPr>
            <a:r>
              <a:rPr lang="en-US" altLang="cs-CZ" sz="4000" b="1" dirty="0">
                <a:effectLst/>
                <a:latin typeface="+mn-lt"/>
              </a:rPr>
              <a:t>MC 362/1:</a:t>
            </a:r>
          </a:p>
          <a:p>
            <a:pPr marL="1044575" lvl="2" indent="-457200" algn="just" eaLnBrk="1" hangingPunct="1">
              <a:spcBef>
                <a:spcPct val="0"/>
              </a:spcBef>
              <a:spcAft>
                <a:spcPts val="6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altLang="cs-CZ" sz="3200" dirty="0">
                <a:effectLst/>
                <a:latin typeface="+mn-lt"/>
              </a:rPr>
              <a:t>Self defense is </a:t>
            </a:r>
            <a:endParaRPr lang="cs-CZ" altLang="cs-CZ" sz="3200" dirty="0">
              <a:effectLst/>
              <a:latin typeface="+mn-lt"/>
            </a:endParaRPr>
          </a:p>
          <a:p>
            <a:pPr lvl="3" indent="-555625" algn="just" eaLnBrk="1" hangingPunct="1">
              <a:spcBef>
                <a:spcPct val="0"/>
              </a:spcBef>
              <a:spcAft>
                <a:spcPts val="600"/>
              </a:spcAft>
              <a:buClrTx/>
              <a:buSzPct val="60000"/>
              <a:buFont typeface="Arial" panose="020B0604020202020204" pitchFamily="34" charset="0"/>
              <a:buChar char="•"/>
            </a:pPr>
            <a:r>
              <a:rPr lang="en-US" altLang="cs-CZ" sz="2800" dirty="0">
                <a:effectLst/>
                <a:latin typeface="+mn-lt"/>
              </a:rPr>
              <a:t>the use of such necessary</a:t>
            </a:r>
            <a:r>
              <a:rPr lang="cs-CZ" altLang="cs-CZ" sz="2800" dirty="0">
                <a:effectLst/>
                <a:latin typeface="+mn-lt"/>
              </a:rPr>
              <a:t> </a:t>
            </a:r>
            <a:r>
              <a:rPr lang="en-US" altLang="cs-CZ" sz="2800" dirty="0">
                <a:effectLst/>
                <a:latin typeface="+mn-lt"/>
              </a:rPr>
              <a:t>and proportional force, </a:t>
            </a:r>
            <a:endParaRPr lang="cs-CZ" altLang="cs-CZ" sz="2800" dirty="0">
              <a:effectLst/>
              <a:latin typeface="+mn-lt"/>
            </a:endParaRPr>
          </a:p>
          <a:p>
            <a:pPr lvl="3" indent="-555625" algn="just" eaLnBrk="1" hangingPunct="1">
              <a:spcBef>
                <a:spcPct val="0"/>
              </a:spcBef>
              <a:spcAft>
                <a:spcPts val="600"/>
              </a:spcAft>
              <a:buClrTx/>
              <a:buSzPct val="60000"/>
              <a:buFont typeface="Arial" panose="020B0604020202020204" pitchFamily="34" charset="0"/>
              <a:buChar char="•"/>
            </a:pPr>
            <a:r>
              <a:rPr lang="en-US" altLang="cs-CZ" sz="2800" dirty="0">
                <a:effectLst/>
                <a:latin typeface="+mn-lt"/>
              </a:rPr>
              <a:t>including deadly</a:t>
            </a:r>
            <a:r>
              <a:rPr lang="cs-CZ" altLang="cs-CZ" sz="2800" dirty="0">
                <a:effectLst/>
                <a:latin typeface="+mn-lt"/>
              </a:rPr>
              <a:t> </a:t>
            </a:r>
            <a:r>
              <a:rPr lang="en-US" altLang="cs-CZ" sz="2800" dirty="0">
                <a:effectLst/>
                <a:latin typeface="+mn-lt"/>
              </a:rPr>
              <a:t>force, by NATO/NATO-led forces and</a:t>
            </a:r>
            <a:r>
              <a:rPr lang="cs-CZ" altLang="cs-CZ" sz="2800" dirty="0">
                <a:effectLst/>
                <a:latin typeface="+mn-lt"/>
              </a:rPr>
              <a:t> </a:t>
            </a:r>
            <a:r>
              <a:rPr lang="en-US" altLang="cs-CZ" sz="2800" dirty="0">
                <a:effectLst/>
                <a:latin typeface="+mn-lt"/>
              </a:rPr>
              <a:t>personnel to defend themselves against</a:t>
            </a:r>
            <a:r>
              <a:rPr lang="cs-CZ" altLang="cs-CZ" sz="2800" dirty="0">
                <a:effectLst/>
                <a:latin typeface="+mn-lt"/>
              </a:rPr>
              <a:t> </a:t>
            </a:r>
            <a:r>
              <a:rPr lang="en-US" altLang="cs-CZ" sz="2800" dirty="0">
                <a:effectLst/>
                <a:latin typeface="+mn-lt"/>
              </a:rPr>
              <a:t>attack</a:t>
            </a:r>
            <a:endParaRPr lang="en-GB" altLang="cs-CZ" sz="2800" i="1" dirty="0">
              <a:effectLst/>
              <a:latin typeface="+mn-lt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3638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681EEA2-D766-4E0E-B473-8EE22A2C6F92}" type="slidenum">
              <a:rPr lang="cs-CZ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3857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>
          <a:xfrm>
            <a:off x="323528" y="1052737"/>
            <a:ext cx="8229600" cy="714152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cs-CZ" sz="3200" b="1" dirty="0">
                <a:effectLst/>
                <a:latin typeface="+mn-lt"/>
                <a:cs typeface="Times New Roman" pitchFamily="18" charset="0"/>
              </a:rPr>
              <a:t>LITERATURE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>
          <a:xfrm>
            <a:off x="303243" y="1793663"/>
            <a:ext cx="8642350" cy="4933950"/>
          </a:xfrm>
        </p:spPr>
        <p:txBody>
          <a:bodyPr>
            <a:normAutofit/>
          </a:bodyPr>
          <a:lstStyle/>
          <a:p>
            <a:pPr marL="360363" indent="-360363"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en-GB" altLang="cs-CZ" sz="2400" dirty="0">
                <a:effectLst/>
                <a:latin typeface="+mn-lt"/>
              </a:rPr>
              <a:t>http://www.un.org/en/documents/charter/</a:t>
            </a:r>
          </a:p>
          <a:p>
            <a:pPr marL="360363" indent="-360363"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en-GB" altLang="cs-CZ" sz="2400" dirty="0">
                <a:effectLst/>
                <a:latin typeface="+mn-lt"/>
              </a:rPr>
              <a:t>GSDRC (2013). International legal frameworks for humanitarian action: Topic guide. Birmingham, UK: GSDRC, University of Birmingham http://www.gsdrc.org/go/topic-guides/ilfha</a:t>
            </a:r>
          </a:p>
          <a:p>
            <a:pPr marL="360363" indent="-360363"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en-GB" altLang="cs-CZ" sz="2400" dirty="0">
                <a:effectLst/>
                <a:latin typeface="+mn-lt"/>
              </a:rPr>
              <a:t>Jump up ICRC</a:t>
            </a:r>
            <a:r>
              <a:rPr lang="cs-CZ" altLang="cs-CZ" sz="2400" dirty="0">
                <a:effectLst/>
                <a:latin typeface="+mn-lt"/>
              </a:rPr>
              <a:t> </a:t>
            </a:r>
            <a:r>
              <a:rPr lang="en-GB" altLang="cs-CZ" sz="2400" dirty="0">
                <a:effectLst/>
                <a:latin typeface="+mn-lt"/>
              </a:rPr>
              <a:t>What is international humanitarian law</a:t>
            </a:r>
          </a:p>
          <a:p>
            <a:pPr marL="360363" indent="-360363">
              <a:buClrTx/>
              <a:buSzPct val="80000"/>
              <a:buFont typeface="Arial" panose="020B0604020202020204" pitchFamily="34" charset="0"/>
              <a:buChar char="•"/>
            </a:pPr>
            <a:r>
              <a:rPr lang="en-GB" altLang="cs-CZ" sz="2400" dirty="0">
                <a:latin typeface="+mn-lt"/>
                <a:hlinkClick r:id="rId3"/>
              </a:rPr>
              <a:t>https://</a:t>
            </a:r>
            <a:r>
              <a:rPr lang="en-GB" altLang="cs-CZ" sz="2400" dirty="0" smtClean="0">
                <a:latin typeface="+mn-lt"/>
                <a:hlinkClick r:id="rId3"/>
              </a:rPr>
              <a:t>casebook.icrc.org/glossary/geneva-conventions</a:t>
            </a:r>
            <a:endParaRPr lang="cs-CZ" altLang="cs-CZ" sz="2400" dirty="0" smtClean="0">
              <a:latin typeface="+mn-lt"/>
            </a:endParaRPr>
          </a:p>
          <a:p>
            <a:pPr marL="360363" indent="-360363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+mn-lt"/>
                <a:hlinkClick r:id="rId4"/>
              </a:rPr>
              <a:t>https://</a:t>
            </a:r>
            <a:r>
              <a:rPr lang="cs-CZ" altLang="cs-CZ" sz="2400" dirty="0" smtClean="0">
                <a:latin typeface="+mn-lt"/>
                <a:hlinkClick r:id="rId4"/>
              </a:rPr>
              <a:t>www.youtube.com/watch?v=x0H16tr0cuk</a:t>
            </a:r>
            <a:endParaRPr lang="cs-CZ" altLang="cs-CZ" sz="2400" dirty="0" smtClean="0">
              <a:latin typeface="+mn-lt"/>
            </a:endParaRPr>
          </a:p>
          <a:p>
            <a:pPr marL="360363" indent="-360363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+mn-lt"/>
                <a:hlinkClick r:id="rId5"/>
              </a:rPr>
              <a:t>https://www.nationalreview.com/2015/12/rules-engagement-need-reform</a:t>
            </a:r>
            <a:r>
              <a:rPr lang="cs-CZ" altLang="cs-CZ" sz="2400" dirty="0" smtClean="0">
                <a:latin typeface="+mn-lt"/>
                <a:hlinkClick r:id="rId5"/>
              </a:rPr>
              <a:t>/</a:t>
            </a:r>
            <a:endParaRPr lang="cs-CZ" altLang="cs-CZ" sz="2400" dirty="0" smtClean="0">
              <a:latin typeface="+mn-lt"/>
            </a:endParaRPr>
          </a:p>
          <a:p>
            <a:pPr marL="360363" indent="-360363">
              <a:buClrTx/>
              <a:buSzPct val="80000"/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+mn-lt"/>
              </a:rPr>
              <a:t>https://www.youtube.com/watch?v=xHEi95PD4I4</a:t>
            </a:r>
          </a:p>
          <a:p>
            <a:pPr marL="360363" indent="-360363">
              <a:buSzPct val="80000"/>
              <a:buFont typeface="Wingdings" pitchFamily="2" charset="2"/>
              <a:buChar char="q"/>
            </a:pPr>
            <a:endParaRPr lang="cs-CZ" altLang="cs-CZ" dirty="0">
              <a:latin typeface="+mn-lt"/>
            </a:endParaRPr>
          </a:p>
          <a:p>
            <a:pPr marL="360363" indent="-360363">
              <a:buSzPct val="80000"/>
              <a:buFont typeface="Wingdings" pitchFamily="2" charset="2"/>
              <a:buChar char="q"/>
            </a:pPr>
            <a:endParaRPr lang="en-GB" altLang="cs-CZ" dirty="0">
              <a:effectLst/>
              <a:latin typeface="+mn-lt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3638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E82D5C7-E4D7-4FAD-8DB7-1DA9DBAB0A89}" type="slidenum">
              <a:rPr lang="cs-CZ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243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334963" y="6372225"/>
            <a:ext cx="20574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eaLnBrk="0" hangingPunct="0">
              <a:lnSpc>
                <a:spcPct val="9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eaLnBrk="0" hangingPunct="0">
              <a:lnSpc>
                <a:spcPct val="9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eaLnBrk="0" hangingPunct="0">
              <a:lnSpc>
                <a:spcPct val="9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eaLnBrk="0" hangingPunct="0">
              <a:lnSpc>
                <a:spcPct val="9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solidFill>
                  <a:srgbClr val="FFFFFF"/>
                </a:solidFill>
              </a:rPr>
              <a:t>Katedra ekonomie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3028950" y="6356350"/>
            <a:ext cx="3271838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eaLnBrk="0" hangingPunct="0">
              <a:lnSpc>
                <a:spcPct val="9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eaLnBrk="0" hangingPunct="0">
              <a:lnSpc>
                <a:spcPct val="9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eaLnBrk="0" hangingPunct="0">
              <a:lnSpc>
                <a:spcPct val="9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eaLnBrk="0" hangingPunct="0">
              <a:lnSpc>
                <a:spcPct val="9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solidFill>
                  <a:srgbClr val="898989"/>
                </a:solidFill>
              </a:rPr>
              <a:t>Leopold Skoruša, Ph.D.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solidFill>
                  <a:srgbClr val="898989"/>
                </a:solidFill>
              </a:rPr>
              <a:t>Vsk personálního managementu a práva</a:t>
            </a:r>
          </a:p>
        </p:txBody>
      </p:sp>
      <p:sp>
        <p:nvSpPr>
          <p:cNvPr id="47109" name="Obdélník 1"/>
          <p:cNvSpPr>
            <a:spLocks noChangeArrowheads="1"/>
          </p:cNvSpPr>
          <p:nvPr/>
        </p:nvSpPr>
        <p:spPr bwMode="auto">
          <a:xfrm>
            <a:off x="3033713" y="1047750"/>
            <a:ext cx="3076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Aft>
                <a:spcPts val="1800"/>
              </a:spcAft>
              <a:buClrTx/>
              <a:buSzPct val="80000"/>
              <a:buFontTx/>
              <a:buNone/>
            </a:pPr>
            <a:r>
              <a:rPr lang="cs-CZ" altLang="cs-CZ" sz="2400" b="1">
                <a:solidFill>
                  <a:schemeClr val="tx1"/>
                </a:solidFill>
              </a:rPr>
              <a:t>Prameny - literatura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1528763"/>
            <a:ext cx="9144000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0238" indent="-4476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57188" indent="-357188">
              <a:spcBef>
                <a:spcPct val="50000"/>
              </a:spcBef>
              <a:defRPr/>
            </a:pPr>
            <a:r>
              <a:rPr lang="cs-CZ" altLang="cs-CZ" sz="1600" dirty="0" smtClean="0">
                <a:latin typeface="+mn-lt"/>
                <a:cs typeface="Times New Roman" pitchFamily="18" charset="0"/>
              </a:rPr>
              <a:t>23</a:t>
            </a:r>
            <a:r>
              <a:rPr lang="cs-CZ" altLang="cs-CZ" sz="2200" dirty="0" smtClean="0">
                <a:latin typeface="Arial Narrow" pitchFamily="34" charset="0"/>
                <a:cs typeface="Times New Roman" pitchFamily="18" charset="0"/>
              </a:rPr>
              <a:t>. </a:t>
            </a:r>
            <a:r>
              <a:rPr lang="cs-CZ" altLang="cs-CZ" sz="1600" dirty="0" smtClean="0">
                <a:latin typeface="+mn-lt"/>
                <a:cs typeface="Times New Roman" pitchFamily="18" charset="0"/>
              </a:rPr>
              <a:t>Haagská úmluva. o ochraně kulturních statků za ozbroj. konfliktů 1954</a:t>
            </a:r>
          </a:p>
          <a:p>
            <a:pPr marL="357188" indent="-357188">
              <a:spcBef>
                <a:spcPct val="50000"/>
              </a:spcBef>
              <a:defRPr/>
            </a:pPr>
            <a:r>
              <a:rPr lang="cs-CZ" altLang="cs-CZ" sz="1600" dirty="0" smtClean="0">
                <a:latin typeface="+mn-lt"/>
                <a:cs typeface="Times New Roman" pitchFamily="18" charset="0"/>
              </a:rPr>
              <a:t>24. Deklarace o zákazu použití nukleárních a termonukleárních zbraní 1961</a:t>
            </a:r>
          </a:p>
          <a:p>
            <a:pPr marL="357188" indent="-357188">
              <a:spcBef>
                <a:spcPct val="50000"/>
              </a:spcBef>
              <a:buFontTx/>
              <a:buAutoNum type="arabicPeriod" startAt="25"/>
              <a:defRPr/>
            </a:pPr>
            <a:r>
              <a:rPr lang="cs-CZ" altLang="cs-CZ" sz="1600" u="sng" dirty="0" smtClean="0">
                <a:latin typeface="+mn-lt"/>
                <a:cs typeface="Times New Roman" pitchFamily="18" charset="0"/>
              </a:rPr>
              <a:t>Dodatkové protokoly I a II k Ženevským úmluvám o ochraně obětí války 1977</a:t>
            </a:r>
            <a:r>
              <a:rPr lang="cs-CZ" altLang="cs-CZ" sz="1600" dirty="0" smtClean="0">
                <a:latin typeface="+mn-lt"/>
                <a:cs typeface="Times New Roman" pitchFamily="18" charset="0"/>
              </a:rPr>
              <a:t>  (168/1991 Sb.)</a:t>
            </a:r>
          </a:p>
          <a:p>
            <a:pPr marL="357188" indent="-357188">
              <a:spcBef>
                <a:spcPct val="50000"/>
              </a:spcBef>
              <a:buFontTx/>
              <a:buAutoNum type="arabicPeriod" startAt="25"/>
              <a:defRPr/>
            </a:pPr>
            <a:r>
              <a:rPr lang="cs-CZ" altLang="cs-CZ" sz="1600" dirty="0" smtClean="0">
                <a:latin typeface="+mn-lt"/>
                <a:cs typeface="Times New Roman" pitchFamily="18" charset="0"/>
              </a:rPr>
              <a:t>30/1947 Sb., VYHLÁŠKA ministra zahraničních věcí ze dne 16. ledna 1947 </a:t>
            </a:r>
            <a:r>
              <a:rPr lang="cs-CZ" altLang="cs-CZ" sz="1600" u="sng" dirty="0" smtClean="0">
                <a:latin typeface="+mn-lt"/>
                <a:cs typeface="Times New Roman" pitchFamily="18" charset="0"/>
              </a:rPr>
              <a:t>o chartě Spojených národů a statutu Mezinárodního soudního dvora, sjednaných dne 26. června 1945 na konferenci Spojených národů o mezinárodní organisaci, konané v San Francisku.</a:t>
            </a:r>
          </a:p>
          <a:p>
            <a:pPr marL="357188" indent="-357188">
              <a:spcBef>
                <a:spcPct val="50000"/>
              </a:spcBef>
              <a:buFontTx/>
              <a:buAutoNum type="arabicPeriod" startAt="25"/>
              <a:defRPr/>
            </a:pPr>
            <a:r>
              <a:rPr lang="cs-CZ" altLang="cs-CZ" sz="1600" u="sng" dirty="0" smtClean="0">
                <a:latin typeface="+mn-lt"/>
                <a:cs typeface="Times New Roman" pitchFamily="18" charset="0"/>
              </a:rPr>
              <a:t>32/1955 Sb., VYHLÁŠKA ministra zahraničních věcí o Úmluvě o zabránění a trestání zločinu </a:t>
            </a:r>
            <a:r>
              <a:rPr lang="cs-CZ" altLang="cs-CZ" sz="1600" u="sng" dirty="0" err="1" smtClean="0">
                <a:latin typeface="+mn-lt"/>
                <a:cs typeface="Times New Roman" pitchFamily="18" charset="0"/>
              </a:rPr>
              <a:t>genocidia</a:t>
            </a:r>
            <a:r>
              <a:rPr lang="cs-CZ" altLang="cs-CZ" sz="1600" u="sng" dirty="0" smtClean="0">
                <a:latin typeface="+mn-lt"/>
                <a:cs typeface="Times New Roman" pitchFamily="18" charset="0"/>
              </a:rPr>
              <a:t>.</a:t>
            </a:r>
          </a:p>
          <a:p>
            <a:pPr marL="357188" indent="-357188">
              <a:spcBef>
                <a:spcPct val="50000"/>
              </a:spcBef>
              <a:buFontTx/>
              <a:buAutoNum type="arabicPeriod" startAt="25"/>
              <a:defRPr/>
            </a:pPr>
            <a:r>
              <a:rPr lang="cs-CZ" altLang="cs-CZ" sz="1600" u="sng" dirty="0" smtClean="0">
                <a:latin typeface="+mn-lt"/>
                <a:cs typeface="Times New Roman" pitchFamily="18" charset="0"/>
              </a:rPr>
              <a:t>Obyčejové normy - mezinárodní humanitární právo</a:t>
            </a:r>
            <a:r>
              <a:rPr lang="cs-CZ" altLang="cs-CZ" sz="1600" dirty="0" smtClean="0">
                <a:latin typeface="+mn-lt"/>
                <a:cs typeface="Times New Roman" pitchFamily="18" charset="0"/>
              </a:rPr>
              <a:t> </a:t>
            </a:r>
          </a:p>
          <a:p>
            <a:pPr marL="357188" indent="-357188">
              <a:spcBef>
                <a:spcPct val="50000"/>
              </a:spcBef>
              <a:buFontTx/>
              <a:buAutoNum type="arabicPeriod" startAt="25"/>
              <a:defRPr/>
            </a:pPr>
            <a:r>
              <a:rPr lang="cs-CZ" altLang="cs-CZ" sz="1600" dirty="0" smtClean="0">
                <a:latin typeface="+mn-lt"/>
                <a:cs typeface="Times New Roman" pitchFamily="18" charset="0"/>
              </a:rPr>
              <a:t> (http://www.cck-cr.cz/</a:t>
            </a:r>
            <a:r>
              <a:rPr lang="cs-CZ" altLang="cs-CZ" sz="1600" dirty="0" err="1" smtClean="0">
                <a:latin typeface="+mn-lt"/>
                <a:cs typeface="Times New Roman" pitchFamily="18" charset="0"/>
              </a:rPr>
              <a:t>docs</a:t>
            </a:r>
            <a:r>
              <a:rPr lang="cs-CZ" altLang="cs-CZ" sz="1600" dirty="0" smtClean="0">
                <a:latin typeface="+mn-lt"/>
                <a:cs typeface="Times New Roman" pitchFamily="18" charset="0"/>
              </a:rPr>
              <a:t>/</a:t>
            </a:r>
            <a:r>
              <a:rPr lang="cs-CZ" altLang="cs-CZ" sz="1600" dirty="0" err="1" smtClean="0">
                <a:latin typeface="+mn-lt"/>
                <a:cs typeface="Times New Roman" pitchFamily="18" charset="0"/>
              </a:rPr>
              <a:t>mvck_tz</a:t>
            </a:r>
            <a:r>
              <a:rPr lang="cs-CZ" altLang="cs-CZ" sz="1600" dirty="0" smtClean="0">
                <a:latin typeface="+mn-lt"/>
                <a:cs typeface="Times New Roman" pitchFamily="18" charset="0"/>
              </a:rPr>
              <a:t>/icrc_mhp_teror.pdf)</a:t>
            </a:r>
          </a:p>
          <a:p>
            <a:pPr marL="357188" indent="-357188">
              <a:spcBef>
                <a:spcPct val="50000"/>
              </a:spcBef>
              <a:buFontTx/>
              <a:buAutoNum type="arabicPeriod" startAt="25"/>
              <a:defRPr/>
            </a:pPr>
            <a:r>
              <a:rPr lang="cs-CZ" altLang="cs-CZ" sz="1600" dirty="0" smtClean="0">
                <a:latin typeface="+mn-lt"/>
                <a:cs typeface="Times New Roman" pitchFamily="18" charset="0"/>
              </a:rPr>
              <a:t>Dodatkový protokol  III k Ženevským úmluvám z 12. srpna 1949 o přijetí dalšího rozeznávacího znaku (85/2007 </a:t>
            </a:r>
            <a:r>
              <a:rPr lang="cs-CZ" altLang="cs-CZ" sz="1600" dirty="0" err="1" smtClean="0">
                <a:latin typeface="+mn-lt"/>
                <a:cs typeface="Times New Roman" pitchFamily="18" charset="0"/>
              </a:rPr>
              <a:t>Sb.m.s</a:t>
            </a:r>
            <a:r>
              <a:rPr lang="cs-CZ" altLang="cs-CZ" sz="1600" dirty="0" smtClean="0">
                <a:latin typeface="+mn-lt"/>
                <a:cs typeface="Times New Roman" pitchFamily="18" charset="0"/>
              </a:rPr>
              <a:t>.)</a:t>
            </a:r>
          </a:p>
          <a:p>
            <a:pPr>
              <a:defRPr/>
            </a:pPr>
            <a:endParaRPr lang="cs-CZ" altLang="cs-CZ" sz="1600" u="sng" dirty="0" smtClean="0">
              <a:latin typeface="+mn-lt"/>
              <a:cs typeface="Times New Roman" pitchFamily="18" charset="0"/>
              <a:hlinkClick r:id="rId3" action="ppaction://hlinkfile"/>
            </a:endParaRPr>
          </a:p>
          <a:p>
            <a:pPr>
              <a:spcBef>
                <a:spcPct val="50000"/>
              </a:spcBef>
              <a:buFontTx/>
              <a:buAutoNum type="arabicPeriod" startAt="25"/>
              <a:defRPr/>
            </a:pPr>
            <a:endParaRPr lang="cs-CZ" altLang="cs-CZ" sz="1600" u="sng" dirty="0" smtClean="0"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142875" y="1125538"/>
            <a:ext cx="9001125" cy="500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809625" indent="-352425"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Aft>
                <a:spcPts val="1800"/>
              </a:spcAft>
              <a:buClrTx/>
              <a:buSzPct val="80000"/>
              <a:buFontTx/>
              <a:buNone/>
              <a:defRPr/>
            </a:pPr>
            <a:r>
              <a:rPr lang="cs-CZ" altLang="cs-CZ" sz="2800" b="1" dirty="0" smtClean="0"/>
              <a:t>Obsah přednášky</a:t>
            </a:r>
          </a:p>
          <a:p>
            <a:pPr>
              <a:spcAft>
                <a:spcPts val="600"/>
              </a:spcAft>
              <a:buClrTx/>
              <a:buFontTx/>
              <a:buNone/>
              <a:defRPr/>
            </a:pPr>
            <a:endParaRPr lang="cs-CZ" altLang="cs-CZ" sz="2400" dirty="0" smtClean="0"/>
          </a:p>
          <a:p>
            <a:pPr>
              <a:spcAft>
                <a:spcPts val="600"/>
              </a:spcAft>
              <a:buClrTx/>
              <a:buFontTx/>
              <a:buNone/>
              <a:defRPr/>
            </a:pPr>
            <a:r>
              <a:rPr lang="cs-CZ" altLang="cs-CZ" sz="2400" dirty="0" smtClean="0"/>
              <a:t>Úvod</a:t>
            </a:r>
          </a:p>
          <a:p>
            <a:pPr marL="357188" indent="-357188">
              <a:spcBef>
                <a:spcPts val="600"/>
              </a:spcBef>
              <a:spcAft>
                <a:spcPts val="600"/>
              </a:spcAft>
              <a:buFont typeface="Times New Roman" pitchFamily="16" charset="0"/>
              <a:buAutoNum type="arabicPeriod"/>
              <a:tabLst>
                <a:tab pos="8915400" algn="l"/>
                <a:tab pos="9829800" algn="l"/>
              </a:tabLst>
              <a:defRPr/>
            </a:pPr>
            <a:r>
              <a:rPr lang="cs-CZ" altLang="cs-CZ" sz="2400" dirty="0" smtClean="0"/>
              <a:t>Zásady a limity použití síly</a:t>
            </a:r>
          </a:p>
          <a:p>
            <a:pPr marL="357188" indent="-357188">
              <a:spcBef>
                <a:spcPts val="600"/>
              </a:spcBef>
              <a:spcAft>
                <a:spcPts val="600"/>
              </a:spcAft>
              <a:buFont typeface="Times New Roman" pitchFamily="16" charset="0"/>
              <a:buAutoNum type="arabicPeriod"/>
              <a:tabLst>
                <a:tab pos="8915400" algn="l"/>
                <a:tab pos="9829800" algn="l"/>
              </a:tabLst>
              <a:defRPr/>
            </a:pPr>
            <a:r>
              <a:rPr lang="cs-CZ" altLang="cs-CZ" sz="2400" dirty="0" smtClean="0"/>
              <a:t>Oprávnění (důvody) pro použití síly proti jinému státu</a:t>
            </a:r>
          </a:p>
          <a:p>
            <a:pPr marL="357188" indent="-357188">
              <a:spcBef>
                <a:spcPts val="600"/>
              </a:spcBef>
              <a:spcAft>
                <a:spcPts val="600"/>
              </a:spcAft>
              <a:buFont typeface="Times New Roman" pitchFamily="16" charset="0"/>
              <a:buAutoNum type="arabicPeriod"/>
              <a:tabLst>
                <a:tab pos="8915400" algn="l"/>
                <a:tab pos="9829800" algn="l"/>
              </a:tabLst>
              <a:defRPr/>
            </a:pPr>
            <a:r>
              <a:rPr lang="cs-CZ" altLang="cs-CZ" sz="2400" dirty="0" smtClean="0"/>
              <a:t>Sebeobrana</a:t>
            </a:r>
          </a:p>
          <a:p>
            <a:pPr marL="357188" indent="-357188">
              <a:spcBef>
                <a:spcPts val="600"/>
              </a:spcBef>
              <a:spcAft>
                <a:spcPts val="600"/>
              </a:spcAft>
              <a:buFont typeface="Times New Roman" pitchFamily="16" charset="0"/>
              <a:buAutoNum type="arabicPeriod"/>
              <a:tabLst>
                <a:tab pos="8915400" algn="l"/>
                <a:tab pos="9829800" algn="l"/>
              </a:tabLst>
              <a:defRPr/>
            </a:pPr>
            <a:r>
              <a:rPr lang="cs-CZ" altLang="cs-CZ" sz="2400" dirty="0" smtClean="0"/>
              <a:t>Pravidla nasazení </a:t>
            </a:r>
            <a:r>
              <a:rPr lang="cs-CZ" altLang="cs-CZ" sz="2400" dirty="0"/>
              <a:t>- </a:t>
            </a:r>
            <a:r>
              <a:rPr lang="cs-CZ" altLang="cs-CZ" sz="2400" dirty="0" err="1"/>
              <a:t>Rules</a:t>
            </a:r>
            <a:r>
              <a:rPr lang="cs-CZ" altLang="cs-CZ" sz="2400" dirty="0"/>
              <a:t>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</a:t>
            </a:r>
            <a:r>
              <a:rPr lang="cs-CZ" altLang="cs-CZ" sz="2400" dirty="0" err="1"/>
              <a:t>Engagement</a:t>
            </a:r>
            <a:r>
              <a:rPr lang="cs-CZ" altLang="cs-CZ" sz="2400" dirty="0"/>
              <a:t> (ROE</a:t>
            </a:r>
            <a:r>
              <a:rPr lang="cs-CZ" altLang="cs-CZ" sz="2400" dirty="0" smtClean="0"/>
              <a:t>)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8915400" algn="l"/>
                <a:tab pos="9829800" algn="l"/>
              </a:tabLst>
              <a:defRPr/>
            </a:pPr>
            <a:r>
              <a:rPr lang="cs-CZ" altLang="cs-CZ" sz="2400" dirty="0" smtClean="0"/>
              <a:t>Závěr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334963" y="6372225"/>
            <a:ext cx="20574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eaLnBrk="0" hangingPunct="0">
              <a:lnSpc>
                <a:spcPct val="9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eaLnBrk="0" hangingPunct="0">
              <a:lnSpc>
                <a:spcPct val="9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eaLnBrk="0" hangingPunct="0">
              <a:lnSpc>
                <a:spcPct val="9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eaLnBrk="0" hangingPunct="0">
              <a:lnSpc>
                <a:spcPct val="9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solidFill>
                  <a:srgbClr val="FFFFFF"/>
                </a:solidFill>
              </a:rPr>
              <a:t>Katedra ekonomie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3028950" y="6356350"/>
            <a:ext cx="3271838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eaLnBrk="0" hangingPunct="0">
              <a:lnSpc>
                <a:spcPct val="9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eaLnBrk="0" hangingPunct="0">
              <a:lnSpc>
                <a:spcPct val="9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eaLnBrk="0" hangingPunct="0">
              <a:lnSpc>
                <a:spcPct val="9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eaLnBrk="0" hangingPunct="0">
              <a:lnSpc>
                <a:spcPct val="9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solidFill>
                  <a:srgbClr val="898989"/>
                </a:solidFill>
              </a:rPr>
              <a:t>Leopold Skoruša, Ph.D.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solidFill>
                  <a:srgbClr val="898989"/>
                </a:solidFill>
              </a:rPr>
              <a:t>Vsk personálního managementu a práva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286544" y="1127238"/>
            <a:ext cx="8569324" cy="859915"/>
          </a:xfrm>
        </p:spPr>
        <p:txBody>
          <a:bodyPr/>
          <a:lstStyle/>
          <a:p>
            <a:pPr eaLnBrk="1" hangingPunct="1"/>
            <a:r>
              <a:rPr lang="cs-CZ" altLang="cs-CZ" sz="3600" b="1" dirty="0">
                <a:latin typeface="+mn-lt"/>
              </a:rPr>
              <a:t>Čím jsou dány limity při použití síly?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286543" y="2533537"/>
            <a:ext cx="8569325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i="1" dirty="0">
                <a:latin typeface="+mn-lt"/>
              </a:rPr>
              <a:t>1) </a:t>
            </a:r>
            <a:r>
              <a:rPr lang="cs-CZ" altLang="cs-CZ" sz="2400" i="1" dirty="0" smtClean="0">
                <a:latin typeface="+mn-lt"/>
              </a:rPr>
              <a:t>právem ozbrojeného </a:t>
            </a:r>
            <a:r>
              <a:rPr lang="cs-CZ" altLang="cs-CZ" sz="2400" i="1" dirty="0">
                <a:latin typeface="+mn-lt"/>
              </a:rPr>
              <a:t>konfliktu - </a:t>
            </a:r>
            <a:r>
              <a:rPr lang="cs-CZ" altLang="cs-CZ" sz="2400" b="1" i="1" dirty="0" err="1">
                <a:latin typeface="+mn-lt"/>
              </a:rPr>
              <a:t>Law</a:t>
            </a:r>
            <a:r>
              <a:rPr lang="cs-CZ" altLang="cs-CZ" sz="2400" b="1" i="1" dirty="0">
                <a:latin typeface="+mn-lt"/>
              </a:rPr>
              <a:t> </a:t>
            </a:r>
            <a:r>
              <a:rPr lang="cs-CZ" altLang="cs-CZ" sz="2400" b="1" i="1" dirty="0" err="1">
                <a:latin typeface="+mn-lt"/>
              </a:rPr>
              <a:t>of</a:t>
            </a:r>
            <a:r>
              <a:rPr lang="cs-CZ" altLang="cs-CZ" sz="2400" b="1" i="1" dirty="0">
                <a:latin typeface="+mn-lt"/>
              </a:rPr>
              <a:t> </a:t>
            </a:r>
            <a:r>
              <a:rPr lang="cs-CZ" altLang="cs-CZ" sz="2400" b="1" i="1" dirty="0" err="1">
                <a:latin typeface="+mn-lt"/>
              </a:rPr>
              <a:t>armed</a:t>
            </a:r>
            <a:r>
              <a:rPr lang="cs-CZ" altLang="cs-CZ" sz="2400" b="1" i="1" dirty="0">
                <a:latin typeface="+mn-lt"/>
              </a:rPr>
              <a:t> </a:t>
            </a:r>
            <a:r>
              <a:rPr lang="cs-CZ" altLang="cs-CZ" sz="2400" b="1" i="1" dirty="0" err="1">
                <a:latin typeface="+mn-lt"/>
              </a:rPr>
              <a:t>conflict</a:t>
            </a:r>
            <a:r>
              <a:rPr lang="cs-CZ" altLang="cs-CZ" sz="2400" b="1" i="1" dirty="0">
                <a:latin typeface="+mn-lt"/>
              </a:rPr>
              <a:t> - LOAC</a:t>
            </a:r>
          </a:p>
          <a:p>
            <a:pPr eaLnBrk="1" hangingPunct="1">
              <a:lnSpc>
                <a:spcPct val="90000"/>
              </a:lnSpc>
            </a:pPr>
            <a:endParaRPr lang="cs-CZ" altLang="cs-CZ" b="1" i="1" dirty="0">
              <a:latin typeface="+mn-lt"/>
            </a:endParaRPr>
          </a:p>
          <a:p>
            <a:pPr eaLnBrk="1" hangingPunct="1">
              <a:lnSpc>
                <a:spcPct val="90000"/>
              </a:lnSpc>
            </a:pPr>
            <a:endParaRPr lang="cs-CZ" altLang="cs-CZ" sz="1200" b="1" i="1" dirty="0">
              <a:latin typeface="+mn-lt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>
                <a:latin typeface="+mn-lt"/>
              </a:rPr>
              <a:t>2) právem na sebeobranu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b="1" dirty="0">
                <a:latin typeface="+mn-lt"/>
              </a:rPr>
              <a:t>    </a:t>
            </a:r>
            <a:r>
              <a:rPr lang="cs-CZ" altLang="cs-CZ" b="1" dirty="0" err="1">
                <a:latin typeface="+mn-lt"/>
              </a:rPr>
              <a:t>the</a:t>
            </a:r>
            <a:r>
              <a:rPr lang="cs-CZ" altLang="cs-CZ" b="1" dirty="0">
                <a:latin typeface="+mn-lt"/>
              </a:rPr>
              <a:t> </a:t>
            </a:r>
            <a:r>
              <a:rPr lang="cs-CZ" altLang="cs-CZ" b="1" dirty="0" err="1">
                <a:latin typeface="+mn-lt"/>
              </a:rPr>
              <a:t>right</a:t>
            </a:r>
            <a:r>
              <a:rPr lang="cs-CZ" altLang="cs-CZ" b="1" dirty="0">
                <a:latin typeface="+mn-lt"/>
              </a:rPr>
              <a:t> to </a:t>
            </a:r>
            <a:r>
              <a:rPr lang="cs-CZ" altLang="cs-CZ" b="1" dirty="0" err="1">
                <a:latin typeface="+mn-lt"/>
              </a:rPr>
              <a:t>act</a:t>
            </a:r>
            <a:r>
              <a:rPr lang="cs-CZ" altLang="cs-CZ" b="1" dirty="0">
                <a:latin typeface="+mn-lt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b="1" dirty="0">
                <a:latin typeface="+mn-lt"/>
              </a:rPr>
              <a:t>    in </a:t>
            </a:r>
            <a:r>
              <a:rPr lang="cs-CZ" altLang="cs-CZ" b="1" dirty="0" err="1">
                <a:latin typeface="+mn-lt"/>
              </a:rPr>
              <a:t>self-defence</a:t>
            </a:r>
            <a:endParaRPr lang="cs-CZ" altLang="cs-CZ" b="1" dirty="0">
              <a:latin typeface="+mn-lt"/>
            </a:endParaRPr>
          </a:p>
        </p:txBody>
      </p:sp>
      <p:sp>
        <p:nvSpPr>
          <p:cNvPr id="1536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648200" y="2924175"/>
            <a:ext cx="4316413" cy="32019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dirty="0">
              <a:latin typeface="+mn-lt"/>
            </a:endParaRPr>
          </a:p>
          <a:p>
            <a:pPr eaLnBrk="1" hangingPunct="1">
              <a:lnSpc>
                <a:spcPct val="90000"/>
              </a:lnSpc>
            </a:pPr>
            <a:endParaRPr lang="cs-CZ" altLang="cs-CZ" dirty="0">
              <a:latin typeface="+mn-lt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>
                <a:latin typeface="+mn-lt"/>
              </a:rPr>
              <a:t>3) nad rámec sebeobrany     oprávněné použití zbraně dané </a:t>
            </a:r>
            <a:r>
              <a:rPr lang="cs-CZ" altLang="cs-CZ" b="1" dirty="0" err="1">
                <a:latin typeface="+mn-lt"/>
              </a:rPr>
              <a:t>Rules</a:t>
            </a:r>
            <a:r>
              <a:rPr lang="cs-CZ" altLang="cs-CZ" b="1" dirty="0">
                <a:latin typeface="+mn-lt"/>
              </a:rPr>
              <a:t> </a:t>
            </a:r>
            <a:r>
              <a:rPr lang="cs-CZ" altLang="cs-CZ" b="1" dirty="0" err="1">
                <a:latin typeface="+mn-lt"/>
              </a:rPr>
              <a:t>of</a:t>
            </a:r>
            <a:r>
              <a:rPr lang="cs-CZ" altLang="cs-CZ" b="1" dirty="0">
                <a:latin typeface="+mn-lt"/>
              </a:rPr>
              <a:t> </a:t>
            </a:r>
            <a:r>
              <a:rPr lang="cs-CZ" altLang="cs-CZ" b="1" dirty="0" err="1">
                <a:latin typeface="+mn-lt"/>
              </a:rPr>
              <a:t>engagement</a:t>
            </a:r>
            <a:endParaRPr lang="cs-CZ" altLang="cs-CZ" b="1" dirty="0">
              <a:latin typeface="+mn-lt"/>
            </a:endParaRPr>
          </a:p>
        </p:txBody>
      </p:sp>
      <p:sp>
        <p:nvSpPr>
          <p:cNvPr id="15365" name="Line 9"/>
          <p:cNvSpPr>
            <a:spLocks noChangeShapeType="1"/>
          </p:cNvSpPr>
          <p:nvPr/>
        </p:nvSpPr>
        <p:spPr bwMode="auto">
          <a:xfrm>
            <a:off x="4283968" y="3246810"/>
            <a:ext cx="0" cy="28793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66" name="Line 10"/>
          <p:cNvSpPr>
            <a:spLocks noChangeShapeType="1"/>
          </p:cNvSpPr>
          <p:nvPr/>
        </p:nvSpPr>
        <p:spPr bwMode="auto">
          <a:xfrm flipV="1">
            <a:off x="827088" y="2060575"/>
            <a:ext cx="338455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67" name="Line 11"/>
          <p:cNvSpPr>
            <a:spLocks noChangeShapeType="1"/>
          </p:cNvSpPr>
          <p:nvPr/>
        </p:nvSpPr>
        <p:spPr bwMode="auto">
          <a:xfrm>
            <a:off x="4211638" y="2060575"/>
            <a:ext cx="360045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397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29443" y="1052736"/>
            <a:ext cx="7885113" cy="754782"/>
          </a:xfrm>
        </p:spPr>
        <p:txBody>
          <a:bodyPr/>
          <a:lstStyle/>
          <a:p>
            <a:pPr eaLnBrk="1" hangingPunct="1"/>
            <a:r>
              <a:rPr lang="cs-CZ" altLang="cs-CZ" sz="3600" b="1" dirty="0">
                <a:latin typeface="+mn-lt"/>
              </a:rPr>
              <a:t>Použití síly (násilné plnění úkolu)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51617" y="1777182"/>
            <a:ext cx="8640763" cy="438812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>
                <a:latin typeface="+mn-lt"/>
              </a:rPr>
              <a:t>Sílu (dle okolností i smrtící) lze použít pouze v souladu s:</a:t>
            </a:r>
          </a:p>
          <a:p>
            <a:pPr marL="609600" indent="-609600" eaLnBrk="1" hangingPunct="1">
              <a:lnSpc>
                <a:spcPct val="80000"/>
              </a:lnSpc>
              <a:buFont typeface="+mj-lt"/>
              <a:buAutoNum type="romanUcPeriod"/>
            </a:pPr>
            <a:r>
              <a:rPr lang="cs-CZ" altLang="cs-CZ" sz="2400" dirty="0">
                <a:latin typeface="+mn-lt"/>
              </a:rPr>
              <a:t>s principy práva ozbrojeného konfliktu (vojenská nezbytnost, přiměřenost, rozlišování, zbytečné utrpení)</a:t>
            </a:r>
            <a:endParaRPr lang="en-US" altLang="cs-CZ" sz="2400" dirty="0">
              <a:latin typeface="+mn-lt"/>
            </a:endParaRPr>
          </a:p>
          <a:p>
            <a:pPr marL="609600" indent="-609600" eaLnBrk="1" hangingPunct="1">
              <a:lnSpc>
                <a:spcPct val="80000"/>
              </a:lnSpc>
              <a:buFont typeface="Calibri" panose="020F0502020204030204" pitchFamily="34" charset="0"/>
              <a:buAutoNum type="romanUcPeriod"/>
            </a:pPr>
            <a:r>
              <a:rPr lang="cs-CZ" altLang="cs-CZ" sz="2400" dirty="0">
                <a:latin typeface="+mn-lt"/>
              </a:rPr>
              <a:t>s oprávněním dle ROE:</a:t>
            </a:r>
            <a:endParaRPr lang="en-US" altLang="cs-CZ" sz="2400" dirty="0">
              <a:latin typeface="+mn-lt"/>
            </a:endParaRPr>
          </a:p>
          <a:p>
            <a:pPr marL="990600" lvl="1" indent="-533400" eaLnBrk="1" hangingPunct="1">
              <a:lnSpc>
                <a:spcPct val="80000"/>
              </a:lnSpc>
              <a:buFont typeface="+mj-lt"/>
              <a:buAutoNum type="alphaLcParenR"/>
            </a:pPr>
            <a:r>
              <a:rPr lang="cs-CZ" altLang="cs-CZ" sz="2400" dirty="0">
                <a:latin typeface="+mn-lt"/>
              </a:rPr>
              <a:t>Sebeobrana (proti nepřátelskému úmyslu nebo nepřátelskému aktu)</a:t>
            </a:r>
            <a:r>
              <a:rPr lang="en-US" altLang="cs-CZ" sz="2400" dirty="0">
                <a:latin typeface="+mn-lt"/>
              </a:rPr>
              <a:t>;</a:t>
            </a:r>
            <a:r>
              <a:rPr lang="cs-CZ" altLang="cs-CZ" sz="2400" dirty="0">
                <a:latin typeface="+mn-lt"/>
              </a:rPr>
              <a:t> </a:t>
            </a:r>
          </a:p>
          <a:p>
            <a:pPr marL="457200" lvl="1" indent="0" eaLnBrk="1" hangingPunct="1">
              <a:lnSpc>
                <a:spcPct val="80000"/>
              </a:lnSpc>
            </a:pPr>
            <a:r>
              <a:rPr lang="cs-CZ" altLang="cs-CZ" sz="2400" dirty="0">
                <a:latin typeface="+mn-lt"/>
              </a:rPr>
              <a:t>nebo</a:t>
            </a:r>
            <a:endParaRPr lang="en-US" altLang="cs-CZ" sz="2400" dirty="0">
              <a:latin typeface="+mn-lt"/>
            </a:endParaRPr>
          </a:p>
          <a:p>
            <a:pPr marL="990600" lvl="1" indent="-533400" eaLnBrk="1" hangingPunct="1">
              <a:lnSpc>
                <a:spcPct val="80000"/>
              </a:lnSpc>
              <a:buFont typeface="+mj-lt"/>
              <a:buAutoNum type="alphaLcParenR"/>
            </a:pPr>
            <a:r>
              <a:rPr lang="cs-CZ" altLang="cs-CZ" sz="2400" dirty="0">
                <a:latin typeface="+mn-lt"/>
              </a:rPr>
              <a:t>Schválená útočná operace (cíl je na </a:t>
            </a:r>
            <a:r>
              <a:rPr lang="en-US" altLang="cs-CZ" sz="2400" dirty="0">
                <a:latin typeface="+mn-lt"/>
              </a:rPr>
              <a:t>Joint Prioritized Effects List (JPEL</a:t>
            </a:r>
            <a:r>
              <a:rPr lang="cs-CZ" altLang="cs-CZ" sz="2400" dirty="0">
                <a:latin typeface="+mn-lt"/>
              </a:rPr>
              <a:t>) a zároveň jde o operaci </a:t>
            </a:r>
            <a:r>
              <a:rPr lang="cs-CZ" altLang="cs-CZ" sz="2400" dirty="0" err="1">
                <a:latin typeface="+mn-lt"/>
              </a:rPr>
              <a:t>Level</a:t>
            </a:r>
            <a:r>
              <a:rPr lang="cs-CZ" altLang="cs-CZ" sz="2400" dirty="0">
                <a:latin typeface="+mn-lt"/>
              </a:rPr>
              <a:t> 2 (chytit nebo zabít) schválenou IJC</a:t>
            </a:r>
          </a:p>
          <a:p>
            <a:pPr marL="442913" lvl="1" indent="14288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cs-CZ" altLang="cs-CZ" sz="2400" dirty="0">
                <a:latin typeface="+mn-lt"/>
              </a:rPr>
              <a:t>A provedli jste </a:t>
            </a:r>
            <a:r>
              <a:rPr lang="en-US" altLang="cs-CZ" sz="2400" dirty="0">
                <a:latin typeface="+mn-lt"/>
              </a:rPr>
              <a:t>Positive Identification </a:t>
            </a:r>
            <a:r>
              <a:rPr lang="cs-CZ" altLang="cs-CZ" sz="2400" dirty="0">
                <a:latin typeface="+mn-lt"/>
              </a:rPr>
              <a:t>(</a:t>
            </a:r>
            <a:r>
              <a:rPr lang="en-US" altLang="cs-CZ" sz="2400" dirty="0">
                <a:latin typeface="+mn-lt"/>
              </a:rPr>
              <a:t>PID</a:t>
            </a:r>
            <a:r>
              <a:rPr lang="cs-CZ" altLang="cs-CZ" sz="2400" dirty="0">
                <a:latin typeface="+mn-lt"/>
              </a:rPr>
              <a:t>)</a:t>
            </a:r>
            <a:r>
              <a:rPr lang="en-US" altLang="cs-CZ" sz="2400" dirty="0">
                <a:latin typeface="+mn-lt"/>
              </a:rPr>
              <a:t> </a:t>
            </a:r>
            <a:r>
              <a:rPr lang="cs-CZ" altLang="cs-CZ" sz="2400" dirty="0">
                <a:latin typeface="+mn-lt"/>
              </a:rPr>
              <a:t>s vysokou pravděpodobností (nejde o 100% matematickou jistotu)</a:t>
            </a:r>
            <a:endParaRPr lang="en-US" altLang="cs-CZ" sz="2400" dirty="0">
              <a:latin typeface="+mn-lt"/>
            </a:endParaRPr>
          </a:p>
          <a:p>
            <a:pPr marL="609600" indent="-609600" eaLnBrk="1" hangingPunct="1">
              <a:lnSpc>
                <a:spcPct val="80000"/>
              </a:lnSpc>
            </a:pPr>
            <a:endParaRPr lang="cs-CZ" altLang="cs-CZ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963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317499" y="997431"/>
            <a:ext cx="8507413" cy="1143000"/>
          </a:xfrm>
        </p:spPr>
        <p:txBody>
          <a:bodyPr/>
          <a:lstStyle/>
          <a:p>
            <a:pPr eaLnBrk="1" hangingPunct="1"/>
            <a:r>
              <a:rPr lang="cs-CZ" altLang="cs-CZ" sz="3600" b="1" dirty="0">
                <a:solidFill>
                  <a:schemeClr val="tx1"/>
                </a:solidFill>
                <a:latin typeface="+mn-lt"/>
              </a:rPr>
              <a:t>1) Základní zásady použití síly</a:t>
            </a: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716213" y="2903538"/>
          <a:ext cx="3709987" cy="296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1" name="Klip" r:id="rId4" imgW="3709440" imgH="2963520" progId="MS_ClipArt_Gallery.2">
                  <p:embed/>
                </p:oleObj>
              </mc:Choice>
              <mc:Fallback>
                <p:oleObj name="Klip" r:id="rId4" imgW="3709440" imgH="2963520" progId="MS_ClipArt_Gallery.2">
                  <p:embed/>
                  <p:pic>
                    <p:nvPicPr>
                      <p:cNvPr id="102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6213" y="2903538"/>
                        <a:ext cx="3709987" cy="296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rgbClr val="000000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182688" y="2270125"/>
            <a:ext cx="27241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5341" tIns="42670" rIns="85341" bIns="42670">
            <a:spAutoFit/>
          </a:bodyPr>
          <a:lstStyle>
            <a:lvl1pPr defTabSz="854075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4075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4075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4075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4075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Rozlišování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5702300" y="2406650"/>
            <a:ext cx="2402126" cy="578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85341" tIns="42670" rIns="85341" bIns="42670">
            <a:spAutoFit/>
          </a:bodyPr>
          <a:lstStyle>
            <a:lvl1pPr defTabSz="854075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4075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4075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4075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4075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3200" b="1">
                <a:solidFill>
                  <a:schemeClr val="accent1"/>
                </a:solidFill>
                <a:latin typeface="+mn-lt"/>
              </a:rPr>
              <a:t>Dovolenost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339752" y="3890421"/>
            <a:ext cx="4264249" cy="578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85341" tIns="42670" rIns="85341" bIns="42670">
            <a:spAutoFit/>
          </a:bodyPr>
          <a:lstStyle>
            <a:lvl1pPr defTabSz="854075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4075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4075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4075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4075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32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Vojenská nezbytnost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314450" y="5067300"/>
            <a:ext cx="2565633" cy="578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85341" tIns="42670" rIns="85341" bIns="42670">
            <a:spAutoFit/>
          </a:bodyPr>
          <a:lstStyle>
            <a:lvl1pPr defTabSz="854075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4075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4075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4075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4075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3200" b="1">
                <a:solidFill>
                  <a:srgbClr val="CC00CC"/>
                </a:solidFill>
                <a:latin typeface="+mn-lt"/>
              </a:rPr>
              <a:t>Přiměřenost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6100763" y="4997450"/>
            <a:ext cx="2039848" cy="578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85341" tIns="42670" rIns="85341" bIns="42670">
            <a:spAutoFit/>
          </a:bodyPr>
          <a:lstStyle>
            <a:lvl1pPr defTabSz="854075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4075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4075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4075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4075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3200" b="1" dirty="0">
                <a:solidFill>
                  <a:srgbClr val="FF0000"/>
                </a:solidFill>
                <a:latin typeface="+mn-lt"/>
              </a:rPr>
              <a:t>Humanita</a:t>
            </a:r>
          </a:p>
        </p:txBody>
      </p:sp>
    </p:spTree>
    <p:extLst>
      <p:ext uri="{BB962C8B-B14F-4D97-AF65-F5344CB8AC3E}">
        <p14:creationId xmlns:p14="http://schemas.microsoft.com/office/powerpoint/2010/main" val="273194035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395536" y="925785"/>
            <a:ext cx="8229600" cy="1035050"/>
          </a:xfrm>
        </p:spPr>
        <p:txBody>
          <a:bodyPr/>
          <a:lstStyle/>
          <a:p>
            <a:pPr eaLnBrk="1" hangingPunct="1"/>
            <a:r>
              <a:rPr lang="en-GB" altLang="cs-CZ" sz="3600" b="1" dirty="0"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CONTENT</a:t>
            </a:r>
            <a:r>
              <a:rPr lang="cs-CZ" altLang="cs-CZ" sz="3600" b="1" dirty="0"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S</a:t>
            </a:r>
            <a:endParaRPr lang="en-GB" altLang="cs-CZ" sz="3600" b="1" dirty="0"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250825" y="2060848"/>
            <a:ext cx="8640763" cy="3565252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ClrTx/>
              <a:buFont typeface="Wingdings" pitchFamily="2" charset="2"/>
              <a:buChar char="q"/>
              <a:defRPr/>
            </a:pPr>
            <a:r>
              <a:rPr lang="en-GB" altLang="cs-CZ" dirty="0">
                <a:solidFill>
                  <a:schemeClr val="tx1"/>
                </a:solidFill>
                <a:effectLst/>
                <a:latin typeface="+mn-lt"/>
              </a:rPr>
              <a:t>Introduction</a:t>
            </a:r>
          </a:p>
          <a:p>
            <a:pPr marL="800100" indent="-357188" eaLnBrk="1" hangingPunct="1">
              <a:buClrTx/>
              <a:buFont typeface="Wingdings" pitchFamily="2" charset="2"/>
              <a:buChar char="q"/>
              <a:defRPr/>
            </a:pPr>
            <a:r>
              <a:rPr lang="en-GB" altLang="cs-CZ" dirty="0">
                <a:solidFill>
                  <a:schemeClr val="tx1"/>
                </a:solidFill>
                <a:effectLst/>
                <a:latin typeface="+mn-lt"/>
              </a:rPr>
              <a:t>Authority to use armed forces</a:t>
            </a:r>
          </a:p>
          <a:p>
            <a:pPr marL="800100" indent="-357188" eaLnBrk="1" hangingPunct="1">
              <a:buClrTx/>
              <a:buFont typeface="Wingdings" pitchFamily="2" charset="2"/>
              <a:buChar char="q"/>
              <a:defRPr/>
            </a:pPr>
            <a:r>
              <a:rPr lang="en-US" altLang="cs-CZ" dirty="0">
                <a:solidFill>
                  <a:schemeClr val="tx1"/>
                </a:solidFill>
                <a:effectLst/>
                <a:latin typeface="+mn-lt"/>
              </a:rPr>
              <a:t>What are ROEs?</a:t>
            </a:r>
          </a:p>
          <a:p>
            <a:pPr marL="800100" indent="-357188" eaLnBrk="1" hangingPunct="1">
              <a:buClrTx/>
              <a:buFont typeface="Wingdings" pitchFamily="2" charset="2"/>
              <a:buChar char="q"/>
              <a:defRPr/>
            </a:pPr>
            <a:r>
              <a:rPr lang="en-US" altLang="cs-CZ" dirty="0">
                <a:solidFill>
                  <a:schemeClr val="tx1"/>
                </a:solidFill>
                <a:effectLst/>
                <a:latin typeface="+mn-lt"/>
              </a:rPr>
              <a:t>Why do we need ROEs?</a:t>
            </a:r>
          </a:p>
          <a:p>
            <a:pPr marL="800100" indent="-357188" eaLnBrk="1" hangingPunct="1">
              <a:buClrTx/>
              <a:buFont typeface="Wingdings" pitchFamily="2" charset="2"/>
              <a:buChar char="q"/>
              <a:defRPr/>
            </a:pPr>
            <a:r>
              <a:rPr lang="en-US" altLang="cs-CZ" dirty="0">
                <a:solidFill>
                  <a:schemeClr val="tx1"/>
                </a:solidFill>
                <a:effectLst/>
                <a:latin typeface="+mn-lt"/>
              </a:rPr>
              <a:t>Where do ROEs come from?</a:t>
            </a:r>
          </a:p>
          <a:p>
            <a:pPr marL="800100" indent="-357188" eaLnBrk="1" hangingPunct="1">
              <a:buClrTx/>
              <a:buFont typeface="Wingdings" pitchFamily="2" charset="2"/>
              <a:buChar char="q"/>
              <a:defRPr/>
            </a:pPr>
            <a:r>
              <a:rPr lang="en-US" altLang="cs-CZ" dirty="0">
                <a:solidFill>
                  <a:schemeClr val="tx1"/>
                </a:solidFill>
                <a:effectLst/>
                <a:latin typeface="+mn-lt"/>
              </a:rPr>
              <a:t>MC 362/1</a:t>
            </a:r>
          </a:p>
          <a:p>
            <a:pPr marL="800100" indent="-357188" eaLnBrk="1" hangingPunct="1">
              <a:buClrTx/>
              <a:buFont typeface="Wingdings" pitchFamily="2" charset="2"/>
              <a:buChar char="q"/>
              <a:defRPr/>
            </a:pPr>
            <a:r>
              <a:rPr lang="en-US" altLang="cs-CZ" dirty="0">
                <a:solidFill>
                  <a:schemeClr val="tx1"/>
                </a:solidFill>
                <a:effectLst/>
                <a:latin typeface="+mn-lt"/>
              </a:rPr>
              <a:t>Use of Force</a:t>
            </a:r>
          </a:p>
          <a:p>
            <a:pPr marL="800100" indent="-357188" eaLnBrk="1" hangingPunct="1">
              <a:buClrTx/>
              <a:buFont typeface="Wingdings" pitchFamily="2" charset="2"/>
              <a:buChar char="q"/>
              <a:defRPr/>
            </a:pPr>
            <a:r>
              <a:rPr lang="en-US" altLang="cs-CZ" dirty="0">
                <a:solidFill>
                  <a:schemeClr val="tx1"/>
                </a:solidFill>
                <a:effectLst/>
                <a:latin typeface="+mn-lt"/>
              </a:rPr>
              <a:t>Self-Defense</a:t>
            </a:r>
          </a:p>
          <a:p>
            <a:pPr eaLnBrk="1" hangingPunct="1">
              <a:buClrTx/>
              <a:buFont typeface="Wingdings" pitchFamily="2" charset="2"/>
              <a:buChar char="q"/>
              <a:defRPr/>
            </a:pPr>
            <a:r>
              <a:rPr lang="en-GB" altLang="cs-CZ" dirty="0">
                <a:solidFill>
                  <a:schemeClr val="tx1"/>
                </a:solidFill>
                <a:effectLst/>
                <a:latin typeface="+mn-lt"/>
              </a:rPr>
              <a:t>Conclusion</a:t>
            </a:r>
            <a:endParaRPr lang="en-GB" altLang="cs-CZ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defRPr/>
            </a:pPr>
            <a:endParaRPr lang="en-GB" altLang="cs-CZ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defRPr/>
            </a:pPr>
            <a:endParaRPr lang="en-GB" altLang="cs-CZ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defRPr/>
            </a:pPr>
            <a:endParaRPr lang="en-GB" altLang="cs-CZ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3638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1FCBCEE-E209-4233-A4C7-892E04484D36}" type="slidenum">
              <a:rPr lang="cs-CZ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27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-3231" y="1048179"/>
            <a:ext cx="9144000" cy="8366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cs-CZ" sz="3600" b="1" dirty="0">
                <a:effectLst/>
                <a:latin typeface="+mn-lt"/>
                <a:cs typeface="Times New Roman" pitchFamily="18" charset="0"/>
              </a:rPr>
              <a:t>THE GENERAL RULE IN INTERNATIONAL RELATIONS</a:t>
            </a:r>
            <a:r>
              <a:rPr lang="cs-CZ" altLang="cs-CZ" sz="3600" b="1" dirty="0">
                <a:effectLst/>
                <a:latin typeface="+mn-lt"/>
                <a:cs typeface="Times New Roman" pitchFamily="18" charset="0"/>
              </a:rPr>
              <a:t> (</a:t>
            </a:r>
            <a:r>
              <a:rPr lang="cs-CZ" altLang="cs-CZ" sz="3600" b="1" dirty="0" err="1">
                <a:effectLst/>
                <a:latin typeface="+mn-lt"/>
                <a:cs typeface="Times New Roman" pitchFamily="18" charset="0"/>
              </a:rPr>
              <a:t>Law</a:t>
            </a:r>
            <a:r>
              <a:rPr lang="cs-CZ" altLang="cs-CZ" sz="3600" b="1" dirty="0">
                <a:effectLst/>
                <a:latin typeface="+mn-lt"/>
                <a:cs typeface="Times New Roman" pitchFamily="18" charset="0"/>
              </a:rPr>
              <a:t>)</a:t>
            </a:r>
            <a:endParaRPr lang="en-GB" altLang="cs-CZ" sz="3600" b="1" dirty="0"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6147" name="Obdélník 1"/>
          <p:cNvSpPr>
            <a:spLocks noChangeArrowheads="1"/>
          </p:cNvSpPr>
          <p:nvPr/>
        </p:nvSpPr>
        <p:spPr bwMode="auto">
          <a:xfrm>
            <a:off x="0" y="2204864"/>
            <a:ext cx="9144000" cy="4001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1314450" indent="-5715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714500" indent="-5715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en-US" altLang="cs-CZ" dirty="0">
                <a:latin typeface="Arial Narrow" pitchFamily="34" charset="0"/>
              </a:rPr>
              <a:t>All </a:t>
            </a:r>
            <a:r>
              <a:rPr lang="en-US" altLang="cs-CZ" b="1" dirty="0">
                <a:latin typeface="Arial Narrow" pitchFamily="34" charset="0"/>
              </a:rPr>
              <a:t>Members</a:t>
            </a:r>
            <a:r>
              <a:rPr lang="en-US" altLang="cs-CZ" dirty="0">
                <a:latin typeface="Arial Narrow" pitchFamily="34" charset="0"/>
              </a:rPr>
              <a:t> </a:t>
            </a:r>
            <a:r>
              <a:rPr lang="en-US" altLang="cs-CZ" u="sng" dirty="0">
                <a:latin typeface="Arial Narrow" pitchFamily="34" charset="0"/>
              </a:rPr>
              <a:t>shall refrain</a:t>
            </a:r>
            <a:r>
              <a:rPr lang="en-US" altLang="cs-CZ" dirty="0">
                <a:latin typeface="Arial Narrow" pitchFamily="34" charset="0"/>
              </a:rPr>
              <a:t> in their international relations from </a:t>
            </a:r>
            <a:endParaRPr lang="cs-CZ" altLang="cs-CZ" dirty="0">
              <a:latin typeface="Arial Narrow" pitchFamily="34" charset="0"/>
            </a:endParaRPr>
          </a:p>
          <a:p>
            <a:pPr lvl="1" algn="just" eaLnBrk="1" hangingPunct="1">
              <a:spcBef>
                <a:spcPct val="0"/>
              </a:spcBef>
              <a:spcAft>
                <a:spcPts val="600"/>
              </a:spcAft>
              <a:buClrTx/>
              <a:buSzPct val="60000"/>
              <a:buFont typeface="Wingdings" pitchFamily="2" charset="2"/>
              <a:buChar char="q"/>
            </a:pPr>
            <a:r>
              <a:rPr lang="en-US" altLang="cs-CZ" sz="3600" dirty="0">
                <a:solidFill>
                  <a:srgbClr val="C00000"/>
                </a:solidFill>
                <a:latin typeface="Arial Narrow" pitchFamily="34" charset="0"/>
              </a:rPr>
              <a:t>the threat </a:t>
            </a:r>
            <a:r>
              <a:rPr lang="en-GB" altLang="cs-CZ" sz="3600" dirty="0">
                <a:solidFill>
                  <a:srgbClr val="C00000"/>
                </a:solidFill>
                <a:latin typeface="Arial Narrow" pitchFamily="34" charset="0"/>
              </a:rPr>
              <a:t>(</a:t>
            </a:r>
            <a:r>
              <a:rPr lang="en-GB" altLang="cs-CZ" sz="3600" dirty="0">
                <a:latin typeface="Arial Narrow" pitchFamily="34" charset="0"/>
              </a:rPr>
              <a:t>of force)</a:t>
            </a:r>
            <a:r>
              <a:rPr lang="en-US" altLang="cs-CZ" sz="3600" dirty="0">
                <a:latin typeface="Arial Narrow" pitchFamily="34" charset="0"/>
              </a:rPr>
              <a:t>or</a:t>
            </a:r>
            <a:r>
              <a:rPr lang="en-US" altLang="cs-CZ" sz="36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endParaRPr lang="cs-CZ" altLang="cs-CZ" sz="3600" dirty="0">
              <a:solidFill>
                <a:srgbClr val="FFFF00"/>
              </a:solidFill>
              <a:latin typeface="Arial Narrow" pitchFamily="34" charset="0"/>
            </a:endParaRPr>
          </a:p>
          <a:p>
            <a:pPr lvl="1" algn="just" eaLnBrk="1" hangingPunct="1">
              <a:spcBef>
                <a:spcPct val="0"/>
              </a:spcBef>
              <a:spcAft>
                <a:spcPts val="600"/>
              </a:spcAft>
              <a:buClrTx/>
              <a:buSzPct val="60000"/>
              <a:buFont typeface="Wingdings" pitchFamily="2" charset="2"/>
              <a:buChar char="q"/>
            </a:pPr>
            <a:r>
              <a:rPr lang="en-US" altLang="cs-CZ" sz="3600" dirty="0">
                <a:solidFill>
                  <a:srgbClr val="C00000"/>
                </a:solidFill>
                <a:latin typeface="Arial Narrow" pitchFamily="34" charset="0"/>
              </a:rPr>
              <a:t>use of force </a:t>
            </a:r>
            <a:endParaRPr lang="cs-CZ" altLang="cs-CZ" sz="3600" dirty="0">
              <a:solidFill>
                <a:srgbClr val="C00000"/>
              </a:solidFill>
              <a:latin typeface="Arial Narrow" pitchFamily="34" charset="0"/>
            </a:endParaRPr>
          </a:p>
          <a:p>
            <a:pPr lvl="2" algn="just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US" altLang="cs-CZ" dirty="0">
                <a:latin typeface="Arial Narrow" pitchFamily="34" charset="0"/>
              </a:rPr>
              <a:t>against the territorial integrity or </a:t>
            </a:r>
            <a:endParaRPr lang="cs-CZ" altLang="cs-CZ" dirty="0">
              <a:latin typeface="Arial Narrow" pitchFamily="34" charset="0"/>
            </a:endParaRPr>
          </a:p>
          <a:p>
            <a:pPr lvl="2" algn="just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US" altLang="cs-CZ" dirty="0">
                <a:latin typeface="Arial Narrow" pitchFamily="34" charset="0"/>
              </a:rPr>
              <a:t>political independence of any state, </a:t>
            </a:r>
            <a:endParaRPr lang="cs-CZ" altLang="cs-CZ" dirty="0">
              <a:latin typeface="Arial Narrow" pitchFamily="34" charset="0"/>
            </a:endParaRPr>
          </a:p>
          <a:p>
            <a:pPr lvl="2" algn="just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en-US" altLang="cs-CZ" dirty="0">
                <a:latin typeface="Arial Narrow" pitchFamily="34" charset="0"/>
              </a:rPr>
              <a:t>or in </a:t>
            </a:r>
            <a:r>
              <a:rPr lang="en-US" altLang="cs-CZ" dirty="0">
                <a:solidFill>
                  <a:srgbClr val="C00000"/>
                </a:solidFill>
                <a:latin typeface="Arial Narrow" pitchFamily="34" charset="0"/>
              </a:rPr>
              <a:t>any other manner </a:t>
            </a:r>
            <a:r>
              <a:rPr lang="en-US" altLang="cs-CZ" dirty="0">
                <a:latin typeface="Arial Narrow" pitchFamily="34" charset="0"/>
              </a:rPr>
              <a:t>inconsistent with the Purposes of the United Nations. </a:t>
            </a:r>
            <a:endParaRPr lang="cs-CZ" altLang="cs-CZ" dirty="0">
              <a:latin typeface="Arial Narrow" pitchFamily="34" charset="0"/>
            </a:endParaRPr>
          </a:p>
          <a:p>
            <a:pPr marL="1143000" lvl="2" indent="0" algn="just" eaLnBrk="1" hangingPunct="1">
              <a:spcBef>
                <a:spcPct val="0"/>
              </a:spcBef>
              <a:spcAft>
                <a:spcPts val="600"/>
              </a:spcAft>
              <a:buClrTx/>
              <a:buNone/>
            </a:pPr>
            <a:r>
              <a:rPr lang="cs-CZ" altLang="cs-CZ" dirty="0">
                <a:latin typeface="Arial Narrow" pitchFamily="34" charset="0"/>
              </a:rPr>
              <a:t>					</a:t>
            </a:r>
            <a:r>
              <a:rPr lang="en-US" altLang="cs-CZ" dirty="0">
                <a:latin typeface="Arial Narrow" pitchFamily="34" charset="0"/>
              </a:rPr>
              <a:t>UN Charter, Art. 2(4)</a:t>
            </a:r>
            <a:endParaRPr lang="en-GB" altLang="cs-CZ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09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-9737" y="1196752"/>
            <a:ext cx="9144000" cy="83661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sz="3600" b="1" dirty="0">
                <a:effectLst/>
                <a:latin typeface="+mn-lt"/>
                <a:cs typeface="Times New Roman" pitchFamily="18" charset="0"/>
              </a:rPr>
              <a:t>AUTHORITY</a:t>
            </a:r>
            <a:br>
              <a:rPr lang="cs-CZ" altLang="cs-CZ" sz="3600" b="1" dirty="0">
                <a:effectLst/>
                <a:latin typeface="+mn-lt"/>
                <a:cs typeface="Times New Roman" pitchFamily="18" charset="0"/>
              </a:rPr>
            </a:br>
            <a:r>
              <a:rPr lang="en-US" altLang="cs-CZ" sz="3200" b="1" dirty="0">
                <a:effectLst/>
                <a:latin typeface="+mn-lt"/>
                <a:cs typeface="Times New Roman" pitchFamily="18" charset="0"/>
              </a:rPr>
              <a:t>for armed forces to enter another State</a:t>
            </a:r>
            <a:endParaRPr lang="en-GB" altLang="cs-CZ" sz="3600" b="1" dirty="0"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7171" name="Obdélník 1"/>
          <p:cNvSpPr>
            <a:spLocks noChangeArrowheads="1"/>
          </p:cNvSpPr>
          <p:nvPr/>
        </p:nvSpPr>
        <p:spPr bwMode="auto">
          <a:xfrm>
            <a:off x="0" y="2276872"/>
            <a:ext cx="9144000" cy="3093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None/>
            </a:pPr>
            <a:endParaRPr lang="cs-CZ" altLang="cs-CZ" sz="3600" dirty="0">
              <a:latin typeface="Arial Narrow" pitchFamily="34" charset="0"/>
            </a:endParaRP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None/>
            </a:pPr>
            <a:r>
              <a:rPr lang="en-US" altLang="cs-CZ" sz="4800" dirty="0">
                <a:latin typeface="Arial Narrow" pitchFamily="34" charset="0"/>
              </a:rPr>
              <a:t>How Do </a:t>
            </a:r>
            <a:r>
              <a:rPr lang="cs-CZ" altLang="cs-CZ" sz="4800" dirty="0">
                <a:latin typeface="Arial Narrow" pitchFamily="34" charset="0"/>
              </a:rPr>
              <a:t>International</a:t>
            </a:r>
            <a:r>
              <a:rPr lang="en-US" altLang="cs-CZ" sz="4800" dirty="0">
                <a:latin typeface="Arial Narrow" pitchFamily="34" charset="0"/>
              </a:rPr>
              <a:t> Military Forces</a:t>
            </a: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ClrTx/>
              <a:buNone/>
            </a:pPr>
            <a:r>
              <a:rPr lang="en-US" altLang="cs-CZ" sz="4800" b="1" dirty="0">
                <a:latin typeface="Arial Narrow" pitchFamily="34" charset="0"/>
              </a:rPr>
              <a:t>“Legally</a:t>
            </a:r>
            <a:r>
              <a:rPr lang="cs-CZ" altLang="cs-CZ" sz="4800" b="1" dirty="0">
                <a:latin typeface="Arial Narrow" pitchFamily="34" charset="0"/>
              </a:rPr>
              <a:t> </a:t>
            </a:r>
            <a:r>
              <a:rPr lang="en-US" altLang="cs-CZ" sz="4800" b="1" dirty="0">
                <a:latin typeface="Arial Narrow" pitchFamily="34" charset="0"/>
              </a:rPr>
              <a:t>Enter”</a:t>
            </a: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None/>
            </a:pPr>
            <a:r>
              <a:rPr lang="en-US" altLang="cs-CZ" sz="4800" dirty="0">
                <a:latin typeface="Arial Narrow" pitchFamily="34" charset="0"/>
              </a:rPr>
              <a:t>Another Nation?</a:t>
            </a:r>
            <a:endParaRPr lang="cs-CZ" altLang="cs-CZ" sz="3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46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3768</TotalTime>
  <Words>1479</Words>
  <Application>Microsoft Office PowerPoint</Application>
  <PresentationFormat>Předvádění na obrazovce (4:3)</PresentationFormat>
  <Paragraphs>248</Paragraphs>
  <Slides>24</Slides>
  <Notes>23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10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43" baseType="lpstr">
      <vt:lpstr>Arial</vt:lpstr>
      <vt:lpstr>Arial Narrow</vt:lpstr>
      <vt:lpstr>Calibri</vt:lpstr>
      <vt:lpstr>Courier New</vt:lpstr>
      <vt:lpstr>Tahoma</vt:lpstr>
      <vt:lpstr>Times New Roman</vt:lpstr>
      <vt:lpstr>Verdana</vt:lpstr>
      <vt:lpstr>Wingdings</vt:lpstr>
      <vt:lpstr>Motiv systému Office</vt:lpstr>
      <vt:lpstr>1_Motiv systému Office</vt:lpstr>
      <vt:lpstr>2_Motiv systému Office</vt:lpstr>
      <vt:lpstr>3_Motiv systému Office</vt:lpstr>
      <vt:lpstr>4_Motiv systému Office</vt:lpstr>
      <vt:lpstr>5_Motiv systému Office</vt:lpstr>
      <vt:lpstr>6_Motiv systému Office</vt:lpstr>
      <vt:lpstr>7_Motiv systému Office</vt:lpstr>
      <vt:lpstr>8_Motiv systému Office</vt:lpstr>
      <vt:lpstr>9_Motiv systému Office</vt:lpstr>
      <vt:lpstr>Klip</vt:lpstr>
      <vt:lpstr>Pravidla pro vedení bojových operací</vt:lpstr>
      <vt:lpstr>Prezentace aplikace PowerPoint</vt:lpstr>
      <vt:lpstr>Prezentace aplikace PowerPoint</vt:lpstr>
      <vt:lpstr>Čím jsou dány limity při použití síly?</vt:lpstr>
      <vt:lpstr>Použití síly (násilné plnění úkolu)</vt:lpstr>
      <vt:lpstr>1) Základní zásady použití síly</vt:lpstr>
      <vt:lpstr>CONTENTS</vt:lpstr>
      <vt:lpstr>THE GENERAL RULE IN INTERNATIONAL RELATIONS (Law)</vt:lpstr>
      <vt:lpstr>AUTHORITY for armed forces to enter another State</vt:lpstr>
      <vt:lpstr>AUTHORITY for armed forces to enter another State</vt:lpstr>
      <vt:lpstr>USE OF FORCE</vt:lpstr>
      <vt:lpstr>WHAT ARE ROEs</vt:lpstr>
      <vt:lpstr>PURPOSES OF ROE</vt:lpstr>
      <vt:lpstr>WHERE DO ROE COME FROM</vt:lpstr>
      <vt:lpstr>SOURCES OF ROE</vt:lpstr>
      <vt:lpstr>THE UNIVERSAL ROE RELIES ON YOUR JUDGEMENT</vt:lpstr>
      <vt:lpstr>IN OTHER WORDS. . .</vt:lpstr>
      <vt:lpstr>ROEs AND LOAC</vt:lpstr>
      <vt:lpstr>THE PROBLEM</vt:lpstr>
      <vt:lpstr> SAMPLE OF ROE</vt:lpstr>
      <vt:lpstr>SELF DEFENCE</vt:lpstr>
      <vt:lpstr>SELF DEFENCE IN NATO</vt:lpstr>
      <vt:lpstr>LITERATURE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Leopold Skoruša</dc:creator>
  <cp:lastModifiedBy>Skoruša Leopold</cp:lastModifiedBy>
  <cp:revision>249</cp:revision>
  <cp:lastPrinted>2015-02-11T10:07:26Z</cp:lastPrinted>
  <dcterms:created xsi:type="dcterms:W3CDTF">2010-01-28T20:40:46Z</dcterms:created>
  <dcterms:modified xsi:type="dcterms:W3CDTF">2018-07-23T13:13:44Z</dcterms:modified>
</cp:coreProperties>
</file>