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6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B9DE-1DEA-45B3-BB9F-7F47D551315D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A299E-6736-4B2C-B2D9-8DE8F6719D66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Pracovněprávní vztahy, </a:t>
            </a:r>
            <a:br>
              <a:rPr lang="cs-CZ" dirty="0" smtClean="0"/>
            </a:br>
            <a:r>
              <a:rPr lang="cs-CZ" dirty="0" smtClean="0"/>
              <a:t>vznik pracovního poměru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16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Omezení na nejvýše polovinu stanovené týdenní pracovní doby (20 hod),</a:t>
            </a:r>
          </a:p>
          <a:p>
            <a:r>
              <a:rPr lang="cs-CZ" altLang="cs-CZ" dirty="0" smtClean="0"/>
              <a:t>Rozsah může být i méně než 300 hod.,</a:t>
            </a:r>
          </a:p>
          <a:p>
            <a:r>
              <a:rPr lang="cs-CZ" altLang="cs-CZ" dirty="0" smtClean="0"/>
              <a:t>Musí být písemná,</a:t>
            </a:r>
          </a:p>
          <a:p>
            <a:r>
              <a:rPr lang="cs-CZ" altLang="cs-CZ" dirty="0" smtClean="0"/>
              <a:t>Musí být uvedeny sjednané práce, rozsah pracovní doby a doba trvání dohody.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7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Pracovněprávní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Právem upravené vztahy účasti v pracovním procesu v širokém smyslu, které vznikají mezi jednotlivými subjekty jako nositeli vzájemných práv a povinností.</a:t>
            </a:r>
          </a:p>
          <a:p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72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Pracovněprávní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b="1" dirty="0" smtClean="0"/>
              <a:t>subjekty</a:t>
            </a:r>
            <a:r>
              <a:rPr lang="cs-CZ" altLang="cs-CZ" dirty="0" smtClean="0"/>
              <a:t> – účastníci vztahu,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objekt</a:t>
            </a:r>
            <a:r>
              <a:rPr lang="cs-CZ" altLang="cs-CZ" dirty="0" smtClean="0"/>
              <a:t> (předmět) – cíl, kterého chtějí účastníci vztahu dosáhnout,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obsah</a:t>
            </a:r>
            <a:r>
              <a:rPr lang="cs-CZ" altLang="cs-CZ" dirty="0" smtClean="0"/>
              <a:t> – práva a povinnosti účastníků.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Základními PPV jsou pracovní poměr a PV založené dohodami o pracích konaných mimo pracovní poměr.</a:t>
            </a:r>
            <a:r>
              <a:rPr lang="cs-CZ" altLang="cs-CZ" sz="2400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62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- zaměstnanec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b="1" dirty="0" smtClean="0"/>
              <a:t>Fyzická </a:t>
            </a:r>
            <a:r>
              <a:rPr lang="cs-CZ" altLang="cs-CZ" b="1" dirty="0"/>
              <a:t>osoba</a:t>
            </a:r>
            <a:r>
              <a:rPr lang="cs-CZ" altLang="cs-CZ" dirty="0"/>
              <a:t>,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věk nejméně 15 let,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ukončení povinné školní docházky (9 let),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dítě do 15 let – pouze umělecká, kulturní, sportovní a reklamní činnost – povolení Úřadem práce, </a:t>
            </a:r>
            <a:r>
              <a:rPr lang="cs-CZ" altLang="cs-CZ" sz="2000" dirty="0"/>
              <a:t>(§ 121 – 124 zák. o zaměstnanosti)</a:t>
            </a:r>
          </a:p>
          <a:p>
            <a:pPr>
              <a:buFontTx/>
              <a:buChar char="-"/>
              <a:defRPr/>
            </a:pPr>
            <a:r>
              <a:rPr lang="cs-CZ" altLang="cs-CZ" dirty="0"/>
              <a:t>§ 34 a 35 občanského zákoníku,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62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- zaměstnavatel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altLang="cs-CZ" b="1" dirty="0" smtClean="0"/>
              <a:t>Právnická osoba</a:t>
            </a:r>
            <a:r>
              <a:rPr lang="cs-CZ" altLang="cs-CZ" dirty="0" smtClean="0"/>
              <a:t> nebo </a:t>
            </a:r>
            <a:r>
              <a:rPr lang="cs-CZ" altLang="cs-CZ" b="1" dirty="0" smtClean="0"/>
              <a:t>stát</a:t>
            </a:r>
            <a:r>
              <a:rPr lang="cs-CZ" altLang="cs-CZ" dirty="0" smtClean="0"/>
              <a:t>,</a:t>
            </a:r>
          </a:p>
          <a:p>
            <a:pPr>
              <a:buFontTx/>
              <a:buChar char="-"/>
            </a:pPr>
            <a:r>
              <a:rPr lang="cs-CZ" altLang="cs-CZ" dirty="0" smtClean="0"/>
              <a:t>Právně jedná statutární orgán nebo vedoucí organizační složky státu.</a:t>
            </a:r>
          </a:p>
          <a:p>
            <a:pPr>
              <a:buNone/>
            </a:pPr>
            <a:r>
              <a:rPr lang="cs-CZ" altLang="cs-CZ" b="1" dirty="0" smtClean="0"/>
              <a:t>Fyzická osoba</a:t>
            </a:r>
          </a:p>
          <a:p>
            <a:pPr>
              <a:buFontTx/>
              <a:buChar char="-"/>
            </a:pPr>
            <a:r>
              <a:rPr lang="cs-CZ" altLang="cs-CZ" sz="3000" b="1" dirty="0" smtClean="0"/>
              <a:t>Právní osobnost </a:t>
            </a:r>
            <a:r>
              <a:rPr lang="cs-CZ" altLang="cs-CZ" sz="2000" dirty="0" smtClean="0"/>
              <a:t>(způsobilost k právům a povinnostem) </a:t>
            </a:r>
            <a:r>
              <a:rPr lang="cs-CZ" altLang="cs-CZ" sz="3000" dirty="0" smtClean="0"/>
              <a:t>vzniká narozením, </a:t>
            </a:r>
            <a:r>
              <a:rPr lang="cs-CZ" altLang="cs-CZ" sz="3000" b="1" dirty="0" smtClean="0"/>
              <a:t>svéprávnost</a:t>
            </a:r>
            <a:r>
              <a:rPr lang="cs-CZ" altLang="cs-CZ" sz="3000" dirty="0" smtClean="0"/>
              <a:t> </a:t>
            </a:r>
            <a:r>
              <a:rPr lang="cs-CZ" altLang="cs-CZ" sz="2000" dirty="0" smtClean="0"/>
              <a:t>(způsobilost k právním úkonům) </a:t>
            </a:r>
            <a:r>
              <a:rPr lang="cs-CZ" altLang="cs-CZ" sz="3000" dirty="0" smtClean="0"/>
              <a:t>vzniká v 18 letech, § 33 OZ</a:t>
            </a:r>
          </a:p>
          <a:p>
            <a:pPr>
              <a:buFontTx/>
              <a:buChar char="-"/>
            </a:pPr>
            <a:r>
              <a:rPr lang="cs-CZ" altLang="cs-CZ" dirty="0" smtClean="0"/>
              <a:t>právně jedná sama nebo zástupce.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61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Zakládá se pracovní smlouvou nebo jmenováním.</a:t>
            </a:r>
          </a:p>
          <a:p>
            <a:r>
              <a:rPr lang="cs-CZ" altLang="cs-CZ" b="1" dirty="0" smtClean="0"/>
              <a:t>Náležitosti pracovní smlouvy</a:t>
            </a:r>
            <a:r>
              <a:rPr lang="cs-CZ" altLang="cs-CZ" dirty="0" smtClean="0"/>
              <a:t>:</a:t>
            </a:r>
          </a:p>
          <a:p>
            <a:pPr>
              <a:buFontTx/>
              <a:buChar char="-"/>
            </a:pPr>
            <a:r>
              <a:rPr lang="cs-CZ" altLang="cs-CZ" dirty="0" smtClean="0"/>
              <a:t>druh práce, </a:t>
            </a:r>
          </a:p>
          <a:p>
            <a:pPr>
              <a:buFontTx/>
              <a:buChar char="-"/>
            </a:pPr>
            <a:r>
              <a:rPr lang="cs-CZ" altLang="cs-CZ" dirty="0" smtClean="0"/>
              <a:t>místo výkonu práce,</a:t>
            </a:r>
          </a:p>
          <a:p>
            <a:pPr>
              <a:buFontTx/>
              <a:buChar char="-"/>
            </a:pPr>
            <a:r>
              <a:rPr lang="cs-CZ" altLang="cs-CZ" dirty="0" smtClean="0"/>
              <a:t>den nástupu do práce.</a:t>
            </a:r>
          </a:p>
          <a:p>
            <a:pPr>
              <a:buNone/>
            </a:pPr>
            <a:r>
              <a:rPr lang="cs-CZ" altLang="cs-CZ" dirty="0" smtClean="0"/>
              <a:t>Pracovní smlouva musí být </a:t>
            </a:r>
            <a:r>
              <a:rPr lang="cs-CZ" altLang="cs-CZ" b="1" dirty="0" smtClean="0"/>
              <a:t>písemná</a:t>
            </a:r>
            <a:r>
              <a:rPr lang="cs-CZ" altLang="cs-CZ" dirty="0" smtClean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16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zkušební doba </a:t>
            </a:r>
            <a:r>
              <a:rPr lang="cs-CZ" altLang="cs-CZ" sz="2600" dirty="0" smtClean="0"/>
              <a:t>(pouze jednou a nejvýše 3/6 měsíců),</a:t>
            </a:r>
            <a:r>
              <a:rPr lang="cs-CZ" altLang="cs-CZ" dirty="0" smtClean="0"/>
              <a:t> písemně, nemusí být v PS,</a:t>
            </a:r>
          </a:p>
          <a:p>
            <a:r>
              <a:rPr lang="cs-CZ" altLang="cs-CZ" dirty="0" smtClean="0"/>
              <a:t>doba trvání pracovního poměru </a:t>
            </a:r>
            <a:r>
              <a:rPr lang="cs-CZ" altLang="cs-CZ" sz="2600" dirty="0" smtClean="0"/>
              <a:t>(určitá resp. neurčitá),</a:t>
            </a:r>
            <a:r>
              <a:rPr lang="cs-CZ" altLang="cs-CZ" dirty="0" smtClean="0"/>
              <a:t> zákaz tzv. řetězení (3 roky/3x), novela 2013, dohoda s odbory, vnitřní předpis,</a:t>
            </a:r>
          </a:p>
          <a:p>
            <a:r>
              <a:rPr lang="cs-CZ" altLang="cs-CZ" dirty="0" smtClean="0"/>
              <a:t>informace o obsahu pracovního poměru – písemně.</a:t>
            </a:r>
          </a:p>
          <a:p>
            <a:r>
              <a:rPr lang="cs-CZ" altLang="cs-CZ" dirty="0" smtClean="0"/>
              <a:t>Změny </a:t>
            </a:r>
            <a:r>
              <a:rPr lang="cs-CZ" altLang="cs-CZ" dirty="0" err="1" smtClean="0"/>
              <a:t>prac</a:t>
            </a:r>
            <a:r>
              <a:rPr lang="cs-CZ" altLang="cs-CZ" dirty="0" smtClean="0"/>
              <a:t>. smlouvy musí být dohodnuty a provedeny písemně.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519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Výjimečné instituty pracovního práva</a:t>
            </a:r>
            <a:r>
              <a:rPr lang="cs-CZ" altLang="cs-CZ" dirty="0" smtClean="0"/>
              <a:t>, </a:t>
            </a:r>
          </a:p>
          <a:p>
            <a:r>
              <a:rPr lang="cs-CZ" altLang="cs-CZ" dirty="0" smtClean="0"/>
              <a:t>Omezená doba výkonu práce,</a:t>
            </a:r>
          </a:p>
          <a:p>
            <a:r>
              <a:rPr lang="cs-CZ" altLang="cs-CZ" dirty="0" smtClean="0"/>
              <a:t>Dva druhy dohod:</a:t>
            </a:r>
          </a:p>
          <a:p>
            <a:pPr lvl="1">
              <a:buFontTx/>
              <a:buChar char="-"/>
            </a:pPr>
            <a:r>
              <a:rPr lang="cs-CZ" altLang="cs-CZ" sz="3200" dirty="0" smtClean="0"/>
              <a:t>dohoda o provedení práce (§ 75),</a:t>
            </a:r>
          </a:p>
          <a:p>
            <a:pPr lvl="1">
              <a:buFontTx/>
              <a:buChar char="-"/>
            </a:pPr>
            <a:r>
              <a:rPr lang="cs-CZ" altLang="cs-CZ" sz="3200" dirty="0" smtClean="0"/>
              <a:t>dohoda o pracovní činnosti (§ 76).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08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Na jejím základě lze vykonávat práci nejvýše v rozsahu 300 hodin v kalendářním roce. </a:t>
            </a:r>
          </a:p>
          <a:p>
            <a:r>
              <a:rPr lang="cs-CZ" altLang="cs-CZ" dirty="0" smtClean="0"/>
              <a:t>Dohody u jednoho zaměstnavatele a zaměstnance se sčítají.</a:t>
            </a:r>
          </a:p>
          <a:p>
            <a:r>
              <a:rPr lang="cs-CZ" altLang="cs-CZ" dirty="0" smtClean="0"/>
              <a:t>Změna u  zrušení dohody.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210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17</TotalTime>
  <Words>368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Pracovněprávní vztahy,  vznik pracovního poměru</vt:lpstr>
      <vt:lpstr>Pracovněprávní vztahy</vt:lpstr>
      <vt:lpstr>Pracovněprávní vztahy</vt:lpstr>
      <vt:lpstr>Subjekty - zaměstnanec</vt:lpstr>
      <vt:lpstr>Subjekty - zaměstnavatel</vt:lpstr>
      <vt:lpstr>Pracovní poměr</vt:lpstr>
      <vt:lpstr>Pracovní smlouva</vt:lpstr>
      <vt:lpstr>Dohody o pracích konaných mimo pracovní poměr</vt:lpstr>
      <vt:lpstr>Dohoda o provedení práce</vt:lpstr>
      <vt:lpstr>Dohoda o pracovní činnosti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Pracovněprávní vztahy,  vznik pracovního poměru</dc:title>
  <dc:creator>Zbořil Tomáš</dc:creator>
  <cp:lastModifiedBy>Zbořil Tomáš</cp:lastModifiedBy>
  <cp:revision>2</cp:revision>
  <dcterms:created xsi:type="dcterms:W3CDTF">2018-07-11T11:19:12Z</dcterms:created>
  <dcterms:modified xsi:type="dcterms:W3CDTF">2018-07-11T11:36:30Z</dcterms:modified>
</cp:coreProperties>
</file>