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8" r:id="rId7"/>
    <p:sldId id="259" r:id="rId8"/>
    <p:sldId id="266" r:id="rId9"/>
    <p:sldId id="270" r:id="rId10"/>
    <p:sldId id="303" r:id="rId11"/>
    <p:sldId id="302" r:id="rId12"/>
    <p:sldId id="301" r:id="rId13"/>
    <p:sldId id="271" r:id="rId14"/>
    <p:sldId id="267" r:id="rId15"/>
    <p:sldId id="269" r:id="rId16"/>
    <p:sldId id="304" r:id="rId17"/>
    <p:sldId id="305" r:id="rId18"/>
    <p:sldId id="268" r:id="rId19"/>
    <p:sldId id="272" r:id="rId20"/>
    <p:sldId id="290" r:id="rId21"/>
    <p:sldId id="292" r:id="rId22"/>
    <p:sldId id="293" r:id="rId23"/>
    <p:sldId id="294" r:id="rId24"/>
    <p:sldId id="295" r:id="rId25"/>
    <p:sldId id="297" r:id="rId26"/>
    <p:sldId id="298" r:id="rId27"/>
    <p:sldId id="299" r:id="rId28"/>
    <p:sldId id="306" r:id="rId29"/>
    <p:sldId id="307" r:id="rId30"/>
    <p:sldId id="309" r:id="rId31"/>
    <p:sldId id="310" r:id="rId32"/>
    <p:sldId id="308" r:id="rId33"/>
    <p:sldId id="311" r:id="rId34"/>
    <p:sldId id="263" r:id="rId35"/>
    <p:sldId id="31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43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Veřejná správa České republiky, pojem, úkoly a </a:t>
            </a:r>
            <a:r>
              <a:rPr lang="cs-CZ" sz="4000" dirty="0" smtClean="0"/>
              <a:t>členění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Právo bezpečnosti a obrany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2. Organizace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 </a:t>
            </a:r>
            <a:r>
              <a:rPr lang="cs-CZ" altLang="cs-CZ" sz="2400" dirty="0">
                <a:latin typeface="Arial" charset="0"/>
                <a:cs typeface="Arial" charset="0"/>
              </a:rPr>
              <a:t>veřejná správa na </a:t>
            </a:r>
            <a:r>
              <a:rPr lang="cs-CZ" altLang="cs-CZ" sz="2400" b="1" dirty="0">
                <a:latin typeface="Arial" charset="0"/>
                <a:cs typeface="Arial" charset="0"/>
              </a:rPr>
              <a:t>ústřední</a:t>
            </a:r>
            <a:r>
              <a:rPr lang="cs-CZ" altLang="cs-CZ" sz="2400" dirty="0">
                <a:latin typeface="Arial" charset="0"/>
                <a:cs typeface="Arial" charset="0"/>
              </a:rPr>
              <a:t> úrovni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vláda, 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ministerstva, 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jiné ústřední orgány státní správy, 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ústřední správní úřady v působnosti určitého ministerstva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veřejná správa na </a:t>
            </a:r>
            <a:r>
              <a:rPr lang="cs-CZ" altLang="cs-CZ" sz="2400" b="1" dirty="0">
                <a:latin typeface="Arial" charset="0"/>
                <a:cs typeface="Arial" charset="0"/>
              </a:rPr>
              <a:t>územní</a:t>
            </a:r>
            <a:r>
              <a:rPr lang="cs-CZ" altLang="cs-CZ" sz="2400" dirty="0">
                <a:latin typeface="Arial" charset="0"/>
                <a:cs typeface="Arial" charset="0"/>
              </a:rPr>
              <a:t> úrovni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územně specializované (dekoncentrované) orgány státní správy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orgány územní správy se všeobecnou působností </a:t>
            </a:r>
          </a:p>
          <a:p>
            <a:pPr algn="just"/>
            <a:r>
              <a:rPr lang="cs-CZ" altLang="cs-CZ" sz="2400" b="1" dirty="0">
                <a:latin typeface="Arial" charset="0"/>
                <a:cs typeface="Arial" charset="0"/>
              </a:rPr>
              <a:t>organizační principy</a:t>
            </a:r>
            <a:r>
              <a:rPr lang="cs-CZ" altLang="cs-CZ" sz="2400" dirty="0">
                <a:latin typeface="Arial" charset="0"/>
                <a:cs typeface="Arial" charset="0"/>
              </a:rPr>
              <a:t> ve veřejné správě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správní orgán x správní úřad – synonyma?</a:t>
            </a:r>
          </a:p>
          <a:p>
            <a:pPr lvl="1" algn="just"/>
            <a:r>
              <a:rPr lang="cs-CZ" altLang="cs-CZ" sz="2000" dirty="0" smtClean="0">
                <a:latin typeface="Arial" charset="0"/>
                <a:cs typeface="Arial" charset="0"/>
              </a:rPr>
              <a:t>Ne, správní </a:t>
            </a:r>
            <a:r>
              <a:rPr lang="cs-CZ" altLang="cs-CZ" sz="2000" dirty="0">
                <a:latin typeface="Arial" charset="0"/>
                <a:cs typeface="Arial" charset="0"/>
              </a:rPr>
              <a:t>orgány úředního typu (obecní úřad) a správní orgán neúředního (zastupitelstvo) typu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5593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2. Organizace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tzv. </a:t>
            </a:r>
            <a:r>
              <a:rPr lang="cs-CZ" altLang="cs-CZ" sz="2400" b="1" dirty="0">
                <a:latin typeface="Arial" charset="0"/>
                <a:cs typeface="Arial" charset="0"/>
              </a:rPr>
              <a:t>smíšený model územní veřejné správy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orgány se specifickým postavením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veřejné sbory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bezpečnostní sbory – Policie, GIBS, Vězeňská služba, Celní správa, HZS… 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ozbrojené síly 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subjekty veřejné správy (stát a jiné veřejnoprávní korporace)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vykonavatel veřejné správy (správní orgán, správní úřad)</a:t>
            </a:r>
          </a:p>
          <a:p>
            <a:pPr algn="just"/>
            <a:r>
              <a:rPr lang="cs-CZ" altLang="cs-CZ" sz="2400" dirty="0">
                <a:latin typeface="Arial" charset="0"/>
                <a:cs typeface="Arial" charset="0"/>
              </a:rPr>
              <a:t>adresát veřejnosprávního působení – FO, podnikající FO, PO  </a:t>
            </a:r>
            <a:endParaRPr lang="cs-CZ" altLang="cs-CZ" sz="18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6994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2. Organizace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sz="2400" dirty="0" smtClean="0">
                <a:latin typeface="Arial" charset="0"/>
                <a:cs typeface="Arial" charset="0"/>
              </a:rPr>
              <a:t>Ústava </a:t>
            </a:r>
            <a:r>
              <a:rPr lang="cs-CZ" altLang="cs-CZ" sz="2400" dirty="0">
                <a:latin typeface="Arial" charset="0"/>
                <a:cs typeface="Arial" charset="0"/>
              </a:rPr>
              <a:t>– ČR se člení základní a vyšší územní samosprávné celky (ZÚSC a VÚSC, </a:t>
            </a:r>
            <a:r>
              <a:rPr lang="cs-CZ" altLang="cs-CZ" sz="2400" b="1" dirty="0">
                <a:latin typeface="Arial" charset="0"/>
                <a:cs typeface="Arial" charset="0"/>
              </a:rPr>
              <a:t>obce a kraje</a:t>
            </a:r>
            <a:r>
              <a:rPr lang="cs-CZ" altLang="cs-CZ" sz="2400" dirty="0">
                <a:latin typeface="Arial" charset="0"/>
                <a:cs typeface="Arial" charset="0"/>
              </a:rPr>
              <a:t>)</a:t>
            </a:r>
          </a:p>
          <a:p>
            <a:pPr>
              <a:defRPr/>
            </a:pPr>
            <a:r>
              <a:rPr lang="cs-CZ" altLang="cs-CZ" sz="2400" dirty="0">
                <a:latin typeface="Arial" charset="0"/>
                <a:cs typeface="Arial" charset="0"/>
              </a:rPr>
              <a:t>územní správa x územní samospráva</a:t>
            </a:r>
          </a:p>
          <a:p>
            <a:pPr>
              <a:defRPr/>
            </a:pPr>
            <a:r>
              <a:rPr lang="cs-CZ" altLang="cs-CZ" sz="2400" dirty="0">
                <a:latin typeface="Arial" charset="0"/>
                <a:cs typeface="Arial" charset="0"/>
              </a:rPr>
              <a:t>z. č. 36/1960 Sb., o územním členění státu, ve znění pozdějších předpisů</a:t>
            </a:r>
          </a:p>
          <a:p>
            <a:pPr>
              <a:defRPr/>
            </a:pPr>
            <a:r>
              <a:rPr lang="cs-CZ" altLang="cs-CZ" sz="2400" dirty="0">
                <a:latin typeface="Arial" charset="0"/>
                <a:cs typeface="Arial" charset="0"/>
              </a:rPr>
              <a:t>§ 1 </a:t>
            </a:r>
            <a:r>
              <a:rPr lang="cs-CZ" altLang="cs-CZ" sz="2400" i="1" dirty="0">
                <a:latin typeface="Arial" charset="0"/>
                <a:cs typeface="Arial" charset="0"/>
              </a:rPr>
              <a:t>„Území Republiky československé se dělí na kraje, kraje se dělí na okresy a okresy se dělí na obce a vojenské újezdy.“ – </a:t>
            </a:r>
            <a:r>
              <a:rPr lang="cs-CZ" altLang="cs-CZ" sz="2400" dirty="0">
                <a:latin typeface="Arial" charset="0"/>
                <a:cs typeface="Arial" charset="0"/>
              </a:rPr>
              <a:t>7 „velkých“ krajů + Praha</a:t>
            </a:r>
          </a:p>
          <a:p>
            <a:pPr>
              <a:defRPr/>
            </a:pPr>
            <a:r>
              <a:rPr lang="cs-CZ" altLang="cs-CZ" sz="2400" dirty="0">
                <a:latin typeface="Arial" charset="0"/>
                <a:cs typeface="Arial" charset="0"/>
              </a:rPr>
              <a:t>územní samospráva a zájmová samospráva</a:t>
            </a:r>
          </a:p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smíšený model </a:t>
            </a:r>
            <a:r>
              <a:rPr lang="cs-CZ" altLang="cs-CZ" sz="2400" dirty="0">
                <a:latin typeface="Arial" charset="0"/>
                <a:cs typeface="Arial" charset="0"/>
              </a:rPr>
              <a:t>– obce a kraje vykonávají nejen samosprávu, ale i státní správu (samostatná a přenesená působnost)</a:t>
            </a:r>
          </a:p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místní (obecní) úroveň </a:t>
            </a:r>
            <a:r>
              <a:rPr lang="cs-CZ" altLang="cs-CZ" sz="2400" dirty="0">
                <a:latin typeface="Arial" charset="0"/>
                <a:cs typeface="Arial" charset="0"/>
              </a:rPr>
              <a:t>územní správy (samosprávy)</a:t>
            </a:r>
          </a:p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regionální (krajská) úroveň </a:t>
            </a:r>
            <a:r>
              <a:rPr lang="cs-CZ" altLang="cs-CZ" sz="2400" dirty="0">
                <a:latin typeface="Arial" charset="0"/>
                <a:cs typeface="Arial" charset="0"/>
              </a:rPr>
              <a:t>územní správy (samosprávy)</a:t>
            </a:r>
          </a:p>
          <a:p>
            <a:pPr>
              <a:defRPr/>
            </a:pPr>
            <a:r>
              <a:rPr lang="cs-CZ" altLang="cs-CZ" sz="2400" dirty="0">
                <a:latin typeface="Arial" charset="0"/>
                <a:cs typeface="Arial" charset="0"/>
              </a:rPr>
              <a:t>do 2003 okresní úřady v čele s přednostou (státní správa)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253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2. Organizace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2400" b="1" dirty="0" smtClean="0">
                <a:latin typeface="Arial" charset="0"/>
                <a:cs typeface="Arial" charset="0"/>
              </a:rPr>
              <a:t>Obec/kraj</a:t>
            </a:r>
            <a:r>
              <a:rPr lang="cs-CZ" altLang="cs-CZ" sz="2400" dirty="0" smtClean="0">
                <a:latin typeface="Arial" charset="0"/>
                <a:cs typeface="Arial" charset="0"/>
              </a:rPr>
              <a:t> jako základní/vyšší </a:t>
            </a:r>
            <a:r>
              <a:rPr lang="cs-CZ" altLang="cs-CZ" sz="2400" dirty="0">
                <a:latin typeface="Arial" charset="0"/>
                <a:cs typeface="Arial" charset="0"/>
              </a:rPr>
              <a:t>samosprávné společenství</a:t>
            </a:r>
          </a:p>
          <a:p>
            <a:pPr lvl="1"/>
            <a:r>
              <a:rPr lang="cs-CZ" altLang="cs-CZ" sz="2000" b="1" dirty="0">
                <a:latin typeface="Arial" charset="0"/>
                <a:cs typeface="Arial" charset="0"/>
              </a:rPr>
              <a:t>osobní pilíř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r>
              <a:rPr lang="cs-CZ" altLang="cs-CZ" sz="2000" dirty="0">
                <a:latin typeface="Arial" charset="0"/>
                <a:cs typeface="Arial" charset="0"/>
              </a:rPr>
              <a:t>– občan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obce, kraje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/>
            <a:r>
              <a:rPr lang="cs-CZ" altLang="cs-CZ" sz="2000" b="1" dirty="0">
                <a:latin typeface="Arial" charset="0"/>
                <a:cs typeface="Arial" charset="0"/>
              </a:rPr>
              <a:t>územní pilíř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r>
              <a:rPr lang="cs-CZ" altLang="cs-CZ" sz="2000" dirty="0">
                <a:latin typeface="Arial" charset="0"/>
                <a:cs typeface="Arial" charset="0"/>
              </a:rPr>
              <a:t>– území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obce, kraje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/>
            <a:r>
              <a:rPr lang="cs-CZ" altLang="cs-CZ" sz="2000" b="1" dirty="0">
                <a:latin typeface="Arial" charset="0"/>
                <a:cs typeface="Arial" charset="0"/>
              </a:rPr>
              <a:t>právní </a:t>
            </a:r>
            <a:r>
              <a:rPr lang="cs-CZ" altLang="cs-CZ" sz="2000" b="1" dirty="0" smtClean="0">
                <a:latin typeface="Arial" charset="0"/>
                <a:cs typeface="Arial" charset="0"/>
              </a:rPr>
              <a:t>pilíř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r>
              <a:rPr lang="cs-CZ" altLang="cs-CZ" sz="2000" dirty="0">
                <a:latin typeface="Arial" charset="0"/>
                <a:cs typeface="Arial" charset="0"/>
              </a:rPr>
              <a:t>– právnické osoby, vystupují v právních vztazích svým jménem a nesou odpovědnost, vydávají právní předpisy obce</a:t>
            </a:r>
          </a:p>
          <a:p>
            <a:pPr lvl="1"/>
            <a:r>
              <a:rPr lang="cs-CZ" altLang="cs-CZ" sz="2000" b="1" dirty="0">
                <a:latin typeface="Arial" charset="0"/>
                <a:cs typeface="Arial" charset="0"/>
              </a:rPr>
              <a:t>ekonomický pilíř </a:t>
            </a:r>
            <a:r>
              <a:rPr lang="cs-CZ" altLang="cs-CZ" sz="2000" dirty="0">
                <a:latin typeface="Arial" charset="0"/>
                <a:cs typeface="Arial" charset="0"/>
              </a:rPr>
              <a:t>obce – korporace, územní rozpočet, majetek…</a:t>
            </a:r>
          </a:p>
          <a:p>
            <a:r>
              <a:rPr lang="cs-CZ" altLang="cs-CZ" sz="2400" b="1" dirty="0">
                <a:latin typeface="Arial" charset="0"/>
                <a:cs typeface="Arial" charset="0"/>
              </a:rPr>
              <a:t>zákon o obcích, tzv. obecní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zřízení</a:t>
            </a:r>
          </a:p>
          <a:p>
            <a:r>
              <a:rPr lang="cs-CZ" altLang="cs-CZ" sz="2400" dirty="0" smtClean="0">
                <a:latin typeface="Arial" charset="0"/>
                <a:cs typeface="Arial" charset="0"/>
              </a:rPr>
              <a:t>obec</a:t>
            </a:r>
            <a:r>
              <a:rPr lang="cs-CZ" altLang="cs-CZ" sz="2400" dirty="0">
                <a:latin typeface="Arial" charset="0"/>
                <a:cs typeface="Arial" charset="0"/>
              </a:rPr>
              <a:t>, město, městys, statutární město</a:t>
            </a:r>
          </a:p>
          <a:p>
            <a:r>
              <a:rPr lang="cs-CZ" altLang="cs-CZ" sz="2400" dirty="0">
                <a:latin typeface="Arial" charset="0"/>
                <a:cs typeface="Arial" charset="0"/>
              </a:rPr>
              <a:t>samostatná působnost a přenesená působnost (obce, pověřené obce, obce s rozšířenou působností)</a:t>
            </a:r>
          </a:p>
          <a:p>
            <a:r>
              <a:rPr lang="cs-CZ" altLang="cs-CZ" sz="2400" b="1" dirty="0">
                <a:latin typeface="Arial" charset="0"/>
                <a:cs typeface="Arial" charset="0"/>
              </a:rPr>
              <a:t>orgány obce: </a:t>
            </a:r>
            <a:r>
              <a:rPr lang="cs-CZ" altLang="cs-CZ" sz="2400" dirty="0">
                <a:latin typeface="Arial" charset="0"/>
                <a:cs typeface="Arial" charset="0"/>
              </a:rPr>
              <a:t>zastupitelstvo obce, rada obce, starosta, obecní úřad, zvláštní orgány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obce</a:t>
            </a:r>
          </a:p>
          <a:p>
            <a:r>
              <a:rPr lang="cs-CZ" altLang="cs-CZ" sz="2400" b="1" dirty="0" smtClean="0">
                <a:latin typeface="Arial" charset="0"/>
                <a:cs typeface="Arial" charset="0"/>
              </a:rPr>
              <a:t>zákon </a:t>
            </a:r>
            <a:r>
              <a:rPr lang="cs-CZ" altLang="cs-CZ" sz="2400" b="1" dirty="0">
                <a:latin typeface="Arial" charset="0"/>
                <a:cs typeface="Arial" charset="0"/>
              </a:rPr>
              <a:t>o krajích, krajské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zřízení + zákon o hlavním městě Praze</a:t>
            </a:r>
            <a:endParaRPr lang="cs-CZ" altLang="cs-CZ" sz="2400" b="1" dirty="0">
              <a:latin typeface="Arial" charset="0"/>
              <a:cs typeface="Arial" charset="0"/>
            </a:endParaRPr>
          </a:p>
          <a:p>
            <a:endParaRPr lang="cs-CZ" altLang="cs-CZ" sz="24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8605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Činnost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400" dirty="0" smtClean="0">
                <a:latin typeface="Arial" charset="0"/>
                <a:cs typeface="Arial" charset="0"/>
              </a:rPr>
              <a:t>vrchnostenské </a:t>
            </a:r>
            <a:r>
              <a:rPr lang="cs-CZ" altLang="cs-CZ" sz="2400" dirty="0">
                <a:latin typeface="Arial" charset="0"/>
                <a:cs typeface="Arial" charset="0"/>
              </a:rPr>
              <a:t>a </a:t>
            </a:r>
            <a:r>
              <a:rPr lang="cs-CZ" altLang="cs-CZ" sz="2400" dirty="0" err="1">
                <a:latin typeface="Arial" charset="0"/>
                <a:cs typeface="Arial" charset="0"/>
              </a:rPr>
              <a:t>nevrchnostenské</a:t>
            </a:r>
            <a:r>
              <a:rPr lang="cs-CZ" altLang="cs-CZ" sz="2400" dirty="0">
                <a:latin typeface="Arial" charset="0"/>
                <a:cs typeface="Arial" charset="0"/>
              </a:rPr>
              <a:t> pojetí VS</a:t>
            </a:r>
          </a:p>
          <a:p>
            <a:r>
              <a:rPr lang="cs-CZ" altLang="cs-CZ" sz="2400" dirty="0">
                <a:latin typeface="Arial" charset="0"/>
                <a:cs typeface="Arial" charset="0"/>
              </a:rPr>
              <a:t>VS jako projev realizace výkonné moci ve státě</a:t>
            </a:r>
          </a:p>
          <a:p>
            <a:r>
              <a:rPr lang="cs-CZ" altLang="cs-CZ" sz="2400" dirty="0">
                <a:latin typeface="Arial" charset="0"/>
                <a:cs typeface="Arial" charset="0"/>
              </a:rPr>
              <a:t>VS jako činnost vedle zákonodárství a soudnictví</a:t>
            </a:r>
          </a:p>
          <a:p>
            <a:r>
              <a:rPr lang="cs-CZ" altLang="cs-CZ" sz="2400" dirty="0">
                <a:latin typeface="Arial" charset="0"/>
                <a:cs typeface="Arial" charset="0"/>
              </a:rPr>
              <a:t>VS jako správní činnost podzákonná, nařizovací a výkonná</a:t>
            </a:r>
          </a:p>
          <a:p>
            <a:r>
              <a:rPr lang="cs-CZ" altLang="cs-CZ" sz="2400" b="1" dirty="0">
                <a:latin typeface="Arial" charset="0"/>
                <a:cs typeface="Arial" charset="0"/>
              </a:rPr>
              <a:t>formy činnosti VS: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správní akty (normativní a individuální)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opatření obecné povahy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veřejnoprávní smlouvy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faktické úkony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další formy činnosti ve VS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1957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dirty="0">
                <a:latin typeface="Arial" charset="0"/>
                <a:cs typeface="Arial" charset="0"/>
              </a:rPr>
              <a:t>Zvláštní část SP jako hmotněprávní úprava jednotlivých úseků VS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Vnitřní správa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VS školství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VS na úseku zaměstnanosti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VS na úseku živnostenského podnikání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VS na úseku zdravotnictví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VS na úseku katastru nemovitostí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VS na úseku územního plánování a stavebního řádu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Bezpečnostní správa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Správa obrany státu atd.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8176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u="sng" dirty="0" smtClean="0">
                <a:latin typeface="Arial" charset="0"/>
                <a:cs typeface="Arial" charset="0"/>
              </a:rPr>
              <a:t>1</a:t>
            </a:r>
            <a:r>
              <a:rPr lang="cs-CZ" altLang="cs-CZ" sz="2400" b="1" u="sng" dirty="0">
                <a:latin typeface="Arial" charset="0"/>
                <a:cs typeface="Arial" charset="0"/>
              </a:rPr>
              <a:t>. Vnitřní správa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Oblasti: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Zabezpečení osobního stavu obyvatelstva 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Sdružovací a shromažďovací právo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Archivnictví, vidimace a legalizace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Územní členění státu, státní symboly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Organizace vnitřní správy: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Ministerstvo vnitra, orgány krajů a obcí v přenesené působnosti, Policie ČR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9201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000" b="1" i="1" dirty="0" smtClean="0">
                <a:latin typeface="Arial" charset="0"/>
                <a:cs typeface="Arial" charset="0"/>
              </a:rPr>
              <a:t>Prameny </a:t>
            </a:r>
            <a:r>
              <a:rPr lang="cs-CZ" altLang="cs-CZ" sz="2000" b="1" i="1" dirty="0">
                <a:latin typeface="Arial" charset="0"/>
                <a:cs typeface="Arial" charset="0"/>
              </a:rPr>
              <a:t>právní úpravy (vše ve znění pozdějších předpisů):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301/2000 Sb., o matrikách, jménu a příjmení a o změně některých zákonů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133/2000 Sb., o evidenci obyvatel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328/1999 Sb., o občanských průkazech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329/1999 Sb., o cestovních dokladech …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326/1999 Sb., o pobytech cizinců na území České republiky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325/1999 Sb., o azylu…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186/2013 Sb., o státním občanství České republiky a o změně některých zákonů (zákon o státním občanství České republiky)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2781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z="2000" b="1" i="1" dirty="0" smtClean="0">
                <a:latin typeface="Arial" charset="0"/>
                <a:cs typeface="Arial" charset="0"/>
              </a:rPr>
              <a:t>Prameny </a:t>
            </a:r>
            <a:r>
              <a:rPr lang="cs-CZ" altLang="cs-CZ" sz="2000" b="1" i="1" dirty="0">
                <a:latin typeface="Arial" charset="0"/>
                <a:cs typeface="Arial" charset="0"/>
              </a:rPr>
              <a:t>právní úpravy (vše ve znění pozdějších předpisů):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84/1990 Sb., o právu shromažďovacím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89/2012 Sb., občanský zákoník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499/2004 Sb., o archivnictví a spisové službě a o změně některých zákonů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21/2006 Sb., o ověřování opisu nebo kopie s listinou a o ověřování pravosti podpisu a o změně některých zákonů 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36/1960 Sb., o územním členění státu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3/1993 Sb., o státních symbolech České republiky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352/2001 Sb., o užívání státních symbolů České republiky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8222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000" b="1" i="1" dirty="0" smtClean="0">
                <a:latin typeface="Arial" charset="0"/>
                <a:cs typeface="Arial" charset="0"/>
              </a:rPr>
              <a:t>Pojmy</a:t>
            </a:r>
            <a:r>
              <a:rPr lang="cs-CZ" altLang="cs-CZ" sz="2000" b="1" i="1" dirty="0">
                <a:latin typeface="Arial" charset="0"/>
                <a:cs typeface="Arial" charset="0"/>
              </a:rPr>
              <a:t>:</a:t>
            </a:r>
            <a:endParaRPr lang="cs-CZ" altLang="cs-CZ" sz="2000" i="1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matrika, matriční úřad, matriční kniha, matriční událost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pravidla pro užívání jména a příjmení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pojmy vidimace a legalizace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institut trvalého pobytu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rodné číslo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občanský průkaz, cestovní doklady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pobytové režimy, uprchlík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filiace, ius </a:t>
            </a:r>
            <a:r>
              <a:rPr lang="cs-CZ" altLang="cs-CZ" sz="2000" dirty="0" err="1">
                <a:latin typeface="Arial" charset="0"/>
                <a:cs typeface="Arial" charset="0"/>
              </a:rPr>
              <a:t>sanguinis</a:t>
            </a:r>
            <a:r>
              <a:rPr lang="cs-CZ" altLang="cs-CZ" sz="2000" dirty="0">
                <a:latin typeface="Arial" charset="0"/>
                <a:cs typeface="Arial" charset="0"/>
              </a:rPr>
              <a:t>, ius soli, opce, naturalizace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spolek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oznamovací princip, svolavatel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7404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Osnova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</a:t>
            </a:r>
          </a:p>
          <a:p>
            <a:r>
              <a:rPr lang="cs-CZ" dirty="0"/>
              <a:t>1. </a:t>
            </a:r>
            <a:r>
              <a:rPr lang="cs-CZ" dirty="0" smtClean="0"/>
              <a:t>Pojem veřejná správa</a:t>
            </a:r>
            <a:endParaRPr lang="cs-CZ" dirty="0"/>
          </a:p>
          <a:p>
            <a:r>
              <a:rPr lang="cs-CZ" dirty="0"/>
              <a:t>2. Organizace veřejné správy</a:t>
            </a:r>
          </a:p>
          <a:p>
            <a:r>
              <a:rPr lang="cs-CZ" dirty="0"/>
              <a:t>3. Činnost veřejné </a:t>
            </a:r>
            <a:r>
              <a:rPr lang="cs-CZ" dirty="0" smtClean="0"/>
              <a:t>správy</a:t>
            </a:r>
          </a:p>
          <a:p>
            <a:r>
              <a:rPr lang="cs-CZ" dirty="0" smtClean="0"/>
              <a:t>4. Stručná charakteristika jednotlivých úseků veřejné správy</a:t>
            </a:r>
            <a:endParaRPr lang="cs-CZ" dirty="0"/>
          </a:p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135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u="sng" dirty="0" smtClean="0">
                <a:latin typeface="Arial" charset="0"/>
                <a:cs typeface="Arial" charset="0"/>
              </a:rPr>
              <a:t>2</a:t>
            </a:r>
            <a:r>
              <a:rPr lang="cs-CZ" altLang="cs-CZ" sz="2400" b="1" u="sng" dirty="0">
                <a:latin typeface="Arial" charset="0"/>
                <a:cs typeface="Arial" charset="0"/>
              </a:rPr>
              <a:t>. Veřejná správa školství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Oblasti: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Regionální školství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Vysoké školství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Organizace veřejné správy školství: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Ministerstvo školství, mládeže a tělovýchovy, Česká školní inspekce, krajský úřad a obecní úřad obce s rozšířenou působností v přenesené působnosti, kraj a obec 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3002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b="1" i="1" dirty="0" smtClean="0">
                <a:latin typeface="Arial" charset="0"/>
                <a:cs typeface="Arial" charset="0"/>
              </a:rPr>
              <a:t>Prameny </a:t>
            </a:r>
            <a:r>
              <a:rPr lang="cs-CZ" altLang="cs-CZ" sz="2000" b="1" i="1" dirty="0">
                <a:latin typeface="Arial" charset="0"/>
                <a:cs typeface="Arial" charset="0"/>
              </a:rPr>
              <a:t>právní úpravy (vše ve znění pozdějších předpisů):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Listina základních práv a svobod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561/2004 Sb., o předškolním, základním, středním, vyšším odborném a jiném vzdělávání (školský zákon)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111/1998 Sb., o vysokých školách a o změně a doplnění dalších zákonů (zákon o vysokých školách)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109/2002 Sb., o výkonu ústavní výchovy nebo ochranné výchovy ve školských zařízeních a o preventivně výchovné péči ve školských zařízeních a o změně dalších zákonů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7444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z="2000" b="1" i="1" dirty="0" smtClean="0">
                <a:latin typeface="Arial" charset="0"/>
                <a:cs typeface="Arial" charset="0"/>
              </a:rPr>
              <a:t>Pojmy</a:t>
            </a:r>
            <a:r>
              <a:rPr lang="cs-CZ" altLang="cs-CZ" sz="2000" b="1" i="1" dirty="0">
                <a:latin typeface="Arial" charset="0"/>
                <a:cs typeface="Arial" charset="0"/>
              </a:rPr>
              <a:t>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právo na vzdělání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vzdělávací soustava, výchova a vzdělávání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předškolní vzdělávání, základní vzdělávání, vyšší odborné vzdělávání, vzdělávání v konzervatoři a další vzdělávání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veřejné, státní a soukromé vysoké školy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univerzitní a neuniverzitní vysoké školy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orgány vysoké školy, vnitřní předpisy vysoké školy, akademická obec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akreditace, studijní program a studijní obor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studium – bakalářský, magisterský a doktorský studijní program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rozhodování o právech a povinnostech studentů a uchazečů, rozhodování o právech a povinnostech akademických pracovníků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492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b="1" u="sng" dirty="0" smtClean="0">
                <a:latin typeface="Arial" charset="0"/>
                <a:cs typeface="Arial" charset="0"/>
              </a:rPr>
              <a:t>3</a:t>
            </a:r>
            <a:r>
              <a:rPr lang="cs-CZ" altLang="cs-CZ" sz="2400" b="1" u="sng" dirty="0">
                <a:latin typeface="Arial" charset="0"/>
                <a:cs typeface="Arial" charset="0"/>
              </a:rPr>
              <a:t>. Veřejná správa na úseku zaměstnanosti 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Organizace veřejné správy na úseku zaměstnanosti: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Ministerstvo práce a sociálních věcí ČR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Úřad práce ČR – Generální ředitelství Úřadu práce ČR, Krajské pobočky Úřadu práce, Kontaktní pracoviště Úřadu práce ČR 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Prameny právní úpravy (vše ve znění pozdějších předpisů):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Listina základních práv a svobod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73/2011 Sb., o Úřadu práce ČR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435/2004 Sb., o zaměstnanosti 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251/2005 Sb., o inspekci práce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7638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sz="2000" b="1" i="1" dirty="0" smtClean="0"/>
              <a:t>Pojmy</a:t>
            </a:r>
            <a:r>
              <a:rPr lang="cs-CZ" sz="2000" b="1" i="1" dirty="0"/>
              <a:t>: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právo na zaměstnání</a:t>
            </a:r>
          </a:p>
          <a:p>
            <a:pPr>
              <a:defRPr/>
            </a:pPr>
            <a:r>
              <a:rPr lang="cs-CZ" sz="2000" dirty="0"/>
              <a:t>vhodné zaměstnání</a:t>
            </a:r>
          </a:p>
          <a:p>
            <a:pPr>
              <a:defRPr/>
            </a:pPr>
            <a:r>
              <a:rPr lang="cs-CZ" sz="2000" dirty="0"/>
              <a:t>státní politika zaměstnanosti</a:t>
            </a:r>
          </a:p>
          <a:p>
            <a:pPr>
              <a:defRPr/>
            </a:pPr>
            <a:r>
              <a:rPr lang="cs-CZ" sz="2000" dirty="0"/>
              <a:t>aktivní politika zaměstnanosti, pasivní politika zaměstnanosti</a:t>
            </a:r>
          </a:p>
          <a:p>
            <a:pPr>
              <a:defRPr/>
            </a:pPr>
            <a:r>
              <a:rPr lang="cs-CZ" sz="2000" dirty="0"/>
              <a:t>zásada bezplatnosti a zprostředkování zaměstnání</a:t>
            </a:r>
          </a:p>
          <a:p>
            <a:pPr>
              <a:defRPr/>
            </a:pPr>
            <a:r>
              <a:rPr lang="cs-CZ" sz="2000" dirty="0"/>
              <a:t>rekvalifikace</a:t>
            </a:r>
          </a:p>
          <a:p>
            <a:pPr>
              <a:defRPr/>
            </a:pPr>
            <a:r>
              <a:rPr lang="cs-CZ" sz="2000" dirty="0"/>
              <a:t>úloha Ministerstva práce a sociálních věcí ČR </a:t>
            </a:r>
          </a:p>
          <a:p>
            <a:pPr>
              <a:defRPr/>
            </a:pPr>
            <a:r>
              <a:rPr lang="cs-CZ" sz="2000" dirty="0"/>
              <a:t>úloha Generálního ředitelství Úřadu práce ČR</a:t>
            </a:r>
          </a:p>
          <a:p>
            <a:pPr>
              <a:defRPr/>
            </a:pPr>
            <a:r>
              <a:rPr lang="cs-CZ" sz="2000" dirty="0"/>
              <a:t>úloha Krajské pobočky Úřadu práce</a:t>
            </a:r>
          </a:p>
          <a:p>
            <a:pPr>
              <a:defRPr/>
            </a:pPr>
            <a:r>
              <a:rPr lang="cs-CZ" sz="2000" dirty="0"/>
              <a:t>obecní a krajské zřízení a zaměstnanost</a:t>
            </a:r>
          </a:p>
          <a:p>
            <a:pPr>
              <a:defRPr/>
            </a:pPr>
            <a:r>
              <a:rPr lang="cs-CZ" sz="2000" dirty="0"/>
              <a:t>kontrolní mechanismy na úseku zaměstnanosti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2807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z="2000" b="1" u="sng" dirty="0" smtClean="0">
                <a:latin typeface="Arial" charset="0"/>
                <a:cs typeface="Arial" charset="0"/>
              </a:rPr>
              <a:t>4</a:t>
            </a:r>
            <a:r>
              <a:rPr lang="cs-CZ" altLang="cs-CZ" sz="2000" b="1" u="sng" dirty="0">
                <a:latin typeface="Arial" charset="0"/>
                <a:cs typeface="Arial" charset="0"/>
              </a:rPr>
              <a:t>. Veřejná správa na úseku živnostenského podnikání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Organizace veřejné správy na úseku živnostenské správy: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Živnostenský úřad ČR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Krajské živnostenské úřady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obecní živnostenské úřady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Prameny právní úpravy (vše ve znění pozdějších předpisů):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455/1991 Sb., o živnostenském podnikání (živnostenský zákon)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570/1991 Sb., o živnostenských úřadech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Pojmy: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živnost, živnost koncesovaná, živnost ohlašovací (volná, řemeslná a vázaná), živnostenské podnikání, subjekt živnostenského podnikání, živnostenské oprávnění překážky provozování živnosti, vznik a zánik živnostenské oprávnění, živnostenský rejstřík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6765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z="2000" b="1" u="sng" dirty="0" smtClean="0">
                <a:latin typeface="Arial" charset="0"/>
                <a:cs typeface="Arial" charset="0"/>
              </a:rPr>
              <a:t>5</a:t>
            </a:r>
            <a:r>
              <a:rPr lang="cs-CZ" altLang="cs-CZ" sz="2000" b="1" u="sng" dirty="0">
                <a:latin typeface="Arial" charset="0"/>
                <a:cs typeface="Arial" charset="0"/>
              </a:rPr>
              <a:t>. Veřejná správa na úseku zdravotnictví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Organizace veřejné správy na úseku zdravotnictví: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Ministerstvo zdravotnictví ČR, Státní ústav pro kontrolu léčiv, Ústav zdravotnických informací a statistiky ČR, zdravotní ústavy, Státní zdravotní ústav, krajské hygienické stanice, obce a kraje v přenesené působnosti, Česká lékařská komora, Česká stomatologická komora, Česká lékárnická komora  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Oblasti: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medicínské právo (pracovníci ve zdravotnictví, zdravotní služby, poskytovatelé zdravotních služeb)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farmaceutické právo (léčiva, zdravotnické prostředky)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samostatné oblasti zdravotnického práva zdravotní pojištění, vytváření a ochrana zdravých životních podmínek, návykové látky, přírodní léčivé zdroje, stavovské organizace a odborná veřejnost, zdravotnické informační systémy)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248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2000" b="1" i="1" dirty="0" smtClean="0">
                <a:latin typeface="Arial" charset="0"/>
                <a:cs typeface="Arial" charset="0"/>
              </a:rPr>
              <a:t>Prameny právní úpravy (vše ve znění pozdějších předpisů):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372/2011 Sb., o zdravotních službách a podmínkách jejich poskytování (zákon o zdravotních službách)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373/2011 Sb., o specifických zdravotních službách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374/2011 Sb., o zdravotnické záchranné službě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378/2007 Sb., o léčivech a o změnách některých souvisejících zákonů (zákon o léčivech)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258/2000 Sb., o ochraně veřejného zdraví a o změně… 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167/1998 Sb., o návykových látkách a o změně některých dalších zákonů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164/2001 Sb. o přírodních léčivých zdrojích, zdrojích přírodních minerálních vod, přírodních léčebných lázních a lázeňských místech a o změně některých souvisejících zákonů (lázeňský zákon)</a:t>
            </a:r>
          </a:p>
          <a:p>
            <a:r>
              <a:rPr lang="cs-CZ" altLang="cs-CZ" sz="2000" dirty="0" smtClean="0">
                <a:latin typeface="Arial" charset="0"/>
                <a:cs typeface="Arial" charset="0"/>
              </a:rPr>
              <a:t>zákon č. 220/1991 Sb., o České lékařské komoře, České stomatologické komoře a České lékárnické komoře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6281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400" b="1" u="sng" dirty="0" smtClean="0">
                <a:latin typeface="Arial" charset="0"/>
                <a:cs typeface="Arial" charset="0"/>
              </a:rPr>
              <a:t>6</a:t>
            </a:r>
            <a:r>
              <a:rPr lang="cs-CZ" altLang="cs-CZ" sz="2400" b="1" u="sng" dirty="0">
                <a:latin typeface="Arial" charset="0"/>
                <a:cs typeface="Arial" charset="0"/>
              </a:rPr>
              <a:t>. Veřejná správa na úseku katastru nemovitostí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Prameny právní úpravy (vše ve znění pozdějších předpisů):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nový zákon – zákon č. 256/2013 Sb., o katastru nemovitostí (katastrální zákon)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zrušen zákon č. 344/1992 Sb., o katastru nemovitostí České republiky (katastrální zákon)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zrušen zákon č. 265/1992 Sb., o zápisech vlastnických a jiných věcných práv k nemovitostem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zákon č. 359/1992 Sb., o zeměměřických a katastrálních orgánech</a:t>
            </a:r>
          </a:p>
          <a:p>
            <a:r>
              <a:rPr lang="cs-CZ" altLang="cs-CZ" sz="2000" b="1" i="1" dirty="0">
                <a:latin typeface="Arial" charset="0"/>
                <a:cs typeface="Arial" charset="0"/>
              </a:rPr>
              <a:t>Organizace veřejné správy na úseku katastru nemovitostí: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Český úřad katastrální a zeměměřičský, Zeměměřický úřad, zeměměřické a katastrální inspektoráty, katastrální úřady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3524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4. Stručná charakteristika jednotlivých úseků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2400" b="1" u="sng" dirty="0">
                <a:latin typeface="Arial" charset="0"/>
                <a:cs typeface="Arial" charset="0"/>
              </a:rPr>
              <a:t>7. Veřejná správa na úseku památkové péče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viz zákon č. 20/1987 Sb., o státní památkové péči</a:t>
            </a:r>
          </a:p>
          <a:p>
            <a:r>
              <a:rPr lang="cs-CZ" altLang="cs-CZ" sz="2400" b="1" u="sng" dirty="0">
                <a:latin typeface="Arial" charset="0"/>
                <a:cs typeface="Arial" charset="0"/>
              </a:rPr>
              <a:t>8. Veřejná správa na úseku územního plánování a stavebního řádu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viz zákon č. 183/2006 Sb., o územním plánování a stavebním řádu (stavební zákon)</a:t>
            </a:r>
          </a:p>
          <a:p>
            <a:r>
              <a:rPr lang="cs-CZ" altLang="cs-CZ" sz="2400" b="1" u="sng" dirty="0">
                <a:latin typeface="Arial" charset="0"/>
                <a:cs typeface="Arial" charset="0"/>
              </a:rPr>
              <a:t>9. Veřejná správa na úseku vyvlastnění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viz zákon č. 184/2006 Sb. o odnětí nebo omezení vlastnického práva k pozemku nebo ke stavbě (zákon o vyvlastnění)</a:t>
            </a:r>
          </a:p>
          <a:p>
            <a:r>
              <a:rPr lang="cs-CZ" altLang="cs-CZ" sz="2400" b="1" u="sng" dirty="0">
                <a:latin typeface="Arial" charset="0"/>
                <a:cs typeface="Arial" charset="0"/>
              </a:rPr>
              <a:t>10. Veřejná správa na úseku pozemních komunikací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r>
              <a:rPr lang="cs-CZ" altLang="cs-CZ" sz="2000" dirty="0">
                <a:latin typeface="Arial" charset="0"/>
                <a:cs typeface="Arial" charset="0"/>
              </a:rPr>
              <a:t>viz zákon č. 13/1997 Sb., o pozemních komunikacích</a:t>
            </a:r>
          </a:p>
          <a:p>
            <a:r>
              <a:rPr lang="cs-CZ" altLang="cs-CZ" sz="2400" b="1" u="sng" dirty="0">
                <a:latin typeface="Arial" charset="0"/>
                <a:cs typeface="Arial" charset="0"/>
              </a:rPr>
              <a:t>11. Bezpečnostní správa a správa obrany státu</a:t>
            </a:r>
          </a:p>
          <a:p>
            <a:r>
              <a:rPr lang="cs-CZ" altLang="cs-CZ" sz="2000" dirty="0">
                <a:latin typeface="Arial" charset="0"/>
                <a:cs typeface="Arial" charset="0"/>
              </a:rPr>
              <a:t>samostatné přednášky</a:t>
            </a:r>
          </a:p>
          <a:p>
            <a:endParaRPr lang="cs-CZ" altLang="cs-CZ" sz="2000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6094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Cíl přednášky: </a:t>
            </a:r>
            <a:endParaRPr lang="cs-CZ" sz="2400" dirty="0"/>
          </a:p>
          <a:p>
            <a:pPr lvl="1" algn="just"/>
            <a:r>
              <a:rPr lang="cs-CZ" sz="2000" dirty="0"/>
              <a:t>seznámit studenty s </a:t>
            </a:r>
            <a:r>
              <a:rPr lang="cs-CZ" sz="2000" dirty="0" smtClean="0"/>
              <a:t>pojmem „veřejná správa“, organizací </a:t>
            </a:r>
            <a:r>
              <a:rPr lang="cs-CZ" sz="2000" dirty="0"/>
              <a:t>a činností veřejné </a:t>
            </a:r>
            <a:r>
              <a:rPr lang="cs-CZ" sz="2000" dirty="0" smtClean="0"/>
              <a:t>správy a stručně charakterizovat vybrané úseky veřejné správy, bezpečnostní správě a správě obrany státu pak bude věnována pozornost v rámci samostatných témat.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1939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Veřejná správa je ústřední pojem správního práva a jako taková se realizuje na rozličných úsecích.</a:t>
            </a:r>
          </a:p>
          <a:p>
            <a:pPr algn="just"/>
            <a:r>
              <a:rPr lang="cs-CZ" dirty="0" smtClean="0"/>
              <a:t>Veřejná správa se organizuje jak na ústřední, tak na územní úrovni.</a:t>
            </a:r>
          </a:p>
          <a:p>
            <a:pPr algn="just"/>
            <a:r>
              <a:rPr lang="cs-CZ" dirty="0" smtClean="0"/>
              <a:t>Výsledky činností ve veřejné správě jsou kromě správních aktů i další formy činnosti správních orgánů.</a:t>
            </a:r>
          </a:p>
          <a:p>
            <a:pPr algn="just"/>
            <a:r>
              <a:rPr lang="cs-CZ" dirty="0" smtClean="0"/>
              <a:t>Zákonný výkon na všech těchto úsecích má zajistit systém záruk zákonnosti ve veřejné správě.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</a:t>
            </a:r>
            <a:r>
              <a:rPr lang="cs-CZ" sz="1200" b="1"/>
              <a:t>(K-102)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9057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JURNÍKOVÁ, Jana. </a:t>
            </a:r>
            <a:r>
              <a:rPr lang="cs-CZ" i="1" dirty="0"/>
              <a:t>Správní právo: zvláštní část: studijní text pro bakaláře.</a:t>
            </a:r>
            <a:r>
              <a:rPr lang="cs-CZ" dirty="0"/>
              <a:t> Brno: Masarykova univerzita, 2013. ISBN 978-80-210-6272-6.</a:t>
            </a:r>
          </a:p>
          <a:p>
            <a:pPr algn="just"/>
            <a:r>
              <a:rPr lang="cs-CZ" dirty="0"/>
              <a:t>POTĚŠIL, Lukáš, </a:t>
            </a:r>
            <a:r>
              <a:rPr lang="cs-CZ" dirty="0" err="1"/>
              <a:t>Radislav</a:t>
            </a:r>
            <a:r>
              <a:rPr lang="cs-CZ" dirty="0"/>
              <a:t> BRAŽINA, David HEJČ, </a:t>
            </a:r>
            <a:r>
              <a:rPr lang="cs-CZ" dirty="0" err="1"/>
              <a:t>Alžbeta</a:t>
            </a:r>
            <a:r>
              <a:rPr lang="cs-CZ" dirty="0"/>
              <a:t> KRÁLOVÁ a Jiří VENCLÍČEK. </a:t>
            </a:r>
            <a:r>
              <a:rPr lang="cs-CZ" i="1" dirty="0"/>
              <a:t>Správní právo - zvláštní část: (v příkladech a otázkách).</a:t>
            </a:r>
            <a:r>
              <a:rPr lang="cs-CZ" dirty="0"/>
              <a:t> Brno: Masarykova univerzita, 2017. ISBN 978-80-210-8450-6.</a:t>
            </a:r>
          </a:p>
          <a:p>
            <a:pPr algn="just"/>
            <a:r>
              <a:rPr lang="cs-CZ" dirty="0"/>
              <a:t>SKORUŠA, Leopold a kol. </a:t>
            </a:r>
            <a:r>
              <a:rPr lang="cs-CZ" i="1" dirty="0"/>
              <a:t>Základy práva a vybrané kapitoly mezinárodního humanitárního práva: studijní text</a:t>
            </a:r>
            <a:r>
              <a:rPr lang="cs-CZ" dirty="0"/>
              <a:t>. Brno: Univerzita obrany, 2015. ISBN 978-80-7231-447-8.</a:t>
            </a:r>
          </a:p>
          <a:p>
            <a:pPr algn="just"/>
            <a:r>
              <a:rPr lang="cs-CZ" dirty="0"/>
              <a:t>SLÁDEČEK, Vladimír a Olga POUPEROVÁ. </a:t>
            </a:r>
            <a:r>
              <a:rPr lang="cs-CZ" i="1" dirty="0"/>
              <a:t>Správní právo: zvláštní část (vybrané kapitoly).</a:t>
            </a:r>
            <a:r>
              <a:rPr lang="cs-CZ" dirty="0"/>
              <a:t> 2. vyd. Praha: </a:t>
            </a:r>
            <a:r>
              <a:rPr lang="cs-CZ" dirty="0" err="1"/>
              <a:t>Leges</a:t>
            </a:r>
            <a:r>
              <a:rPr lang="cs-CZ" dirty="0"/>
              <a:t>, 2014. Student (</a:t>
            </a:r>
            <a:r>
              <a:rPr lang="cs-CZ" dirty="0" err="1"/>
              <a:t>Leges</a:t>
            </a:r>
            <a:r>
              <a:rPr lang="cs-CZ" dirty="0"/>
              <a:t>). ISBN 978-80-87576-48-9.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</a:t>
            </a:r>
            <a:r>
              <a:rPr lang="cs-CZ" sz="1200" b="1"/>
              <a:t>(K-102)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8070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 Pojem 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Ústředním pojmem obecné části správního práva je pojem veřejná správa (VS), public </a:t>
            </a:r>
            <a:r>
              <a:rPr lang="cs-CZ" dirty="0" err="1" smtClean="0"/>
              <a:t>administration</a:t>
            </a:r>
            <a:r>
              <a:rPr lang="cs-CZ" dirty="0" smtClean="0"/>
              <a:t> (aj.), </a:t>
            </a:r>
            <a:r>
              <a:rPr lang="cs-CZ" dirty="0" err="1" smtClean="0"/>
              <a:t>administratio</a:t>
            </a:r>
            <a:r>
              <a:rPr lang="cs-CZ" dirty="0" smtClean="0"/>
              <a:t>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publicae</a:t>
            </a:r>
            <a:r>
              <a:rPr lang="cs-CZ" dirty="0" smtClean="0"/>
              <a:t> (lat.). </a:t>
            </a:r>
          </a:p>
          <a:p>
            <a:pPr algn="just"/>
            <a:r>
              <a:rPr lang="cs-CZ" b="1" dirty="0" smtClean="0"/>
              <a:t>Veřejná správa </a:t>
            </a:r>
            <a:r>
              <a:rPr lang="cs-CZ" dirty="0" smtClean="0"/>
              <a:t>jako správa veřejných věcí ve veřejném zájmu </a:t>
            </a:r>
          </a:p>
          <a:p>
            <a:pPr lvl="1" algn="just"/>
            <a:r>
              <a:rPr lang="cs-CZ" dirty="0" smtClean="0"/>
              <a:t>veřejná správa = státní správa + samospráva </a:t>
            </a:r>
          </a:p>
          <a:p>
            <a:pPr lvl="1" algn="just"/>
            <a:r>
              <a:rPr lang="cs-CZ" dirty="0" smtClean="0"/>
              <a:t>negativní vymezení – státní činnost vedle zákonodárství a soudnictví </a:t>
            </a:r>
          </a:p>
          <a:p>
            <a:pPr lvl="1" algn="just"/>
            <a:r>
              <a:rPr lang="cs-CZ" dirty="0" smtClean="0"/>
              <a:t>veřejná správa ve funkčním pojetí – činnost správních orgánů </a:t>
            </a:r>
          </a:p>
          <a:p>
            <a:pPr lvl="1" algn="just"/>
            <a:r>
              <a:rPr lang="cs-CZ" dirty="0" smtClean="0"/>
              <a:t>veřejná správa v organizačním pojetí – systém správních orgánů</a:t>
            </a: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9086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 Pojem 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400" dirty="0" smtClean="0">
                <a:latin typeface="Arial" charset="0"/>
                <a:cs typeface="Arial" charset="0"/>
              </a:rPr>
              <a:t>Zákonný </a:t>
            </a:r>
            <a:r>
              <a:rPr lang="cs-CZ" altLang="cs-CZ" sz="2400" dirty="0">
                <a:latin typeface="Arial" charset="0"/>
                <a:cs typeface="Arial" charset="0"/>
              </a:rPr>
              <a:t>výkon veřejné správy má zajistit</a:t>
            </a:r>
            <a:r>
              <a:rPr lang="cs-CZ" altLang="cs-CZ" sz="2400" b="1" dirty="0">
                <a:latin typeface="Arial" charset="0"/>
                <a:cs typeface="Arial" charset="0"/>
              </a:rPr>
              <a:t> systém záruk zákonnosti ve veřejné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správě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–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jako </a:t>
            </a:r>
            <a:r>
              <a:rPr lang="cs-CZ" altLang="cs-CZ" sz="2400" dirty="0">
                <a:latin typeface="Arial" charset="0"/>
                <a:cs typeface="Arial" charset="0"/>
              </a:rPr>
              <a:t>systém právních prostředků k zákonné realizaci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VS.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pPr algn="just"/>
            <a:r>
              <a:rPr lang="cs-CZ" altLang="cs-CZ" sz="2400" b="1" dirty="0" smtClean="0">
                <a:latin typeface="Arial" charset="0"/>
                <a:cs typeface="Arial" charset="0"/>
              </a:rPr>
              <a:t>a) zrušení</a:t>
            </a:r>
            <a:r>
              <a:rPr lang="cs-CZ" altLang="cs-CZ" sz="2400" b="1" dirty="0">
                <a:latin typeface="Arial" charset="0"/>
                <a:cs typeface="Arial" charset="0"/>
              </a:rPr>
              <a:t>, změna a sistace vadných právních aktů </a:t>
            </a:r>
            <a:r>
              <a:rPr lang="cs-CZ" altLang="cs-CZ" sz="2400" dirty="0">
                <a:latin typeface="Arial" charset="0"/>
                <a:cs typeface="Arial" charset="0"/>
              </a:rPr>
              <a:t>(NPA x IPA)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presumpce správnosti </a:t>
            </a:r>
            <a:r>
              <a:rPr lang="cs-CZ" altLang="cs-CZ" sz="2000" dirty="0" err="1">
                <a:latin typeface="Arial" charset="0"/>
                <a:cs typeface="Arial" charset="0"/>
              </a:rPr>
              <a:t>spr</a:t>
            </a:r>
            <a:r>
              <a:rPr lang="cs-CZ" altLang="cs-CZ" sz="2000" dirty="0">
                <a:latin typeface="Arial" charset="0"/>
                <a:cs typeface="Arial" charset="0"/>
              </a:rPr>
              <a:t>. aktů ve VS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NPA – Ústavní soud může zrušit pro rozpor s </a:t>
            </a:r>
            <a:r>
              <a:rPr lang="cs-CZ" altLang="cs-CZ" sz="2000" dirty="0" err="1">
                <a:latin typeface="Arial" charset="0"/>
                <a:cs typeface="Arial" charset="0"/>
              </a:rPr>
              <a:t>pr</a:t>
            </a:r>
            <a:r>
              <a:rPr lang="cs-CZ" altLang="cs-CZ" sz="2000" dirty="0">
                <a:latin typeface="Arial" charset="0"/>
                <a:cs typeface="Arial" charset="0"/>
              </a:rPr>
              <a:t>. řádem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IPA – možnost podat opravný prostředek (odvolání, rozklad, odpor), možnost podat žalobu k soudu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539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 Pojem 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smtClean="0">
                <a:latin typeface="Arial" charset="0"/>
                <a:cs typeface="Arial" charset="0"/>
              </a:rPr>
              <a:t>b) kontrola </a:t>
            </a:r>
            <a:r>
              <a:rPr lang="cs-CZ" altLang="cs-CZ" sz="2400" b="1" dirty="0">
                <a:latin typeface="Arial" charset="0"/>
                <a:cs typeface="Arial" charset="0"/>
              </a:rPr>
              <a:t>VS </a:t>
            </a:r>
            <a:r>
              <a:rPr lang="cs-CZ" altLang="cs-CZ" sz="2400" dirty="0">
                <a:latin typeface="Arial" charset="0"/>
                <a:cs typeface="Arial" charset="0"/>
              </a:rPr>
              <a:t>– správní a vnější (soudy, NKÚ, správní orgány, ombudsman, občané, zákonodárná, zastupitelská)</a:t>
            </a:r>
          </a:p>
          <a:p>
            <a:pPr lvl="1"/>
            <a:r>
              <a:rPr lang="cs-CZ" altLang="cs-CZ" sz="2000" dirty="0">
                <a:latin typeface="Arial" charset="0"/>
                <a:cs typeface="Arial" charset="0"/>
              </a:rPr>
              <a:t>zákon č. 255/2012 Sb., o kontrole (kontrolní řád) </a:t>
            </a:r>
          </a:p>
          <a:p>
            <a:r>
              <a:rPr lang="cs-CZ" altLang="cs-CZ" sz="2400" b="1" dirty="0" smtClean="0">
                <a:latin typeface="Arial" charset="0"/>
                <a:cs typeface="Arial" charset="0"/>
              </a:rPr>
              <a:t>c) přímé </a:t>
            </a:r>
            <a:r>
              <a:rPr lang="cs-CZ" altLang="cs-CZ" sz="2400" b="1" dirty="0">
                <a:latin typeface="Arial" charset="0"/>
                <a:cs typeface="Arial" charset="0"/>
              </a:rPr>
              <a:t>donucení ke splnění povinnosti </a:t>
            </a:r>
            <a:r>
              <a:rPr lang="cs-CZ" altLang="cs-CZ" sz="2400" dirty="0">
                <a:latin typeface="Arial" charset="0"/>
                <a:cs typeface="Arial" charset="0"/>
              </a:rPr>
              <a:t>– bezprostřední zákroky, výkon správních rozhodnutí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8757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 Pojem 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400" b="1" dirty="0" smtClean="0">
                <a:latin typeface="Arial" charset="0"/>
                <a:cs typeface="Arial" charset="0"/>
              </a:rPr>
              <a:t>d) právo </a:t>
            </a:r>
            <a:r>
              <a:rPr lang="cs-CZ" altLang="cs-CZ" sz="2400" b="1" dirty="0">
                <a:latin typeface="Arial" charset="0"/>
                <a:cs typeface="Arial" charset="0"/>
              </a:rPr>
              <a:t>na informace ve VS 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princip publicity VS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čl. 17 odst. 5 LZPS + čl. 35 odst. 2 LZPS (</a:t>
            </a:r>
            <a:r>
              <a:rPr lang="cs-CZ" altLang="cs-CZ" sz="2000" dirty="0" err="1">
                <a:latin typeface="Arial" charset="0"/>
                <a:cs typeface="Arial" charset="0"/>
              </a:rPr>
              <a:t>inf</a:t>
            </a:r>
            <a:r>
              <a:rPr lang="cs-CZ" altLang="cs-CZ" sz="2000" dirty="0">
                <a:latin typeface="Arial" charset="0"/>
                <a:cs typeface="Arial" charset="0"/>
              </a:rPr>
              <a:t>. o ŽP)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zákon č. 106/1999 Sb., o svobodném přístupu k informacím 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na žádost, zveřejněním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0101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 Pojem 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altLang="cs-CZ" sz="2000" dirty="0" smtClean="0">
                <a:latin typeface="Arial" charset="0"/>
                <a:cs typeface="Arial" charset="0"/>
              </a:rPr>
              <a:t>možný </a:t>
            </a:r>
            <a:r>
              <a:rPr lang="cs-CZ" altLang="cs-CZ" sz="2000" dirty="0">
                <a:latin typeface="Arial" charset="0"/>
                <a:cs typeface="Arial" charset="0"/>
              </a:rPr>
              <a:t>střet x zákon č. 101/2000 Sb., o ochraně osobních údajů</a:t>
            </a:r>
          </a:p>
          <a:p>
            <a:pPr lvl="2" algn="just"/>
            <a:r>
              <a:rPr lang="cs-CZ" altLang="cs-CZ" dirty="0">
                <a:latin typeface="Arial" charset="0"/>
                <a:cs typeface="Arial" charset="0"/>
              </a:rPr>
              <a:t>osobní a citlivé údaje, Úřad pro ochranu osobních údajů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možný střet x zákon č. 412/2005 Sb., o ochraně utajovaných informací a o bezpečnostní způsobilosti</a:t>
            </a:r>
            <a:endParaRPr lang="cs-CZ" altLang="cs-CZ" dirty="0">
              <a:latin typeface="Arial" charset="0"/>
              <a:cs typeface="Arial" charset="0"/>
            </a:endParaRPr>
          </a:p>
          <a:p>
            <a:pPr lvl="2" algn="just"/>
            <a:r>
              <a:rPr lang="cs-CZ" altLang="cs-CZ" dirty="0">
                <a:latin typeface="Arial" charset="0"/>
                <a:cs typeface="Arial" charset="0"/>
              </a:rPr>
              <a:t>utajované informace, Národní bezpečnostní úřad</a:t>
            </a:r>
          </a:p>
          <a:p>
            <a:pPr lvl="1" algn="just"/>
            <a:r>
              <a:rPr lang="cs-CZ" altLang="cs-CZ" sz="2000" dirty="0">
                <a:latin typeface="Arial" charset="0"/>
                <a:cs typeface="Arial" charset="0"/>
              </a:rPr>
              <a:t>možný střet zákon č. 240/2000 Sb., o krizovém řízení (krizový zákon) </a:t>
            </a:r>
          </a:p>
          <a:p>
            <a:pPr lvl="2" algn="just"/>
            <a:r>
              <a:rPr lang="cs-CZ" altLang="cs-CZ" dirty="0">
                <a:latin typeface="Arial" charset="0"/>
                <a:cs typeface="Arial" charset="0"/>
              </a:rPr>
              <a:t>zvláštní skutečnosti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5333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 Pojem 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 algn="just">
              <a:spcBef>
                <a:spcPts val="1000"/>
              </a:spcBef>
            </a:pPr>
            <a:r>
              <a:rPr lang="cs-CZ" altLang="cs-CZ" b="1" dirty="0" smtClean="0">
                <a:latin typeface="Arial" charset="0"/>
                <a:cs typeface="Arial" charset="0"/>
              </a:rPr>
              <a:t>e) uplatnění </a:t>
            </a:r>
            <a:r>
              <a:rPr lang="cs-CZ" altLang="cs-CZ" b="1" dirty="0">
                <a:latin typeface="Arial" charset="0"/>
                <a:cs typeface="Arial" charset="0"/>
              </a:rPr>
              <a:t>odpovědnosti </a:t>
            </a:r>
            <a:r>
              <a:rPr lang="cs-CZ" altLang="cs-CZ" dirty="0">
                <a:latin typeface="Arial" charset="0"/>
                <a:cs typeface="Arial" charset="0"/>
              </a:rPr>
              <a:t>za porušení právních povinností – </a:t>
            </a:r>
            <a:r>
              <a:rPr lang="cs-CZ" altLang="cs-CZ" dirty="0" err="1">
                <a:latin typeface="Arial" charset="0"/>
                <a:cs typeface="Arial" charset="0"/>
              </a:rPr>
              <a:t>správněprávní</a:t>
            </a:r>
            <a:r>
              <a:rPr lang="cs-CZ" altLang="cs-CZ" dirty="0">
                <a:latin typeface="Arial" charset="0"/>
                <a:cs typeface="Arial" charset="0"/>
              </a:rPr>
              <a:t> odpovědnost za správní delikty (přestupky, ale i disciplinární d.) a odpovědnost za škodu způsobenou při výkonu veřejné moci nezákonným rozhodnutím nebo nesprávným úředním postupem </a:t>
            </a:r>
          </a:p>
          <a:p>
            <a:pPr marL="685800" lvl="2" algn="just">
              <a:spcBef>
                <a:spcPts val="100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zákon č. 82/1998 Sb., o odpovědnosti za škodu způsobenou při výkonu veřejné moci rozhodnutím nebo nesprávným úředním postupem</a:t>
            </a:r>
            <a:endParaRPr lang="cs-CZ" altLang="cs-CZ" sz="2400" dirty="0">
              <a:latin typeface="Arial" charset="0"/>
              <a:cs typeface="Arial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pl-PL" altLang="cs-CZ" dirty="0">
                <a:latin typeface="Arial" charset="0"/>
                <a:cs typeface="Arial" charset="0"/>
              </a:rPr>
              <a:t>trestněprávní odpovědnost jako ultima ratio</a:t>
            </a:r>
          </a:p>
          <a:p>
            <a:pPr marL="685800" lvl="2" algn="just">
              <a:spcBef>
                <a:spcPts val="1000"/>
              </a:spcBef>
            </a:pPr>
            <a:r>
              <a:rPr lang="pl-PL" altLang="cs-CZ" dirty="0">
                <a:latin typeface="Arial" charset="0"/>
                <a:cs typeface="Arial" charset="0"/>
              </a:rPr>
              <a:t>v trestním právu, trestní zákoník, trestní řád</a:t>
            </a:r>
          </a:p>
          <a:p>
            <a:pPr marL="685800" lvl="2" algn="just">
              <a:spcBef>
                <a:spcPts val="1000"/>
              </a:spcBef>
            </a:pPr>
            <a:r>
              <a:rPr lang="pl-PL" altLang="cs-CZ" dirty="0">
                <a:latin typeface="Arial" charset="0"/>
                <a:cs typeface="Arial" charset="0"/>
              </a:rPr>
              <a:t>např. TČ zneužití pravomoci úřední osoby</a:t>
            </a:r>
            <a:r>
              <a:rPr lang="cs-CZ" altLang="cs-CZ" dirty="0">
                <a:latin typeface="Arial" charset="0"/>
                <a:cs typeface="Arial" charset="0"/>
              </a:rPr>
              <a:t>…</a:t>
            </a:r>
          </a:p>
          <a:p>
            <a:endParaRPr lang="cs-CZ" altLang="cs-CZ" dirty="0">
              <a:latin typeface="Arial" charset="0"/>
              <a:cs typeface="Arial" charset="0"/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694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43AA17-3549-406E-B158-F01765B5ABBC}">
  <ds:schemaRefs>
    <ds:schemaRef ds:uri="http://purl.org/dc/elements/1.1/"/>
    <ds:schemaRef ds:uri="e934d7ba-d00a-4f08-ad66-67ce6f4199d0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f242274d-c577-47b4-9953-4e44103112f8"/>
  </ds:schemaRefs>
</ds:datastoreItem>
</file>

<file path=customXml/itemProps3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174</TotalTime>
  <Words>2586</Words>
  <Application>Microsoft Office PowerPoint</Application>
  <PresentationFormat>Předvádění na obrazovce (4:3)</PresentationFormat>
  <Paragraphs>311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FVL-CJ</vt:lpstr>
      <vt:lpstr>Veřejná správa České republiky, pojem, úkoly a členění </vt:lpstr>
      <vt:lpstr>Osnova</vt:lpstr>
      <vt:lpstr>Úvod</vt:lpstr>
      <vt:lpstr>1. Pojem veřejná správa</vt:lpstr>
      <vt:lpstr>1. Pojem veřejná správa</vt:lpstr>
      <vt:lpstr>1. Pojem veřejná správa</vt:lpstr>
      <vt:lpstr>1. Pojem veřejná správa</vt:lpstr>
      <vt:lpstr>1. Pojem veřejná správa</vt:lpstr>
      <vt:lpstr>1. Pojem veřejná správa</vt:lpstr>
      <vt:lpstr>2. Organizace veřejné správy</vt:lpstr>
      <vt:lpstr>2. Organizace veřejné správy</vt:lpstr>
      <vt:lpstr>2. Organizace veřejné správy</vt:lpstr>
      <vt:lpstr>2. Organizace veřejné správy</vt:lpstr>
      <vt:lpstr>3. Činnost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4. Stručná charakteristika jednotlivých úseků veřejné správy</vt:lpstr>
      <vt:lpstr>Závěr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Vičar Radim</dc:creator>
  <cp:lastModifiedBy>Vičar Radim</cp:lastModifiedBy>
  <cp:revision>28</cp:revision>
  <dcterms:created xsi:type="dcterms:W3CDTF">2018-07-03T04:50:15Z</dcterms:created>
  <dcterms:modified xsi:type="dcterms:W3CDTF">2018-07-26T09:22:38Z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