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320" r:id="rId5"/>
    <p:sldId id="606" r:id="rId6"/>
    <p:sldId id="607" r:id="rId7"/>
    <p:sldId id="608" r:id="rId8"/>
    <p:sldId id="575" r:id="rId9"/>
    <p:sldId id="647" r:id="rId10"/>
    <p:sldId id="609" r:id="rId11"/>
    <p:sldId id="610" r:id="rId12"/>
    <p:sldId id="611" r:id="rId13"/>
    <p:sldId id="612" r:id="rId14"/>
    <p:sldId id="613" r:id="rId15"/>
    <p:sldId id="614" r:id="rId16"/>
    <p:sldId id="615" r:id="rId17"/>
    <p:sldId id="616" r:id="rId18"/>
    <p:sldId id="617" r:id="rId19"/>
    <p:sldId id="618" r:id="rId20"/>
    <p:sldId id="619" r:id="rId21"/>
    <p:sldId id="620" r:id="rId22"/>
    <p:sldId id="621" r:id="rId23"/>
    <p:sldId id="622" r:id="rId24"/>
    <p:sldId id="623" r:id="rId25"/>
    <p:sldId id="624" r:id="rId26"/>
    <p:sldId id="625" r:id="rId27"/>
    <p:sldId id="626" r:id="rId28"/>
    <p:sldId id="627" r:id="rId29"/>
    <p:sldId id="628" r:id="rId30"/>
    <p:sldId id="629" r:id="rId31"/>
    <p:sldId id="630" r:id="rId32"/>
    <p:sldId id="631" r:id="rId33"/>
    <p:sldId id="632" r:id="rId34"/>
    <p:sldId id="633" r:id="rId35"/>
    <p:sldId id="648" r:id="rId36"/>
    <p:sldId id="649" r:id="rId37"/>
    <p:sldId id="634" r:id="rId38"/>
    <p:sldId id="635" r:id="rId39"/>
    <p:sldId id="636" r:id="rId40"/>
    <p:sldId id="637" r:id="rId41"/>
    <p:sldId id="638" r:id="rId42"/>
    <p:sldId id="639" r:id="rId43"/>
    <p:sldId id="640" r:id="rId44"/>
    <p:sldId id="641" r:id="rId45"/>
    <p:sldId id="642" r:id="rId46"/>
    <p:sldId id="643" r:id="rId47"/>
    <p:sldId id="644" r:id="rId48"/>
    <p:sldId id="645" r:id="rId49"/>
    <p:sldId id="646" r:id="rId5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ilinger Karel" initials="ŠK" lastIdx="13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06"/>
    <a:srgbClr val="F6F6F6"/>
    <a:srgbClr val="EA0937"/>
    <a:srgbClr val="618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D3E81-0C6F-4929-A078-9ED0C34F237A}" v="1" dt="2020-11-26T13:11:39.92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7" autoAdjust="0"/>
    <p:restoredTop sz="67931" autoAdjust="0"/>
  </p:normalViewPr>
  <p:slideViewPr>
    <p:cSldViewPr snapToGrid="0">
      <p:cViewPr varScale="1">
        <p:scale>
          <a:sx n="79" d="100"/>
          <a:sy n="79" d="100"/>
        </p:scale>
        <p:origin x="22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hradníček Pavel" userId="S::zahradnicekp@unob.cz::ab339b01-71a9-451c-8b84-59913d327e99" providerId="AD" clId="Web-{769D3E81-0C6F-4929-A078-9ED0C34F237A}"/>
    <pc:docChg chg="delSld">
      <pc:chgData name="Zahradníček Pavel" userId="S::zahradnicekp@unob.cz::ab339b01-71a9-451c-8b84-59913d327e99" providerId="AD" clId="Web-{769D3E81-0C6F-4929-A078-9ED0C34F237A}" dt="2020-11-26T13:11:39.924" v="0"/>
      <pc:docMkLst>
        <pc:docMk/>
      </pc:docMkLst>
      <pc:sldChg chg="del">
        <pc:chgData name="Zahradníček Pavel" userId="S::zahradnicekp@unob.cz::ab339b01-71a9-451c-8b84-59913d327e99" providerId="AD" clId="Web-{769D3E81-0C6F-4929-A078-9ED0C34F237A}" dt="2020-11-26T13:11:39.924" v="0"/>
        <pc:sldMkLst>
          <pc:docMk/>
          <pc:sldMk cId="684594470" sldId="5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1D33DE-A863-494A-A539-E9EE34D519A4}" type="datetimeFigureOut">
              <a:rPr lang="cs-CZ" smtClean="0"/>
              <a:t>31.10.2023</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EFDD81-6558-4B39-9D9C-94BAA5A93FAD}" type="slidenum">
              <a:rPr lang="cs-CZ" smtClean="0"/>
              <a:t>‹#›</a:t>
            </a:fld>
            <a:endParaRPr lang="cs-CZ"/>
          </a:p>
        </p:txBody>
      </p:sp>
    </p:spTree>
    <p:extLst>
      <p:ext uri="{BB962C8B-B14F-4D97-AF65-F5344CB8AC3E}">
        <p14:creationId xmlns:p14="http://schemas.microsoft.com/office/powerpoint/2010/main" val="245019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1</a:t>
            </a:fld>
            <a:endParaRPr lang="cs-CZ"/>
          </a:p>
        </p:txBody>
      </p:sp>
    </p:spTree>
    <p:extLst>
      <p:ext uri="{BB962C8B-B14F-4D97-AF65-F5344CB8AC3E}">
        <p14:creationId xmlns:p14="http://schemas.microsoft.com/office/powerpoint/2010/main" val="222036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F7D23-210A-4EDE-9297-68A23EC65F18}" type="slidenum">
              <a:rPr lang="cs-CZ" altLang="cs-CZ"/>
              <a:pPr/>
              <a:t>7</a:t>
            </a:fld>
            <a:endParaRPr lang="cs-CZ" altLang="cs-CZ"/>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77864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C90E4-8240-4F8C-B832-5C539DB4C553}" type="slidenum">
              <a:rPr lang="cs-CZ" altLang="cs-CZ"/>
              <a:pPr/>
              <a:t>8</a:t>
            </a:fld>
            <a:endParaRPr lang="cs-CZ" altLang="cs-CZ"/>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kumimoji="0" lang="cs-CZ" altLang="cs-CZ">
                <a:solidFill>
                  <a:srgbClr val="323235"/>
                </a:solidFill>
              </a:rPr>
              <a:t>V zásadě se předpokládá použít různé barvy k rozlišení</a:t>
            </a:r>
          </a:p>
          <a:p>
            <a:r>
              <a:rPr kumimoji="0" lang="cs-CZ" altLang="cs-CZ">
                <a:solidFill>
                  <a:srgbClr val="323235"/>
                </a:solidFill>
              </a:rPr>
              <a:t>značek vlastních, protivníka, neutrálních a nezjištěných sil</a:t>
            </a:r>
          </a:p>
          <a:p>
            <a:r>
              <a:rPr kumimoji="0" lang="cs-CZ" altLang="cs-CZ">
                <a:solidFill>
                  <a:srgbClr val="323235"/>
                </a:solidFill>
              </a:rPr>
              <a:t>v souladu s jejich kategorií.</a:t>
            </a:r>
          </a:p>
          <a:p>
            <a:r>
              <a:rPr kumimoji="0" lang="cs-CZ" altLang="cs-CZ">
                <a:solidFill>
                  <a:srgbClr val="323235"/>
                </a:solidFill>
              </a:rPr>
              <a:t>   Tvarem základní značky a jejím vybarvením rozlišujeme</a:t>
            </a:r>
          </a:p>
          <a:p>
            <a:r>
              <a:rPr kumimoji="0" lang="cs-CZ" altLang="cs-CZ">
                <a:solidFill>
                  <a:srgbClr val="323235"/>
                </a:solidFill>
              </a:rPr>
              <a:t>čtyři základní kategorie ozbrojených sil – nezjištěné, vlastní</a:t>
            </a:r>
          </a:p>
          <a:p>
            <a:r>
              <a:rPr kumimoji="0" lang="cs-CZ" altLang="cs-CZ">
                <a:solidFill>
                  <a:srgbClr val="323235"/>
                </a:solidFill>
              </a:rPr>
              <a:t>(koaliční a spojenecké), síly protivníka a neutrální síly.</a:t>
            </a:r>
          </a:p>
          <a:p>
            <a:r>
              <a:rPr kumimoji="0" lang="cs-CZ" altLang="cs-CZ">
                <a:solidFill>
                  <a:srgbClr val="323235"/>
                </a:solidFill>
              </a:rPr>
              <a:t>Zákres hranic, čar, prostorů a operačních úkolů</a:t>
            </a:r>
          </a:p>
          <a:p>
            <a:r>
              <a:rPr kumimoji="0" lang="cs-CZ" altLang="cs-CZ">
                <a:solidFill>
                  <a:srgbClr val="323235"/>
                </a:solidFill>
              </a:rPr>
              <a:t>v elektronické podobě je prováděn vždy černou barvou.</a:t>
            </a:r>
          </a:p>
          <a:p>
            <a:r>
              <a:rPr kumimoji="0" lang="cs-CZ" altLang="cs-CZ">
                <a:solidFill>
                  <a:srgbClr val="323235"/>
                </a:solidFill>
              </a:rPr>
              <a:t>   Při ručním zpracování pro potřeby AČR je povoleno</a:t>
            </a:r>
          </a:p>
          <a:p>
            <a:r>
              <a:rPr kumimoji="0" lang="cs-CZ" altLang="cs-CZ">
                <a:solidFill>
                  <a:srgbClr val="323235"/>
                </a:solidFill>
              </a:rPr>
              <a:t>provádět zákres hranic, čar, prostorů a operačních úkolů</a:t>
            </a:r>
          </a:p>
          <a:p>
            <a:r>
              <a:rPr kumimoji="0" lang="cs-CZ" altLang="cs-CZ">
                <a:solidFill>
                  <a:srgbClr val="323235"/>
                </a:solidFill>
              </a:rPr>
              <a:t>v barvě kategorií ozbrojených sil (vlastní síly – modrá,</a:t>
            </a:r>
          </a:p>
          <a:p>
            <a:r>
              <a:rPr kumimoji="0" lang="cs-CZ" altLang="cs-CZ">
                <a:solidFill>
                  <a:srgbClr val="323235"/>
                </a:solidFill>
              </a:rPr>
              <a:t>protivník – červená, neutrální síly – zelená a nezjištěné</a:t>
            </a:r>
          </a:p>
          <a:p>
            <a:r>
              <a:rPr kumimoji="0" lang="cs-CZ" altLang="cs-CZ">
                <a:solidFill>
                  <a:srgbClr val="323235"/>
                </a:solidFill>
              </a:rPr>
              <a:t>síly – žlutá).</a:t>
            </a:r>
          </a:p>
          <a:p>
            <a:endParaRPr lang="cs-CZ" altLang="cs-CZ"/>
          </a:p>
        </p:txBody>
      </p:sp>
    </p:spTree>
    <p:extLst>
      <p:ext uri="{BB962C8B-B14F-4D97-AF65-F5344CB8AC3E}">
        <p14:creationId xmlns:p14="http://schemas.microsoft.com/office/powerpoint/2010/main" val="289876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314A0-FBDD-4516-914A-091400366117}" type="slidenum">
              <a:rPr lang="cs-CZ" altLang="cs-CZ"/>
              <a:pPr/>
              <a:t>20</a:t>
            </a:fld>
            <a:endParaRPr lang="cs-CZ" altLang="cs-CZ"/>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kumimoji="0" lang="cs-CZ" altLang="cs-CZ">
                <a:solidFill>
                  <a:srgbClr val="323235"/>
                </a:solidFill>
              </a:rPr>
              <a:t>a) základní popis důležitých čar a časových údajů se provádí v anglickém jazyce;</a:t>
            </a:r>
          </a:p>
          <a:p>
            <a:r>
              <a:rPr kumimoji="0" lang="cs-CZ" altLang="cs-CZ">
                <a:solidFill>
                  <a:srgbClr val="323235"/>
                </a:solidFill>
              </a:rPr>
              <a:t>b) důležité údaje se označují časem, který se udává šestimístnou skupinou čísel, z nichž první dvojčíslí udává den a další čtyřčíslí hodinu.</a:t>
            </a:r>
          </a:p>
          <a:p>
            <a:endParaRPr lang="cs-CZ" altLang="cs-CZ"/>
          </a:p>
        </p:txBody>
      </p:sp>
    </p:spTree>
    <p:extLst>
      <p:ext uri="{BB962C8B-B14F-4D97-AF65-F5344CB8AC3E}">
        <p14:creationId xmlns:p14="http://schemas.microsoft.com/office/powerpoint/2010/main" val="296921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32</a:t>
            </a:fld>
            <a:endParaRPr lang="cs-CZ"/>
          </a:p>
        </p:txBody>
      </p:sp>
    </p:spTree>
    <p:extLst>
      <p:ext uri="{BB962C8B-B14F-4D97-AF65-F5344CB8AC3E}">
        <p14:creationId xmlns:p14="http://schemas.microsoft.com/office/powerpoint/2010/main" val="206533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cs-CZ"/>
              <a:t>Kliknutím lze upravit styl.</a:t>
            </a:r>
            <a:endParaRPr lang="en-US" dirty="0"/>
          </a:p>
        </p:txBody>
      </p:sp>
      <p:sp>
        <p:nvSpPr>
          <p:cNvPr id="3" name="Subtitle 2"/>
          <p:cNvSpPr>
            <a:spLocks noGrp="1"/>
          </p:cNvSpPr>
          <p:nvPr>
            <p:ph type="subTitle" idx="1"/>
          </p:nvPr>
        </p:nvSpPr>
        <p:spPr>
          <a:xfrm>
            <a:off x="1143000" y="3602037"/>
            <a:ext cx="6858000" cy="255642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graphicFrame>
        <p:nvGraphicFramePr>
          <p:cNvPr id="9" name="Tabulka 8"/>
          <p:cNvGraphicFramePr>
            <a:graphicFrameLocks noGrp="1"/>
          </p:cNvGraphicFramePr>
          <p:nvPr userDrawn="1">
            <p:extLst>
              <p:ext uri="{D42A27DB-BD31-4B8C-83A1-F6EECF244321}">
                <p14:modId xmlns:p14="http://schemas.microsoft.com/office/powerpoint/2010/main" val="131220026"/>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spTree>
    <p:extLst>
      <p:ext uri="{BB962C8B-B14F-4D97-AF65-F5344CB8AC3E}">
        <p14:creationId xmlns:p14="http://schemas.microsoft.com/office/powerpoint/2010/main" val="1721857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15B6A58-7A36-4533-8DE5-521D633956D1}" type="datetimeFigureOut">
              <a:rPr lang="cs-CZ" smtClean="0"/>
              <a:t>31.10.2023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799006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15B6A58-7A36-4533-8DE5-521D633956D1}" type="datetimeFigureOut">
              <a:rPr lang="cs-CZ" smtClean="0"/>
              <a:t>31.10.2023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17336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85800" y="304800"/>
            <a:ext cx="7772400" cy="12954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3810000" cy="1981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3810000" cy="1981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685800" y="6248400"/>
            <a:ext cx="1905000" cy="457200"/>
          </a:xfrm>
        </p:spPr>
        <p:txBody>
          <a:bodyPr/>
          <a:lstStyle>
            <a:lvl1pPr>
              <a:defRPr/>
            </a:lvl1pPr>
          </a:lstStyle>
          <a:p>
            <a:endParaRPr lang="en-CA" altLang="cs-CZ"/>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endParaRPr lang="en-CA" altLang="cs-CZ"/>
          </a:p>
        </p:txBody>
      </p:sp>
      <p:sp>
        <p:nvSpPr>
          <p:cNvPr id="8" name="Zástupný symbol pro číslo snímku 7"/>
          <p:cNvSpPr>
            <a:spLocks noGrp="1"/>
          </p:cNvSpPr>
          <p:nvPr>
            <p:ph type="sldNum" sz="quarter" idx="12"/>
          </p:nvPr>
        </p:nvSpPr>
        <p:spPr>
          <a:xfrm>
            <a:off x="6553200" y="6248400"/>
            <a:ext cx="1905000" cy="457200"/>
          </a:xfrm>
        </p:spPr>
        <p:txBody>
          <a:bodyPr/>
          <a:lstStyle>
            <a:lvl1pPr>
              <a:defRPr/>
            </a:lvl1pPr>
          </a:lstStyle>
          <a:p>
            <a:fld id="{4A7FCCB8-3A12-417E-B835-446ABC18AE4D}" type="slidenum">
              <a:rPr lang="en-CA" altLang="cs-CZ"/>
              <a:pPr/>
              <a:t>‹#›</a:t>
            </a:fld>
            <a:endParaRPr lang="en-CA" altLang="cs-CZ"/>
          </a:p>
        </p:txBody>
      </p:sp>
    </p:spTree>
    <p:extLst>
      <p:ext uri="{BB962C8B-B14F-4D97-AF65-F5344CB8AC3E}">
        <p14:creationId xmlns:p14="http://schemas.microsoft.com/office/powerpoint/2010/main" val="230474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45438"/>
            <a:ext cx="78867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endParaRPr lang="en-US" dirty="0"/>
          </a:p>
        </p:txBody>
      </p:sp>
      <p:sp>
        <p:nvSpPr>
          <p:cNvPr id="3" name="Content Placeholder 2"/>
          <p:cNvSpPr>
            <a:spLocks noGrp="1"/>
          </p:cNvSpPr>
          <p:nvPr>
            <p:ph idx="1"/>
          </p:nvPr>
        </p:nvSpPr>
        <p:spPr>
          <a:xfrm>
            <a:off x="628650" y="2531059"/>
            <a:ext cx="7886700" cy="36459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graphicFrame>
        <p:nvGraphicFramePr>
          <p:cNvPr id="24" name="Tabulka 23"/>
          <p:cNvGraphicFramePr>
            <a:graphicFrameLocks noGrp="1"/>
          </p:cNvGraphicFramePr>
          <p:nvPr userDrawn="1">
            <p:extLst>
              <p:ext uri="{D42A27DB-BD31-4B8C-83A1-F6EECF244321}">
                <p14:modId xmlns:p14="http://schemas.microsoft.com/office/powerpoint/2010/main" val="1919045555"/>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spTree>
    <p:extLst>
      <p:ext uri="{BB962C8B-B14F-4D97-AF65-F5344CB8AC3E}">
        <p14:creationId xmlns:p14="http://schemas.microsoft.com/office/powerpoint/2010/main" val="1547038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615B6A58-7A36-4533-8DE5-521D633956D1}" type="datetimeFigureOut">
              <a:rPr lang="cs-CZ" smtClean="0"/>
              <a:t>31.10.2023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354723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15B6A58-7A36-4533-8DE5-521D633956D1}" type="datetimeFigureOut">
              <a:rPr lang="cs-CZ" smtClean="0"/>
              <a:t>31.10.2023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422746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15B6A58-7A36-4533-8DE5-521D633956D1}" type="datetimeFigureOut">
              <a:rPr lang="cs-CZ" smtClean="0"/>
              <a:t>31.10.2023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525194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15B6A58-7A36-4533-8DE5-521D633956D1}" type="datetimeFigureOut">
              <a:rPr lang="cs-CZ" smtClean="0"/>
              <a:t>31.10.2023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748242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6A58-7A36-4533-8DE5-521D633956D1}" type="datetimeFigureOut">
              <a:rPr lang="cs-CZ" smtClean="0"/>
              <a:t>31.10.2023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1653454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15B6A58-7A36-4533-8DE5-521D633956D1}" type="datetimeFigureOut">
              <a:rPr lang="cs-CZ" smtClean="0"/>
              <a:t>31.10.2023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2859310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15B6A58-7A36-4533-8DE5-521D633956D1}" type="datetimeFigureOut">
              <a:rPr lang="cs-CZ" smtClean="0"/>
              <a:t>31.10.2023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306783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B6A58-7A36-4533-8DE5-521D633956D1}" type="datetimeFigureOut">
              <a:rPr lang="cs-CZ" smtClean="0"/>
              <a:t>31.10.2023</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C25C1-CB4C-4E40-A1BB-B6068D32E281}" type="slidenum">
              <a:rPr lang="cs-CZ" smtClean="0"/>
              <a:t>‹#›</a:t>
            </a:fld>
            <a:endParaRPr lang="cs-CZ"/>
          </a:p>
        </p:txBody>
      </p:sp>
      <p:graphicFrame>
        <p:nvGraphicFramePr>
          <p:cNvPr id="7" name="Tabulka 6"/>
          <p:cNvGraphicFramePr>
            <a:graphicFrameLocks noGrp="1"/>
          </p:cNvGraphicFramePr>
          <p:nvPr userDrawn="1">
            <p:extLst>
              <p:ext uri="{D42A27DB-BD31-4B8C-83A1-F6EECF244321}">
                <p14:modId xmlns:p14="http://schemas.microsoft.com/office/powerpoint/2010/main" val="1448497703"/>
              </p:ext>
            </p:extLst>
          </p:nvPr>
        </p:nvGraphicFramePr>
        <p:xfrm>
          <a:off x="0" y="6306457"/>
          <a:ext cx="9152238" cy="552484"/>
        </p:xfrm>
        <a:graphic>
          <a:graphicData uri="http://schemas.openxmlformats.org/drawingml/2006/table">
            <a:tbl>
              <a:tblPr firstRow="1" bandRow="1">
                <a:tableStyleId>{5C22544A-7EE6-4342-B048-85BDC9FD1C3A}</a:tableStyleId>
              </a:tblPr>
              <a:tblGrid>
                <a:gridCol w="2278743">
                  <a:extLst>
                    <a:ext uri="{9D8B030D-6E8A-4147-A177-3AD203B41FA5}">
                      <a16:colId xmlns:a16="http://schemas.microsoft.com/office/drawing/2014/main" val="2910290663"/>
                    </a:ext>
                  </a:extLst>
                </a:gridCol>
                <a:gridCol w="5118835">
                  <a:extLst>
                    <a:ext uri="{9D8B030D-6E8A-4147-A177-3AD203B41FA5}">
                      <a16:colId xmlns:a16="http://schemas.microsoft.com/office/drawing/2014/main" val="2345665926"/>
                    </a:ext>
                  </a:extLst>
                </a:gridCol>
                <a:gridCol w="1754660">
                  <a:extLst>
                    <a:ext uri="{9D8B030D-6E8A-4147-A177-3AD203B41FA5}">
                      <a16:colId xmlns:a16="http://schemas.microsoft.com/office/drawing/2014/main" val="1178739229"/>
                    </a:ext>
                  </a:extLst>
                </a:gridCol>
              </a:tblGrid>
              <a:tr h="552484">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tc>
                  <a:txBody>
                    <a:bodyPr/>
                    <a:lstStyle/>
                    <a:p>
                      <a:pPr algn="ctr"/>
                      <a:r>
                        <a:rPr lang="cs-CZ" sz="1600" dirty="0">
                          <a:solidFill>
                            <a:schemeClr val="tx1"/>
                          </a:solidFill>
                        </a:rPr>
                        <a:t>fvl.unob.cz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pic>
        <p:nvPicPr>
          <p:cNvPr id="8" name="Obrázek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62170" y="6364814"/>
            <a:ext cx="1060535" cy="433888"/>
          </a:xfrm>
          <a:prstGeom prst="rect">
            <a:avLst/>
          </a:prstGeom>
        </p:spPr>
      </p:pic>
      <p:graphicFrame>
        <p:nvGraphicFramePr>
          <p:cNvPr id="9" name="Tabulka 8"/>
          <p:cNvGraphicFramePr>
            <a:graphicFrameLocks noGrp="1"/>
          </p:cNvGraphicFramePr>
          <p:nvPr userDrawn="1">
            <p:extLst>
              <p:ext uri="{D42A27DB-BD31-4B8C-83A1-F6EECF244321}">
                <p14:modId xmlns:p14="http://schemas.microsoft.com/office/powerpoint/2010/main" val="356429231"/>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pic>
        <p:nvPicPr>
          <p:cNvPr id="10" name="Obrázek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94292" y="127642"/>
            <a:ext cx="5176217" cy="720000"/>
          </a:xfrm>
          <a:prstGeom prst="rect">
            <a:avLst/>
          </a:prstGeom>
        </p:spPr>
      </p:pic>
    </p:spTree>
    <p:extLst>
      <p:ext uri="{BB962C8B-B14F-4D97-AF65-F5344CB8AC3E}">
        <p14:creationId xmlns:p14="http://schemas.microsoft.com/office/powerpoint/2010/main" val="403196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altLang="cs-CZ" b="1" dirty="0"/>
              <a:t>Taktika</a:t>
            </a:r>
            <a:endParaRPr lang="cs-CZ" altLang="cs-CZ" dirty="0"/>
          </a:p>
        </p:txBody>
      </p:sp>
      <p:sp>
        <p:nvSpPr>
          <p:cNvPr id="3075" name="Rectangle 3"/>
          <p:cNvSpPr>
            <a:spLocks noGrp="1" noChangeArrowheads="1"/>
          </p:cNvSpPr>
          <p:nvPr>
            <p:ph type="subTitle" idx="1"/>
          </p:nvPr>
        </p:nvSpPr>
        <p:spPr/>
        <p:txBody>
          <a:bodyPr/>
          <a:lstStyle/>
          <a:p>
            <a:pPr eaLnBrk="1" hangingPunct="1"/>
            <a:r>
              <a:rPr lang="cs-CZ" altLang="cs-CZ" dirty="0"/>
              <a:t>plk. </a:t>
            </a:r>
            <a:r>
              <a:rPr lang="cs-CZ" altLang="cs-CZ" dirty="0" err="1" smtClean="0"/>
              <a:t>gšt</a:t>
            </a:r>
            <a:r>
              <a:rPr lang="cs-CZ" altLang="cs-CZ" dirty="0" smtClean="0"/>
              <a:t>. Ing</a:t>
            </a:r>
            <a:r>
              <a:rPr lang="cs-CZ" altLang="cs-CZ" dirty="0"/>
              <a:t>. Jan Drozd, </a:t>
            </a:r>
            <a:r>
              <a:rPr lang="cs-CZ" altLang="cs-CZ" dirty="0" smtClean="0"/>
              <a:t>Ph.D.</a:t>
            </a:r>
            <a:endParaRPr lang="cs-CZ" altLang="cs-CZ" dirty="0"/>
          </a:p>
        </p:txBody>
      </p:sp>
      <p:sp>
        <p:nvSpPr>
          <p:cNvPr id="3076" name="Zástupný symbol pro datum 3"/>
          <p:cNvSpPr>
            <a:spLocks noGrp="1"/>
          </p:cNvSpPr>
          <p:nvPr>
            <p:ph type="dt" sz="quarter" idx="4294967295"/>
          </p:nvPr>
        </p:nvSpPr>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cs-CZ" altLang="cs-CZ" sz="1400" dirty="0"/>
          </a:p>
        </p:txBody>
      </p:sp>
    </p:spTree>
    <p:extLst>
      <p:ext uri="{BB962C8B-B14F-4D97-AF65-F5344CB8AC3E}">
        <p14:creationId xmlns:p14="http://schemas.microsoft.com/office/powerpoint/2010/main" val="1908754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2763"/>
            <a:ext cx="7239000" cy="57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085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6175"/>
            <a:ext cx="7467600"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126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74045"/>
            <a:ext cx="8001000" cy="1295400"/>
          </a:xfrm>
        </p:spPr>
        <p:txBody>
          <a:bodyPr/>
          <a:lstStyle/>
          <a:p>
            <a:pPr algn="ctr"/>
            <a:r>
              <a:rPr lang="cs-CZ" altLang="cs-CZ" sz="4000" b="1" dirty="0">
                <a:solidFill>
                  <a:srgbClr val="323235"/>
                </a:solidFill>
                <a:latin typeface="Arial" panose="020B0604020202020204" pitchFamily="34" charset="0"/>
              </a:rPr>
              <a:t>POUŽITÍ PLNÝCH A     PŘERUŠOVANÝCH ČAR</a:t>
            </a:r>
            <a:endParaRPr lang="cs-CZ" altLang="cs-CZ" sz="4000" dirty="0">
              <a:solidFill>
                <a:srgbClr val="000000"/>
              </a:solidFill>
              <a:latin typeface="Arial" panose="020B0604020202020204" pitchFamily="34" charset="0"/>
            </a:endParaRPr>
          </a:p>
        </p:txBody>
      </p:sp>
      <p:sp>
        <p:nvSpPr>
          <p:cNvPr id="17411" name="Rectangle 3"/>
          <p:cNvSpPr>
            <a:spLocks noChangeArrowheads="1"/>
          </p:cNvSpPr>
          <p:nvPr/>
        </p:nvSpPr>
        <p:spPr bwMode="auto">
          <a:xfrm>
            <a:off x="731661" y="2760134"/>
            <a:ext cx="8135938"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800" dirty="0"/>
              <a:t>a) plnou čáru používáme při vyjadřování zaujatých rozmístění a reálné činnosti vojsk, objektů (cílů) a rozhraní;</a:t>
            </a:r>
          </a:p>
          <a:p>
            <a:endParaRPr lang="cs-CZ" altLang="cs-CZ" sz="2800" dirty="0"/>
          </a:p>
          <a:p>
            <a:r>
              <a:rPr lang="cs-CZ" altLang="cs-CZ" sz="2800" dirty="0"/>
              <a:t>b) přerušovanou čáru používáme při vyjadřování plánovaných nebo předpokládaných rozmístění nebo činností.</a:t>
            </a:r>
          </a:p>
        </p:txBody>
      </p:sp>
    </p:spTree>
    <p:extLst>
      <p:ext uri="{BB962C8B-B14F-4D97-AF65-F5344CB8AC3E}">
        <p14:creationId xmlns:p14="http://schemas.microsoft.com/office/powerpoint/2010/main" val="1063869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906110"/>
            <a:ext cx="8496300" cy="1289050"/>
          </a:xfrm>
        </p:spPr>
        <p:txBody>
          <a:bodyPr/>
          <a:lstStyle/>
          <a:p>
            <a:pPr algn="ctr"/>
            <a:r>
              <a:rPr lang="cs-CZ" altLang="cs-CZ" sz="3200" b="1" dirty="0">
                <a:solidFill>
                  <a:srgbClr val="323235"/>
                </a:solidFill>
                <a:latin typeface="Arial" panose="020B0604020202020204" pitchFamily="34" charset="0"/>
              </a:rPr>
              <a:t>UMÍSTĚNÍ ZNAČKY NA MAPĚ, SCHÉMATU NEBO OBRAZOVCE</a:t>
            </a:r>
            <a:endParaRPr lang="cs-CZ" altLang="cs-CZ" sz="3600" dirty="0">
              <a:solidFill>
                <a:srgbClr val="000000"/>
              </a:solidFill>
              <a:latin typeface="Arial" panose="020B0604020202020204" pitchFamily="34" charset="0"/>
            </a:endParaRPr>
          </a:p>
        </p:txBody>
      </p:sp>
      <p:sp>
        <p:nvSpPr>
          <p:cNvPr id="18435" name="Rectangle 3"/>
          <p:cNvSpPr>
            <a:spLocks noChangeArrowheads="1"/>
          </p:cNvSpPr>
          <p:nvPr/>
        </p:nvSpPr>
        <p:spPr bwMode="auto">
          <a:xfrm>
            <a:off x="250825" y="2770364"/>
            <a:ext cx="86423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dirty="0"/>
              <a:t>	Každá značka musí být taková, abychom ji mohli přehledně a přesně umístit na obrazovce zařízení pro automatizované zpracování dat nebo na mapě. To znamená, že každá značka musí obsahovat alespoň jeden bod umístění (vynášecí spojnice), který bude určovat její polohu na obrazovce (mapě).</a:t>
            </a:r>
          </a:p>
          <a:p>
            <a:endParaRPr lang="cs-CZ" altLang="cs-CZ" sz="2400" dirty="0"/>
          </a:p>
          <a:p>
            <a:r>
              <a:rPr lang="cs-CZ" altLang="cs-CZ" sz="2400" dirty="0"/>
              <a:t>	Poloha bodu umístění se však může měnit podle druhu použité značky. Z tohoto důvodu není možné stanovit pevná pravidla. Vodítkem mohou být následující příklady.</a:t>
            </a:r>
          </a:p>
        </p:txBody>
      </p:sp>
    </p:spTree>
    <p:extLst>
      <p:ext uri="{BB962C8B-B14F-4D97-AF65-F5344CB8AC3E}">
        <p14:creationId xmlns:p14="http://schemas.microsoft.com/office/powerpoint/2010/main" val="3076911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01" name="Group 45"/>
          <p:cNvGrpSpPr>
            <a:grpSpLocks/>
          </p:cNvGrpSpPr>
          <p:nvPr/>
        </p:nvGrpSpPr>
        <p:grpSpPr bwMode="auto">
          <a:xfrm>
            <a:off x="1016000" y="1106311"/>
            <a:ext cx="7611357" cy="5221641"/>
            <a:chOff x="384" y="288"/>
            <a:chExt cx="5271" cy="3819"/>
          </a:xfrm>
        </p:grpSpPr>
        <p:sp>
          <p:nvSpPr>
            <p:cNvPr id="19458" name="Rectangle 2"/>
            <p:cNvSpPr>
              <a:spLocks noChangeArrowheads="1"/>
            </p:cNvSpPr>
            <p:nvPr/>
          </p:nvSpPr>
          <p:spPr bwMode="auto">
            <a:xfrm>
              <a:off x="432" y="288"/>
              <a:ext cx="24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cs-CZ"/>
                <a:t>a) na spodním bodu žerdě;</a:t>
              </a:r>
            </a:p>
          </p:txBody>
        </p:sp>
        <p:sp>
          <p:nvSpPr>
            <p:cNvPr id="19459" name="Rectangle 3"/>
            <p:cNvSpPr>
              <a:spLocks noChangeArrowheads="1"/>
            </p:cNvSpPr>
            <p:nvPr/>
          </p:nvSpPr>
          <p:spPr bwMode="auto">
            <a:xfrm>
              <a:off x="480" y="1104"/>
              <a:ext cx="44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cs-CZ"/>
                <a:t>b) vynášecí spojnice ze středu spodní části značky;</a:t>
              </a:r>
            </a:p>
          </p:txBody>
        </p:sp>
        <p:sp>
          <p:nvSpPr>
            <p:cNvPr id="19460" name="Rectangle 4"/>
            <p:cNvSpPr>
              <a:spLocks noChangeArrowheads="1"/>
            </p:cNvSpPr>
            <p:nvPr/>
          </p:nvSpPr>
          <p:spPr bwMode="auto">
            <a:xfrm>
              <a:off x="384" y="2400"/>
              <a:ext cx="527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cs-CZ" dirty="0"/>
                <a:t>c) na konci vynášecí spojnice, která vychází z bodu umístění</a:t>
              </a:r>
            </a:p>
            <a:p>
              <a:pPr algn="l"/>
              <a:r>
                <a:rPr lang="cs-CZ" altLang="cs-CZ" dirty="0"/>
                <a:t>v případě, že je nutné posunout značku z důvodu</a:t>
              </a:r>
            </a:p>
            <a:p>
              <a:pPr algn="l"/>
              <a:r>
                <a:rPr lang="cs-CZ" altLang="cs-CZ" dirty="0"/>
                <a:t>přehlednosti situace;</a:t>
              </a: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384"/>
              <a:ext cx="67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1440"/>
              <a:ext cx="3210"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120"/>
              <a:ext cx="2544" cy="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66" name="Group 10"/>
            <p:cNvGrpSpPr>
              <a:grpSpLocks/>
            </p:cNvGrpSpPr>
            <p:nvPr/>
          </p:nvGrpSpPr>
          <p:grpSpPr bwMode="auto">
            <a:xfrm>
              <a:off x="2925" y="1008"/>
              <a:ext cx="182" cy="91"/>
              <a:chOff x="249" y="3793"/>
              <a:chExt cx="182" cy="91"/>
            </a:xfrm>
          </p:grpSpPr>
          <p:sp>
            <p:nvSpPr>
              <p:cNvPr id="19464" name="Line 8"/>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5" name="Line 9"/>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67" name="Group 11"/>
            <p:cNvGrpSpPr>
              <a:grpSpLocks/>
            </p:cNvGrpSpPr>
            <p:nvPr/>
          </p:nvGrpSpPr>
          <p:grpSpPr bwMode="auto">
            <a:xfrm>
              <a:off x="1420" y="1844"/>
              <a:ext cx="182" cy="91"/>
              <a:chOff x="249" y="3793"/>
              <a:chExt cx="182" cy="91"/>
            </a:xfrm>
          </p:grpSpPr>
          <p:sp>
            <p:nvSpPr>
              <p:cNvPr id="19468" name="Line 12"/>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9" name="Line 13"/>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70" name="Group 14"/>
            <p:cNvGrpSpPr>
              <a:grpSpLocks/>
            </p:cNvGrpSpPr>
            <p:nvPr/>
          </p:nvGrpSpPr>
          <p:grpSpPr bwMode="auto">
            <a:xfrm>
              <a:off x="2018" y="1842"/>
              <a:ext cx="182" cy="91"/>
              <a:chOff x="249" y="3793"/>
              <a:chExt cx="182" cy="91"/>
            </a:xfrm>
          </p:grpSpPr>
          <p:sp>
            <p:nvSpPr>
              <p:cNvPr id="19471" name="Line 15"/>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72" name="Line 16"/>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73" name="Group 17"/>
            <p:cNvGrpSpPr>
              <a:grpSpLocks/>
            </p:cNvGrpSpPr>
            <p:nvPr/>
          </p:nvGrpSpPr>
          <p:grpSpPr bwMode="auto">
            <a:xfrm>
              <a:off x="2389" y="1842"/>
              <a:ext cx="182" cy="91"/>
              <a:chOff x="249" y="3793"/>
              <a:chExt cx="182" cy="91"/>
            </a:xfrm>
          </p:grpSpPr>
          <p:sp>
            <p:nvSpPr>
              <p:cNvPr id="19474" name="Line 18"/>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75" name="Line 19"/>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76" name="Group 20"/>
            <p:cNvGrpSpPr>
              <a:grpSpLocks/>
            </p:cNvGrpSpPr>
            <p:nvPr/>
          </p:nvGrpSpPr>
          <p:grpSpPr bwMode="auto">
            <a:xfrm>
              <a:off x="2834" y="1861"/>
              <a:ext cx="182" cy="91"/>
              <a:chOff x="249" y="3793"/>
              <a:chExt cx="182" cy="91"/>
            </a:xfrm>
          </p:grpSpPr>
          <p:sp>
            <p:nvSpPr>
              <p:cNvPr id="19477" name="Line 21"/>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78" name="Line 22"/>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79" name="Group 23"/>
            <p:cNvGrpSpPr>
              <a:grpSpLocks/>
            </p:cNvGrpSpPr>
            <p:nvPr/>
          </p:nvGrpSpPr>
          <p:grpSpPr bwMode="auto">
            <a:xfrm>
              <a:off x="3143" y="2033"/>
              <a:ext cx="182" cy="91"/>
              <a:chOff x="249" y="3793"/>
              <a:chExt cx="182" cy="91"/>
            </a:xfrm>
          </p:grpSpPr>
          <p:sp>
            <p:nvSpPr>
              <p:cNvPr id="19480" name="Line 24"/>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81" name="Line 25"/>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82" name="Group 26"/>
            <p:cNvGrpSpPr>
              <a:grpSpLocks/>
            </p:cNvGrpSpPr>
            <p:nvPr/>
          </p:nvGrpSpPr>
          <p:grpSpPr bwMode="auto">
            <a:xfrm>
              <a:off x="3569" y="1826"/>
              <a:ext cx="182" cy="91"/>
              <a:chOff x="249" y="3793"/>
              <a:chExt cx="182" cy="91"/>
            </a:xfrm>
          </p:grpSpPr>
          <p:sp>
            <p:nvSpPr>
              <p:cNvPr id="19483" name="Line 27"/>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84" name="Line 28"/>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85" name="Group 29"/>
            <p:cNvGrpSpPr>
              <a:grpSpLocks/>
            </p:cNvGrpSpPr>
            <p:nvPr/>
          </p:nvGrpSpPr>
          <p:grpSpPr bwMode="auto">
            <a:xfrm>
              <a:off x="4031" y="1870"/>
              <a:ext cx="182" cy="91"/>
              <a:chOff x="249" y="3793"/>
              <a:chExt cx="182" cy="91"/>
            </a:xfrm>
          </p:grpSpPr>
          <p:sp>
            <p:nvSpPr>
              <p:cNvPr id="19486" name="Line 30"/>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87" name="Line 31"/>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88" name="Group 32"/>
            <p:cNvGrpSpPr>
              <a:grpSpLocks/>
            </p:cNvGrpSpPr>
            <p:nvPr/>
          </p:nvGrpSpPr>
          <p:grpSpPr bwMode="auto">
            <a:xfrm>
              <a:off x="2699" y="3702"/>
              <a:ext cx="182" cy="91"/>
              <a:chOff x="249" y="3793"/>
              <a:chExt cx="182" cy="91"/>
            </a:xfrm>
          </p:grpSpPr>
          <p:sp>
            <p:nvSpPr>
              <p:cNvPr id="19489" name="Line 33"/>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0" name="Line 34"/>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91" name="Group 35"/>
            <p:cNvGrpSpPr>
              <a:grpSpLocks/>
            </p:cNvGrpSpPr>
            <p:nvPr/>
          </p:nvGrpSpPr>
          <p:grpSpPr bwMode="auto">
            <a:xfrm>
              <a:off x="2853" y="3956"/>
              <a:ext cx="182" cy="91"/>
              <a:chOff x="249" y="3793"/>
              <a:chExt cx="182" cy="91"/>
            </a:xfrm>
          </p:grpSpPr>
          <p:sp>
            <p:nvSpPr>
              <p:cNvPr id="19492" name="Line 36"/>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3" name="Line 37"/>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94" name="Group 38"/>
            <p:cNvGrpSpPr>
              <a:grpSpLocks/>
            </p:cNvGrpSpPr>
            <p:nvPr/>
          </p:nvGrpSpPr>
          <p:grpSpPr bwMode="auto">
            <a:xfrm>
              <a:off x="3478" y="3938"/>
              <a:ext cx="182" cy="91"/>
              <a:chOff x="249" y="3793"/>
              <a:chExt cx="182" cy="91"/>
            </a:xfrm>
          </p:grpSpPr>
          <p:sp>
            <p:nvSpPr>
              <p:cNvPr id="19495" name="Line 39"/>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6" name="Line 40"/>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497" name="Group 41"/>
            <p:cNvGrpSpPr>
              <a:grpSpLocks/>
            </p:cNvGrpSpPr>
            <p:nvPr/>
          </p:nvGrpSpPr>
          <p:grpSpPr bwMode="auto">
            <a:xfrm>
              <a:off x="3932" y="3974"/>
              <a:ext cx="182" cy="91"/>
              <a:chOff x="249" y="3793"/>
              <a:chExt cx="182" cy="91"/>
            </a:xfrm>
          </p:grpSpPr>
          <p:sp>
            <p:nvSpPr>
              <p:cNvPr id="19498" name="Line 42"/>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9" name="Line 43"/>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Tree>
    <p:extLst>
      <p:ext uri="{BB962C8B-B14F-4D97-AF65-F5344CB8AC3E}">
        <p14:creationId xmlns:p14="http://schemas.microsoft.com/office/powerpoint/2010/main" val="1363258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75267" y="1444360"/>
            <a:ext cx="8370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cs-CZ" dirty="0"/>
              <a:t>d) v případě, že na stejném místě jsou dislokovány dva nebo</a:t>
            </a:r>
          </a:p>
          <a:p>
            <a:pPr algn="l"/>
            <a:r>
              <a:rPr lang="cs-CZ" altLang="cs-CZ" dirty="0"/>
              <a:t>více štábů</a:t>
            </a:r>
          </a:p>
        </p:txBody>
      </p:sp>
      <p:grpSp>
        <p:nvGrpSpPr>
          <p:cNvPr id="20491" name="Group 11"/>
          <p:cNvGrpSpPr>
            <a:grpSpLocks/>
          </p:cNvGrpSpPr>
          <p:nvPr/>
        </p:nvGrpSpPr>
        <p:grpSpPr bwMode="auto">
          <a:xfrm>
            <a:off x="2655711" y="3335866"/>
            <a:ext cx="4038600" cy="2286000"/>
            <a:chOff x="1680" y="1440"/>
            <a:chExt cx="2544" cy="144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1440"/>
              <a:ext cx="1042"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440"/>
              <a:ext cx="1536" cy="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5" name="Group 5"/>
            <p:cNvGrpSpPr>
              <a:grpSpLocks/>
            </p:cNvGrpSpPr>
            <p:nvPr/>
          </p:nvGrpSpPr>
          <p:grpSpPr bwMode="auto">
            <a:xfrm>
              <a:off x="1773" y="2759"/>
              <a:ext cx="182" cy="91"/>
              <a:chOff x="249" y="3793"/>
              <a:chExt cx="182" cy="91"/>
            </a:xfrm>
          </p:grpSpPr>
          <p:sp>
            <p:nvSpPr>
              <p:cNvPr id="20486" name="Line 6"/>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87" name="Line 7"/>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20488" name="Group 8"/>
            <p:cNvGrpSpPr>
              <a:grpSpLocks/>
            </p:cNvGrpSpPr>
            <p:nvPr/>
          </p:nvGrpSpPr>
          <p:grpSpPr bwMode="auto">
            <a:xfrm>
              <a:off x="2789" y="2269"/>
              <a:ext cx="182" cy="91"/>
              <a:chOff x="249" y="3793"/>
              <a:chExt cx="182" cy="91"/>
            </a:xfrm>
          </p:grpSpPr>
          <p:sp>
            <p:nvSpPr>
              <p:cNvPr id="20489" name="Line 9"/>
              <p:cNvSpPr>
                <a:spLocks noChangeShapeType="1"/>
              </p:cNvSpPr>
              <p:nvPr/>
            </p:nvSpPr>
            <p:spPr bwMode="auto">
              <a:xfrm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90" name="Line 10"/>
              <p:cNvSpPr>
                <a:spLocks noChangeShapeType="1"/>
              </p:cNvSpPr>
              <p:nvPr/>
            </p:nvSpPr>
            <p:spPr bwMode="auto">
              <a:xfrm flipH="1" flipV="1">
                <a:off x="249" y="3793"/>
                <a:ext cx="182"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Tree>
    <p:extLst>
      <p:ext uri="{BB962C8B-B14F-4D97-AF65-F5344CB8AC3E}">
        <p14:creationId xmlns:p14="http://schemas.microsoft.com/office/powerpoint/2010/main" val="3909385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42408" y="982133"/>
            <a:ext cx="7772400" cy="685800"/>
          </a:xfrm>
        </p:spPr>
        <p:txBody>
          <a:bodyPr>
            <a:normAutofit fontScale="90000"/>
          </a:bodyPr>
          <a:lstStyle/>
          <a:p>
            <a:pPr algn="ctr"/>
            <a:r>
              <a:rPr lang="cs-CZ" altLang="cs-CZ" b="1" dirty="0">
                <a:solidFill>
                  <a:srgbClr val="323235"/>
                </a:solidFill>
                <a:latin typeface="Arial" panose="020B0604020202020204" pitchFamily="34" charset="0"/>
              </a:rPr>
              <a:t>ZNAČKY PROSTORŮ</a:t>
            </a:r>
            <a:endParaRPr lang="cs-CZ" altLang="cs-CZ" dirty="0">
              <a:solidFill>
                <a:srgbClr val="000000"/>
              </a:solidFill>
              <a:latin typeface="Arial" panose="020B0604020202020204" pitchFamily="34" charset="0"/>
            </a:endParaRPr>
          </a:p>
        </p:txBody>
      </p:sp>
      <p:sp>
        <p:nvSpPr>
          <p:cNvPr id="21507" name="Rectangle 3"/>
          <p:cNvSpPr>
            <a:spLocks noChangeArrowheads="1"/>
          </p:cNvSpPr>
          <p:nvPr/>
        </p:nvSpPr>
        <p:spPr bwMode="auto">
          <a:xfrm>
            <a:off x="237067" y="1546578"/>
            <a:ext cx="858308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cs-CZ" altLang="cs-CZ" sz="2400" dirty="0"/>
              <a:t>	 Z důvodu přehlednosti je možné prostor zakreslit</a:t>
            </a:r>
          </a:p>
          <a:p>
            <a:pPr algn="l"/>
            <a:r>
              <a:rPr lang="cs-CZ" altLang="cs-CZ" sz="2400" dirty="0"/>
              <a:t>jedním ze tří následujících způsobů:</a:t>
            </a:r>
          </a:p>
          <a:p>
            <a:pPr algn="l"/>
            <a:r>
              <a:rPr lang="cs-CZ" altLang="cs-CZ" sz="2400" dirty="0"/>
              <a:t>- přesně podle skutečnosti ke stanovení velikosti prostoru a rozmístění na mapě nebo schématu (obrazovce);</a:t>
            </a:r>
          </a:p>
          <a:p>
            <a:pPr algn="l"/>
            <a:r>
              <a:rPr lang="cs-CZ" altLang="cs-CZ" sz="2400" dirty="0"/>
              <a:t>- </a:t>
            </a:r>
            <a:r>
              <a:rPr lang="cs-CZ" altLang="cs-CZ" sz="2400" dirty="0" err="1"/>
              <a:t>schématicky</a:t>
            </a:r>
            <a:r>
              <a:rPr lang="cs-CZ" altLang="cs-CZ" sz="2400" dirty="0"/>
              <a:t> se středem v zájmovém prostoru;</a:t>
            </a:r>
          </a:p>
          <a:p>
            <a:pPr algn="l"/>
            <a:r>
              <a:rPr lang="cs-CZ" altLang="cs-CZ" sz="2400" dirty="0"/>
              <a:t>- </a:t>
            </a:r>
            <a:r>
              <a:rPr lang="cs-CZ" altLang="cs-CZ" sz="2400" dirty="0" err="1"/>
              <a:t>schématicky</a:t>
            </a:r>
            <a:r>
              <a:rPr lang="cs-CZ" altLang="cs-CZ" sz="2400" dirty="0"/>
              <a:t> s vektorem umístění ke středu zájmového</a:t>
            </a:r>
          </a:p>
          <a:p>
            <a:pPr algn="l"/>
            <a:r>
              <a:rPr lang="cs-CZ" altLang="cs-CZ" sz="2400" dirty="0"/>
              <a:t>  prostoru, pokud tím bude zvýrazněna přehlednost.</a:t>
            </a:r>
          </a:p>
          <a:p>
            <a:pPr algn="l"/>
            <a:endParaRPr lang="cs-CZ" altLang="cs-CZ" sz="2400" dirty="0"/>
          </a:p>
          <a:p>
            <a:pPr algn="l"/>
            <a:r>
              <a:rPr lang="cs-CZ" altLang="cs-CZ" sz="2400" dirty="0"/>
              <a:t>	Značky čar a přesunů se umísťují tak, aby zachytily charakteristické podstatné rysy činnosti.</a:t>
            </a:r>
          </a:p>
          <a:p>
            <a:pPr algn="l"/>
            <a:endParaRPr lang="cs-CZ" altLang="cs-CZ" sz="2400" dirty="0"/>
          </a:p>
          <a:p>
            <a:pPr algn="l"/>
            <a:r>
              <a:rPr lang="cs-CZ" altLang="cs-CZ" sz="2400" dirty="0"/>
              <a:t>	Značky zátarasů a míst se umísťují přesně dle skutečné polohy, nebo se použije vektor umístění.</a:t>
            </a:r>
          </a:p>
        </p:txBody>
      </p:sp>
    </p:spTree>
    <p:extLst>
      <p:ext uri="{BB962C8B-B14F-4D97-AF65-F5344CB8AC3E}">
        <p14:creationId xmlns:p14="http://schemas.microsoft.com/office/powerpoint/2010/main" val="3279104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601663" y="1431925"/>
            <a:ext cx="7772400" cy="4114800"/>
          </a:xfrm>
        </p:spPr>
        <p:txBody>
          <a:bodyPr/>
          <a:lstStyle/>
          <a:p>
            <a:r>
              <a:rPr lang="cs-CZ" altLang="cs-CZ" dirty="0">
                <a:latin typeface="Arial" panose="020B0604020202020204" pitchFamily="34" charset="0"/>
              </a:rPr>
              <a:t>Prostor- obecně</a:t>
            </a:r>
          </a:p>
          <a:p>
            <a:endParaRPr lang="cs-CZ" altLang="cs-CZ" dirty="0">
              <a:latin typeface="Arial" panose="020B0604020202020204" pitchFamily="34" charset="0"/>
            </a:endParaRPr>
          </a:p>
          <a:p>
            <a:endParaRPr lang="cs-CZ" altLang="cs-CZ" dirty="0">
              <a:latin typeface="Arial" panose="020B0604020202020204" pitchFamily="34" charset="0"/>
            </a:endParaRPr>
          </a:p>
          <a:p>
            <a:endParaRPr lang="cs-CZ" altLang="cs-CZ" dirty="0">
              <a:latin typeface="Arial" panose="020B0604020202020204" pitchFamily="34" charset="0"/>
            </a:endParaRPr>
          </a:p>
          <a:p>
            <a:r>
              <a:rPr lang="cs-CZ" altLang="cs-CZ" dirty="0">
                <a:latin typeface="Arial" panose="020B0604020202020204" pitchFamily="34" charset="0"/>
              </a:rPr>
              <a:t>Prostor- pomocí bodů</a:t>
            </a:r>
          </a:p>
        </p:txBody>
      </p:sp>
      <p:sp>
        <p:nvSpPr>
          <p:cNvPr id="61444" name="Freeform 4"/>
          <p:cNvSpPr>
            <a:spLocks/>
          </p:cNvSpPr>
          <p:nvPr/>
        </p:nvSpPr>
        <p:spPr bwMode="auto">
          <a:xfrm>
            <a:off x="4487863" y="1027114"/>
            <a:ext cx="3179762" cy="1249362"/>
          </a:xfrm>
          <a:custGeom>
            <a:avLst/>
            <a:gdLst>
              <a:gd name="T0" fmla="*/ 227 w 2003"/>
              <a:gd name="T1" fmla="*/ 144 h 787"/>
              <a:gd name="T2" fmla="*/ 0 w 2003"/>
              <a:gd name="T3" fmla="*/ 371 h 787"/>
              <a:gd name="T4" fmla="*/ 227 w 2003"/>
              <a:gd name="T5" fmla="*/ 643 h 787"/>
              <a:gd name="T6" fmla="*/ 726 w 2003"/>
              <a:gd name="T7" fmla="*/ 779 h 787"/>
              <a:gd name="T8" fmla="*/ 1316 w 2003"/>
              <a:gd name="T9" fmla="*/ 689 h 787"/>
              <a:gd name="T10" fmla="*/ 1588 w 2003"/>
              <a:gd name="T11" fmla="*/ 462 h 787"/>
              <a:gd name="T12" fmla="*/ 1905 w 2003"/>
              <a:gd name="T13" fmla="*/ 417 h 787"/>
              <a:gd name="T14" fmla="*/ 1996 w 2003"/>
              <a:gd name="T15" fmla="*/ 280 h 787"/>
              <a:gd name="T16" fmla="*/ 1860 w 2003"/>
              <a:gd name="T17" fmla="*/ 99 h 787"/>
              <a:gd name="T18" fmla="*/ 1542 w 2003"/>
              <a:gd name="T19" fmla="*/ 54 h 787"/>
              <a:gd name="T20" fmla="*/ 1179 w 2003"/>
              <a:gd name="T21" fmla="*/ 54 h 787"/>
              <a:gd name="T22" fmla="*/ 817 w 2003"/>
              <a:gd name="T23" fmla="*/ 8 h 787"/>
              <a:gd name="T24" fmla="*/ 544 w 2003"/>
              <a:gd name="T25" fmla="*/ 8 h 787"/>
              <a:gd name="T26" fmla="*/ 318 w 2003"/>
              <a:gd name="T27" fmla="*/ 54 h 787"/>
              <a:gd name="T28" fmla="*/ 227 w 2003"/>
              <a:gd name="T29" fmla="*/ 14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3" h="787">
                <a:moveTo>
                  <a:pt x="227" y="144"/>
                </a:moveTo>
                <a:cubicBezTo>
                  <a:pt x="174" y="197"/>
                  <a:pt x="0" y="288"/>
                  <a:pt x="0" y="371"/>
                </a:cubicBezTo>
                <a:cubicBezTo>
                  <a:pt x="0" y="454"/>
                  <a:pt x="106" y="575"/>
                  <a:pt x="227" y="643"/>
                </a:cubicBezTo>
                <a:cubicBezTo>
                  <a:pt x="348" y="711"/>
                  <a:pt x="545" y="771"/>
                  <a:pt x="726" y="779"/>
                </a:cubicBezTo>
                <a:cubicBezTo>
                  <a:pt x="907" y="787"/>
                  <a:pt x="1172" y="742"/>
                  <a:pt x="1316" y="689"/>
                </a:cubicBezTo>
                <a:cubicBezTo>
                  <a:pt x="1460" y="636"/>
                  <a:pt x="1490" y="507"/>
                  <a:pt x="1588" y="462"/>
                </a:cubicBezTo>
                <a:cubicBezTo>
                  <a:pt x="1686" y="417"/>
                  <a:pt x="1837" y="447"/>
                  <a:pt x="1905" y="417"/>
                </a:cubicBezTo>
                <a:cubicBezTo>
                  <a:pt x="1973" y="387"/>
                  <a:pt x="2003" y="333"/>
                  <a:pt x="1996" y="280"/>
                </a:cubicBezTo>
                <a:cubicBezTo>
                  <a:pt x="1989" y="227"/>
                  <a:pt x="1936" y="137"/>
                  <a:pt x="1860" y="99"/>
                </a:cubicBezTo>
                <a:cubicBezTo>
                  <a:pt x="1784" y="61"/>
                  <a:pt x="1655" y="61"/>
                  <a:pt x="1542" y="54"/>
                </a:cubicBezTo>
                <a:cubicBezTo>
                  <a:pt x="1429" y="47"/>
                  <a:pt x="1300" y="62"/>
                  <a:pt x="1179" y="54"/>
                </a:cubicBezTo>
                <a:cubicBezTo>
                  <a:pt x="1058" y="46"/>
                  <a:pt x="923" y="16"/>
                  <a:pt x="817" y="8"/>
                </a:cubicBezTo>
                <a:cubicBezTo>
                  <a:pt x="711" y="0"/>
                  <a:pt x="627" y="0"/>
                  <a:pt x="544" y="8"/>
                </a:cubicBezTo>
                <a:cubicBezTo>
                  <a:pt x="461" y="16"/>
                  <a:pt x="371" y="31"/>
                  <a:pt x="318" y="54"/>
                </a:cubicBezTo>
                <a:cubicBezTo>
                  <a:pt x="265" y="77"/>
                  <a:pt x="280" y="91"/>
                  <a:pt x="227" y="144"/>
                </a:cubicBezTo>
                <a:close/>
              </a:path>
            </a:pathLst>
          </a:custGeom>
          <a:noFill/>
          <a:ln w="412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45" name="AutoShape 5"/>
          <p:cNvSpPr>
            <a:spLocks noChangeArrowheads="1"/>
          </p:cNvSpPr>
          <p:nvPr/>
        </p:nvSpPr>
        <p:spPr bwMode="auto">
          <a:xfrm>
            <a:off x="5580063" y="3429000"/>
            <a:ext cx="287337" cy="288925"/>
          </a:xfrm>
          <a:prstGeom prst="flowChartSummingJunction">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446" name="AutoShape 6"/>
          <p:cNvSpPr>
            <a:spLocks noChangeArrowheads="1"/>
          </p:cNvSpPr>
          <p:nvPr/>
        </p:nvSpPr>
        <p:spPr bwMode="auto">
          <a:xfrm>
            <a:off x="7380288" y="3644900"/>
            <a:ext cx="287337" cy="288925"/>
          </a:xfrm>
          <a:prstGeom prst="flowChartSummingJunction">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447" name="AutoShape 7"/>
          <p:cNvSpPr>
            <a:spLocks noChangeArrowheads="1"/>
          </p:cNvSpPr>
          <p:nvPr/>
        </p:nvSpPr>
        <p:spPr bwMode="auto">
          <a:xfrm>
            <a:off x="4859338" y="5445125"/>
            <a:ext cx="287337" cy="288925"/>
          </a:xfrm>
          <a:prstGeom prst="flowChartSummingJunction">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448" name="AutoShape 8"/>
          <p:cNvSpPr>
            <a:spLocks noChangeArrowheads="1"/>
          </p:cNvSpPr>
          <p:nvPr/>
        </p:nvSpPr>
        <p:spPr bwMode="auto">
          <a:xfrm>
            <a:off x="7164388" y="5734050"/>
            <a:ext cx="287337" cy="288925"/>
          </a:xfrm>
          <a:prstGeom prst="flowChartSummingJunction">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450" name="Freeform 10"/>
          <p:cNvSpPr>
            <a:spLocks/>
          </p:cNvSpPr>
          <p:nvPr/>
        </p:nvSpPr>
        <p:spPr bwMode="auto">
          <a:xfrm>
            <a:off x="5867400" y="3489325"/>
            <a:ext cx="1512888" cy="300038"/>
          </a:xfrm>
          <a:custGeom>
            <a:avLst/>
            <a:gdLst>
              <a:gd name="T0" fmla="*/ 0 w 953"/>
              <a:gd name="T1" fmla="*/ 53 h 189"/>
              <a:gd name="T2" fmla="*/ 318 w 953"/>
              <a:gd name="T3" fmla="*/ 7 h 189"/>
              <a:gd name="T4" fmla="*/ 681 w 953"/>
              <a:gd name="T5" fmla="*/ 98 h 189"/>
              <a:gd name="T6" fmla="*/ 953 w 953"/>
              <a:gd name="T7" fmla="*/ 189 h 189"/>
            </a:gdLst>
            <a:ahLst/>
            <a:cxnLst>
              <a:cxn ang="0">
                <a:pos x="T0" y="T1"/>
              </a:cxn>
              <a:cxn ang="0">
                <a:pos x="T2" y="T3"/>
              </a:cxn>
              <a:cxn ang="0">
                <a:pos x="T4" y="T5"/>
              </a:cxn>
              <a:cxn ang="0">
                <a:pos x="T6" y="T7"/>
              </a:cxn>
            </a:cxnLst>
            <a:rect l="0" t="0" r="r" b="b"/>
            <a:pathLst>
              <a:path w="953" h="189">
                <a:moveTo>
                  <a:pt x="0" y="53"/>
                </a:moveTo>
                <a:cubicBezTo>
                  <a:pt x="102" y="26"/>
                  <a:pt x="205" y="0"/>
                  <a:pt x="318" y="7"/>
                </a:cubicBezTo>
                <a:cubicBezTo>
                  <a:pt x="431" y="14"/>
                  <a:pt x="575" y="68"/>
                  <a:pt x="681" y="98"/>
                </a:cubicBezTo>
                <a:cubicBezTo>
                  <a:pt x="787" y="128"/>
                  <a:pt x="870" y="158"/>
                  <a:pt x="953" y="189"/>
                </a:cubicBezTo>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51" name="Line 11"/>
          <p:cNvSpPr>
            <a:spLocks noChangeShapeType="1"/>
          </p:cNvSpPr>
          <p:nvPr/>
        </p:nvSpPr>
        <p:spPr bwMode="auto">
          <a:xfrm flipV="1">
            <a:off x="5076825" y="3716338"/>
            <a:ext cx="574675" cy="172878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52" name="Line 12"/>
          <p:cNvSpPr>
            <a:spLocks noChangeShapeType="1"/>
          </p:cNvSpPr>
          <p:nvPr/>
        </p:nvSpPr>
        <p:spPr bwMode="auto">
          <a:xfrm flipV="1">
            <a:off x="7380288" y="3933825"/>
            <a:ext cx="144462" cy="18002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53" name="Line 13"/>
          <p:cNvSpPr>
            <a:spLocks noChangeShapeType="1"/>
          </p:cNvSpPr>
          <p:nvPr/>
        </p:nvSpPr>
        <p:spPr bwMode="auto">
          <a:xfrm>
            <a:off x="5148263" y="5661025"/>
            <a:ext cx="2016125" cy="2159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4271813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618067" y="1195387"/>
            <a:ext cx="7772400" cy="5330825"/>
          </a:xfrm>
        </p:spPr>
        <p:txBody>
          <a:bodyPr/>
          <a:lstStyle/>
          <a:p>
            <a:r>
              <a:rPr lang="cs-CZ" altLang="cs-CZ" dirty="0">
                <a:latin typeface="Arial" panose="020B0604020202020204" pitchFamily="34" charset="0"/>
              </a:rPr>
              <a:t>Rozhraní mezi jednotkami</a:t>
            </a:r>
          </a:p>
        </p:txBody>
      </p:sp>
      <p:sp>
        <p:nvSpPr>
          <p:cNvPr id="62468" name="AutoShape 4"/>
          <p:cNvSpPr>
            <a:spLocks noChangeArrowheads="1"/>
          </p:cNvSpPr>
          <p:nvPr/>
        </p:nvSpPr>
        <p:spPr bwMode="auto">
          <a:xfrm>
            <a:off x="3635375" y="2133600"/>
            <a:ext cx="287338" cy="288925"/>
          </a:xfrm>
          <a:prstGeom prst="flowChartSummingJunction">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2469" name="AutoShape 5"/>
          <p:cNvSpPr>
            <a:spLocks noChangeArrowheads="1"/>
          </p:cNvSpPr>
          <p:nvPr/>
        </p:nvSpPr>
        <p:spPr bwMode="auto">
          <a:xfrm>
            <a:off x="6443663" y="2420938"/>
            <a:ext cx="287337" cy="288925"/>
          </a:xfrm>
          <a:prstGeom prst="flowChartSummingJunction">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2470" name="AutoShape 6"/>
          <p:cNvSpPr>
            <a:spLocks noChangeArrowheads="1"/>
          </p:cNvSpPr>
          <p:nvPr/>
        </p:nvSpPr>
        <p:spPr bwMode="auto">
          <a:xfrm>
            <a:off x="2555875" y="5300663"/>
            <a:ext cx="287338" cy="288925"/>
          </a:xfrm>
          <a:prstGeom prst="flowChartSummingJunction">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2471" name="AutoShape 7"/>
          <p:cNvSpPr>
            <a:spLocks noChangeArrowheads="1"/>
          </p:cNvSpPr>
          <p:nvPr/>
        </p:nvSpPr>
        <p:spPr bwMode="auto">
          <a:xfrm>
            <a:off x="6227763" y="5734050"/>
            <a:ext cx="287337" cy="288925"/>
          </a:xfrm>
          <a:prstGeom prst="flowChartSummingJunction">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2472" name="Freeform 8"/>
          <p:cNvSpPr>
            <a:spLocks/>
          </p:cNvSpPr>
          <p:nvPr/>
        </p:nvSpPr>
        <p:spPr bwMode="auto">
          <a:xfrm>
            <a:off x="3924300" y="2205038"/>
            <a:ext cx="2519363" cy="300037"/>
          </a:xfrm>
          <a:custGeom>
            <a:avLst/>
            <a:gdLst>
              <a:gd name="T0" fmla="*/ 0 w 953"/>
              <a:gd name="T1" fmla="*/ 53 h 189"/>
              <a:gd name="T2" fmla="*/ 318 w 953"/>
              <a:gd name="T3" fmla="*/ 7 h 189"/>
              <a:gd name="T4" fmla="*/ 681 w 953"/>
              <a:gd name="T5" fmla="*/ 98 h 189"/>
              <a:gd name="T6" fmla="*/ 953 w 953"/>
              <a:gd name="T7" fmla="*/ 189 h 189"/>
            </a:gdLst>
            <a:ahLst/>
            <a:cxnLst>
              <a:cxn ang="0">
                <a:pos x="T0" y="T1"/>
              </a:cxn>
              <a:cxn ang="0">
                <a:pos x="T2" y="T3"/>
              </a:cxn>
              <a:cxn ang="0">
                <a:pos x="T4" y="T5"/>
              </a:cxn>
              <a:cxn ang="0">
                <a:pos x="T6" y="T7"/>
              </a:cxn>
            </a:cxnLst>
            <a:rect l="0" t="0" r="r" b="b"/>
            <a:pathLst>
              <a:path w="953" h="189">
                <a:moveTo>
                  <a:pt x="0" y="53"/>
                </a:moveTo>
                <a:cubicBezTo>
                  <a:pt x="102" y="26"/>
                  <a:pt x="205" y="0"/>
                  <a:pt x="318" y="7"/>
                </a:cubicBezTo>
                <a:cubicBezTo>
                  <a:pt x="431" y="14"/>
                  <a:pt x="575" y="68"/>
                  <a:pt x="681" y="98"/>
                </a:cubicBezTo>
                <a:cubicBezTo>
                  <a:pt x="787" y="128"/>
                  <a:pt x="870" y="158"/>
                  <a:pt x="953" y="189"/>
                </a:cubicBezTo>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73" name="Line 9"/>
          <p:cNvSpPr>
            <a:spLocks noChangeShapeType="1"/>
          </p:cNvSpPr>
          <p:nvPr/>
        </p:nvSpPr>
        <p:spPr bwMode="auto">
          <a:xfrm flipV="1">
            <a:off x="3348038" y="2420938"/>
            <a:ext cx="358775" cy="11525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74" name="Line 10"/>
          <p:cNvSpPr>
            <a:spLocks noChangeShapeType="1"/>
          </p:cNvSpPr>
          <p:nvPr/>
        </p:nvSpPr>
        <p:spPr bwMode="auto">
          <a:xfrm flipV="1">
            <a:off x="6516688" y="2708275"/>
            <a:ext cx="71437" cy="11525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75" name="Line 11"/>
          <p:cNvSpPr>
            <a:spLocks noChangeShapeType="1"/>
          </p:cNvSpPr>
          <p:nvPr/>
        </p:nvSpPr>
        <p:spPr bwMode="auto">
          <a:xfrm>
            <a:off x="2843213" y="5516563"/>
            <a:ext cx="3384550" cy="36036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76" name="Line 12"/>
          <p:cNvSpPr>
            <a:spLocks noChangeShapeType="1"/>
          </p:cNvSpPr>
          <p:nvPr/>
        </p:nvSpPr>
        <p:spPr bwMode="auto">
          <a:xfrm flipV="1">
            <a:off x="2771775" y="3933825"/>
            <a:ext cx="431800" cy="13684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77" name="Line 13"/>
          <p:cNvSpPr>
            <a:spLocks noChangeShapeType="1"/>
          </p:cNvSpPr>
          <p:nvPr/>
        </p:nvSpPr>
        <p:spPr bwMode="auto">
          <a:xfrm flipV="1">
            <a:off x="6443663" y="4365625"/>
            <a:ext cx="73025" cy="13684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78" name="Line 14"/>
          <p:cNvSpPr>
            <a:spLocks noChangeShapeType="1"/>
          </p:cNvSpPr>
          <p:nvPr/>
        </p:nvSpPr>
        <p:spPr bwMode="auto">
          <a:xfrm>
            <a:off x="3132138" y="3716338"/>
            <a:ext cx="287337" cy="730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81" name="Text Box 17"/>
          <p:cNvSpPr txBox="1">
            <a:spLocks noChangeArrowheads="1"/>
          </p:cNvSpPr>
          <p:nvPr/>
        </p:nvSpPr>
        <p:spPr bwMode="auto">
          <a:xfrm>
            <a:off x="2627313" y="3500438"/>
            <a:ext cx="1511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sz="2800" b="1">
                <a:solidFill>
                  <a:srgbClr val="0033CC"/>
                </a:solidFill>
                <a:latin typeface="Times New Roman" panose="02020603050405020304" pitchFamily="18" charset="0"/>
              </a:rPr>
              <a:t>1         2</a:t>
            </a:r>
          </a:p>
        </p:txBody>
      </p:sp>
      <p:sp>
        <p:nvSpPr>
          <p:cNvPr id="62482" name="Text Box 18"/>
          <p:cNvSpPr txBox="1">
            <a:spLocks noChangeArrowheads="1"/>
          </p:cNvSpPr>
          <p:nvPr/>
        </p:nvSpPr>
        <p:spPr bwMode="auto">
          <a:xfrm>
            <a:off x="5795963" y="3860800"/>
            <a:ext cx="172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sz="2800" b="1">
                <a:solidFill>
                  <a:srgbClr val="0033CC"/>
                </a:solidFill>
                <a:latin typeface="Times New Roman" panose="02020603050405020304" pitchFamily="18" charset="0"/>
              </a:rPr>
              <a:t>32       33</a:t>
            </a:r>
          </a:p>
        </p:txBody>
      </p:sp>
      <p:grpSp>
        <p:nvGrpSpPr>
          <p:cNvPr id="62487" name="Group 23"/>
          <p:cNvGrpSpPr>
            <a:grpSpLocks/>
          </p:cNvGrpSpPr>
          <p:nvPr/>
        </p:nvGrpSpPr>
        <p:grpSpPr bwMode="auto">
          <a:xfrm>
            <a:off x="4356100" y="4365625"/>
            <a:ext cx="863600" cy="649288"/>
            <a:chOff x="476" y="2976"/>
            <a:chExt cx="544" cy="409"/>
          </a:xfrm>
        </p:grpSpPr>
        <p:sp>
          <p:nvSpPr>
            <p:cNvPr id="62483" name="Rectangle 19"/>
            <p:cNvSpPr>
              <a:spLocks noChangeArrowheads="1"/>
            </p:cNvSpPr>
            <p:nvPr/>
          </p:nvSpPr>
          <p:spPr bwMode="auto">
            <a:xfrm>
              <a:off x="476" y="3067"/>
              <a:ext cx="544" cy="31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2484" name="Line 20"/>
            <p:cNvSpPr>
              <a:spLocks noChangeShapeType="1"/>
            </p:cNvSpPr>
            <p:nvPr/>
          </p:nvSpPr>
          <p:spPr bwMode="auto">
            <a:xfrm>
              <a:off x="476" y="3067"/>
              <a:ext cx="544" cy="31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85" name="Line 21"/>
            <p:cNvSpPr>
              <a:spLocks noChangeShapeType="1"/>
            </p:cNvSpPr>
            <p:nvPr/>
          </p:nvSpPr>
          <p:spPr bwMode="auto">
            <a:xfrm flipV="1">
              <a:off x="476" y="3067"/>
              <a:ext cx="544" cy="31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86" name="Line 22"/>
            <p:cNvSpPr>
              <a:spLocks noChangeShapeType="1"/>
            </p:cNvSpPr>
            <p:nvPr/>
          </p:nvSpPr>
          <p:spPr bwMode="auto">
            <a:xfrm flipV="1">
              <a:off x="748" y="2976"/>
              <a:ext cx="0" cy="91"/>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62489" name="Text Box 25"/>
          <p:cNvSpPr txBox="1">
            <a:spLocks noChangeArrowheads="1"/>
          </p:cNvSpPr>
          <p:nvPr/>
        </p:nvSpPr>
        <p:spPr bwMode="auto">
          <a:xfrm>
            <a:off x="3924300" y="4797425"/>
            <a:ext cx="2016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sz="2800" b="1">
                <a:solidFill>
                  <a:srgbClr val="0033CC"/>
                </a:solidFill>
                <a:latin typeface="Times New Roman" panose="02020603050405020304" pitchFamily="18" charset="0"/>
              </a:rPr>
              <a:t>2             32</a:t>
            </a:r>
          </a:p>
        </p:txBody>
      </p:sp>
      <p:sp>
        <p:nvSpPr>
          <p:cNvPr id="62490" name="Line 26"/>
          <p:cNvSpPr>
            <a:spLocks noChangeShapeType="1"/>
          </p:cNvSpPr>
          <p:nvPr/>
        </p:nvSpPr>
        <p:spPr bwMode="auto">
          <a:xfrm>
            <a:off x="6372225" y="4221163"/>
            <a:ext cx="28733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91" name="Line 27"/>
          <p:cNvSpPr>
            <a:spLocks noChangeShapeType="1"/>
          </p:cNvSpPr>
          <p:nvPr/>
        </p:nvSpPr>
        <p:spPr bwMode="auto">
          <a:xfrm>
            <a:off x="6372225" y="4005263"/>
            <a:ext cx="28733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995984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50875" y="1343378"/>
            <a:ext cx="7772400" cy="685800"/>
          </a:xfrm>
        </p:spPr>
        <p:txBody>
          <a:bodyPr>
            <a:normAutofit fontScale="90000"/>
          </a:bodyPr>
          <a:lstStyle/>
          <a:p>
            <a:pPr algn="ctr"/>
            <a:r>
              <a:rPr lang="cs-CZ" altLang="cs-CZ" b="1" dirty="0">
                <a:solidFill>
                  <a:srgbClr val="323235"/>
                </a:solidFill>
                <a:latin typeface="Arial" panose="020B0604020202020204" pitchFamily="34" charset="0"/>
              </a:rPr>
              <a:t>POLE PRO POPIS ZNAČKY</a:t>
            </a:r>
            <a:endParaRPr lang="cs-CZ" altLang="cs-CZ" dirty="0">
              <a:solidFill>
                <a:srgbClr val="000000"/>
              </a:solidFill>
              <a:latin typeface="Arial" panose="020B0604020202020204" pitchFamily="34" charset="0"/>
            </a:endParaRPr>
          </a:p>
        </p:txBody>
      </p:sp>
      <p:sp>
        <p:nvSpPr>
          <p:cNvPr id="22531" name="Rectangle 3"/>
          <p:cNvSpPr>
            <a:spLocks noChangeArrowheads="1"/>
          </p:cNvSpPr>
          <p:nvPr/>
        </p:nvSpPr>
        <p:spPr bwMode="auto">
          <a:xfrm>
            <a:off x="615950" y="2675467"/>
            <a:ext cx="78422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dirty="0"/>
              <a:t>Pole pro popis, umístěná uvnitř nebo kolem základní značky, umožňují podrobněji charakterizovat danou skutečnost nebo činnost. Popis je vyjádřen kombinací písmen, číslic, zkratek nebo symbolů.</a:t>
            </a:r>
          </a:p>
          <a:p>
            <a:endParaRPr lang="cs-CZ" altLang="cs-CZ" sz="2400" dirty="0"/>
          </a:p>
          <a:p>
            <a:r>
              <a:rPr lang="cs-CZ" altLang="cs-CZ" sz="2400" dirty="0"/>
              <a:t>K zobrazení vojenských značek v automatizovaném systému zobrazení je nutné dodržovat přesná pravidla</a:t>
            </a:r>
            <a:br>
              <a:rPr lang="cs-CZ" altLang="cs-CZ" sz="2400" dirty="0"/>
            </a:br>
            <a:r>
              <a:rPr lang="cs-CZ" altLang="cs-CZ" sz="2400" dirty="0"/>
              <a:t>o poloze a délce každého pole.</a:t>
            </a:r>
          </a:p>
        </p:txBody>
      </p:sp>
    </p:spTree>
    <p:extLst>
      <p:ext uri="{BB962C8B-B14F-4D97-AF65-F5344CB8AC3E}">
        <p14:creationId xmlns:p14="http://schemas.microsoft.com/office/powerpoint/2010/main" val="3579624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977" y="2139068"/>
            <a:ext cx="8424862" cy="2087562"/>
          </a:xfrm>
        </p:spPr>
        <p:txBody>
          <a:bodyPr anchor="ctr"/>
          <a:lstStyle/>
          <a:p>
            <a:pPr algn="ctr"/>
            <a:r>
              <a:rPr lang="cs-CZ" altLang="cs-CZ" b="1" dirty="0">
                <a:solidFill>
                  <a:schemeClr val="tx1"/>
                </a:solidFill>
                <a:latin typeface="Arial" panose="020B0604020202020204" pitchFamily="34" charset="0"/>
              </a:rPr>
              <a:t>    </a:t>
            </a:r>
            <a:r>
              <a:rPr lang="cs-CZ" altLang="cs-CZ" sz="5400" b="1" dirty="0">
                <a:solidFill>
                  <a:schemeClr val="tx1"/>
                </a:solidFill>
                <a:latin typeface="Arial" panose="020B0604020202020204" pitchFamily="34" charset="0"/>
              </a:rPr>
              <a:t>VOJENSKÉ SITUAČNÍ ZNAČKY</a:t>
            </a:r>
          </a:p>
        </p:txBody>
      </p:sp>
    </p:spTree>
    <p:extLst>
      <p:ext uri="{BB962C8B-B14F-4D97-AF65-F5344CB8AC3E}">
        <p14:creationId xmlns:p14="http://schemas.microsoft.com/office/powerpoint/2010/main" val="914498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84906" y="994127"/>
            <a:ext cx="80772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3200" b="1" dirty="0"/>
              <a:t>POPIS ZNAČKY</a:t>
            </a:r>
            <a:r>
              <a:rPr lang="cs-CZ" altLang="cs-CZ" sz="2000" b="1" dirty="0"/>
              <a:t> </a:t>
            </a:r>
          </a:p>
          <a:p>
            <a:pPr algn="ctr"/>
            <a:endParaRPr lang="cs-CZ" altLang="cs-CZ" sz="2000" b="1" dirty="0"/>
          </a:p>
          <a:p>
            <a:pPr algn="l"/>
            <a:r>
              <a:rPr lang="cs-CZ" altLang="cs-CZ" sz="2000" b="1" dirty="0"/>
              <a:t>- skupiny písmen, znaků a čísel rozmístěných uvnitř nebo kolem základní značky v přesně vymezených polích.</a:t>
            </a:r>
            <a:endParaRPr lang="cs-CZ" altLang="cs-CZ" sz="2000" dirty="0"/>
          </a:p>
          <a:p>
            <a:pPr algn="l"/>
            <a:endParaRPr lang="cs-CZ" altLang="cs-CZ" sz="2000" dirty="0"/>
          </a:p>
          <a:p>
            <a:pPr algn="l"/>
            <a:r>
              <a:rPr lang="cs-CZ" altLang="cs-CZ" sz="2000" b="1" dirty="0"/>
              <a:t>Příklad:</a:t>
            </a:r>
          </a:p>
          <a:p>
            <a:pPr algn="l"/>
            <a:r>
              <a:rPr lang="cs-CZ" altLang="cs-CZ" sz="2000" dirty="0"/>
              <a:t>4. daného měsíce v 11:00 hod. se zapíše 041100</a:t>
            </a:r>
          </a:p>
          <a:p>
            <a:pPr algn="l"/>
            <a:r>
              <a:rPr lang="cs-CZ" altLang="cs-CZ" sz="2000" dirty="0"/>
              <a:t>U dokumentace dlouhodobé platnosti se uvádějí měsíce ve zkratkách:</a:t>
            </a:r>
          </a:p>
          <a:p>
            <a:pPr algn="l"/>
            <a:r>
              <a:rPr lang="cs-CZ" altLang="cs-CZ" sz="2000" dirty="0"/>
              <a:t>leden – JAN, únor – FEB, březen – MAR, duben – APR,</a:t>
            </a:r>
          </a:p>
          <a:p>
            <a:pPr algn="l"/>
            <a:r>
              <a:rPr lang="cs-CZ" altLang="cs-CZ" sz="2000" dirty="0"/>
              <a:t>květen – MAY, červen – JUN, červenec – JUL, srpen – AUG,</a:t>
            </a:r>
          </a:p>
          <a:p>
            <a:pPr algn="l"/>
            <a:r>
              <a:rPr lang="cs-CZ" altLang="cs-CZ" sz="2000" dirty="0"/>
              <a:t>září – SEP, říjen – OCT, listopad – NOV, prosinec – DEC.</a:t>
            </a:r>
          </a:p>
          <a:p>
            <a:pPr algn="l"/>
            <a:r>
              <a:rPr lang="cs-CZ" altLang="cs-CZ" sz="2000" b="1" dirty="0"/>
              <a:t>Příklad:</a:t>
            </a:r>
          </a:p>
          <a:p>
            <a:pPr algn="l"/>
            <a:r>
              <a:rPr lang="cs-CZ" altLang="cs-CZ" sz="2000" dirty="0"/>
              <a:t>25. ledna 2005 se zapíše 25JAN05.</a:t>
            </a:r>
          </a:p>
          <a:p>
            <a:pPr algn="l"/>
            <a:r>
              <a:rPr lang="cs-CZ" altLang="cs-CZ" sz="2000" dirty="0"/>
              <a:t>Je-li to nutné, připojuje se zkratka světového času „Z“ /ZULU/– západoevropský, „A“ /ALPHA/– středoevropský, „B“ /BRAVO/ – východoevropský.</a:t>
            </a:r>
          </a:p>
        </p:txBody>
      </p:sp>
    </p:spTree>
    <p:extLst>
      <p:ext uri="{BB962C8B-B14F-4D97-AF65-F5344CB8AC3E}">
        <p14:creationId xmlns:p14="http://schemas.microsoft.com/office/powerpoint/2010/main" val="642156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Skupina 1"/>
          <p:cNvGrpSpPr/>
          <p:nvPr/>
        </p:nvGrpSpPr>
        <p:grpSpPr>
          <a:xfrm>
            <a:off x="400580" y="915284"/>
            <a:ext cx="8496300" cy="5694185"/>
            <a:chOff x="468313" y="666928"/>
            <a:chExt cx="8496300" cy="5694185"/>
          </a:xfrm>
        </p:grpSpPr>
        <p:sp>
          <p:nvSpPr>
            <p:cNvPr id="51202" name="Text Box 2"/>
            <p:cNvSpPr txBox="1">
              <a:spLocks noChangeArrowheads="1"/>
            </p:cNvSpPr>
            <p:nvPr/>
          </p:nvSpPr>
          <p:spPr bwMode="auto">
            <a:xfrm>
              <a:off x="468313" y="1052513"/>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dirty="0">
                  <a:solidFill>
                    <a:schemeClr val="tx1"/>
                  </a:solidFill>
                </a:rPr>
                <a:t>A</a:t>
              </a:r>
              <a:r>
                <a:rPr lang="cs-CZ" altLang="cs-CZ" sz="1800" dirty="0">
                  <a:solidFill>
                    <a:schemeClr val="tx1"/>
                  </a:solidFill>
                </a:rPr>
                <a:t> – značka/symbol</a:t>
              </a:r>
            </a:p>
          </p:txBody>
        </p:sp>
        <p:sp>
          <p:nvSpPr>
            <p:cNvPr id="51203" name="Rectangle 3"/>
            <p:cNvSpPr>
              <a:spLocks noChangeArrowheads="1"/>
            </p:cNvSpPr>
            <p:nvPr/>
          </p:nvSpPr>
          <p:spPr bwMode="auto">
            <a:xfrm>
              <a:off x="4787900" y="2060575"/>
              <a:ext cx="3455988" cy="2520950"/>
            </a:xfrm>
            <a:prstGeom prst="rect">
              <a:avLst/>
            </a:prstGeom>
            <a:solidFill>
              <a:srgbClr val="00CC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eaLnBrk="1" hangingPunct="1"/>
              <a:r>
                <a:rPr lang="cs-CZ" altLang="cs-CZ" sz="1800">
                  <a:solidFill>
                    <a:schemeClr val="tx1"/>
                  </a:solidFill>
                </a:rPr>
                <a:t>A</a:t>
              </a:r>
            </a:p>
          </p:txBody>
        </p:sp>
        <p:sp>
          <p:nvSpPr>
            <p:cNvPr id="51204" name="Text Box 4"/>
            <p:cNvSpPr txBox="1">
              <a:spLocks noChangeArrowheads="1"/>
            </p:cNvSpPr>
            <p:nvPr/>
          </p:nvSpPr>
          <p:spPr bwMode="auto">
            <a:xfrm>
              <a:off x="827088" y="666928"/>
              <a:ext cx="741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3200" b="1" dirty="0">
                  <a:solidFill>
                    <a:schemeClr val="tx1"/>
                  </a:solidFill>
                </a:rPr>
                <a:t> POPIS ZNAČEK</a:t>
              </a:r>
            </a:p>
          </p:txBody>
        </p:sp>
        <p:sp>
          <p:nvSpPr>
            <p:cNvPr id="51205" name="Text Box 5"/>
            <p:cNvSpPr txBox="1">
              <a:spLocks noChangeArrowheads="1"/>
            </p:cNvSpPr>
            <p:nvPr/>
          </p:nvSpPr>
          <p:spPr bwMode="auto">
            <a:xfrm>
              <a:off x="468313" y="1484313"/>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B </a:t>
              </a:r>
              <a:r>
                <a:rPr lang="cs-CZ" altLang="cs-CZ" sz="1800">
                  <a:solidFill>
                    <a:schemeClr val="tx1"/>
                  </a:solidFill>
                </a:rPr>
                <a:t>– velikost (jednotky)</a:t>
              </a:r>
            </a:p>
          </p:txBody>
        </p:sp>
        <p:sp>
          <p:nvSpPr>
            <p:cNvPr id="51206" name="Text Box 6"/>
            <p:cNvSpPr txBox="1">
              <a:spLocks noChangeArrowheads="1"/>
            </p:cNvSpPr>
            <p:nvPr/>
          </p:nvSpPr>
          <p:spPr bwMode="auto">
            <a:xfrm>
              <a:off x="5580063" y="1557338"/>
              <a:ext cx="576262"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B</a:t>
              </a:r>
            </a:p>
          </p:txBody>
        </p:sp>
        <p:sp>
          <p:nvSpPr>
            <p:cNvPr id="51207" name="Text Box 7"/>
            <p:cNvSpPr txBox="1">
              <a:spLocks noChangeArrowheads="1"/>
            </p:cNvSpPr>
            <p:nvPr/>
          </p:nvSpPr>
          <p:spPr bwMode="auto">
            <a:xfrm>
              <a:off x="468313" y="1989138"/>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dirty="0">
                  <a:solidFill>
                    <a:schemeClr val="tx1"/>
                  </a:solidFill>
                </a:rPr>
                <a:t>C</a:t>
              </a:r>
              <a:r>
                <a:rPr lang="cs-CZ" altLang="cs-CZ" sz="1800" dirty="0">
                  <a:solidFill>
                    <a:schemeClr val="tx1"/>
                  </a:solidFill>
                </a:rPr>
                <a:t> – počty techniky</a:t>
              </a:r>
            </a:p>
          </p:txBody>
        </p:sp>
        <p:sp>
          <p:nvSpPr>
            <p:cNvPr id="51208" name="Text Box 8"/>
            <p:cNvSpPr txBox="1">
              <a:spLocks noChangeArrowheads="1"/>
            </p:cNvSpPr>
            <p:nvPr/>
          </p:nvSpPr>
          <p:spPr bwMode="auto">
            <a:xfrm>
              <a:off x="6227763" y="1557338"/>
              <a:ext cx="576262"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C</a:t>
              </a:r>
            </a:p>
          </p:txBody>
        </p:sp>
        <p:sp>
          <p:nvSpPr>
            <p:cNvPr id="51209" name="Text Box 9"/>
            <p:cNvSpPr txBox="1">
              <a:spLocks noChangeArrowheads="1"/>
            </p:cNvSpPr>
            <p:nvPr/>
          </p:nvSpPr>
          <p:spPr bwMode="auto">
            <a:xfrm>
              <a:off x="468313" y="2420938"/>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D</a:t>
              </a:r>
              <a:r>
                <a:rPr lang="cs-CZ" altLang="cs-CZ" sz="1800">
                  <a:solidFill>
                    <a:schemeClr val="tx1"/>
                  </a:solidFill>
                </a:rPr>
                <a:t> – symbol úkolového uskupení</a:t>
              </a:r>
            </a:p>
          </p:txBody>
        </p:sp>
        <p:grpSp>
          <p:nvGrpSpPr>
            <p:cNvPr id="51210" name="Group 10"/>
            <p:cNvGrpSpPr>
              <a:grpSpLocks/>
            </p:cNvGrpSpPr>
            <p:nvPr/>
          </p:nvGrpSpPr>
          <p:grpSpPr bwMode="auto">
            <a:xfrm>
              <a:off x="5364163" y="1341438"/>
              <a:ext cx="2232025" cy="719137"/>
              <a:chOff x="3379" y="845"/>
              <a:chExt cx="1406" cy="453"/>
            </a:xfrm>
          </p:grpSpPr>
          <p:sp>
            <p:nvSpPr>
              <p:cNvPr id="51211" name="Line 11"/>
              <p:cNvSpPr>
                <a:spLocks noChangeShapeType="1"/>
              </p:cNvSpPr>
              <p:nvPr/>
            </p:nvSpPr>
            <p:spPr bwMode="auto">
              <a:xfrm flipV="1">
                <a:off x="3379" y="845"/>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12" name="Line 12"/>
              <p:cNvSpPr>
                <a:spLocks noChangeShapeType="1"/>
              </p:cNvSpPr>
              <p:nvPr/>
            </p:nvSpPr>
            <p:spPr bwMode="auto">
              <a:xfrm>
                <a:off x="3379" y="845"/>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13" name="Line 13"/>
              <p:cNvSpPr>
                <a:spLocks noChangeShapeType="1"/>
              </p:cNvSpPr>
              <p:nvPr/>
            </p:nvSpPr>
            <p:spPr bwMode="auto">
              <a:xfrm>
                <a:off x="4785" y="845"/>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214" name="Text Box 14"/>
              <p:cNvSpPr txBox="1">
                <a:spLocks noChangeArrowheads="1"/>
              </p:cNvSpPr>
              <p:nvPr/>
            </p:nvSpPr>
            <p:spPr bwMode="auto">
              <a:xfrm>
                <a:off x="4332"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D</a:t>
                </a:r>
              </a:p>
            </p:txBody>
          </p:sp>
        </p:grpSp>
        <p:sp>
          <p:nvSpPr>
            <p:cNvPr id="51215" name="Text Box 15"/>
            <p:cNvSpPr txBox="1">
              <a:spLocks noChangeArrowheads="1"/>
            </p:cNvSpPr>
            <p:nvPr/>
          </p:nvSpPr>
          <p:spPr bwMode="auto">
            <a:xfrm>
              <a:off x="468313" y="2852738"/>
              <a:ext cx="34559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50000"/>
                </a:spcBef>
              </a:pPr>
              <a:r>
                <a:rPr lang="cs-CZ" altLang="cs-CZ" sz="1800" b="1">
                  <a:solidFill>
                    <a:schemeClr val="tx1"/>
                  </a:solidFill>
                </a:rPr>
                <a:t>E</a:t>
              </a:r>
              <a:r>
                <a:rPr lang="cs-CZ" altLang="cs-CZ" sz="1800">
                  <a:solidFill>
                    <a:schemeClr val="tx1"/>
                  </a:solidFill>
                </a:rPr>
                <a:t> – podezřelé, předpokládané            vlastní, krycí, simulovaný protivník</a:t>
              </a:r>
            </a:p>
          </p:txBody>
        </p:sp>
        <p:sp>
          <p:nvSpPr>
            <p:cNvPr id="51216" name="Text Box 16"/>
            <p:cNvSpPr txBox="1">
              <a:spLocks noChangeArrowheads="1"/>
            </p:cNvSpPr>
            <p:nvPr/>
          </p:nvSpPr>
          <p:spPr bwMode="auto">
            <a:xfrm>
              <a:off x="8316913" y="2060575"/>
              <a:ext cx="287337"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E</a:t>
              </a:r>
            </a:p>
          </p:txBody>
        </p:sp>
        <p:sp>
          <p:nvSpPr>
            <p:cNvPr id="51217" name="Text Box 17"/>
            <p:cNvSpPr txBox="1">
              <a:spLocks noChangeArrowheads="1"/>
            </p:cNvSpPr>
            <p:nvPr/>
          </p:nvSpPr>
          <p:spPr bwMode="auto">
            <a:xfrm>
              <a:off x="468313" y="3860800"/>
              <a:ext cx="34559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50000"/>
                </a:spcBef>
              </a:pPr>
              <a:r>
                <a:rPr lang="cs-CZ" altLang="cs-CZ" sz="1800" b="1">
                  <a:solidFill>
                    <a:schemeClr val="tx1"/>
                  </a:solidFill>
                </a:rPr>
                <a:t>F</a:t>
              </a:r>
              <a:r>
                <a:rPr lang="cs-CZ" altLang="cs-CZ" sz="1800">
                  <a:solidFill>
                    <a:schemeClr val="tx1"/>
                  </a:solidFill>
                </a:rPr>
                <a:t> – posílení nebo oslabení     (+) posílené, (-) redukované</a:t>
              </a:r>
            </a:p>
          </p:txBody>
        </p:sp>
        <p:sp>
          <p:nvSpPr>
            <p:cNvPr id="51218" name="Text Box 18"/>
            <p:cNvSpPr txBox="1">
              <a:spLocks noChangeArrowheads="1"/>
            </p:cNvSpPr>
            <p:nvPr/>
          </p:nvSpPr>
          <p:spPr bwMode="auto">
            <a:xfrm>
              <a:off x="8675688" y="2060575"/>
              <a:ext cx="287337"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F</a:t>
              </a:r>
            </a:p>
          </p:txBody>
        </p:sp>
        <p:sp>
          <p:nvSpPr>
            <p:cNvPr id="51219" name="Text Box 19"/>
            <p:cNvSpPr txBox="1">
              <a:spLocks noChangeArrowheads="1"/>
            </p:cNvSpPr>
            <p:nvPr/>
          </p:nvSpPr>
          <p:spPr bwMode="auto">
            <a:xfrm>
              <a:off x="468313" y="4652963"/>
              <a:ext cx="34559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50000"/>
                </a:spcBef>
              </a:pPr>
              <a:r>
                <a:rPr lang="cs-CZ" altLang="cs-CZ" sz="1800" b="1">
                  <a:solidFill>
                    <a:schemeClr val="tx1"/>
                  </a:solidFill>
                </a:rPr>
                <a:t>G</a:t>
              </a:r>
              <a:r>
                <a:rPr lang="cs-CZ" altLang="cs-CZ" sz="1800">
                  <a:solidFill>
                    <a:schemeClr val="tx1"/>
                  </a:solidFill>
                </a:rPr>
                <a:t> – poznámky štábu, </a:t>
              </a:r>
              <a:r>
                <a:rPr lang="cs-CZ" altLang="cs-CZ" sz="1800" i="1">
                  <a:solidFill>
                    <a:schemeClr val="tx1"/>
                  </a:solidFill>
                </a:rPr>
                <a:t>otevřený text maximálně 20 znaků</a:t>
              </a:r>
            </a:p>
          </p:txBody>
        </p:sp>
        <p:sp>
          <p:nvSpPr>
            <p:cNvPr id="51220" name="Text Box 20"/>
            <p:cNvSpPr txBox="1">
              <a:spLocks noChangeArrowheads="1"/>
            </p:cNvSpPr>
            <p:nvPr/>
          </p:nvSpPr>
          <p:spPr bwMode="auto">
            <a:xfrm>
              <a:off x="8316913" y="2492375"/>
              <a:ext cx="6477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G</a:t>
              </a:r>
            </a:p>
          </p:txBody>
        </p:sp>
        <p:sp>
          <p:nvSpPr>
            <p:cNvPr id="51221" name="Text Box 21"/>
            <p:cNvSpPr txBox="1">
              <a:spLocks noChangeArrowheads="1"/>
            </p:cNvSpPr>
            <p:nvPr/>
          </p:nvSpPr>
          <p:spPr bwMode="auto">
            <a:xfrm>
              <a:off x="468313" y="5445125"/>
              <a:ext cx="34559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50000"/>
                </a:spcBef>
              </a:pPr>
              <a:r>
                <a:rPr lang="cs-CZ" altLang="cs-CZ" sz="1800" b="1">
                  <a:solidFill>
                    <a:schemeClr val="tx1"/>
                  </a:solidFill>
                </a:rPr>
                <a:t>H</a:t>
              </a:r>
              <a:r>
                <a:rPr lang="cs-CZ" altLang="cs-CZ" sz="1800">
                  <a:solidFill>
                    <a:schemeClr val="tx1"/>
                  </a:solidFill>
                </a:rPr>
                <a:t> – doplňkové informace, </a:t>
              </a:r>
              <a:r>
                <a:rPr lang="cs-CZ" altLang="cs-CZ" sz="1800" i="1">
                  <a:solidFill>
                    <a:schemeClr val="tx1"/>
                  </a:solidFill>
                </a:rPr>
                <a:t>otevřený text maximálně 20 znaků</a:t>
              </a:r>
            </a:p>
          </p:txBody>
        </p:sp>
        <p:sp>
          <p:nvSpPr>
            <p:cNvPr id="51222" name="Text Box 22"/>
            <p:cNvSpPr txBox="1">
              <a:spLocks noChangeArrowheads="1"/>
            </p:cNvSpPr>
            <p:nvPr/>
          </p:nvSpPr>
          <p:spPr bwMode="auto">
            <a:xfrm>
              <a:off x="8316913" y="2924175"/>
              <a:ext cx="6477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H</a:t>
              </a:r>
            </a:p>
          </p:txBody>
        </p:sp>
      </p:grpSp>
    </p:spTree>
    <p:extLst>
      <p:ext uri="{BB962C8B-B14F-4D97-AF65-F5344CB8AC3E}">
        <p14:creationId xmlns:p14="http://schemas.microsoft.com/office/powerpoint/2010/main" val="28354894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Skupina 1"/>
          <p:cNvGrpSpPr/>
          <p:nvPr/>
        </p:nvGrpSpPr>
        <p:grpSpPr>
          <a:xfrm>
            <a:off x="323850" y="936978"/>
            <a:ext cx="8423275" cy="5339821"/>
            <a:chOff x="468313" y="1052513"/>
            <a:chExt cx="8423275" cy="5438775"/>
          </a:xfrm>
        </p:grpSpPr>
        <p:sp>
          <p:nvSpPr>
            <p:cNvPr id="52226" name="Text Box 2"/>
            <p:cNvSpPr txBox="1">
              <a:spLocks noChangeArrowheads="1"/>
            </p:cNvSpPr>
            <p:nvPr/>
          </p:nvSpPr>
          <p:spPr bwMode="auto">
            <a:xfrm>
              <a:off x="468313" y="1052513"/>
              <a:ext cx="3240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J</a:t>
              </a:r>
              <a:r>
                <a:rPr lang="cs-CZ" altLang="cs-CZ" sz="1800">
                  <a:solidFill>
                    <a:schemeClr val="tx1"/>
                  </a:solidFill>
                </a:rPr>
                <a:t> – hodnotící charakteristika, </a:t>
              </a:r>
              <a:r>
                <a:rPr lang="cs-CZ" altLang="cs-CZ" sz="1800" i="1">
                  <a:solidFill>
                    <a:schemeClr val="tx1"/>
                  </a:solidFill>
                </a:rPr>
                <a:t>max 2 znaky</a:t>
              </a:r>
              <a:endParaRPr lang="cs-CZ" altLang="cs-CZ" sz="1800">
                <a:solidFill>
                  <a:schemeClr val="tx1"/>
                </a:solidFill>
              </a:endParaRPr>
            </a:p>
          </p:txBody>
        </p:sp>
        <p:grpSp>
          <p:nvGrpSpPr>
            <p:cNvPr id="52228" name="Group 4"/>
            <p:cNvGrpSpPr>
              <a:grpSpLocks/>
            </p:cNvGrpSpPr>
            <p:nvPr/>
          </p:nvGrpSpPr>
          <p:grpSpPr bwMode="auto">
            <a:xfrm>
              <a:off x="3635375" y="1341438"/>
              <a:ext cx="4176713" cy="3240087"/>
              <a:chOff x="2290" y="845"/>
              <a:chExt cx="2631" cy="2041"/>
            </a:xfrm>
          </p:grpSpPr>
          <p:sp>
            <p:nvSpPr>
              <p:cNvPr id="52229" name="Rectangle 5"/>
              <p:cNvSpPr>
                <a:spLocks noChangeArrowheads="1"/>
              </p:cNvSpPr>
              <p:nvPr/>
            </p:nvSpPr>
            <p:spPr bwMode="auto">
              <a:xfrm>
                <a:off x="2290" y="1298"/>
                <a:ext cx="2177" cy="1588"/>
              </a:xfrm>
              <a:prstGeom prst="rect">
                <a:avLst/>
              </a:prstGeom>
              <a:solidFill>
                <a:srgbClr val="00CC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eaLnBrk="1" hangingPunct="1"/>
                <a:r>
                  <a:rPr lang="cs-CZ" altLang="cs-CZ" sz="1800">
                    <a:solidFill>
                      <a:schemeClr val="tx1"/>
                    </a:solidFill>
                  </a:rPr>
                  <a:t>A</a:t>
                </a:r>
              </a:p>
            </p:txBody>
          </p:sp>
          <p:sp>
            <p:nvSpPr>
              <p:cNvPr id="52230" name="Text Box 6"/>
              <p:cNvSpPr txBox="1">
                <a:spLocks noChangeArrowheads="1"/>
              </p:cNvSpPr>
              <p:nvPr/>
            </p:nvSpPr>
            <p:spPr bwMode="auto">
              <a:xfrm>
                <a:off x="2789"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B</a:t>
                </a:r>
              </a:p>
            </p:txBody>
          </p:sp>
          <p:sp>
            <p:nvSpPr>
              <p:cNvPr id="52231" name="Text Box 7"/>
              <p:cNvSpPr txBox="1">
                <a:spLocks noChangeArrowheads="1"/>
              </p:cNvSpPr>
              <p:nvPr/>
            </p:nvSpPr>
            <p:spPr bwMode="auto">
              <a:xfrm>
                <a:off x="3197"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C</a:t>
                </a:r>
              </a:p>
            </p:txBody>
          </p:sp>
          <p:grpSp>
            <p:nvGrpSpPr>
              <p:cNvPr id="52232" name="Group 8"/>
              <p:cNvGrpSpPr>
                <a:grpSpLocks/>
              </p:cNvGrpSpPr>
              <p:nvPr/>
            </p:nvGrpSpPr>
            <p:grpSpPr bwMode="auto">
              <a:xfrm>
                <a:off x="2653" y="845"/>
                <a:ext cx="1406" cy="453"/>
                <a:chOff x="3379" y="845"/>
                <a:chExt cx="1406" cy="453"/>
              </a:xfrm>
            </p:grpSpPr>
            <p:sp>
              <p:nvSpPr>
                <p:cNvPr id="52233" name="Line 9"/>
                <p:cNvSpPr>
                  <a:spLocks noChangeShapeType="1"/>
                </p:cNvSpPr>
                <p:nvPr/>
              </p:nvSpPr>
              <p:spPr bwMode="auto">
                <a:xfrm flipV="1">
                  <a:off x="3379" y="845"/>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4" name="Line 10"/>
                <p:cNvSpPr>
                  <a:spLocks noChangeShapeType="1"/>
                </p:cNvSpPr>
                <p:nvPr/>
              </p:nvSpPr>
              <p:spPr bwMode="auto">
                <a:xfrm>
                  <a:off x="3379" y="845"/>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5" name="Line 11"/>
                <p:cNvSpPr>
                  <a:spLocks noChangeShapeType="1"/>
                </p:cNvSpPr>
                <p:nvPr/>
              </p:nvSpPr>
              <p:spPr bwMode="auto">
                <a:xfrm>
                  <a:off x="4785" y="845"/>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6" name="Text Box 12"/>
                <p:cNvSpPr txBox="1">
                  <a:spLocks noChangeArrowheads="1"/>
                </p:cNvSpPr>
                <p:nvPr/>
              </p:nvSpPr>
              <p:spPr bwMode="auto">
                <a:xfrm>
                  <a:off x="4332"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D</a:t>
                  </a:r>
                </a:p>
              </p:txBody>
            </p:sp>
          </p:grpSp>
          <p:sp>
            <p:nvSpPr>
              <p:cNvPr id="52237" name="Text Box 13"/>
              <p:cNvSpPr txBox="1">
                <a:spLocks noChangeArrowheads="1"/>
              </p:cNvSpPr>
              <p:nvPr/>
            </p:nvSpPr>
            <p:spPr bwMode="auto">
              <a:xfrm>
                <a:off x="4513" y="1298"/>
                <a:ext cx="181"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E</a:t>
                </a:r>
              </a:p>
            </p:txBody>
          </p:sp>
          <p:sp>
            <p:nvSpPr>
              <p:cNvPr id="52238" name="Text Box 14"/>
              <p:cNvSpPr txBox="1">
                <a:spLocks noChangeArrowheads="1"/>
              </p:cNvSpPr>
              <p:nvPr/>
            </p:nvSpPr>
            <p:spPr bwMode="auto">
              <a:xfrm>
                <a:off x="4739" y="1298"/>
                <a:ext cx="181"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F</a:t>
                </a:r>
              </a:p>
            </p:txBody>
          </p:sp>
          <p:sp>
            <p:nvSpPr>
              <p:cNvPr id="52239" name="Text Box 15"/>
              <p:cNvSpPr txBox="1">
                <a:spLocks noChangeArrowheads="1"/>
              </p:cNvSpPr>
              <p:nvPr/>
            </p:nvSpPr>
            <p:spPr bwMode="auto">
              <a:xfrm>
                <a:off x="4513" y="1570"/>
                <a:ext cx="40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G</a:t>
                </a:r>
              </a:p>
            </p:txBody>
          </p:sp>
        </p:grpSp>
        <p:sp>
          <p:nvSpPr>
            <p:cNvPr id="52240" name="Text Box 16"/>
            <p:cNvSpPr txBox="1">
              <a:spLocks noChangeArrowheads="1"/>
            </p:cNvSpPr>
            <p:nvPr/>
          </p:nvSpPr>
          <p:spPr bwMode="auto">
            <a:xfrm>
              <a:off x="7164388" y="2924175"/>
              <a:ext cx="6477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H</a:t>
              </a:r>
            </a:p>
          </p:txBody>
        </p:sp>
        <p:sp>
          <p:nvSpPr>
            <p:cNvPr id="52241" name="Text Box 17"/>
            <p:cNvSpPr txBox="1">
              <a:spLocks noChangeArrowheads="1"/>
            </p:cNvSpPr>
            <p:nvPr/>
          </p:nvSpPr>
          <p:spPr bwMode="auto">
            <a:xfrm>
              <a:off x="7164388" y="4221163"/>
              <a:ext cx="287337"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J</a:t>
              </a:r>
            </a:p>
          </p:txBody>
        </p:sp>
        <p:sp>
          <p:nvSpPr>
            <p:cNvPr id="52242" name="Text Box 18"/>
            <p:cNvSpPr txBox="1">
              <a:spLocks noChangeArrowheads="1"/>
            </p:cNvSpPr>
            <p:nvPr/>
          </p:nvSpPr>
          <p:spPr bwMode="auto">
            <a:xfrm>
              <a:off x="468313" y="1844675"/>
              <a:ext cx="32400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K</a:t>
              </a:r>
              <a:r>
                <a:rPr lang="cs-CZ" altLang="cs-CZ" sz="1800">
                  <a:solidFill>
                    <a:schemeClr val="tx1"/>
                  </a:solidFill>
                </a:rPr>
                <a:t> – bojeschopnost,  </a:t>
              </a:r>
              <a:r>
                <a:rPr lang="cs-CZ" altLang="cs-CZ" sz="1800" i="1">
                  <a:solidFill>
                    <a:schemeClr val="tx1"/>
                  </a:solidFill>
                </a:rPr>
                <a:t>F- plně, S-podstatně, M-omezeně,   N-nezpůsobile</a:t>
              </a:r>
              <a:endParaRPr lang="cs-CZ" altLang="cs-CZ" sz="1800">
                <a:solidFill>
                  <a:schemeClr val="tx1"/>
                </a:solidFill>
              </a:endParaRPr>
            </a:p>
          </p:txBody>
        </p:sp>
        <p:sp>
          <p:nvSpPr>
            <p:cNvPr id="52243" name="Text Box 19"/>
            <p:cNvSpPr txBox="1">
              <a:spLocks noChangeArrowheads="1"/>
            </p:cNvSpPr>
            <p:nvPr/>
          </p:nvSpPr>
          <p:spPr bwMode="auto">
            <a:xfrm>
              <a:off x="7524750" y="4221163"/>
              <a:ext cx="28733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K</a:t>
              </a:r>
            </a:p>
          </p:txBody>
        </p:sp>
        <p:sp>
          <p:nvSpPr>
            <p:cNvPr id="52244" name="Text Box 20"/>
            <p:cNvSpPr txBox="1">
              <a:spLocks noChangeArrowheads="1"/>
            </p:cNvSpPr>
            <p:nvPr/>
          </p:nvSpPr>
          <p:spPr bwMode="auto">
            <a:xfrm>
              <a:off x="468313" y="2852738"/>
              <a:ext cx="32400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L</a:t>
              </a:r>
              <a:r>
                <a:rPr lang="cs-CZ" altLang="cs-CZ" sz="1800">
                  <a:solidFill>
                    <a:schemeClr val="tx1"/>
                  </a:solidFill>
                </a:rPr>
                <a:t> – zařízení protivníka vysílající charakteristický elektronický signál</a:t>
              </a:r>
            </a:p>
          </p:txBody>
        </p:sp>
        <p:sp>
          <p:nvSpPr>
            <p:cNvPr id="52245" name="Text Box 21"/>
            <p:cNvSpPr txBox="1">
              <a:spLocks noChangeArrowheads="1"/>
            </p:cNvSpPr>
            <p:nvPr/>
          </p:nvSpPr>
          <p:spPr bwMode="auto">
            <a:xfrm>
              <a:off x="7885113" y="4221163"/>
              <a:ext cx="287337"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L</a:t>
              </a:r>
            </a:p>
          </p:txBody>
        </p:sp>
        <p:sp>
          <p:nvSpPr>
            <p:cNvPr id="52246" name="Text Box 22"/>
            <p:cNvSpPr txBox="1">
              <a:spLocks noChangeArrowheads="1"/>
            </p:cNvSpPr>
            <p:nvPr/>
          </p:nvSpPr>
          <p:spPr bwMode="auto">
            <a:xfrm>
              <a:off x="468313" y="3860800"/>
              <a:ext cx="32400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M</a:t>
              </a:r>
              <a:r>
                <a:rPr lang="cs-CZ" altLang="cs-CZ" sz="1800">
                  <a:solidFill>
                    <a:schemeClr val="tx1"/>
                  </a:solidFill>
                </a:rPr>
                <a:t> – nadřízený stupeň velení, </a:t>
              </a:r>
              <a:r>
                <a:rPr lang="cs-CZ" altLang="cs-CZ" sz="1800" i="1">
                  <a:solidFill>
                    <a:schemeClr val="tx1"/>
                  </a:solidFill>
                </a:rPr>
                <a:t>číslo nebo název, max. 21 znaků</a:t>
              </a:r>
              <a:endParaRPr lang="cs-CZ" altLang="cs-CZ" sz="1800">
                <a:solidFill>
                  <a:schemeClr val="tx1"/>
                </a:solidFill>
              </a:endParaRPr>
            </a:p>
          </p:txBody>
        </p:sp>
        <p:sp>
          <p:nvSpPr>
            <p:cNvPr id="52247" name="Text Box 23"/>
            <p:cNvSpPr txBox="1">
              <a:spLocks noChangeArrowheads="1"/>
            </p:cNvSpPr>
            <p:nvPr/>
          </p:nvSpPr>
          <p:spPr bwMode="auto">
            <a:xfrm>
              <a:off x="7164388" y="3789363"/>
              <a:ext cx="6477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  M</a:t>
              </a:r>
            </a:p>
          </p:txBody>
        </p:sp>
        <p:sp>
          <p:nvSpPr>
            <p:cNvPr id="52248" name="Text Box 24"/>
            <p:cNvSpPr txBox="1">
              <a:spLocks noChangeArrowheads="1"/>
            </p:cNvSpPr>
            <p:nvPr/>
          </p:nvSpPr>
          <p:spPr bwMode="auto">
            <a:xfrm>
              <a:off x="468313" y="4797425"/>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N</a:t>
              </a:r>
              <a:r>
                <a:rPr lang="cs-CZ" altLang="cs-CZ" sz="1800">
                  <a:solidFill>
                    <a:schemeClr val="tx1"/>
                  </a:solidFill>
                </a:rPr>
                <a:t> – označení protivníka- ENY</a:t>
              </a:r>
            </a:p>
          </p:txBody>
        </p:sp>
        <p:sp>
          <p:nvSpPr>
            <p:cNvPr id="52249" name="Text Box 25"/>
            <p:cNvSpPr txBox="1">
              <a:spLocks noChangeArrowheads="1"/>
            </p:cNvSpPr>
            <p:nvPr/>
          </p:nvSpPr>
          <p:spPr bwMode="auto">
            <a:xfrm>
              <a:off x="8243888" y="4221163"/>
              <a:ext cx="287337"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N</a:t>
              </a:r>
            </a:p>
          </p:txBody>
        </p:sp>
        <p:sp>
          <p:nvSpPr>
            <p:cNvPr id="52250" name="Text Box 26"/>
            <p:cNvSpPr txBox="1">
              <a:spLocks noChangeArrowheads="1"/>
            </p:cNvSpPr>
            <p:nvPr/>
          </p:nvSpPr>
          <p:spPr bwMode="auto">
            <a:xfrm>
              <a:off x="468313" y="5300663"/>
              <a:ext cx="32400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P</a:t>
              </a:r>
              <a:r>
                <a:rPr lang="cs-CZ" altLang="cs-CZ" sz="1800">
                  <a:solidFill>
                    <a:schemeClr val="tx1"/>
                  </a:solidFill>
                </a:rPr>
                <a:t> – identifikační módy a kódy, identifikace vlastní/protivník, </a:t>
              </a:r>
              <a:r>
                <a:rPr lang="cs-CZ" altLang="cs-CZ" sz="1800" i="1">
                  <a:solidFill>
                    <a:schemeClr val="tx1"/>
                  </a:solidFill>
                </a:rPr>
                <a:t>charakteristický rozpoznávací znak, max. 5 znaků</a:t>
              </a:r>
              <a:endParaRPr lang="cs-CZ" altLang="cs-CZ" sz="1800">
                <a:solidFill>
                  <a:schemeClr val="tx1"/>
                </a:solidFill>
              </a:endParaRPr>
            </a:p>
          </p:txBody>
        </p:sp>
        <p:sp>
          <p:nvSpPr>
            <p:cNvPr id="52251" name="Text Box 27"/>
            <p:cNvSpPr txBox="1">
              <a:spLocks noChangeArrowheads="1"/>
            </p:cNvSpPr>
            <p:nvPr/>
          </p:nvSpPr>
          <p:spPr bwMode="auto">
            <a:xfrm>
              <a:off x="8604250" y="4221163"/>
              <a:ext cx="28733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P</a:t>
              </a:r>
            </a:p>
          </p:txBody>
        </p:sp>
      </p:grpSp>
    </p:spTree>
    <p:extLst>
      <p:ext uri="{BB962C8B-B14F-4D97-AF65-F5344CB8AC3E}">
        <p14:creationId xmlns:p14="http://schemas.microsoft.com/office/powerpoint/2010/main" val="39443060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68313" y="1052513"/>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Q</a:t>
            </a:r>
            <a:r>
              <a:rPr lang="cs-CZ" altLang="cs-CZ" sz="1800">
                <a:solidFill>
                  <a:schemeClr val="tx1"/>
                </a:solidFill>
              </a:rPr>
              <a:t> – symbol směru přesunu/pohybu</a:t>
            </a:r>
          </a:p>
        </p:txBody>
      </p:sp>
      <p:grpSp>
        <p:nvGrpSpPr>
          <p:cNvPr id="53252" name="Group 4"/>
          <p:cNvGrpSpPr>
            <a:grpSpLocks/>
          </p:cNvGrpSpPr>
          <p:nvPr/>
        </p:nvGrpSpPr>
        <p:grpSpPr bwMode="auto">
          <a:xfrm>
            <a:off x="4462463" y="1341438"/>
            <a:ext cx="4681537" cy="3255962"/>
            <a:chOff x="2811" y="845"/>
            <a:chExt cx="2949" cy="2051"/>
          </a:xfrm>
        </p:grpSpPr>
        <p:grpSp>
          <p:nvGrpSpPr>
            <p:cNvPr id="53253" name="Group 5"/>
            <p:cNvGrpSpPr>
              <a:grpSpLocks/>
            </p:cNvGrpSpPr>
            <p:nvPr/>
          </p:nvGrpSpPr>
          <p:grpSpPr bwMode="auto">
            <a:xfrm>
              <a:off x="2811" y="845"/>
              <a:ext cx="2631" cy="2041"/>
              <a:chOff x="2811" y="845"/>
              <a:chExt cx="2631" cy="2041"/>
            </a:xfrm>
          </p:grpSpPr>
          <p:sp>
            <p:nvSpPr>
              <p:cNvPr id="53254" name="Rectangle 6"/>
              <p:cNvSpPr>
                <a:spLocks noChangeArrowheads="1"/>
              </p:cNvSpPr>
              <p:nvPr/>
            </p:nvSpPr>
            <p:spPr bwMode="auto">
              <a:xfrm>
                <a:off x="2811" y="1298"/>
                <a:ext cx="2177" cy="1588"/>
              </a:xfrm>
              <a:prstGeom prst="rect">
                <a:avLst/>
              </a:prstGeom>
              <a:solidFill>
                <a:srgbClr val="00CC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eaLnBrk="1" hangingPunct="1"/>
                <a:r>
                  <a:rPr lang="cs-CZ" altLang="cs-CZ" sz="1800">
                    <a:solidFill>
                      <a:schemeClr val="tx1"/>
                    </a:solidFill>
                  </a:rPr>
                  <a:t>A</a:t>
                </a:r>
              </a:p>
            </p:txBody>
          </p:sp>
          <p:sp>
            <p:nvSpPr>
              <p:cNvPr id="53255" name="Text Box 7"/>
              <p:cNvSpPr txBox="1">
                <a:spLocks noChangeArrowheads="1"/>
              </p:cNvSpPr>
              <p:nvPr/>
            </p:nvSpPr>
            <p:spPr bwMode="auto">
              <a:xfrm>
                <a:off x="3310"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B</a:t>
                </a:r>
              </a:p>
            </p:txBody>
          </p:sp>
          <p:sp>
            <p:nvSpPr>
              <p:cNvPr id="53256" name="Text Box 8"/>
              <p:cNvSpPr txBox="1">
                <a:spLocks noChangeArrowheads="1"/>
              </p:cNvSpPr>
              <p:nvPr/>
            </p:nvSpPr>
            <p:spPr bwMode="auto">
              <a:xfrm>
                <a:off x="3718"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C</a:t>
                </a:r>
              </a:p>
            </p:txBody>
          </p:sp>
          <p:grpSp>
            <p:nvGrpSpPr>
              <p:cNvPr id="53257" name="Group 9"/>
              <p:cNvGrpSpPr>
                <a:grpSpLocks/>
              </p:cNvGrpSpPr>
              <p:nvPr/>
            </p:nvGrpSpPr>
            <p:grpSpPr bwMode="auto">
              <a:xfrm>
                <a:off x="3174" y="845"/>
                <a:ext cx="1406" cy="453"/>
                <a:chOff x="3379" y="845"/>
                <a:chExt cx="1406" cy="453"/>
              </a:xfrm>
            </p:grpSpPr>
            <p:sp>
              <p:nvSpPr>
                <p:cNvPr id="53258" name="Line 10"/>
                <p:cNvSpPr>
                  <a:spLocks noChangeShapeType="1"/>
                </p:cNvSpPr>
                <p:nvPr/>
              </p:nvSpPr>
              <p:spPr bwMode="auto">
                <a:xfrm flipV="1">
                  <a:off x="3379" y="845"/>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259" name="Line 11"/>
                <p:cNvSpPr>
                  <a:spLocks noChangeShapeType="1"/>
                </p:cNvSpPr>
                <p:nvPr/>
              </p:nvSpPr>
              <p:spPr bwMode="auto">
                <a:xfrm>
                  <a:off x="3379" y="845"/>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260" name="Line 12"/>
                <p:cNvSpPr>
                  <a:spLocks noChangeShapeType="1"/>
                </p:cNvSpPr>
                <p:nvPr/>
              </p:nvSpPr>
              <p:spPr bwMode="auto">
                <a:xfrm>
                  <a:off x="4785" y="845"/>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261" name="Text Box 13"/>
                <p:cNvSpPr txBox="1">
                  <a:spLocks noChangeArrowheads="1"/>
                </p:cNvSpPr>
                <p:nvPr/>
              </p:nvSpPr>
              <p:spPr bwMode="auto">
                <a:xfrm>
                  <a:off x="4332"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D</a:t>
                  </a:r>
                </a:p>
              </p:txBody>
            </p:sp>
          </p:grpSp>
          <p:sp>
            <p:nvSpPr>
              <p:cNvPr id="53262" name="Text Box 14"/>
              <p:cNvSpPr txBox="1">
                <a:spLocks noChangeArrowheads="1"/>
              </p:cNvSpPr>
              <p:nvPr/>
            </p:nvSpPr>
            <p:spPr bwMode="auto">
              <a:xfrm>
                <a:off x="5034" y="1298"/>
                <a:ext cx="181"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E</a:t>
                </a:r>
              </a:p>
            </p:txBody>
          </p:sp>
          <p:sp>
            <p:nvSpPr>
              <p:cNvPr id="53263" name="Text Box 15"/>
              <p:cNvSpPr txBox="1">
                <a:spLocks noChangeArrowheads="1"/>
              </p:cNvSpPr>
              <p:nvPr/>
            </p:nvSpPr>
            <p:spPr bwMode="auto">
              <a:xfrm>
                <a:off x="5260" y="1298"/>
                <a:ext cx="181"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F</a:t>
                </a:r>
              </a:p>
            </p:txBody>
          </p:sp>
          <p:sp>
            <p:nvSpPr>
              <p:cNvPr id="53264" name="Text Box 16"/>
              <p:cNvSpPr txBox="1">
                <a:spLocks noChangeArrowheads="1"/>
              </p:cNvSpPr>
              <p:nvPr/>
            </p:nvSpPr>
            <p:spPr bwMode="auto">
              <a:xfrm>
                <a:off x="5034" y="1570"/>
                <a:ext cx="40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G</a:t>
                </a:r>
              </a:p>
            </p:txBody>
          </p:sp>
        </p:grpSp>
        <p:sp>
          <p:nvSpPr>
            <p:cNvPr id="53265" name="Text Box 17"/>
            <p:cNvSpPr txBox="1">
              <a:spLocks noChangeArrowheads="1"/>
            </p:cNvSpPr>
            <p:nvPr/>
          </p:nvSpPr>
          <p:spPr bwMode="auto">
            <a:xfrm>
              <a:off x="5034" y="1842"/>
              <a:ext cx="40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H</a:t>
              </a:r>
            </a:p>
          </p:txBody>
        </p:sp>
        <p:sp>
          <p:nvSpPr>
            <p:cNvPr id="53266" name="Text Box 18"/>
            <p:cNvSpPr txBox="1">
              <a:spLocks noChangeArrowheads="1"/>
            </p:cNvSpPr>
            <p:nvPr/>
          </p:nvSpPr>
          <p:spPr bwMode="auto">
            <a:xfrm>
              <a:off x="5034" y="2659"/>
              <a:ext cx="72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J,K,N,L,P</a:t>
              </a:r>
            </a:p>
          </p:txBody>
        </p:sp>
        <p:sp>
          <p:nvSpPr>
            <p:cNvPr id="53267" name="Text Box 19"/>
            <p:cNvSpPr txBox="1">
              <a:spLocks noChangeArrowheads="1"/>
            </p:cNvSpPr>
            <p:nvPr/>
          </p:nvSpPr>
          <p:spPr bwMode="auto">
            <a:xfrm>
              <a:off x="5034" y="2387"/>
              <a:ext cx="40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  M</a:t>
              </a:r>
            </a:p>
          </p:txBody>
        </p:sp>
      </p:grpSp>
      <p:grpSp>
        <p:nvGrpSpPr>
          <p:cNvPr id="53268" name="Group 20"/>
          <p:cNvGrpSpPr>
            <a:grpSpLocks/>
          </p:cNvGrpSpPr>
          <p:nvPr/>
        </p:nvGrpSpPr>
        <p:grpSpPr bwMode="auto">
          <a:xfrm>
            <a:off x="6227763" y="4581525"/>
            <a:ext cx="1008062" cy="1800225"/>
            <a:chOff x="3923" y="2886"/>
            <a:chExt cx="635" cy="1134"/>
          </a:xfrm>
        </p:grpSpPr>
        <p:sp>
          <p:nvSpPr>
            <p:cNvPr id="53269" name="Line 21"/>
            <p:cNvSpPr>
              <a:spLocks noChangeShapeType="1"/>
            </p:cNvSpPr>
            <p:nvPr/>
          </p:nvSpPr>
          <p:spPr bwMode="auto">
            <a:xfrm>
              <a:off x="3923" y="2886"/>
              <a:ext cx="0" cy="113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270" name="Line 22"/>
            <p:cNvSpPr>
              <a:spLocks noChangeShapeType="1"/>
            </p:cNvSpPr>
            <p:nvPr/>
          </p:nvSpPr>
          <p:spPr bwMode="auto">
            <a:xfrm flipV="1">
              <a:off x="3923" y="3430"/>
              <a:ext cx="635" cy="59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271" name="Text Box 23"/>
            <p:cNvSpPr txBox="1">
              <a:spLocks noChangeArrowheads="1"/>
            </p:cNvSpPr>
            <p:nvPr/>
          </p:nvSpPr>
          <p:spPr bwMode="auto">
            <a:xfrm>
              <a:off x="4332" y="3702"/>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i="1">
                  <a:solidFill>
                    <a:schemeClr val="tx1"/>
                  </a:solidFill>
                </a:rPr>
                <a:t>Q</a:t>
              </a:r>
            </a:p>
          </p:txBody>
        </p:sp>
      </p:grpSp>
      <p:sp>
        <p:nvSpPr>
          <p:cNvPr id="53272" name="Text Box 24"/>
          <p:cNvSpPr txBox="1">
            <a:spLocks noChangeArrowheads="1"/>
          </p:cNvSpPr>
          <p:nvPr/>
        </p:nvSpPr>
        <p:spPr bwMode="auto">
          <a:xfrm>
            <a:off x="468313" y="1844675"/>
            <a:ext cx="3024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R</a:t>
            </a:r>
            <a:r>
              <a:rPr lang="cs-CZ" altLang="cs-CZ" sz="1800">
                <a:solidFill>
                  <a:schemeClr val="tx1"/>
                </a:solidFill>
              </a:rPr>
              <a:t> – symbol pohyblivosti</a:t>
            </a:r>
          </a:p>
        </p:txBody>
      </p:sp>
      <p:sp>
        <p:nvSpPr>
          <p:cNvPr id="53273" name="Text Box 25"/>
          <p:cNvSpPr txBox="1">
            <a:spLocks noChangeArrowheads="1"/>
          </p:cNvSpPr>
          <p:nvPr/>
        </p:nvSpPr>
        <p:spPr bwMode="auto">
          <a:xfrm>
            <a:off x="5003800" y="4652963"/>
            <a:ext cx="2520950"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R</a:t>
            </a:r>
          </a:p>
        </p:txBody>
      </p:sp>
      <p:sp>
        <p:nvSpPr>
          <p:cNvPr id="53274" name="Text Box 26"/>
          <p:cNvSpPr txBox="1">
            <a:spLocks noChangeArrowheads="1"/>
          </p:cNvSpPr>
          <p:nvPr/>
        </p:nvSpPr>
        <p:spPr bwMode="auto">
          <a:xfrm>
            <a:off x="468313" y="2349500"/>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S</a:t>
            </a:r>
            <a:r>
              <a:rPr lang="cs-CZ" altLang="cs-CZ" sz="1800">
                <a:solidFill>
                  <a:schemeClr val="tx1"/>
                </a:solidFill>
              </a:rPr>
              <a:t> – symbol žerdi velitelství, ukazatel vektoru umístění</a:t>
            </a:r>
          </a:p>
        </p:txBody>
      </p:sp>
      <p:grpSp>
        <p:nvGrpSpPr>
          <p:cNvPr id="53275" name="Group 27"/>
          <p:cNvGrpSpPr>
            <a:grpSpLocks/>
          </p:cNvGrpSpPr>
          <p:nvPr/>
        </p:nvGrpSpPr>
        <p:grpSpPr bwMode="auto">
          <a:xfrm>
            <a:off x="4500563" y="4581525"/>
            <a:ext cx="647700" cy="1800225"/>
            <a:chOff x="2835" y="2886"/>
            <a:chExt cx="408" cy="1134"/>
          </a:xfrm>
        </p:grpSpPr>
        <p:sp>
          <p:nvSpPr>
            <p:cNvPr id="53276" name="Line 28"/>
            <p:cNvSpPr>
              <a:spLocks noChangeShapeType="1"/>
            </p:cNvSpPr>
            <p:nvPr/>
          </p:nvSpPr>
          <p:spPr bwMode="auto">
            <a:xfrm>
              <a:off x="2835" y="2886"/>
              <a:ext cx="0" cy="113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277" name="Text Box 29"/>
            <p:cNvSpPr txBox="1">
              <a:spLocks noChangeArrowheads="1"/>
            </p:cNvSpPr>
            <p:nvPr/>
          </p:nvSpPr>
          <p:spPr bwMode="auto">
            <a:xfrm>
              <a:off x="2880" y="3430"/>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S</a:t>
              </a:r>
            </a:p>
          </p:txBody>
        </p:sp>
      </p:grpSp>
      <p:sp>
        <p:nvSpPr>
          <p:cNvPr id="53278" name="Text Box 30"/>
          <p:cNvSpPr txBox="1">
            <a:spLocks noChangeArrowheads="1"/>
          </p:cNvSpPr>
          <p:nvPr/>
        </p:nvSpPr>
        <p:spPr bwMode="auto">
          <a:xfrm>
            <a:off x="468313" y="3068638"/>
            <a:ext cx="30241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T</a:t>
            </a:r>
            <a:r>
              <a:rPr lang="cs-CZ" altLang="cs-CZ" sz="1800">
                <a:solidFill>
                  <a:schemeClr val="tx1"/>
                </a:solidFill>
              </a:rPr>
              <a:t> – označení jednotky, zařízení, zbraně, </a:t>
            </a:r>
            <a:r>
              <a:rPr lang="cs-CZ" altLang="cs-CZ" sz="1800" i="1">
                <a:solidFill>
                  <a:schemeClr val="tx1"/>
                </a:solidFill>
              </a:rPr>
              <a:t>max 21 znaků</a:t>
            </a:r>
            <a:endParaRPr lang="cs-CZ" altLang="cs-CZ" sz="1800">
              <a:solidFill>
                <a:schemeClr val="tx1"/>
              </a:solidFill>
            </a:endParaRPr>
          </a:p>
        </p:txBody>
      </p:sp>
      <p:sp>
        <p:nvSpPr>
          <p:cNvPr id="53279" name="Text Box 31"/>
          <p:cNvSpPr txBox="1">
            <a:spLocks noChangeArrowheads="1"/>
          </p:cNvSpPr>
          <p:nvPr/>
        </p:nvSpPr>
        <p:spPr bwMode="auto">
          <a:xfrm>
            <a:off x="3779838" y="3789363"/>
            <a:ext cx="576262"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T</a:t>
            </a:r>
          </a:p>
        </p:txBody>
      </p:sp>
      <p:sp>
        <p:nvSpPr>
          <p:cNvPr id="53280" name="Text Box 32"/>
          <p:cNvSpPr txBox="1">
            <a:spLocks noChangeArrowheads="1"/>
          </p:cNvSpPr>
          <p:nvPr/>
        </p:nvSpPr>
        <p:spPr bwMode="auto">
          <a:xfrm>
            <a:off x="468313" y="4076700"/>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V</a:t>
            </a:r>
            <a:r>
              <a:rPr lang="cs-CZ" altLang="cs-CZ" sz="1800">
                <a:solidFill>
                  <a:schemeClr val="tx1"/>
                </a:solidFill>
              </a:rPr>
              <a:t> – označení typu třídy techniky, </a:t>
            </a:r>
            <a:r>
              <a:rPr lang="cs-CZ" altLang="cs-CZ" sz="1800" i="1">
                <a:solidFill>
                  <a:schemeClr val="tx1"/>
                </a:solidFill>
              </a:rPr>
              <a:t>max. 24 znaků</a:t>
            </a:r>
            <a:endParaRPr lang="cs-CZ" altLang="cs-CZ" sz="1800">
              <a:solidFill>
                <a:schemeClr val="tx1"/>
              </a:solidFill>
            </a:endParaRPr>
          </a:p>
        </p:txBody>
      </p:sp>
      <p:sp>
        <p:nvSpPr>
          <p:cNvPr id="53281" name="Text Box 33"/>
          <p:cNvSpPr txBox="1">
            <a:spLocks noChangeArrowheads="1"/>
          </p:cNvSpPr>
          <p:nvPr/>
        </p:nvSpPr>
        <p:spPr bwMode="auto">
          <a:xfrm>
            <a:off x="3779838" y="3284538"/>
            <a:ext cx="576262"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V</a:t>
            </a:r>
          </a:p>
        </p:txBody>
      </p:sp>
      <p:sp>
        <p:nvSpPr>
          <p:cNvPr id="53282" name="Text Box 34"/>
          <p:cNvSpPr txBox="1">
            <a:spLocks noChangeArrowheads="1"/>
          </p:cNvSpPr>
          <p:nvPr/>
        </p:nvSpPr>
        <p:spPr bwMode="auto">
          <a:xfrm>
            <a:off x="468313" y="4797425"/>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W</a:t>
            </a:r>
            <a:r>
              <a:rPr lang="cs-CZ" altLang="cs-CZ" sz="1800">
                <a:solidFill>
                  <a:schemeClr val="tx1"/>
                </a:solidFill>
              </a:rPr>
              <a:t> – skupina znaků datum/čas, </a:t>
            </a:r>
            <a:r>
              <a:rPr lang="cs-CZ" altLang="cs-CZ" sz="1800" i="1">
                <a:solidFill>
                  <a:schemeClr val="tx1"/>
                </a:solidFill>
              </a:rPr>
              <a:t>max. 14 znaků</a:t>
            </a:r>
            <a:endParaRPr lang="cs-CZ" altLang="cs-CZ" sz="1800">
              <a:solidFill>
                <a:schemeClr val="tx1"/>
              </a:solidFill>
            </a:endParaRPr>
          </a:p>
        </p:txBody>
      </p:sp>
      <p:sp>
        <p:nvSpPr>
          <p:cNvPr id="53283" name="Text Box 35"/>
          <p:cNvSpPr txBox="1">
            <a:spLocks noChangeArrowheads="1"/>
          </p:cNvSpPr>
          <p:nvPr/>
        </p:nvSpPr>
        <p:spPr bwMode="auto">
          <a:xfrm>
            <a:off x="3779838" y="2060575"/>
            <a:ext cx="576262"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W</a:t>
            </a:r>
          </a:p>
        </p:txBody>
      </p:sp>
    </p:spTree>
    <p:extLst>
      <p:ext uri="{BB962C8B-B14F-4D97-AF65-F5344CB8AC3E}">
        <p14:creationId xmlns:p14="http://schemas.microsoft.com/office/powerpoint/2010/main" val="3342577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diamond(in)">
                                      <p:cBhvr>
                                        <p:cTn id="7" dur="2000"/>
                                        <p:tgtEl>
                                          <p:spTgt spid="53250"/>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53268"/>
                                        </p:tgtEl>
                                        <p:attrNameLst>
                                          <p:attrName>style.visibility</p:attrName>
                                        </p:attrNameLst>
                                      </p:cBhvr>
                                      <p:to>
                                        <p:strVal val="visible"/>
                                      </p:to>
                                    </p:set>
                                    <p:anim calcmode="lin" valueType="num">
                                      <p:cBhvr additive="base">
                                        <p:cTn id="11" dur="500" fill="hold"/>
                                        <p:tgtEl>
                                          <p:spTgt spid="53268"/>
                                        </p:tgtEl>
                                        <p:attrNameLst>
                                          <p:attrName>ppt_x</p:attrName>
                                        </p:attrNameLst>
                                      </p:cBhvr>
                                      <p:tavLst>
                                        <p:tav tm="0">
                                          <p:val>
                                            <p:strVal val="#ppt_x"/>
                                          </p:val>
                                        </p:tav>
                                        <p:tav tm="100000">
                                          <p:val>
                                            <p:strVal val="#ppt_x"/>
                                          </p:val>
                                        </p:tav>
                                      </p:tavLst>
                                    </p:anim>
                                    <p:anim calcmode="lin" valueType="num">
                                      <p:cBhvr additive="base">
                                        <p:cTn id="12" dur="500" fill="hold"/>
                                        <p:tgtEl>
                                          <p:spTgt spid="5326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3272"/>
                                        </p:tgtEl>
                                        <p:attrNameLst>
                                          <p:attrName>style.visibility</p:attrName>
                                        </p:attrNameLst>
                                      </p:cBhvr>
                                      <p:to>
                                        <p:strVal val="visible"/>
                                      </p:to>
                                    </p:set>
                                    <p:animEffect transition="in" filter="diamond(in)">
                                      <p:cBhvr>
                                        <p:cTn id="17" dur="2000"/>
                                        <p:tgtEl>
                                          <p:spTgt spid="53272"/>
                                        </p:tgtEl>
                                      </p:cBhvr>
                                    </p:animEffect>
                                  </p:childTnLst>
                                </p:cTn>
                              </p:par>
                            </p:childTnLst>
                          </p:cTn>
                        </p:par>
                        <p:par>
                          <p:cTn id="18" fill="hold" nodeType="afterGroup">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53273"/>
                                        </p:tgtEl>
                                        <p:attrNameLst>
                                          <p:attrName>style.visibility</p:attrName>
                                        </p:attrNameLst>
                                      </p:cBhvr>
                                      <p:to>
                                        <p:strVal val="visible"/>
                                      </p:to>
                                    </p:set>
                                    <p:anim calcmode="lin" valueType="num">
                                      <p:cBhvr additive="base">
                                        <p:cTn id="21" dur="500" fill="hold"/>
                                        <p:tgtEl>
                                          <p:spTgt spid="53273"/>
                                        </p:tgtEl>
                                        <p:attrNameLst>
                                          <p:attrName>ppt_x</p:attrName>
                                        </p:attrNameLst>
                                      </p:cBhvr>
                                      <p:tavLst>
                                        <p:tav tm="0">
                                          <p:val>
                                            <p:strVal val="#ppt_x"/>
                                          </p:val>
                                        </p:tav>
                                        <p:tav tm="100000">
                                          <p:val>
                                            <p:strVal val="#ppt_x"/>
                                          </p:val>
                                        </p:tav>
                                      </p:tavLst>
                                    </p:anim>
                                    <p:anim calcmode="lin" valueType="num">
                                      <p:cBhvr additive="base">
                                        <p:cTn id="22" dur="500" fill="hold"/>
                                        <p:tgtEl>
                                          <p:spTgt spid="5327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3274"/>
                                        </p:tgtEl>
                                        <p:attrNameLst>
                                          <p:attrName>style.visibility</p:attrName>
                                        </p:attrNameLst>
                                      </p:cBhvr>
                                      <p:to>
                                        <p:strVal val="visible"/>
                                      </p:to>
                                    </p:set>
                                    <p:animEffect transition="in" filter="diamond(in)">
                                      <p:cBhvr>
                                        <p:cTn id="27" dur="2000"/>
                                        <p:tgtEl>
                                          <p:spTgt spid="53274"/>
                                        </p:tgtEl>
                                      </p:cBhvr>
                                    </p:animEffect>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53275"/>
                                        </p:tgtEl>
                                        <p:attrNameLst>
                                          <p:attrName>style.visibility</p:attrName>
                                        </p:attrNameLst>
                                      </p:cBhvr>
                                      <p:to>
                                        <p:strVal val="visible"/>
                                      </p:to>
                                    </p:set>
                                    <p:anim calcmode="lin" valueType="num">
                                      <p:cBhvr additive="base">
                                        <p:cTn id="31" dur="500" fill="hold"/>
                                        <p:tgtEl>
                                          <p:spTgt spid="53275"/>
                                        </p:tgtEl>
                                        <p:attrNameLst>
                                          <p:attrName>ppt_x</p:attrName>
                                        </p:attrNameLst>
                                      </p:cBhvr>
                                      <p:tavLst>
                                        <p:tav tm="0">
                                          <p:val>
                                            <p:strVal val="#ppt_x"/>
                                          </p:val>
                                        </p:tav>
                                        <p:tav tm="100000">
                                          <p:val>
                                            <p:strVal val="#ppt_x"/>
                                          </p:val>
                                        </p:tav>
                                      </p:tavLst>
                                    </p:anim>
                                    <p:anim calcmode="lin" valueType="num">
                                      <p:cBhvr additive="base">
                                        <p:cTn id="32" dur="500" fill="hold"/>
                                        <p:tgtEl>
                                          <p:spTgt spid="5327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3278"/>
                                        </p:tgtEl>
                                        <p:attrNameLst>
                                          <p:attrName>style.visibility</p:attrName>
                                        </p:attrNameLst>
                                      </p:cBhvr>
                                      <p:to>
                                        <p:strVal val="visible"/>
                                      </p:to>
                                    </p:set>
                                    <p:animEffect transition="in" filter="diamond(in)">
                                      <p:cBhvr>
                                        <p:cTn id="37" dur="2000"/>
                                        <p:tgtEl>
                                          <p:spTgt spid="53278"/>
                                        </p:tgtEl>
                                      </p:cBhvr>
                                    </p:animEffect>
                                  </p:childTnLst>
                                </p:cTn>
                              </p:par>
                            </p:childTnLst>
                          </p:cTn>
                        </p:par>
                        <p:par>
                          <p:cTn id="38" fill="hold" nodeType="afterGroup">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53279"/>
                                        </p:tgtEl>
                                        <p:attrNameLst>
                                          <p:attrName>style.visibility</p:attrName>
                                        </p:attrNameLst>
                                      </p:cBhvr>
                                      <p:to>
                                        <p:strVal val="visible"/>
                                      </p:to>
                                    </p:set>
                                    <p:anim calcmode="lin" valueType="num">
                                      <p:cBhvr additive="base">
                                        <p:cTn id="41" dur="500" fill="hold"/>
                                        <p:tgtEl>
                                          <p:spTgt spid="53279"/>
                                        </p:tgtEl>
                                        <p:attrNameLst>
                                          <p:attrName>ppt_x</p:attrName>
                                        </p:attrNameLst>
                                      </p:cBhvr>
                                      <p:tavLst>
                                        <p:tav tm="0">
                                          <p:val>
                                            <p:strVal val="#ppt_x"/>
                                          </p:val>
                                        </p:tav>
                                        <p:tav tm="100000">
                                          <p:val>
                                            <p:strVal val="#ppt_x"/>
                                          </p:val>
                                        </p:tav>
                                      </p:tavLst>
                                    </p:anim>
                                    <p:anim calcmode="lin" valueType="num">
                                      <p:cBhvr additive="base">
                                        <p:cTn id="42" dur="500" fill="hold"/>
                                        <p:tgtEl>
                                          <p:spTgt spid="5327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53280"/>
                                        </p:tgtEl>
                                        <p:attrNameLst>
                                          <p:attrName>style.visibility</p:attrName>
                                        </p:attrNameLst>
                                      </p:cBhvr>
                                      <p:to>
                                        <p:strVal val="visible"/>
                                      </p:to>
                                    </p:set>
                                    <p:animEffect transition="in" filter="diamond(in)">
                                      <p:cBhvr>
                                        <p:cTn id="47" dur="2000"/>
                                        <p:tgtEl>
                                          <p:spTgt spid="53280"/>
                                        </p:tgtEl>
                                      </p:cBhvr>
                                    </p:animEffect>
                                  </p:childTnLst>
                                </p:cTn>
                              </p:par>
                            </p:childTnLst>
                          </p:cTn>
                        </p:par>
                        <p:par>
                          <p:cTn id="48" fill="hold" nodeType="afterGroup">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53281"/>
                                        </p:tgtEl>
                                        <p:attrNameLst>
                                          <p:attrName>style.visibility</p:attrName>
                                        </p:attrNameLst>
                                      </p:cBhvr>
                                      <p:to>
                                        <p:strVal val="visible"/>
                                      </p:to>
                                    </p:set>
                                    <p:anim calcmode="lin" valueType="num">
                                      <p:cBhvr additive="base">
                                        <p:cTn id="51" dur="500" fill="hold"/>
                                        <p:tgtEl>
                                          <p:spTgt spid="53281"/>
                                        </p:tgtEl>
                                        <p:attrNameLst>
                                          <p:attrName>ppt_x</p:attrName>
                                        </p:attrNameLst>
                                      </p:cBhvr>
                                      <p:tavLst>
                                        <p:tav tm="0">
                                          <p:val>
                                            <p:strVal val="#ppt_x"/>
                                          </p:val>
                                        </p:tav>
                                        <p:tav tm="100000">
                                          <p:val>
                                            <p:strVal val="#ppt_x"/>
                                          </p:val>
                                        </p:tav>
                                      </p:tavLst>
                                    </p:anim>
                                    <p:anim calcmode="lin" valueType="num">
                                      <p:cBhvr additive="base">
                                        <p:cTn id="52" dur="500" fill="hold"/>
                                        <p:tgtEl>
                                          <p:spTgt spid="5328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53282"/>
                                        </p:tgtEl>
                                        <p:attrNameLst>
                                          <p:attrName>style.visibility</p:attrName>
                                        </p:attrNameLst>
                                      </p:cBhvr>
                                      <p:to>
                                        <p:strVal val="visible"/>
                                      </p:to>
                                    </p:set>
                                    <p:animEffect transition="in" filter="diamond(in)">
                                      <p:cBhvr>
                                        <p:cTn id="57" dur="2000"/>
                                        <p:tgtEl>
                                          <p:spTgt spid="53282"/>
                                        </p:tgtEl>
                                      </p:cBhvr>
                                    </p:animEffect>
                                  </p:childTnLst>
                                </p:cTn>
                              </p:par>
                            </p:childTnLst>
                          </p:cTn>
                        </p:par>
                        <p:par>
                          <p:cTn id="58" fill="hold" nodeType="afterGroup">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53283"/>
                                        </p:tgtEl>
                                        <p:attrNameLst>
                                          <p:attrName>style.visibility</p:attrName>
                                        </p:attrNameLst>
                                      </p:cBhvr>
                                      <p:to>
                                        <p:strVal val="visible"/>
                                      </p:to>
                                    </p:set>
                                    <p:anim calcmode="lin" valueType="num">
                                      <p:cBhvr additive="base">
                                        <p:cTn id="61" dur="500" fill="hold"/>
                                        <p:tgtEl>
                                          <p:spTgt spid="53283"/>
                                        </p:tgtEl>
                                        <p:attrNameLst>
                                          <p:attrName>ppt_x</p:attrName>
                                        </p:attrNameLst>
                                      </p:cBhvr>
                                      <p:tavLst>
                                        <p:tav tm="0">
                                          <p:val>
                                            <p:strVal val="#ppt_x"/>
                                          </p:val>
                                        </p:tav>
                                        <p:tav tm="100000">
                                          <p:val>
                                            <p:strVal val="#ppt_x"/>
                                          </p:val>
                                        </p:tav>
                                      </p:tavLst>
                                    </p:anim>
                                    <p:anim calcmode="lin" valueType="num">
                                      <p:cBhvr additive="base">
                                        <p:cTn id="62" dur="500" fill="hold"/>
                                        <p:tgtEl>
                                          <p:spTgt spid="53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72" grpId="0"/>
      <p:bldP spid="53273" grpId="0" animBg="1"/>
      <p:bldP spid="53274" grpId="0"/>
      <p:bldP spid="53278" grpId="0"/>
      <p:bldP spid="53279" grpId="0" animBg="1"/>
      <p:bldP spid="53280" grpId="0"/>
      <p:bldP spid="53281" grpId="0" animBg="1"/>
      <p:bldP spid="53282" grpId="0"/>
      <p:bldP spid="5328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Skupina 1"/>
          <p:cNvGrpSpPr/>
          <p:nvPr/>
        </p:nvGrpSpPr>
        <p:grpSpPr>
          <a:xfrm>
            <a:off x="468313" y="843669"/>
            <a:ext cx="8675687" cy="5432954"/>
            <a:chOff x="468313" y="188913"/>
            <a:chExt cx="8675687" cy="6192837"/>
          </a:xfrm>
        </p:grpSpPr>
        <p:sp>
          <p:nvSpPr>
            <p:cNvPr id="54274" name="Text Box 2"/>
            <p:cNvSpPr txBox="1">
              <a:spLocks noChangeArrowheads="1"/>
            </p:cNvSpPr>
            <p:nvPr/>
          </p:nvSpPr>
          <p:spPr bwMode="auto">
            <a:xfrm>
              <a:off x="468313" y="1052513"/>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X</a:t>
              </a:r>
              <a:r>
                <a:rPr lang="cs-CZ" altLang="cs-CZ" sz="1800">
                  <a:solidFill>
                    <a:schemeClr val="tx1"/>
                  </a:solidFill>
                </a:rPr>
                <a:t> – letová výška/hloubka </a:t>
              </a:r>
              <a:r>
                <a:rPr lang="cs-CZ" altLang="cs-CZ" sz="1800" i="1">
                  <a:solidFill>
                    <a:schemeClr val="tx1"/>
                  </a:solidFill>
                </a:rPr>
                <a:t>max. 6 znaků</a:t>
              </a:r>
            </a:p>
          </p:txBody>
        </p:sp>
        <p:sp>
          <p:nvSpPr>
            <p:cNvPr id="54275" name="Text Box 3"/>
            <p:cNvSpPr txBox="1">
              <a:spLocks noChangeArrowheads="1"/>
            </p:cNvSpPr>
            <p:nvPr/>
          </p:nvSpPr>
          <p:spPr bwMode="auto">
            <a:xfrm>
              <a:off x="611188" y="188913"/>
              <a:ext cx="741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3200" b="1">
                  <a:solidFill>
                    <a:schemeClr val="tx1"/>
                  </a:solidFill>
                </a:rPr>
                <a:t> POPIS ZNAČEK</a:t>
              </a:r>
            </a:p>
          </p:txBody>
        </p:sp>
        <p:grpSp>
          <p:nvGrpSpPr>
            <p:cNvPr id="54317" name="Group 45"/>
            <p:cNvGrpSpPr>
              <a:grpSpLocks/>
            </p:cNvGrpSpPr>
            <p:nvPr/>
          </p:nvGrpSpPr>
          <p:grpSpPr bwMode="auto">
            <a:xfrm>
              <a:off x="3779838" y="1341438"/>
              <a:ext cx="5364162" cy="5040312"/>
              <a:chOff x="2381" y="845"/>
              <a:chExt cx="3379" cy="3175"/>
            </a:xfrm>
          </p:grpSpPr>
          <p:grpSp>
            <p:nvGrpSpPr>
              <p:cNvPr id="54277" name="Group 5"/>
              <p:cNvGrpSpPr>
                <a:grpSpLocks/>
              </p:cNvGrpSpPr>
              <p:nvPr/>
            </p:nvGrpSpPr>
            <p:grpSpPr bwMode="auto">
              <a:xfrm>
                <a:off x="2811" y="845"/>
                <a:ext cx="2949" cy="2051"/>
                <a:chOff x="2811" y="845"/>
                <a:chExt cx="2949" cy="2051"/>
              </a:xfrm>
            </p:grpSpPr>
            <p:grpSp>
              <p:nvGrpSpPr>
                <p:cNvPr id="54278" name="Group 6"/>
                <p:cNvGrpSpPr>
                  <a:grpSpLocks/>
                </p:cNvGrpSpPr>
                <p:nvPr/>
              </p:nvGrpSpPr>
              <p:grpSpPr bwMode="auto">
                <a:xfrm>
                  <a:off x="2811" y="845"/>
                  <a:ext cx="2631" cy="2041"/>
                  <a:chOff x="3016" y="845"/>
                  <a:chExt cx="2631" cy="2041"/>
                </a:xfrm>
              </p:grpSpPr>
              <p:sp>
                <p:nvSpPr>
                  <p:cNvPr id="54279" name="Rectangle 7"/>
                  <p:cNvSpPr>
                    <a:spLocks noChangeArrowheads="1"/>
                  </p:cNvSpPr>
                  <p:nvPr/>
                </p:nvSpPr>
                <p:spPr bwMode="auto">
                  <a:xfrm>
                    <a:off x="3016" y="1298"/>
                    <a:ext cx="2177" cy="1588"/>
                  </a:xfrm>
                  <a:prstGeom prst="rect">
                    <a:avLst/>
                  </a:prstGeom>
                  <a:solidFill>
                    <a:srgbClr val="00CC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eaLnBrk="1" hangingPunct="1"/>
                    <a:r>
                      <a:rPr lang="cs-CZ" altLang="cs-CZ" sz="1800">
                        <a:solidFill>
                          <a:schemeClr val="tx1"/>
                        </a:solidFill>
                      </a:rPr>
                      <a:t>A</a:t>
                    </a:r>
                  </a:p>
                </p:txBody>
              </p:sp>
              <p:sp>
                <p:nvSpPr>
                  <p:cNvPr id="54280" name="Text Box 8"/>
                  <p:cNvSpPr txBox="1">
                    <a:spLocks noChangeArrowheads="1"/>
                  </p:cNvSpPr>
                  <p:nvPr/>
                </p:nvSpPr>
                <p:spPr bwMode="auto">
                  <a:xfrm>
                    <a:off x="3515"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B</a:t>
                    </a:r>
                  </a:p>
                </p:txBody>
              </p:sp>
              <p:sp>
                <p:nvSpPr>
                  <p:cNvPr id="54281" name="Text Box 9"/>
                  <p:cNvSpPr txBox="1">
                    <a:spLocks noChangeArrowheads="1"/>
                  </p:cNvSpPr>
                  <p:nvPr/>
                </p:nvSpPr>
                <p:spPr bwMode="auto">
                  <a:xfrm>
                    <a:off x="3923"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C</a:t>
                    </a:r>
                  </a:p>
                </p:txBody>
              </p:sp>
              <p:grpSp>
                <p:nvGrpSpPr>
                  <p:cNvPr id="54282" name="Group 10"/>
                  <p:cNvGrpSpPr>
                    <a:grpSpLocks/>
                  </p:cNvGrpSpPr>
                  <p:nvPr/>
                </p:nvGrpSpPr>
                <p:grpSpPr bwMode="auto">
                  <a:xfrm>
                    <a:off x="3379" y="845"/>
                    <a:ext cx="1406" cy="453"/>
                    <a:chOff x="3379" y="845"/>
                    <a:chExt cx="1406" cy="453"/>
                  </a:xfrm>
                </p:grpSpPr>
                <p:sp>
                  <p:nvSpPr>
                    <p:cNvPr id="54283" name="Line 11"/>
                    <p:cNvSpPr>
                      <a:spLocks noChangeShapeType="1"/>
                    </p:cNvSpPr>
                    <p:nvPr/>
                  </p:nvSpPr>
                  <p:spPr bwMode="auto">
                    <a:xfrm flipV="1">
                      <a:off x="3379" y="845"/>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284" name="Line 12"/>
                    <p:cNvSpPr>
                      <a:spLocks noChangeShapeType="1"/>
                    </p:cNvSpPr>
                    <p:nvPr/>
                  </p:nvSpPr>
                  <p:spPr bwMode="auto">
                    <a:xfrm>
                      <a:off x="3379" y="845"/>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285" name="Line 13"/>
                    <p:cNvSpPr>
                      <a:spLocks noChangeShapeType="1"/>
                    </p:cNvSpPr>
                    <p:nvPr/>
                  </p:nvSpPr>
                  <p:spPr bwMode="auto">
                    <a:xfrm>
                      <a:off x="4785" y="845"/>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286" name="Text Box 14"/>
                    <p:cNvSpPr txBox="1">
                      <a:spLocks noChangeArrowheads="1"/>
                    </p:cNvSpPr>
                    <p:nvPr/>
                  </p:nvSpPr>
                  <p:spPr bwMode="auto">
                    <a:xfrm>
                      <a:off x="4332" y="981"/>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D</a:t>
                      </a:r>
                    </a:p>
                  </p:txBody>
                </p:sp>
              </p:grpSp>
              <p:sp>
                <p:nvSpPr>
                  <p:cNvPr id="54287" name="Text Box 15"/>
                  <p:cNvSpPr txBox="1">
                    <a:spLocks noChangeArrowheads="1"/>
                  </p:cNvSpPr>
                  <p:nvPr/>
                </p:nvSpPr>
                <p:spPr bwMode="auto">
                  <a:xfrm>
                    <a:off x="5239" y="1298"/>
                    <a:ext cx="181"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E</a:t>
                    </a:r>
                  </a:p>
                </p:txBody>
              </p:sp>
              <p:sp>
                <p:nvSpPr>
                  <p:cNvPr id="54288" name="Text Box 16"/>
                  <p:cNvSpPr txBox="1">
                    <a:spLocks noChangeArrowheads="1"/>
                  </p:cNvSpPr>
                  <p:nvPr/>
                </p:nvSpPr>
                <p:spPr bwMode="auto">
                  <a:xfrm>
                    <a:off x="5465" y="1298"/>
                    <a:ext cx="181"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F</a:t>
                    </a:r>
                  </a:p>
                </p:txBody>
              </p:sp>
              <p:sp>
                <p:nvSpPr>
                  <p:cNvPr id="54289" name="Text Box 17"/>
                  <p:cNvSpPr txBox="1">
                    <a:spLocks noChangeArrowheads="1"/>
                  </p:cNvSpPr>
                  <p:nvPr/>
                </p:nvSpPr>
                <p:spPr bwMode="auto">
                  <a:xfrm>
                    <a:off x="5239" y="1570"/>
                    <a:ext cx="40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G</a:t>
                    </a:r>
                  </a:p>
                </p:txBody>
              </p:sp>
            </p:grpSp>
            <p:sp>
              <p:nvSpPr>
                <p:cNvPr id="54290" name="Text Box 18"/>
                <p:cNvSpPr txBox="1">
                  <a:spLocks noChangeArrowheads="1"/>
                </p:cNvSpPr>
                <p:nvPr/>
              </p:nvSpPr>
              <p:spPr bwMode="auto">
                <a:xfrm>
                  <a:off x="5034" y="1842"/>
                  <a:ext cx="40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H</a:t>
                  </a:r>
                </a:p>
              </p:txBody>
            </p:sp>
            <p:sp>
              <p:nvSpPr>
                <p:cNvPr id="54291" name="Text Box 19"/>
                <p:cNvSpPr txBox="1">
                  <a:spLocks noChangeArrowheads="1"/>
                </p:cNvSpPr>
                <p:nvPr/>
              </p:nvSpPr>
              <p:spPr bwMode="auto">
                <a:xfrm>
                  <a:off x="5034" y="2659"/>
                  <a:ext cx="72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J,K,N,L,P</a:t>
                  </a:r>
                </a:p>
              </p:txBody>
            </p:sp>
            <p:sp>
              <p:nvSpPr>
                <p:cNvPr id="54292" name="Text Box 20"/>
                <p:cNvSpPr txBox="1">
                  <a:spLocks noChangeArrowheads="1"/>
                </p:cNvSpPr>
                <p:nvPr/>
              </p:nvSpPr>
              <p:spPr bwMode="auto">
                <a:xfrm>
                  <a:off x="5034" y="2387"/>
                  <a:ext cx="40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anchor="ctr">
                  <a:spAutoFit/>
                </a:bodyPr>
                <a:lstStyle/>
                <a:p>
                  <a:pPr algn="ctr" eaLnBrk="1" hangingPunct="1">
                    <a:spcBef>
                      <a:spcPct val="50000"/>
                    </a:spcBef>
                  </a:pPr>
                  <a:r>
                    <a:rPr lang="cs-CZ" altLang="cs-CZ" sz="1800">
                      <a:solidFill>
                        <a:schemeClr val="tx1"/>
                      </a:solidFill>
                    </a:rPr>
                    <a:t>  M</a:t>
                  </a:r>
                </a:p>
              </p:txBody>
            </p:sp>
          </p:grpSp>
          <p:grpSp>
            <p:nvGrpSpPr>
              <p:cNvPr id="54293" name="Group 21"/>
              <p:cNvGrpSpPr>
                <a:grpSpLocks/>
              </p:cNvGrpSpPr>
              <p:nvPr/>
            </p:nvGrpSpPr>
            <p:grpSpPr bwMode="auto">
              <a:xfrm>
                <a:off x="3923" y="2886"/>
                <a:ext cx="635" cy="1134"/>
                <a:chOff x="3923" y="2886"/>
                <a:chExt cx="635" cy="1134"/>
              </a:xfrm>
            </p:grpSpPr>
            <p:sp>
              <p:nvSpPr>
                <p:cNvPr id="54294" name="Line 22"/>
                <p:cNvSpPr>
                  <a:spLocks noChangeShapeType="1"/>
                </p:cNvSpPr>
                <p:nvPr/>
              </p:nvSpPr>
              <p:spPr bwMode="auto">
                <a:xfrm>
                  <a:off x="3923" y="2886"/>
                  <a:ext cx="0" cy="113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295" name="Line 23"/>
                <p:cNvSpPr>
                  <a:spLocks noChangeShapeType="1"/>
                </p:cNvSpPr>
                <p:nvPr/>
              </p:nvSpPr>
              <p:spPr bwMode="auto">
                <a:xfrm flipV="1">
                  <a:off x="3923" y="3430"/>
                  <a:ext cx="635" cy="59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296" name="Text Box 24"/>
                <p:cNvSpPr txBox="1">
                  <a:spLocks noChangeArrowheads="1"/>
                </p:cNvSpPr>
                <p:nvPr/>
              </p:nvSpPr>
              <p:spPr bwMode="auto">
                <a:xfrm>
                  <a:off x="4332" y="3702"/>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i="1">
                      <a:solidFill>
                        <a:schemeClr val="tx1"/>
                      </a:solidFill>
                    </a:rPr>
                    <a:t>Q</a:t>
                  </a:r>
                </a:p>
              </p:txBody>
            </p:sp>
          </p:grpSp>
          <p:sp>
            <p:nvSpPr>
              <p:cNvPr id="54297" name="Text Box 25"/>
              <p:cNvSpPr txBox="1">
                <a:spLocks noChangeArrowheads="1"/>
              </p:cNvSpPr>
              <p:nvPr/>
            </p:nvSpPr>
            <p:spPr bwMode="auto">
              <a:xfrm>
                <a:off x="3152" y="2931"/>
                <a:ext cx="1588"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R</a:t>
                </a:r>
              </a:p>
            </p:txBody>
          </p:sp>
          <p:grpSp>
            <p:nvGrpSpPr>
              <p:cNvPr id="54298" name="Group 26"/>
              <p:cNvGrpSpPr>
                <a:grpSpLocks/>
              </p:cNvGrpSpPr>
              <p:nvPr/>
            </p:nvGrpSpPr>
            <p:grpSpPr bwMode="auto">
              <a:xfrm>
                <a:off x="2835" y="2886"/>
                <a:ext cx="408" cy="1134"/>
                <a:chOff x="2835" y="2886"/>
                <a:chExt cx="408" cy="1134"/>
              </a:xfrm>
            </p:grpSpPr>
            <p:sp>
              <p:nvSpPr>
                <p:cNvPr id="54299" name="Line 27"/>
                <p:cNvSpPr>
                  <a:spLocks noChangeShapeType="1"/>
                </p:cNvSpPr>
                <p:nvPr/>
              </p:nvSpPr>
              <p:spPr bwMode="auto">
                <a:xfrm>
                  <a:off x="2835" y="2886"/>
                  <a:ext cx="0" cy="113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00" name="Text Box 28"/>
                <p:cNvSpPr txBox="1">
                  <a:spLocks noChangeArrowheads="1"/>
                </p:cNvSpPr>
                <p:nvPr/>
              </p:nvSpPr>
              <p:spPr bwMode="auto">
                <a:xfrm>
                  <a:off x="2880" y="3430"/>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S</a:t>
                  </a:r>
                </a:p>
              </p:txBody>
            </p:sp>
          </p:grpSp>
          <p:sp>
            <p:nvSpPr>
              <p:cNvPr id="54301" name="Text Box 29"/>
              <p:cNvSpPr txBox="1">
                <a:spLocks noChangeArrowheads="1"/>
              </p:cNvSpPr>
              <p:nvPr/>
            </p:nvSpPr>
            <p:spPr bwMode="auto">
              <a:xfrm>
                <a:off x="2381" y="2387"/>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T</a:t>
                </a:r>
              </a:p>
            </p:txBody>
          </p:sp>
          <p:sp>
            <p:nvSpPr>
              <p:cNvPr id="54302" name="Text Box 30"/>
              <p:cNvSpPr txBox="1">
                <a:spLocks noChangeArrowheads="1"/>
              </p:cNvSpPr>
              <p:nvPr/>
            </p:nvSpPr>
            <p:spPr bwMode="auto">
              <a:xfrm>
                <a:off x="2381" y="2069"/>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V</a:t>
                </a:r>
              </a:p>
            </p:txBody>
          </p:sp>
          <p:sp>
            <p:nvSpPr>
              <p:cNvPr id="54303" name="Text Box 31"/>
              <p:cNvSpPr txBox="1">
                <a:spLocks noChangeArrowheads="1"/>
              </p:cNvSpPr>
              <p:nvPr/>
            </p:nvSpPr>
            <p:spPr bwMode="auto">
              <a:xfrm>
                <a:off x="2381" y="1298"/>
                <a:ext cx="36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W</a:t>
                </a:r>
              </a:p>
            </p:txBody>
          </p:sp>
        </p:grpSp>
        <p:sp>
          <p:nvSpPr>
            <p:cNvPr id="54304" name="Text Box 32"/>
            <p:cNvSpPr txBox="1">
              <a:spLocks noChangeArrowheads="1"/>
            </p:cNvSpPr>
            <p:nvPr/>
          </p:nvSpPr>
          <p:spPr bwMode="auto">
            <a:xfrm>
              <a:off x="3708400" y="2492375"/>
              <a:ext cx="287338"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a:solidFill>
                    <a:schemeClr val="tx1"/>
                  </a:solidFill>
                </a:rPr>
                <a:t>X</a:t>
              </a:r>
            </a:p>
          </p:txBody>
        </p:sp>
        <p:sp>
          <p:nvSpPr>
            <p:cNvPr id="54305" name="Text Box 33"/>
            <p:cNvSpPr txBox="1">
              <a:spLocks noChangeArrowheads="1"/>
            </p:cNvSpPr>
            <p:nvPr/>
          </p:nvSpPr>
          <p:spPr bwMode="auto">
            <a:xfrm>
              <a:off x="468313" y="1700213"/>
              <a:ext cx="30241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Y</a:t>
              </a:r>
              <a:r>
                <a:rPr lang="cs-CZ" altLang="cs-CZ" sz="1800">
                  <a:solidFill>
                    <a:schemeClr val="tx1"/>
                  </a:solidFill>
                </a:rPr>
                <a:t> – poloha, </a:t>
              </a:r>
              <a:r>
                <a:rPr lang="cs-CZ" altLang="cs-CZ" sz="1800" i="1">
                  <a:solidFill>
                    <a:schemeClr val="tx1"/>
                  </a:solidFill>
                </a:rPr>
                <a:t>zeměpisná šířka a délka max. 19 znaků</a:t>
              </a:r>
            </a:p>
          </p:txBody>
        </p:sp>
        <p:sp>
          <p:nvSpPr>
            <p:cNvPr id="54306" name="Text Box 34"/>
            <p:cNvSpPr txBox="1">
              <a:spLocks noChangeArrowheads="1"/>
            </p:cNvSpPr>
            <p:nvPr/>
          </p:nvSpPr>
          <p:spPr bwMode="auto">
            <a:xfrm>
              <a:off x="4067175" y="2492375"/>
              <a:ext cx="287338"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a:solidFill>
                    <a:schemeClr val="tx1"/>
                  </a:solidFill>
                </a:rPr>
                <a:t>Y</a:t>
              </a:r>
            </a:p>
          </p:txBody>
        </p:sp>
        <p:sp>
          <p:nvSpPr>
            <p:cNvPr id="54307" name="Text Box 35"/>
            <p:cNvSpPr txBox="1">
              <a:spLocks noChangeArrowheads="1"/>
            </p:cNvSpPr>
            <p:nvPr/>
          </p:nvSpPr>
          <p:spPr bwMode="auto">
            <a:xfrm>
              <a:off x="468313" y="2636838"/>
              <a:ext cx="3024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Z</a:t>
              </a:r>
              <a:r>
                <a:rPr lang="cs-CZ" altLang="cs-CZ" sz="1800">
                  <a:solidFill>
                    <a:schemeClr val="tx1"/>
                  </a:solidFill>
                </a:rPr>
                <a:t> – rychlost,</a:t>
              </a:r>
              <a:r>
                <a:rPr lang="cs-CZ" altLang="cs-CZ" sz="1800" i="1">
                  <a:solidFill>
                    <a:schemeClr val="tx1"/>
                  </a:solidFill>
                </a:rPr>
                <a:t> max. 8 znaků</a:t>
              </a:r>
            </a:p>
          </p:txBody>
        </p:sp>
        <p:sp>
          <p:nvSpPr>
            <p:cNvPr id="54308" name="Text Box 36"/>
            <p:cNvSpPr txBox="1">
              <a:spLocks noChangeArrowheads="1"/>
            </p:cNvSpPr>
            <p:nvPr/>
          </p:nvSpPr>
          <p:spPr bwMode="auto">
            <a:xfrm>
              <a:off x="3779838" y="4221163"/>
              <a:ext cx="5746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Z</a:t>
              </a:r>
            </a:p>
          </p:txBody>
        </p:sp>
        <p:sp>
          <p:nvSpPr>
            <p:cNvPr id="54309" name="Text Box 37"/>
            <p:cNvSpPr txBox="1">
              <a:spLocks noChangeArrowheads="1"/>
            </p:cNvSpPr>
            <p:nvPr/>
          </p:nvSpPr>
          <p:spPr bwMode="auto">
            <a:xfrm>
              <a:off x="468313" y="3141663"/>
              <a:ext cx="30241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AA</a:t>
              </a:r>
              <a:r>
                <a:rPr lang="cs-CZ" altLang="cs-CZ" sz="1800">
                  <a:solidFill>
                    <a:schemeClr val="tx1"/>
                  </a:solidFill>
                </a:rPr>
                <a:t> – velitelství, </a:t>
              </a:r>
              <a:r>
                <a:rPr lang="cs-CZ" altLang="cs-CZ" sz="1800" i="1">
                  <a:solidFill>
                    <a:schemeClr val="tx1"/>
                  </a:solidFill>
                </a:rPr>
                <a:t>pokud nemá specifickou značku</a:t>
              </a:r>
              <a:r>
                <a:rPr lang="cs-CZ" altLang="cs-CZ" sz="1800">
                  <a:solidFill>
                    <a:schemeClr val="tx1"/>
                  </a:solidFill>
                </a:rPr>
                <a:t>,</a:t>
              </a:r>
              <a:r>
                <a:rPr lang="cs-CZ" altLang="cs-CZ" sz="1800" i="1">
                  <a:solidFill>
                    <a:schemeClr val="tx1"/>
                  </a:solidFill>
                </a:rPr>
                <a:t> max. 9 znaků</a:t>
              </a:r>
            </a:p>
          </p:txBody>
        </p:sp>
        <p:sp>
          <p:nvSpPr>
            <p:cNvPr id="54310" name="Text Box 38"/>
            <p:cNvSpPr txBox="1">
              <a:spLocks noChangeArrowheads="1"/>
            </p:cNvSpPr>
            <p:nvPr/>
          </p:nvSpPr>
          <p:spPr bwMode="auto">
            <a:xfrm>
              <a:off x="5292725" y="3141663"/>
              <a:ext cx="2087563"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AA</a:t>
              </a:r>
            </a:p>
          </p:txBody>
        </p:sp>
        <p:sp>
          <p:nvSpPr>
            <p:cNvPr id="54311" name="Text Box 39"/>
            <p:cNvSpPr txBox="1">
              <a:spLocks noChangeArrowheads="1"/>
            </p:cNvSpPr>
            <p:nvPr/>
          </p:nvSpPr>
          <p:spPr bwMode="auto">
            <a:xfrm>
              <a:off x="468313" y="4149725"/>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cs-CZ" altLang="cs-CZ" sz="1800" b="1">
                  <a:solidFill>
                    <a:schemeClr val="tx1"/>
                  </a:solidFill>
                </a:rPr>
                <a:t>AB</a:t>
              </a:r>
              <a:r>
                <a:rPr lang="cs-CZ" altLang="cs-CZ" sz="1800">
                  <a:solidFill>
                    <a:schemeClr val="tx1"/>
                  </a:solidFill>
                </a:rPr>
                <a:t> – symbol klamné, předstírané bojové činnosti</a:t>
              </a:r>
              <a:endParaRPr lang="cs-CZ" altLang="cs-CZ" sz="1800" i="1">
                <a:solidFill>
                  <a:schemeClr val="tx1"/>
                </a:solidFill>
              </a:endParaRPr>
            </a:p>
          </p:txBody>
        </p:sp>
        <p:grpSp>
          <p:nvGrpSpPr>
            <p:cNvPr id="54312" name="Group 40"/>
            <p:cNvGrpSpPr>
              <a:grpSpLocks/>
            </p:cNvGrpSpPr>
            <p:nvPr/>
          </p:nvGrpSpPr>
          <p:grpSpPr bwMode="auto">
            <a:xfrm>
              <a:off x="4427538" y="549275"/>
              <a:ext cx="3529012" cy="1511300"/>
              <a:chOff x="2789" y="346"/>
              <a:chExt cx="2223" cy="952"/>
            </a:xfrm>
          </p:grpSpPr>
          <p:grpSp>
            <p:nvGrpSpPr>
              <p:cNvPr id="54313" name="Group 41"/>
              <p:cNvGrpSpPr>
                <a:grpSpLocks/>
              </p:cNvGrpSpPr>
              <p:nvPr/>
            </p:nvGrpSpPr>
            <p:grpSpPr bwMode="auto">
              <a:xfrm>
                <a:off x="2789" y="346"/>
                <a:ext cx="2223" cy="952"/>
                <a:chOff x="2789" y="346"/>
                <a:chExt cx="2223" cy="952"/>
              </a:xfrm>
            </p:grpSpPr>
            <p:sp>
              <p:nvSpPr>
                <p:cNvPr id="54314" name="Line 42"/>
                <p:cNvSpPr>
                  <a:spLocks noChangeShapeType="1"/>
                </p:cNvSpPr>
                <p:nvPr/>
              </p:nvSpPr>
              <p:spPr bwMode="auto">
                <a:xfrm flipV="1">
                  <a:off x="2789" y="346"/>
                  <a:ext cx="1134" cy="9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5" name="Line 43"/>
                <p:cNvSpPr>
                  <a:spLocks noChangeShapeType="1"/>
                </p:cNvSpPr>
                <p:nvPr/>
              </p:nvSpPr>
              <p:spPr bwMode="auto">
                <a:xfrm>
                  <a:off x="3923" y="346"/>
                  <a:ext cx="1089" cy="9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54316" name="Text Box 44"/>
              <p:cNvSpPr txBox="1">
                <a:spLocks noChangeArrowheads="1"/>
              </p:cNvSpPr>
              <p:nvPr/>
            </p:nvSpPr>
            <p:spPr bwMode="auto">
              <a:xfrm>
                <a:off x="3696" y="482"/>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altLang="cs-CZ" sz="1800">
                    <a:solidFill>
                      <a:schemeClr val="tx1"/>
                    </a:solidFill>
                  </a:rPr>
                  <a:t>AB</a:t>
                </a:r>
              </a:p>
            </p:txBody>
          </p:sp>
        </p:grpSp>
      </p:grpSp>
    </p:spTree>
    <p:extLst>
      <p:ext uri="{BB962C8B-B14F-4D97-AF65-F5344CB8AC3E}">
        <p14:creationId xmlns:p14="http://schemas.microsoft.com/office/powerpoint/2010/main" val="6084248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15950" y="936624"/>
            <a:ext cx="7772400" cy="460375"/>
          </a:xfrm>
        </p:spPr>
        <p:txBody>
          <a:bodyPr>
            <a:normAutofit fontScale="90000"/>
          </a:bodyPr>
          <a:lstStyle/>
          <a:p>
            <a:pPr algn="ctr"/>
            <a:r>
              <a:rPr lang="cs-CZ" altLang="cs-CZ" sz="2800" b="1" dirty="0">
                <a:solidFill>
                  <a:schemeClr val="tx1"/>
                </a:solidFill>
                <a:latin typeface="Arial" panose="020B0604020202020204" pitchFamily="34" charset="0"/>
              </a:rPr>
              <a:t>PŘÍKLAD TVORBY SITUAČNÍ ZNAČKY</a:t>
            </a:r>
            <a:r>
              <a:rPr lang="cs-CZ" altLang="cs-CZ" sz="2800" b="1" dirty="0">
                <a:latin typeface="Arial" panose="020B0604020202020204" pitchFamily="34" charset="0"/>
              </a:rPr>
              <a:t> </a:t>
            </a:r>
          </a:p>
        </p:txBody>
      </p:sp>
      <p:sp>
        <p:nvSpPr>
          <p:cNvPr id="55302" name="Text Box 6"/>
          <p:cNvSpPr txBox="1">
            <a:spLocks noChangeArrowheads="1"/>
          </p:cNvSpPr>
          <p:nvPr/>
        </p:nvSpPr>
        <p:spPr bwMode="auto">
          <a:xfrm>
            <a:off x="250825" y="1294695"/>
            <a:ext cx="3600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dirty="0">
                <a:solidFill>
                  <a:schemeClr val="tx1"/>
                </a:solidFill>
              </a:rPr>
              <a:t>- základní značka, vlastní</a:t>
            </a:r>
          </a:p>
        </p:txBody>
      </p:sp>
      <p:sp>
        <p:nvSpPr>
          <p:cNvPr id="55303" name="Rectangle 7"/>
          <p:cNvSpPr>
            <a:spLocks noChangeArrowheads="1"/>
          </p:cNvSpPr>
          <p:nvPr/>
        </p:nvSpPr>
        <p:spPr bwMode="auto">
          <a:xfrm>
            <a:off x="4787900" y="2060575"/>
            <a:ext cx="3455988" cy="2520950"/>
          </a:xfrm>
          <a:prstGeom prst="rect">
            <a:avLst/>
          </a:prstGeom>
          <a:solidFill>
            <a:srgbClr val="00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eaLnBrk="1" hangingPunct="1"/>
            <a:endParaRPr lang="cs-CZ" altLang="cs-CZ" sz="1800">
              <a:solidFill>
                <a:schemeClr val="tx1"/>
              </a:solidFill>
            </a:endParaRPr>
          </a:p>
        </p:txBody>
      </p:sp>
      <p:sp>
        <p:nvSpPr>
          <p:cNvPr id="55304" name="Text Box 8"/>
          <p:cNvSpPr txBox="1">
            <a:spLocks noChangeArrowheads="1"/>
          </p:cNvSpPr>
          <p:nvPr/>
        </p:nvSpPr>
        <p:spPr bwMode="auto">
          <a:xfrm>
            <a:off x="250825" y="1928725"/>
            <a:ext cx="34559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dirty="0">
                <a:solidFill>
                  <a:schemeClr val="tx1"/>
                </a:solidFill>
              </a:rPr>
              <a:t>- indikátor druhu jednotky- mechanizovaná</a:t>
            </a:r>
          </a:p>
        </p:txBody>
      </p:sp>
      <p:grpSp>
        <p:nvGrpSpPr>
          <p:cNvPr id="2" name="Skupina 1"/>
          <p:cNvGrpSpPr/>
          <p:nvPr/>
        </p:nvGrpSpPr>
        <p:grpSpPr>
          <a:xfrm>
            <a:off x="4787900" y="2060575"/>
            <a:ext cx="3455988" cy="2520950"/>
            <a:chOff x="4787900" y="2060575"/>
            <a:chExt cx="3455988" cy="2520950"/>
          </a:xfrm>
        </p:grpSpPr>
        <p:sp>
          <p:nvSpPr>
            <p:cNvPr id="55305" name="Line 9"/>
            <p:cNvSpPr>
              <a:spLocks noChangeShapeType="1"/>
            </p:cNvSpPr>
            <p:nvPr/>
          </p:nvSpPr>
          <p:spPr bwMode="auto">
            <a:xfrm flipV="1">
              <a:off x="4787900" y="2060575"/>
              <a:ext cx="3455988" cy="2520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6" name="Line 10"/>
            <p:cNvSpPr>
              <a:spLocks noChangeShapeType="1"/>
            </p:cNvSpPr>
            <p:nvPr/>
          </p:nvSpPr>
          <p:spPr bwMode="auto">
            <a:xfrm>
              <a:off x="4787900" y="2060575"/>
              <a:ext cx="3455988" cy="2520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7" name="AutoShape 11"/>
            <p:cNvSpPr>
              <a:spLocks noChangeArrowheads="1"/>
            </p:cNvSpPr>
            <p:nvPr/>
          </p:nvSpPr>
          <p:spPr bwMode="auto">
            <a:xfrm>
              <a:off x="5292725" y="2781300"/>
              <a:ext cx="2447925" cy="1081088"/>
            </a:xfrm>
            <a:prstGeom prst="roundRect">
              <a:avLst>
                <a:gd name="adj" fmla="val 46106"/>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55309" name="Text Box 13"/>
          <p:cNvSpPr txBox="1">
            <a:spLocks noChangeArrowheads="1"/>
          </p:cNvSpPr>
          <p:nvPr/>
        </p:nvSpPr>
        <p:spPr bwMode="auto">
          <a:xfrm>
            <a:off x="250825" y="2956189"/>
            <a:ext cx="3455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dirty="0">
                <a:solidFill>
                  <a:schemeClr val="tx1"/>
                </a:solidFill>
              </a:rPr>
              <a:t>- indikátor velikosti jednotky- rota</a:t>
            </a:r>
          </a:p>
        </p:txBody>
      </p:sp>
      <p:sp>
        <p:nvSpPr>
          <p:cNvPr id="55310" name="Line 14"/>
          <p:cNvSpPr>
            <a:spLocks noChangeShapeType="1"/>
          </p:cNvSpPr>
          <p:nvPr/>
        </p:nvSpPr>
        <p:spPr bwMode="auto">
          <a:xfrm flipV="1">
            <a:off x="6516688" y="1628775"/>
            <a:ext cx="0" cy="431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11" name="Text Box 15"/>
          <p:cNvSpPr txBox="1">
            <a:spLocks noChangeArrowheads="1"/>
          </p:cNvSpPr>
          <p:nvPr/>
        </p:nvSpPr>
        <p:spPr bwMode="auto">
          <a:xfrm>
            <a:off x="250825" y="3759200"/>
            <a:ext cx="3455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dirty="0">
                <a:solidFill>
                  <a:schemeClr val="tx1"/>
                </a:solidFill>
              </a:rPr>
              <a:t>- označení jednotky – 2.mechanizovaná rota</a:t>
            </a:r>
          </a:p>
        </p:txBody>
      </p:sp>
      <p:sp>
        <p:nvSpPr>
          <p:cNvPr id="55312" name="Text Box 16"/>
          <p:cNvSpPr txBox="1">
            <a:spLocks noChangeArrowheads="1"/>
          </p:cNvSpPr>
          <p:nvPr/>
        </p:nvSpPr>
        <p:spPr bwMode="auto">
          <a:xfrm>
            <a:off x="4067175" y="3716338"/>
            <a:ext cx="576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4400" b="1">
                <a:solidFill>
                  <a:schemeClr val="tx1"/>
                </a:solidFill>
                <a:latin typeface="Times New Roman" panose="02020603050405020304" pitchFamily="18" charset="0"/>
              </a:rPr>
              <a:t>2</a:t>
            </a:r>
          </a:p>
        </p:txBody>
      </p:sp>
      <p:sp>
        <p:nvSpPr>
          <p:cNvPr id="55313" name="Text Box 17"/>
          <p:cNvSpPr txBox="1">
            <a:spLocks noChangeArrowheads="1"/>
          </p:cNvSpPr>
          <p:nvPr/>
        </p:nvSpPr>
        <p:spPr bwMode="auto">
          <a:xfrm>
            <a:off x="179388" y="4680126"/>
            <a:ext cx="39608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dirty="0">
                <a:solidFill>
                  <a:schemeClr val="tx1"/>
                </a:solidFill>
              </a:rPr>
              <a:t>- označení nadřízeného stupně – 3. mechanizovaného praporu</a:t>
            </a:r>
          </a:p>
        </p:txBody>
      </p:sp>
      <p:sp>
        <p:nvSpPr>
          <p:cNvPr id="55314" name="Text Box 18"/>
          <p:cNvSpPr txBox="1">
            <a:spLocks noChangeArrowheads="1"/>
          </p:cNvSpPr>
          <p:nvPr/>
        </p:nvSpPr>
        <p:spPr bwMode="auto">
          <a:xfrm>
            <a:off x="8388350" y="3644900"/>
            <a:ext cx="576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4400" b="1">
                <a:solidFill>
                  <a:schemeClr val="tx1"/>
                </a:solidFill>
                <a:latin typeface="Times New Roman" panose="02020603050405020304" pitchFamily="18" charset="0"/>
              </a:rPr>
              <a:t>3</a:t>
            </a:r>
          </a:p>
        </p:txBody>
      </p:sp>
      <p:sp>
        <p:nvSpPr>
          <p:cNvPr id="55315" name="Text Box 19"/>
          <p:cNvSpPr txBox="1">
            <a:spLocks noChangeArrowheads="1"/>
          </p:cNvSpPr>
          <p:nvPr/>
        </p:nvSpPr>
        <p:spPr bwMode="auto">
          <a:xfrm>
            <a:off x="179388" y="5661025"/>
            <a:ext cx="396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solidFill>
                  <a:schemeClr val="tx1"/>
                </a:solidFill>
              </a:rPr>
              <a:t>- indikátor posílení</a:t>
            </a:r>
          </a:p>
        </p:txBody>
      </p:sp>
      <p:sp>
        <p:nvSpPr>
          <p:cNvPr id="55317" name="Text Box 21"/>
          <p:cNvSpPr txBox="1">
            <a:spLocks noChangeArrowheads="1"/>
          </p:cNvSpPr>
          <p:nvPr/>
        </p:nvSpPr>
        <p:spPr bwMode="auto">
          <a:xfrm>
            <a:off x="8126326" y="2029883"/>
            <a:ext cx="792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3600" b="1">
                <a:solidFill>
                  <a:schemeClr val="tx1"/>
                </a:solidFill>
                <a:latin typeface="Times New Roman" panose="02020603050405020304" pitchFamily="18" charset="0"/>
              </a:rPr>
              <a:t>(+)</a:t>
            </a:r>
          </a:p>
        </p:txBody>
      </p:sp>
      <p:sp>
        <p:nvSpPr>
          <p:cNvPr id="55318" name="Text Box 22"/>
          <p:cNvSpPr txBox="1">
            <a:spLocks noChangeArrowheads="1"/>
          </p:cNvSpPr>
          <p:nvPr/>
        </p:nvSpPr>
        <p:spPr bwMode="auto">
          <a:xfrm>
            <a:off x="4284663" y="4868863"/>
            <a:ext cx="46085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b="1">
                <a:solidFill>
                  <a:schemeClr val="tx1"/>
                </a:solidFill>
              </a:rPr>
              <a:t>Posílená 2. mechanizovaná rota, 3. mechanizovaného praporu</a:t>
            </a:r>
          </a:p>
        </p:txBody>
      </p:sp>
    </p:spTree>
    <p:extLst>
      <p:ext uri="{BB962C8B-B14F-4D97-AF65-F5344CB8AC3E}">
        <p14:creationId xmlns:p14="http://schemas.microsoft.com/office/powerpoint/2010/main" val="1167059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diamond(in)">
                                      <p:cBhvr>
                                        <p:cTn id="7" dur="2000"/>
                                        <p:tgtEl>
                                          <p:spTgt spid="55302"/>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55303"/>
                                        </p:tgtEl>
                                        <p:attrNameLst>
                                          <p:attrName>style.visibility</p:attrName>
                                        </p:attrNameLst>
                                      </p:cBhvr>
                                      <p:to>
                                        <p:strVal val="visible"/>
                                      </p:to>
                                    </p:set>
                                    <p:anim calcmode="lin" valueType="num">
                                      <p:cBhvr additive="base">
                                        <p:cTn id="11" dur="500" fill="hold"/>
                                        <p:tgtEl>
                                          <p:spTgt spid="55303"/>
                                        </p:tgtEl>
                                        <p:attrNameLst>
                                          <p:attrName>ppt_x</p:attrName>
                                        </p:attrNameLst>
                                      </p:cBhvr>
                                      <p:tavLst>
                                        <p:tav tm="0">
                                          <p:val>
                                            <p:strVal val="#ppt_x"/>
                                          </p:val>
                                        </p:tav>
                                        <p:tav tm="100000">
                                          <p:val>
                                            <p:strVal val="#ppt_x"/>
                                          </p:val>
                                        </p:tav>
                                      </p:tavLst>
                                    </p:anim>
                                    <p:anim calcmode="lin" valueType="num">
                                      <p:cBhvr additive="base">
                                        <p:cTn id="12"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5304"/>
                                        </p:tgtEl>
                                        <p:attrNameLst>
                                          <p:attrName>style.visibility</p:attrName>
                                        </p:attrNameLst>
                                      </p:cBhvr>
                                      <p:to>
                                        <p:strVal val="visible"/>
                                      </p:to>
                                    </p:set>
                                    <p:animEffect transition="in" filter="diamond(in)">
                                      <p:cBhvr>
                                        <p:cTn id="17" dur="2000"/>
                                        <p:tgtEl>
                                          <p:spTgt spid="553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5309"/>
                                        </p:tgtEl>
                                        <p:attrNameLst>
                                          <p:attrName>style.visibility</p:attrName>
                                        </p:attrNameLst>
                                      </p:cBhvr>
                                      <p:to>
                                        <p:strVal val="visible"/>
                                      </p:to>
                                    </p:set>
                                    <p:animEffect transition="in" filter="diamond(in)">
                                      <p:cBhvr>
                                        <p:cTn id="22" dur="2000"/>
                                        <p:tgtEl>
                                          <p:spTgt spid="55309"/>
                                        </p:tgtEl>
                                      </p:cBhvr>
                                    </p:animEffect>
                                  </p:childTnLst>
                                </p:cTn>
                              </p:par>
                            </p:childTnLst>
                          </p:cTn>
                        </p:par>
                        <p:par>
                          <p:cTn id="23" fill="hold" nodeType="afterGroup">
                            <p:stCondLst>
                              <p:cond delay="2000"/>
                            </p:stCondLst>
                            <p:childTnLst>
                              <p:par>
                                <p:cTn id="24" presetID="2" presetClass="entr" presetSubtype="4" fill="hold" nodeType="afterEffect">
                                  <p:stCondLst>
                                    <p:cond delay="0"/>
                                  </p:stCondLst>
                                  <p:childTnLst>
                                    <p:set>
                                      <p:cBhvr>
                                        <p:cTn id="25" dur="1" fill="hold">
                                          <p:stCondLst>
                                            <p:cond delay="0"/>
                                          </p:stCondLst>
                                        </p:cTn>
                                        <p:tgtEl>
                                          <p:spTgt spid="55310"/>
                                        </p:tgtEl>
                                        <p:attrNameLst>
                                          <p:attrName>style.visibility</p:attrName>
                                        </p:attrNameLst>
                                      </p:cBhvr>
                                      <p:to>
                                        <p:strVal val="visible"/>
                                      </p:to>
                                    </p:set>
                                    <p:anim calcmode="lin" valueType="num">
                                      <p:cBhvr additive="base">
                                        <p:cTn id="26" dur="500" fill="hold"/>
                                        <p:tgtEl>
                                          <p:spTgt spid="55310"/>
                                        </p:tgtEl>
                                        <p:attrNameLst>
                                          <p:attrName>ppt_x</p:attrName>
                                        </p:attrNameLst>
                                      </p:cBhvr>
                                      <p:tavLst>
                                        <p:tav tm="0">
                                          <p:val>
                                            <p:strVal val="#ppt_x"/>
                                          </p:val>
                                        </p:tav>
                                        <p:tav tm="100000">
                                          <p:val>
                                            <p:strVal val="#ppt_x"/>
                                          </p:val>
                                        </p:tav>
                                      </p:tavLst>
                                    </p:anim>
                                    <p:anim calcmode="lin" valueType="num">
                                      <p:cBhvr additive="base">
                                        <p:cTn id="27" dur="500" fill="hold"/>
                                        <p:tgtEl>
                                          <p:spTgt spid="5531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5311"/>
                                        </p:tgtEl>
                                        <p:attrNameLst>
                                          <p:attrName>style.visibility</p:attrName>
                                        </p:attrNameLst>
                                      </p:cBhvr>
                                      <p:to>
                                        <p:strVal val="visible"/>
                                      </p:to>
                                    </p:set>
                                    <p:animEffect transition="in" filter="diamond(in)">
                                      <p:cBhvr>
                                        <p:cTn id="32" dur="2000"/>
                                        <p:tgtEl>
                                          <p:spTgt spid="55311"/>
                                        </p:tgtEl>
                                      </p:cBhvr>
                                    </p:animEffect>
                                  </p:childTnLst>
                                </p:cTn>
                              </p:par>
                            </p:childTnLst>
                          </p:cTn>
                        </p:par>
                        <p:par>
                          <p:cTn id="33" fill="hold" nodeType="afterGroup">
                            <p:stCondLst>
                              <p:cond delay="2000"/>
                            </p:stCondLst>
                            <p:childTnLst>
                              <p:par>
                                <p:cTn id="34" presetID="2" presetClass="entr" presetSubtype="8" fill="hold" grpId="0" nodeType="afterEffect">
                                  <p:stCondLst>
                                    <p:cond delay="0"/>
                                  </p:stCondLst>
                                  <p:childTnLst>
                                    <p:set>
                                      <p:cBhvr>
                                        <p:cTn id="35" dur="1" fill="hold">
                                          <p:stCondLst>
                                            <p:cond delay="0"/>
                                          </p:stCondLst>
                                        </p:cTn>
                                        <p:tgtEl>
                                          <p:spTgt spid="55312"/>
                                        </p:tgtEl>
                                        <p:attrNameLst>
                                          <p:attrName>style.visibility</p:attrName>
                                        </p:attrNameLst>
                                      </p:cBhvr>
                                      <p:to>
                                        <p:strVal val="visible"/>
                                      </p:to>
                                    </p:set>
                                    <p:anim calcmode="lin" valueType="num">
                                      <p:cBhvr additive="base">
                                        <p:cTn id="36" dur="500" fill="hold"/>
                                        <p:tgtEl>
                                          <p:spTgt spid="55312"/>
                                        </p:tgtEl>
                                        <p:attrNameLst>
                                          <p:attrName>ppt_x</p:attrName>
                                        </p:attrNameLst>
                                      </p:cBhvr>
                                      <p:tavLst>
                                        <p:tav tm="0">
                                          <p:val>
                                            <p:strVal val="0-#ppt_w/2"/>
                                          </p:val>
                                        </p:tav>
                                        <p:tav tm="100000">
                                          <p:val>
                                            <p:strVal val="#ppt_x"/>
                                          </p:val>
                                        </p:tav>
                                      </p:tavLst>
                                    </p:anim>
                                    <p:anim calcmode="lin" valueType="num">
                                      <p:cBhvr additive="base">
                                        <p:cTn id="37" dur="500" fill="hold"/>
                                        <p:tgtEl>
                                          <p:spTgt spid="55312"/>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55313"/>
                                        </p:tgtEl>
                                        <p:attrNameLst>
                                          <p:attrName>style.visibility</p:attrName>
                                        </p:attrNameLst>
                                      </p:cBhvr>
                                      <p:to>
                                        <p:strVal val="visible"/>
                                      </p:to>
                                    </p:set>
                                    <p:animEffect transition="in" filter="diamond(in)">
                                      <p:cBhvr>
                                        <p:cTn id="42" dur="2000"/>
                                        <p:tgtEl>
                                          <p:spTgt spid="55313"/>
                                        </p:tgtEl>
                                      </p:cBhvr>
                                    </p:animEffect>
                                  </p:childTnLst>
                                </p:cTn>
                              </p:par>
                            </p:childTnLst>
                          </p:cTn>
                        </p:par>
                        <p:par>
                          <p:cTn id="43" fill="hold" nodeType="afterGroup">
                            <p:stCondLst>
                              <p:cond delay="2000"/>
                            </p:stCondLst>
                            <p:childTnLst>
                              <p:par>
                                <p:cTn id="44" presetID="2" presetClass="entr" presetSubtype="8" fill="hold" grpId="0" nodeType="afterEffect">
                                  <p:stCondLst>
                                    <p:cond delay="0"/>
                                  </p:stCondLst>
                                  <p:childTnLst>
                                    <p:set>
                                      <p:cBhvr>
                                        <p:cTn id="45" dur="1" fill="hold">
                                          <p:stCondLst>
                                            <p:cond delay="0"/>
                                          </p:stCondLst>
                                        </p:cTn>
                                        <p:tgtEl>
                                          <p:spTgt spid="55314"/>
                                        </p:tgtEl>
                                        <p:attrNameLst>
                                          <p:attrName>style.visibility</p:attrName>
                                        </p:attrNameLst>
                                      </p:cBhvr>
                                      <p:to>
                                        <p:strVal val="visible"/>
                                      </p:to>
                                    </p:set>
                                    <p:anim calcmode="lin" valueType="num">
                                      <p:cBhvr additive="base">
                                        <p:cTn id="46" dur="500" fill="hold"/>
                                        <p:tgtEl>
                                          <p:spTgt spid="55314"/>
                                        </p:tgtEl>
                                        <p:attrNameLst>
                                          <p:attrName>ppt_x</p:attrName>
                                        </p:attrNameLst>
                                      </p:cBhvr>
                                      <p:tavLst>
                                        <p:tav tm="0">
                                          <p:val>
                                            <p:strVal val="0-#ppt_w/2"/>
                                          </p:val>
                                        </p:tav>
                                        <p:tav tm="100000">
                                          <p:val>
                                            <p:strVal val="#ppt_x"/>
                                          </p:val>
                                        </p:tav>
                                      </p:tavLst>
                                    </p:anim>
                                    <p:anim calcmode="lin" valueType="num">
                                      <p:cBhvr additive="base">
                                        <p:cTn id="47" dur="500" fill="hold"/>
                                        <p:tgtEl>
                                          <p:spTgt spid="5531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55315"/>
                                        </p:tgtEl>
                                        <p:attrNameLst>
                                          <p:attrName>style.visibility</p:attrName>
                                        </p:attrNameLst>
                                      </p:cBhvr>
                                      <p:to>
                                        <p:strVal val="visible"/>
                                      </p:to>
                                    </p:set>
                                    <p:animEffect transition="in" filter="diamond(in)">
                                      <p:cBhvr>
                                        <p:cTn id="52" dur="2000"/>
                                        <p:tgtEl>
                                          <p:spTgt spid="55315"/>
                                        </p:tgtEl>
                                      </p:cBhvr>
                                    </p:animEffect>
                                  </p:childTnLst>
                                </p:cTn>
                              </p:par>
                            </p:childTnLst>
                          </p:cTn>
                        </p:par>
                        <p:par>
                          <p:cTn id="53" fill="hold" nodeType="afterGroup">
                            <p:stCondLst>
                              <p:cond delay="2000"/>
                            </p:stCondLst>
                            <p:childTnLst>
                              <p:par>
                                <p:cTn id="54" presetID="2" presetClass="entr" presetSubtype="8" fill="hold" grpId="0" nodeType="afterEffect">
                                  <p:stCondLst>
                                    <p:cond delay="0"/>
                                  </p:stCondLst>
                                  <p:childTnLst>
                                    <p:set>
                                      <p:cBhvr>
                                        <p:cTn id="55" dur="1" fill="hold">
                                          <p:stCondLst>
                                            <p:cond delay="0"/>
                                          </p:stCondLst>
                                        </p:cTn>
                                        <p:tgtEl>
                                          <p:spTgt spid="55317"/>
                                        </p:tgtEl>
                                        <p:attrNameLst>
                                          <p:attrName>style.visibility</p:attrName>
                                        </p:attrNameLst>
                                      </p:cBhvr>
                                      <p:to>
                                        <p:strVal val="visible"/>
                                      </p:to>
                                    </p:set>
                                    <p:anim calcmode="lin" valueType="num">
                                      <p:cBhvr additive="base">
                                        <p:cTn id="56" dur="500" fill="hold"/>
                                        <p:tgtEl>
                                          <p:spTgt spid="55317"/>
                                        </p:tgtEl>
                                        <p:attrNameLst>
                                          <p:attrName>ppt_x</p:attrName>
                                        </p:attrNameLst>
                                      </p:cBhvr>
                                      <p:tavLst>
                                        <p:tav tm="0">
                                          <p:val>
                                            <p:strVal val="0-#ppt_w/2"/>
                                          </p:val>
                                        </p:tav>
                                        <p:tav tm="100000">
                                          <p:val>
                                            <p:strVal val="#ppt_x"/>
                                          </p:val>
                                        </p:tav>
                                      </p:tavLst>
                                    </p:anim>
                                    <p:anim calcmode="lin" valueType="num">
                                      <p:cBhvr additive="base">
                                        <p:cTn id="57" dur="500" fill="hold"/>
                                        <p:tgtEl>
                                          <p:spTgt spid="55317"/>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55318"/>
                                        </p:tgtEl>
                                        <p:attrNameLst>
                                          <p:attrName>style.visibility</p:attrName>
                                        </p:attrNameLst>
                                      </p:cBhvr>
                                      <p:to>
                                        <p:strVal val="visible"/>
                                      </p:to>
                                    </p:set>
                                    <p:animEffect transition="in" filter="diamond(in)">
                                      <p:cBhvr>
                                        <p:cTn id="62" dur="2000"/>
                                        <p:tgtEl>
                                          <p:spTgt spid="55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animBg="1"/>
      <p:bldP spid="55304" grpId="0"/>
      <p:bldP spid="55309" grpId="0"/>
      <p:bldP spid="55311" grpId="0"/>
      <p:bldP spid="55312" grpId="0"/>
      <p:bldP spid="55313" grpId="0"/>
      <p:bldP spid="55314" grpId="0"/>
      <p:bldP spid="55315" grpId="0"/>
      <p:bldP spid="55317" grpId="0"/>
      <p:bldP spid="553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57238" y="1014589"/>
            <a:ext cx="7772400" cy="460375"/>
          </a:xfrm>
        </p:spPr>
        <p:txBody>
          <a:bodyPr>
            <a:normAutofit fontScale="90000"/>
          </a:bodyPr>
          <a:lstStyle/>
          <a:p>
            <a:pPr algn="ctr"/>
            <a:r>
              <a:rPr lang="cs-CZ" altLang="cs-CZ" sz="2800" b="1" dirty="0">
                <a:solidFill>
                  <a:schemeClr val="tx1"/>
                </a:solidFill>
                <a:latin typeface="Arial" panose="020B0604020202020204" pitchFamily="34" charset="0"/>
              </a:rPr>
              <a:t>PŘÍKLAD TVORBY SITUAČNÍ ZNAČKY</a:t>
            </a:r>
            <a:r>
              <a:rPr lang="cs-CZ" altLang="cs-CZ" sz="2800" dirty="0">
                <a:latin typeface="Arial" panose="020B0604020202020204" pitchFamily="34" charset="0"/>
              </a:rPr>
              <a:t> </a:t>
            </a:r>
          </a:p>
        </p:txBody>
      </p:sp>
      <p:sp>
        <p:nvSpPr>
          <p:cNvPr id="58371" name="Text Box 3"/>
          <p:cNvSpPr txBox="1">
            <a:spLocks noChangeArrowheads="1"/>
          </p:cNvSpPr>
          <p:nvPr/>
        </p:nvSpPr>
        <p:spPr bwMode="auto">
          <a:xfrm>
            <a:off x="107950" y="2182811"/>
            <a:ext cx="3600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dirty="0">
                <a:solidFill>
                  <a:schemeClr val="tx1"/>
                </a:solidFill>
              </a:rPr>
              <a:t>- základní značka, vlastní zbraň</a:t>
            </a:r>
          </a:p>
        </p:txBody>
      </p:sp>
      <p:sp>
        <p:nvSpPr>
          <p:cNvPr id="58387" name="Oval 19"/>
          <p:cNvSpPr>
            <a:spLocks noChangeArrowheads="1"/>
          </p:cNvSpPr>
          <p:nvPr/>
        </p:nvSpPr>
        <p:spPr bwMode="auto">
          <a:xfrm>
            <a:off x="4643438" y="2420938"/>
            <a:ext cx="2808287" cy="2592387"/>
          </a:xfrm>
          <a:prstGeom prst="ellipse">
            <a:avLst/>
          </a:prstGeom>
          <a:solidFill>
            <a:srgbClr val="00C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58395" name="Group 27"/>
          <p:cNvGrpSpPr>
            <a:grpSpLocks/>
          </p:cNvGrpSpPr>
          <p:nvPr/>
        </p:nvGrpSpPr>
        <p:grpSpPr bwMode="auto">
          <a:xfrm>
            <a:off x="5724525" y="2708275"/>
            <a:ext cx="576263" cy="1944688"/>
            <a:chOff x="3606" y="1706"/>
            <a:chExt cx="363" cy="1225"/>
          </a:xfrm>
        </p:grpSpPr>
        <p:sp>
          <p:nvSpPr>
            <p:cNvPr id="58388" name="Line 20"/>
            <p:cNvSpPr>
              <a:spLocks noChangeShapeType="1"/>
            </p:cNvSpPr>
            <p:nvPr/>
          </p:nvSpPr>
          <p:spPr bwMode="auto">
            <a:xfrm>
              <a:off x="3787" y="1706"/>
              <a:ext cx="0" cy="99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8389" name="Line 21"/>
            <p:cNvSpPr>
              <a:spLocks noChangeShapeType="1"/>
            </p:cNvSpPr>
            <p:nvPr/>
          </p:nvSpPr>
          <p:spPr bwMode="auto">
            <a:xfrm flipH="1">
              <a:off x="3606" y="2704"/>
              <a:ext cx="181"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8390" name="Line 22"/>
            <p:cNvSpPr>
              <a:spLocks noChangeShapeType="1"/>
            </p:cNvSpPr>
            <p:nvPr/>
          </p:nvSpPr>
          <p:spPr bwMode="auto">
            <a:xfrm>
              <a:off x="3787" y="2704"/>
              <a:ext cx="182"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58394" name="Group 26"/>
            <p:cNvGrpSpPr>
              <a:grpSpLocks/>
            </p:cNvGrpSpPr>
            <p:nvPr/>
          </p:nvGrpSpPr>
          <p:grpSpPr bwMode="auto">
            <a:xfrm>
              <a:off x="3606" y="2069"/>
              <a:ext cx="363" cy="182"/>
              <a:chOff x="3651" y="2069"/>
              <a:chExt cx="318" cy="182"/>
            </a:xfrm>
          </p:grpSpPr>
          <p:sp>
            <p:nvSpPr>
              <p:cNvPr id="58391" name="Line 23"/>
              <p:cNvSpPr>
                <a:spLocks noChangeShapeType="1"/>
              </p:cNvSpPr>
              <p:nvPr/>
            </p:nvSpPr>
            <p:spPr bwMode="auto">
              <a:xfrm>
                <a:off x="3651" y="2160"/>
                <a:ext cx="31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8392" name="Line 24"/>
              <p:cNvSpPr>
                <a:spLocks noChangeShapeType="1"/>
              </p:cNvSpPr>
              <p:nvPr/>
            </p:nvSpPr>
            <p:spPr bwMode="auto">
              <a:xfrm>
                <a:off x="3651" y="2069"/>
                <a:ext cx="0"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8393" name="Line 25"/>
              <p:cNvSpPr>
                <a:spLocks noChangeShapeType="1"/>
              </p:cNvSpPr>
              <p:nvPr/>
            </p:nvSpPr>
            <p:spPr bwMode="auto">
              <a:xfrm>
                <a:off x="3969" y="2069"/>
                <a:ext cx="0"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58396" name="Text Box 28"/>
          <p:cNvSpPr txBox="1">
            <a:spLocks noChangeArrowheads="1"/>
          </p:cNvSpPr>
          <p:nvPr/>
        </p:nvSpPr>
        <p:spPr bwMode="auto">
          <a:xfrm>
            <a:off x="107950" y="3271837"/>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solidFill>
                  <a:schemeClr val="tx1"/>
                </a:solidFill>
              </a:rPr>
              <a:t>- indikátor zbraně</a:t>
            </a:r>
          </a:p>
        </p:txBody>
      </p:sp>
      <p:sp>
        <p:nvSpPr>
          <p:cNvPr id="58397" name="Text Box 29"/>
          <p:cNvSpPr txBox="1">
            <a:spLocks noChangeArrowheads="1"/>
          </p:cNvSpPr>
          <p:nvPr/>
        </p:nvSpPr>
        <p:spPr bwMode="auto">
          <a:xfrm>
            <a:off x="107950" y="4406900"/>
            <a:ext cx="3600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solidFill>
                  <a:schemeClr val="tx1"/>
                </a:solidFill>
              </a:rPr>
              <a:t>- indikátor klamného postavení</a:t>
            </a:r>
          </a:p>
        </p:txBody>
      </p:sp>
      <p:grpSp>
        <p:nvGrpSpPr>
          <p:cNvPr id="58400" name="Group 32"/>
          <p:cNvGrpSpPr>
            <a:grpSpLocks/>
          </p:cNvGrpSpPr>
          <p:nvPr/>
        </p:nvGrpSpPr>
        <p:grpSpPr bwMode="auto">
          <a:xfrm>
            <a:off x="4140200" y="1484313"/>
            <a:ext cx="3744913" cy="1728787"/>
            <a:chOff x="2608" y="935"/>
            <a:chExt cx="2359" cy="1089"/>
          </a:xfrm>
        </p:grpSpPr>
        <p:sp>
          <p:nvSpPr>
            <p:cNvPr id="58398" name="Line 30"/>
            <p:cNvSpPr>
              <a:spLocks noChangeShapeType="1"/>
            </p:cNvSpPr>
            <p:nvPr/>
          </p:nvSpPr>
          <p:spPr bwMode="auto">
            <a:xfrm flipV="1">
              <a:off x="2608" y="935"/>
              <a:ext cx="1179" cy="1089"/>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8399" name="Line 31"/>
            <p:cNvSpPr>
              <a:spLocks noChangeShapeType="1"/>
            </p:cNvSpPr>
            <p:nvPr/>
          </p:nvSpPr>
          <p:spPr bwMode="auto">
            <a:xfrm>
              <a:off x="3787" y="935"/>
              <a:ext cx="1180" cy="1044"/>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58401" name="Text Box 33"/>
          <p:cNvSpPr txBox="1">
            <a:spLocks noChangeArrowheads="1"/>
          </p:cNvSpPr>
          <p:nvPr/>
        </p:nvSpPr>
        <p:spPr bwMode="auto">
          <a:xfrm>
            <a:off x="3708400" y="5229225"/>
            <a:ext cx="48244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a:solidFill>
                  <a:schemeClr val="tx1"/>
                </a:solidFill>
              </a:rPr>
              <a:t> </a:t>
            </a:r>
            <a:r>
              <a:rPr lang="cs-CZ" altLang="cs-CZ" b="1">
                <a:solidFill>
                  <a:schemeClr val="tx1"/>
                </a:solidFill>
              </a:rPr>
              <a:t>klamné postavení protitankového kanónu</a:t>
            </a:r>
          </a:p>
        </p:txBody>
      </p:sp>
    </p:spTree>
    <p:extLst>
      <p:ext uri="{BB962C8B-B14F-4D97-AF65-F5344CB8AC3E}">
        <p14:creationId xmlns:p14="http://schemas.microsoft.com/office/powerpoint/2010/main" val="174078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diamond(in)">
                                      <p:cBhvr>
                                        <p:cTn id="7" dur="2000"/>
                                        <p:tgtEl>
                                          <p:spTgt spid="58371"/>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58387"/>
                                        </p:tgtEl>
                                        <p:attrNameLst>
                                          <p:attrName>style.visibility</p:attrName>
                                        </p:attrNameLst>
                                      </p:cBhvr>
                                      <p:to>
                                        <p:strVal val="visible"/>
                                      </p:to>
                                    </p:set>
                                    <p:anim calcmode="lin" valueType="num">
                                      <p:cBhvr additive="base">
                                        <p:cTn id="11" dur="500" fill="hold"/>
                                        <p:tgtEl>
                                          <p:spTgt spid="58387"/>
                                        </p:tgtEl>
                                        <p:attrNameLst>
                                          <p:attrName>ppt_x</p:attrName>
                                        </p:attrNameLst>
                                      </p:cBhvr>
                                      <p:tavLst>
                                        <p:tav tm="0">
                                          <p:val>
                                            <p:strVal val="#ppt_x"/>
                                          </p:val>
                                        </p:tav>
                                        <p:tav tm="100000">
                                          <p:val>
                                            <p:strVal val="#ppt_x"/>
                                          </p:val>
                                        </p:tav>
                                      </p:tavLst>
                                    </p:anim>
                                    <p:anim calcmode="lin" valueType="num">
                                      <p:cBhvr additive="base">
                                        <p:cTn id="12" dur="500" fill="hold"/>
                                        <p:tgtEl>
                                          <p:spTgt spid="5838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8396"/>
                                        </p:tgtEl>
                                        <p:attrNameLst>
                                          <p:attrName>style.visibility</p:attrName>
                                        </p:attrNameLst>
                                      </p:cBhvr>
                                      <p:to>
                                        <p:strVal val="visible"/>
                                      </p:to>
                                    </p:set>
                                    <p:animEffect transition="in" filter="diamond(in)">
                                      <p:cBhvr>
                                        <p:cTn id="17" dur="2000"/>
                                        <p:tgtEl>
                                          <p:spTgt spid="58396"/>
                                        </p:tgtEl>
                                      </p:cBhvr>
                                    </p:animEffect>
                                  </p:childTnLst>
                                </p:cTn>
                              </p:par>
                            </p:childTnLst>
                          </p:cTn>
                        </p:par>
                        <p:par>
                          <p:cTn id="18" fill="hold" nodeType="afterGroup">
                            <p:stCondLst>
                              <p:cond delay="2000"/>
                            </p:stCondLst>
                            <p:childTnLst>
                              <p:par>
                                <p:cTn id="19" presetID="2" presetClass="entr" presetSubtype="4" fill="hold" nodeType="afterEffect">
                                  <p:stCondLst>
                                    <p:cond delay="0"/>
                                  </p:stCondLst>
                                  <p:childTnLst>
                                    <p:set>
                                      <p:cBhvr>
                                        <p:cTn id="20" dur="1" fill="hold">
                                          <p:stCondLst>
                                            <p:cond delay="0"/>
                                          </p:stCondLst>
                                        </p:cTn>
                                        <p:tgtEl>
                                          <p:spTgt spid="58395"/>
                                        </p:tgtEl>
                                        <p:attrNameLst>
                                          <p:attrName>style.visibility</p:attrName>
                                        </p:attrNameLst>
                                      </p:cBhvr>
                                      <p:to>
                                        <p:strVal val="visible"/>
                                      </p:to>
                                    </p:set>
                                    <p:anim calcmode="lin" valueType="num">
                                      <p:cBhvr additive="base">
                                        <p:cTn id="21" dur="500" fill="hold"/>
                                        <p:tgtEl>
                                          <p:spTgt spid="58395"/>
                                        </p:tgtEl>
                                        <p:attrNameLst>
                                          <p:attrName>ppt_x</p:attrName>
                                        </p:attrNameLst>
                                      </p:cBhvr>
                                      <p:tavLst>
                                        <p:tav tm="0">
                                          <p:val>
                                            <p:strVal val="#ppt_x"/>
                                          </p:val>
                                        </p:tav>
                                        <p:tav tm="100000">
                                          <p:val>
                                            <p:strVal val="#ppt_x"/>
                                          </p:val>
                                        </p:tav>
                                      </p:tavLst>
                                    </p:anim>
                                    <p:anim calcmode="lin" valueType="num">
                                      <p:cBhvr additive="base">
                                        <p:cTn id="22" dur="500" fill="hold"/>
                                        <p:tgtEl>
                                          <p:spTgt spid="5839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8397"/>
                                        </p:tgtEl>
                                        <p:attrNameLst>
                                          <p:attrName>style.visibility</p:attrName>
                                        </p:attrNameLst>
                                      </p:cBhvr>
                                      <p:to>
                                        <p:strVal val="visible"/>
                                      </p:to>
                                    </p:set>
                                    <p:animEffect transition="in" filter="diamond(in)">
                                      <p:cBhvr>
                                        <p:cTn id="27" dur="2000"/>
                                        <p:tgtEl>
                                          <p:spTgt spid="58397"/>
                                        </p:tgtEl>
                                      </p:cBhvr>
                                    </p:animEffect>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58400"/>
                                        </p:tgtEl>
                                        <p:attrNameLst>
                                          <p:attrName>style.visibility</p:attrName>
                                        </p:attrNameLst>
                                      </p:cBhvr>
                                      <p:to>
                                        <p:strVal val="visible"/>
                                      </p:to>
                                    </p:set>
                                    <p:anim calcmode="lin" valueType="num">
                                      <p:cBhvr additive="base">
                                        <p:cTn id="31" dur="500" fill="hold"/>
                                        <p:tgtEl>
                                          <p:spTgt spid="58400"/>
                                        </p:tgtEl>
                                        <p:attrNameLst>
                                          <p:attrName>ppt_x</p:attrName>
                                        </p:attrNameLst>
                                      </p:cBhvr>
                                      <p:tavLst>
                                        <p:tav tm="0">
                                          <p:val>
                                            <p:strVal val="#ppt_x"/>
                                          </p:val>
                                        </p:tav>
                                        <p:tav tm="100000">
                                          <p:val>
                                            <p:strVal val="#ppt_x"/>
                                          </p:val>
                                        </p:tav>
                                      </p:tavLst>
                                    </p:anim>
                                    <p:anim calcmode="lin" valueType="num">
                                      <p:cBhvr additive="base">
                                        <p:cTn id="32" dur="500" fill="hold"/>
                                        <p:tgtEl>
                                          <p:spTgt spid="5840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8401"/>
                                        </p:tgtEl>
                                        <p:attrNameLst>
                                          <p:attrName>style.visibility</p:attrName>
                                        </p:attrNameLst>
                                      </p:cBhvr>
                                      <p:to>
                                        <p:strVal val="visible"/>
                                      </p:to>
                                    </p:set>
                                    <p:animEffect transition="in" filter="diamond(in)">
                                      <p:cBhvr>
                                        <p:cTn id="37" dur="2000"/>
                                        <p:tgtEl>
                                          <p:spTgt spid="58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96" grpId="0"/>
      <p:bldP spid="58397" grpId="0"/>
      <p:bldP spid="584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1092200" y="940291"/>
            <a:ext cx="71818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2000" b="1" dirty="0"/>
              <a:t>UMÍSTĚNÍ SYMBOLŮ JEDNOTEK, VELITELSTVÍ, ZAŘÍZENÍ A TECHNIKY</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222" y="1648177"/>
            <a:ext cx="71628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4268787"/>
            <a:ext cx="7162800"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535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158045" y="953911"/>
            <a:ext cx="81534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3200" b="1" dirty="0"/>
              <a:t>TVORBA ZNAČEK</a:t>
            </a:r>
            <a:endParaRPr lang="cs-CZ" altLang="cs-CZ" b="1" dirty="0"/>
          </a:p>
          <a:p>
            <a:pPr algn="l"/>
            <a:r>
              <a:rPr lang="cs-CZ" altLang="cs-CZ" b="1" dirty="0"/>
              <a:t>I. Základní značky</a:t>
            </a:r>
          </a:p>
        </p:txBody>
      </p:sp>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111" y="1582738"/>
            <a:ext cx="6019800" cy="527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758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97327" y="982839"/>
            <a:ext cx="4135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cs-CZ" sz="3200" b="1" dirty="0"/>
              <a:t>DOPLŇUJÍCÍ ÚDAJE</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04622"/>
            <a:ext cx="72390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01647"/>
            <a:ext cx="7239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51022"/>
            <a:ext cx="72390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6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ltLang="cs-CZ" b="1">
                <a:solidFill>
                  <a:schemeClr val="tx1"/>
                </a:solidFill>
                <a:latin typeface="Arial" panose="020B0604020202020204" pitchFamily="34" charset="0"/>
              </a:rPr>
              <a:t>UČEBNÍ ÚKOLY:</a:t>
            </a:r>
          </a:p>
        </p:txBody>
      </p:sp>
      <p:sp>
        <p:nvSpPr>
          <p:cNvPr id="7171" name="Rectangle 3"/>
          <p:cNvSpPr>
            <a:spLocks noGrp="1" noChangeArrowheads="1"/>
          </p:cNvSpPr>
          <p:nvPr>
            <p:ph type="body" idx="1"/>
          </p:nvPr>
        </p:nvSpPr>
        <p:spPr>
          <a:xfrm>
            <a:off x="685800" y="2362200"/>
            <a:ext cx="7772400" cy="4114800"/>
          </a:xfrm>
        </p:spPr>
        <p:txBody>
          <a:bodyPr/>
          <a:lstStyle/>
          <a:p>
            <a:pPr algn="ctr">
              <a:buFont typeface="Monotype Sorts" pitchFamily="2" charset="2"/>
              <a:buNone/>
            </a:pPr>
            <a:r>
              <a:rPr lang="cs-CZ" altLang="cs-CZ">
                <a:latin typeface="Arial" panose="020B0604020202020204" pitchFamily="34" charset="0"/>
              </a:rPr>
              <a:t> 1. Základní pojmy</a:t>
            </a:r>
          </a:p>
          <a:p>
            <a:pPr algn="ctr">
              <a:buFont typeface="Monotype Sorts" pitchFamily="2" charset="2"/>
              <a:buNone/>
            </a:pPr>
            <a:r>
              <a:rPr lang="cs-CZ" altLang="cs-CZ">
                <a:latin typeface="Arial" panose="020B0604020202020204" pitchFamily="34" charset="0"/>
              </a:rPr>
              <a:t>2. Tvorba značek</a:t>
            </a:r>
          </a:p>
          <a:p>
            <a:pPr algn="ctr">
              <a:buFont typeface="Monotype Sorts" pitchFamily="2" charset="2"/>
              <a:buNone/>
            </a:pPr>
            <a:r>
              <a:rPr lang="cs-CZ" altLang="cs-CZ">
                <a:latin typeface="Arial" panose="020B0604020202020204" pitchFamily="34" charset="0"/>
              </a:rPr>
              <a:t>  3. Situační značky</a:t>
            </a:r>
          </a:p>
        </p:txBody>
      </p:sp>
    </p:spTree>
    <p:extLst>
      <p:ext uri="{BB962C8B-B14F-4D97-AF65-F5344CB8AC3E}">
        <p14:creationId xmlns:p14="http://schemas.microsoft.com/office/powerpoint/2010/main" val="2456162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64444" y="1408641"/>
            <a:ext cx="756354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cs-CZ" sz="2400" dirty="0"/>
              <a:t>	Pro protivníka, který nemá červenou výplň, je značka</a:t>
            </a:r>
          </a:p>
          <a:p>
            <a:pPr algn="l"/>
            <a:r>
              <a:rPr lang="cs-CZ" altLang="cs-CZ" sz="2400" dirty="0"/>
              <a:t>zakreslena červeně. Při zákresu černou barvou, zejména při</a:t>
            </a:r>
          </a:p>
          <a:p>
            <a:pPr algn="l"/>
            <a:r>
              <a:rPr lang="cs-CZ" altLang="cs-CZ" sz="2400" dirty="0"/>
              <a:t>vyjádření taktických situací, je zpravidla doplněna písmeny</a:t>
            </a:r>
          </a:p>
          <a:p>
            <a:pPr algn="l"/>
            <a:r>
              <a:rPr lang="cs-CZ" altLang="cs-CZ" sz="2400" dirty="0"/>
              <a:t>ENY, která jsou uvedena dole vpravo od základní značky</a:t>
            </a:r>
          </a:p>
          <a:p>
            <a:pPr algn="l"/>
            <a:r>
              <a:rPr lang="cs-CZ" altLang="cs-CZ" sz="2400" dirty="0"/>
              <a:t>– pole N.</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44" y="3790245"/>
            <a:ext cx="769620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30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03237" y="1093788"/>
            <a:ext cx="86407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3200" b="1" dirty="0"/>
              <a:t>ZÁPIS ORGANIZAČNÍHO ZAČLENĚNÍ JEDNOTKY</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51025"/>
            <a:ext cx="769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070225"/>
            <a:ext cx="76962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365625"/>
            <a:ext cx="77724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Line 6"/>
          <p:cNvSpPr>
            <a:spLocks noChangeShapeType="1"/>
          </p:cNvSpPr>
          <p:nvPr/>
        </p:nvSpPr>
        <p:spPr bwMode="auto">
          <a:xfrm>
            <a:off x="8458200" y="2514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 name="Obdélník 1"/>
          <p:cNvSpPr/>
          <p:nvPr/>
        </p:nvSpPr>
        <p:spPr>
          <a:xfrm>
            <a:off x="1027289" y="2160588"/>
            <a:ext cx="4730044" cy="71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897467" y="3315582"/>
            <a:ext cx="2985911" cy="71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027289" y="4591050"/>
            <a:ext cx="4730044" cy="71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07265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45438"/>
            <a:ext cx="7886700" cy="794651"/>
          </a:xfrm>
        </p:spPr>
        <p:txBody>
          <a:bodyPr/>
          <a:lstStyle/>
          <a:p>
            <a:pPr algn="ctr"/>
            <a:r>
              <a:rPr lang="cs-CZ" dirty="0" smtClean="0"/>
              <a:t>Úkoly</a:t>
            </a:r>
            <a:endParaRPr lang="cs-CZ" dirty="0"/>
          </a:p>
        </p:txBody>
      </p:sp>
      <p:sp>
        <p:nvSpPr>
          <p:cNvPr id="3" name="Zástupný symbol pro obsah 2"/>
          <p:cNvSpPr>
            <a:spLocks noGrp="1"/>
          </p:cNvSpPr>
          <p:nvPr>
            <p:ph idx="1"/>
          </p:nvPr>
        </p:nvSpPr>
        <p:spPr>
          <a:xfrm>
            <a:off x="1252505" y="1840089"/>
            <a:ext cx="7886700" cy="2734428"/>
          </a:xfrm>
        </p:spPr>
        <p:txBody>
          <a:bodyPr/>
          <a:lstStyle/>
          <a:p>
            <a:r>
              <a:rPr lang="cs-CZ" dirty="0" err="1" smtClean="0"/>
              <a:t>Of</a:t>
            </a:r>
            <a:r>
              <a:rPr lang="cs-CZ" dirty="0" smtClean="0"/>
              <a:t> / </a:t>
            </a:r>
            <a:r>
              <a:rPr lang="cs-CZ" dirty="0" err="1" smtClean="0"/>
              <a:t>Def</a:t>
            </a:r>
            <a:r>
              <a:rPr lang="cs-CZ" dirty="0" smtClean="0"/>
              <a:t> / </a:t>
            </a:r>
            <a:r>
              <a:rPr lang="cs-CZ" dirty="0" err="1" smtClean="0"/>
              <a:t>Stabil</a:t>
            </a:r>
            <a:r>
              <a:rPr lang="cs-CZ" dirty="0" smtClean="0"/>
              <a:t> / JTČ vs. taktické úkoly</a:t>
            </a:r>
          </a:p>
          <a:p>
            <a:endParaRPr lang="cs-CZ" dirty="0"/>
          </a:p>
          <a:p>
            <a:endParaRPr lang="cs-CZ" dirty="0"/>
          </a:p>
        </p:txBody>
      </p:sp>
      <p:pic>
        <p:nvPicPr>
          <p:cNvPr id="4" name="Obráze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35501"/>
            <a:ext cx="4738667" cy="3409847"/>
          </a:xfrm>
          <a:prstGeom prst="rect">
            <a:avLst/>
          </a:prstGeom>
        </p:spPr>
      </p:pic>
      <p:pic>
        <p:nvPicPr>
          <p:cNvPr id="5" name="Obrázek 4"/>
          <p:cNvPicPr>
            <a:picLocks noChangeAspect="1"/>
          </p:cNvPicPr>
          <p:nvPr/>
        </p:nvPicPr>
        <p:blipFill>
          <a:blip r:embed="rId4"/>
          <a:stretch>
            <a:fillRect/>
          </a:stretch>
        </p:blipFill>
        <p:spPr>
          <a:xfrm>
            <a:off x="4657874" y="2930284"/>
            <a:ext cx="4320131" cy="2341627"/>
          </a:xfrm>
          <a:prstGeom prst="rect">
            <a:avLst/>
          </a:prstGeom>
        </p:spPr>
      </p:pic>
    </p:spTree>
    <p:extLst>
      <p:ext uri="{BB962C8B-B14F-4D97-AF65-F5344CB8AC3E}">
        <p14:creationId xmlns:p14="http://schemas.microsoft.com/office/powerpoint/2010/main" val="3181014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 name="Obrázek 4"/>
          <p:cNvPicPr>
            <a:picLocks noChangeAspect="1"/>
          </p:cNvPicPr>
          <p:nvPr/>
        </p:nvPicPr>
        <p:blipFill>
          <a:blip r:embed="rId2"/>
          <a:stretch>
            <a:fillRect/>
          </a:stretch>
        </p:blipFill>
        <p:spPr>
          <a:xfrm>
            <a:off x="1" y="1641329"/>
            <a:ext cx="3194384" cy="3919929"/>
          </a:xfrm>
          <a:prstGeom prst="rect">
            <a:avLst/>
          </a:prstGeom>
        </p:spPr>
      </p:pic>
      <p:pic>
        <p:nvPicPr>
          <p:cNvPr id="6" name="Obrázek 5"/>
          <p:cNvPicPr>
            <a:picLocks noChangeAspect="1"/>
          </p:cNvPicPr>
          <p:nvPr/>
        </p:nvPicPr>
        <p:blipFill>
          <a:blip r:embed="rId3"/>
          <a:stretch>
            <a:fillRect/>
          </a:stretch>
        </p:blipFill>
        <p:spPr>
          <a:xfrm>
            <a:off x="3111056" y="1641329"/>
            <a:ext cx="2918700" cy="3912707"/>
          </a:xfrm>
          <a:prstGeom prst="rect">
            <a:avLst/>
          </a:prstGeom>
        </p:spPr>
      </p:pic>
      <p:pic>
        <p:nvPicPr>
          <p:cNvPr id="7" name="Obrázek 6"/>
          <p:cNvPicPr>
            <a:picLocks noChangeAspect="1"/>
          </p:cNvPicPr>
          <p:nvPr/>
        </p:nvPicPr>
        <p:blipFill>
          <a:blip r:embed="rId4"/>
          <a:stretch>
            <a:fillRect/>
          </a:stretch>
        </p:blipFill>
        <p:spPr>
          <a:xfrm>
            <a:off x="5866183" y="2105641"/>
            <a:ext cx="3277817" cy="3218277"/>
          </a:xfrm>
          <a:prstGeom prst="rect">
            <a:avLst/>
          </a:prstGeom>
        </p:spPr>
      </p:pic>
    </p:spTree>
    <p:extLst>
      <p:ext uri="{BB962C8B-B14F-4D97-AF65-F5344CB8AC3E}">
        <p14:creationId xmlns:p14="http://schemas.microsoft.com/office/powerpoint/2010/main" val="962732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5616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21" name="Group 5"/>
          <p:cNvGrpSpPr>
            <a:grpSpLocks/>
          </p:cNvGrpSpPr>
          <p:nvPr/>
        </p:nvGrpSpPr>
        <p:grpSpPr bwMode="auto">
          <a:xfrm>
            <a:off x="3763963" y="1714500"/>
            <a:ext cx="217487" cy="71438"/>
            <a:chOff x="204" y="3566"/>
            <a:chExt cx="137" cy="45"/>
          </a:xfrm>
        </p:grpSpPr>
        <p:sp>
          <p:nvSpPr>
            <p:cNvPr id="34819" name="Oval 3"/>
            <p:cNvSpPr>
              <a:spLocks noChangeArrowheads="1"/>
            </p:cNvSpPr>
            <p:nvPr/>
          </p:nvSpPr>
          <p:spPr bwMode="auto">
            <a:xfrm>
              <a:off x="204" y="356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4820" name="Oval 4"/>
            <p:cNvSpPr>
              <a:spLocks noChangeArrowheads="1"/>
            </p:cNvSpPr>
            <p:nvPr/>
          </p:nvSpPr>
          <p:spPr bwMode="auto">
            <a:xfrm>
              <a:off x="295" y="356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4822" name="Line 6"/>
          <p:cNvSpPr>
            <a:spLocks noChangeShapeType="1"/>
          </p:cNvSpPr>
          <p:nvPr/>
        </p:nvSpPr>
        <p:spPr bwMode="auto">
          <a:xfrm flipV="1">
            <a:off x="1806575" y="2247900"/>
            <a:ext cx="1296988" cy="71913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23" name="Line 7"/>
          <p:cNvSpPr>
            <a:spLocks noChangeShapeType="1"/>
          </p:cNvSpPr>
          <p:nvPr/>
        </p:nvSpPr>
        <p:spPr bwMode="auto">
          <a:xfrm flipV="1">
            <a:off x="3233738" y="2247900"/>
            <a:ext cx="1295400" cy="71913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934192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27969" y="912636"/>
            <a:ext cx="5289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cs-CZ" sz="3200" b="1" dirty="0"/>
              <a:t>ZÁKRES SMĚRU POHYBU</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578" y="1492073"/>
            <a:ext cx="708660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78" y="3004961"/>
            <a:ext cx="7086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78" y="4586111"/>
            <a:ext cx="70866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95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44" y="210608"/>
            <a:ext cx="60198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103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0"/>
            <a:ext cx="57610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655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0"/>
            <a:ext cx="6553200" cy="37052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4"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87450" y="3716338"/>
            <a:ext cx="6553200" cy="3141662"/>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821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52562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669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87022" y="2071511"/>
            <a:ext cx="8037689"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3200" b="1" dirty="0"/>
              <a:t>ÚVOD:</a:t>
            </a:r>
          </a:p>
          <a:p>
            <a:pPr algn="just"/>
            <a:endParaRPr lang="cs-CZ" altLang="cs-CZ" b="1" dirty="0"/>
          </a:p>
          <a:p>
            <a:pPr algn="just"/>
            <a:r>
              <a:rPr lang="cs-CZ" altLang="cs-CZ" dirty="0"/>
              <a:t>	Situační značky jsou odvozeny ze standardizačních </a:t>
            </a:r>
            <a:r>
              <a:rPr lang="cs-CZ" altLang="cs-CZ" dirty="0" smtClean="0"/>
              <a:t> Dohod </a:t>
            </a:r>
            <a:r>
              <a:rPr lang="cs-CZ" altLang="cs-CZ" dirty="0"/>
              <a:t>STANAG 2019 (APP-6A) „</a:t>
            </a:r>
            <a:r>
              <a:rPr lang="cs-CZ" altLang="cs-CZ" dirty="0" err="1"/>
              <a:t>Military</a:t>
            </a:r>
            <a:r>
              <a:rPr lang="cs-CZ" altLang="cs-CZ" dirty="0"/>
              <a:t> </a:t>
            </a:r>
            <a:r>
              <a:rPr lang="cs-CZ" altLang="cs-CZ" dirty="0" err="1"/>
              <a:t>Symbols</a:t>
            </a:r>
            <a:r>
              <a:rPr lang="cs-CZ" altLang="cs-CZ" dirty="0"/>
              <a:t> </a:t>
            </a:r>
            <a:r>
              <a:rPr lang="cs-CZ" altLang="cs-CZ" dirty="0" err="1"/>
              <a:t>for</a:t>
            </a:r>
            <a:r>
              <a:rPr lang="cs-CZ" altLang="cs-CZ" dirty="0"/>
              <a:t> </a:t>
            </a:r>
            <a:r>
              <a:rPr lang="cs-CZ" altLang="cs-CZ" dirty="0" smtClean="0"/>
              <a:t> Land </a:t>
            </a:r>
            <a:r>
              <a:rPr lang="cs-CZ" altLang="cs-CZ" dirty="0" err="1"/>
              <a:t>Based</a:t>
            </a:r>
            <a:r>
              <a:rPr lang="cs-CZ" altLang="cs-CZ" dirty="0"/>
              <a:t> Systems“, STANAG 2287 „</a:t>
            </a:r>
            <a:r>
              <a:rPr lang="cs-CZ" altLang="cs-CZ" dirty="0" err="1"/>
              <a:t>Task</a:t>
            </a:r>
            <a:r>
              <a:rPr lang="cs-CZ" altLang="cs-CZ" dirty="0"/>
              <a:t> </a:t>
            </a:r>
            <a:r>
              <a:rPr lang="cs-CZ" altLang="cs-CZ" dirty="0" err="1"/>
              <a:t>Verbs</a:t>
            </a:r>
            <a:r>
              <a:rPr lang="cs-CZ" altLang="cs-CZ" dirty="0"/>
              <a:t> </a:t>
            </a:r>
            <a:r>
              <a:rPr lang="cs-CZ" altLang="cs-CZ" dirty="0" err="1"/>
              <a:t>for</a:t>
            </a:r>
            <a:r>
              <a:rPr lang="cs-CZ" altLang="cs-CZ" dirty="0"/>
              <a:t> </a:t>
            </a:r>
            <a:r>
              <a:rPr lang="cs-CZ" altLang="cs-CZ" dirty="0" smtClean="0"/>
              <a:t> Use </a:t>
            </a:r>
            <a:r>
              <a:rPr lang="cs-CZ" altLang="cs-CZ" dirty="0"/>
              <a:t>in </a:t>
            </a:r>
            <a:r>
              <a:rPr lang="cs-CZ" altLang="cs-CZ" dirty="0" err="1"/>
              <a:t>Planning</a:t>
            </a:r>
            <a:r>
              <a:rPr lang="cs-CZ" altLang="cs-CZ" dirty="0"/>
              <a:t> </a:t>
            </a:r>
            <a:r>
              <a:rPr lang="cs-CZ" altLang="cs-CZ" dirty="0" err="1"/>
              <a:t>andthe</a:t>
            </a:r>
            <a:r>
              <a:rPr lang="cs-CZ" altLang="cs-CZ" dirty="0"/>
              <a:t> </a:t>
            </a:r>
            <a:r>
              <a:rPr lang="cs-CZ" altLang="cs-CZ" dirty="0" err="1"/>
              <a:t>Dissemination</a:t>
            </a:r>
            <a:r>
              <a:rPr lang="cs-CZ" altLang="cs-CZ" dirty="0"/>
              <a:t> </a:t>
            </a:r>
            <a:r>
              <a:rPr lang="cs-CZ" altLang="cs-CZ" dirty="0" err="1"/>
              <a:t>of</a:t>
            </a:r>
            <a:r>
              <a:rPr lang="cs-CZ" altLang="cs-CZ" dirty="0"/>
              <a:t> </a:t>
            </a:r>
            <a:r>
              <a:rPr lang="cs-CZ" altLang="cs-CZ" dirty="0" err="1"/>
              <a:t>Orders</a:t>
            </a:r>
            <a:r>
              <a:rPr lang="cs-CZ" altLang="cs-CZ" dirty="0"/>
              <a:t>“ </a:t>
            </a:r>
            <a:r>
              <a:rPr lang="cs-CZ" altLang="cs-CZ" dirty="0" smtClean="0"/>
              <a:t> a </a:t>
            </a:r>
            <a:r>
              <a:rPr lang="cs-CZ" altLang="cs-CZ" dirty="0"/>
              <a:t>MIL-STD-2525B „Interface Standard – </a:t>
            </a:r>
            <a:r>
              <a:rPr lang="cs-CZ" altLang="cs-CZ" dirty="0" err="1"/>
              <a:t>Common</a:t>
            </a:r>
            <a:r>
              <a:rPr lang="cs-CZ" altLang="cs-CZ" dirty="0"/>
              <a:t> </a:t>
            </a:r>
            <a:r>
              <a:rPr lang="cs-CZ" altLang="cs-CZ" dirty="0" smtClean="0"/>
              <a:t> </a:t>
            </a:r>
            <a:r>
              <a:rPr lang="cs-CZ" altLang="cs-CZ" dirty="0" err="1" smtClean="0"/>
              <a:t>Warfighting</a:t>
            </a:r>
            <a:r>
              <a:rPr lang="cs-CZ" altLang="cs-CZ" dirty="0" smtClean="0"/>
              <a:t> </a:t>
            </a:r>
            <a:r>
              <a:rPr lang="cs-CZ" altLang="cs-CZ" dirty="0" err="1"/>
              <a:t>Symbology</a:t>
            </a:r>
            <a:r>
              <a:rPr lang="cs-CZ" altLang="cs-CZ" dirty="0"/>
              <a:t>“.</a:t>
            </a:r>
          </a:p>
          <a:p>
            <a:pPr algn="just"/>
            <a:endParaRPr lang="cs-CZ" altLang="cs-CZ" dirty="0"/>
          </a:p>
          <a:p>
            <a:pPr algn="just"/>
            <a:endParaRPr lang="cs-CZ" altLang="cs-CZ" dirty="0"/>
          </a:p>
        </p:txBody>
      </p:sp>
    </p:spTree>
    <p:extLst>
      <p:ext uri="{BB962C8B-B14F-4D97-AF65-F5344CB8AC3E}">
        <p14:creationId xmlns:p14="http://schemas.microsoft.com/office/powerpoint/2010/main" val="2430672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41337" y="865188"/>
            <a:ext cx="7772400" cy="892175"/>
          </a:xfrm>
        </p:spPr>
        <p:txBody>
          <a:bodyPr/>
          <a:lstStyle/>
          <a:p>
            <a:pPr algn="ctr"/>
            <a:r>
              <a:rPr lang="cs-CZ" altLang="cs-CZ" sz="3600" b="1" dirty="0">
                <a:solidFill>
                  <a:schemeClr val="tx1"/>
                </a:solidFill>
                <a:latin typeface="Arial" panose="020B0604020202020204" pitchFamily="34" charset="0"/>
              </a:rPr>
              <a:t>ZNAČKY ČAR A ROZHRANÍ</a:t>
            </a:r>
          </a:p>
        </p:txBody>
      </p:sp>
      <p:pic>
        <p:nvPicPr>
          <p:cNvPr id="66564"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35150" y="1557338"/>
            <a:ext cx="5184775" cy="3017837"/>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6"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835150" y="5300663"/>
            <a:ext cx="5184775" cy="592137"/>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8" name="Picture 8"/>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835150" y="4508500"/>
            <a:ext cx="5184775" cy="7588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683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cs-CZ" altLang="cs-CZ" sz="3600" b="1">
                <a:solidFill>
                  <a:schemeClr val="tx1"/>
                </a:solidFill>
                <a:latin typeface="Arial" panose="020B0604020202020204" pitchFamily="34" charset="0"/>
              </a:rPr>
              <a:t>ZNAČKY ČAR A ROZHRANÍ</a:t>
            </a:r>
          </a:p>
        </p:txBody>
      </p:sp>
      <p:pic>
        <p:nvPicPr>
          <p:cNvPr id="6963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554288"/>
            <a:ext cx="7772400" cy="29686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33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75481" y="1230313"/>
            <a:ext cx="7772400" cy="747713"/>
          </a:xfrm>
        </p:spPr>
        <p:txBody>
          <a:bodyPr/>
          <a:lstStyle/>
          <a:p>
            <a:pPr algn="ctr"/>
            <a:r>
              <a:rPr lang="cs-CZ" altLang="cs-CZ" sz="3600" b="1" dirty="0">
                <a:solidFill>
                  <a:schemeClr val="tx1"/>
                </a:solidFill>
                <a:latin typeface="Arial" panose="020B0604020202020204" pitchFamily="34" charset="0"/>
              </a:rPr>
              <a:t>ZKRATKY ČAR A ROZHRANÍ</a:t>
            </a:r>
          </a:p>
        </p:txBody>
      </p:sp>
      <p:sp>
        <p:nvSpPr>
          <p:cNvPr id="71685" name="Rectangle 5"/>
          <p:cNvSpPr>
            <a:spLocks noChangeArrowheads="1"/>
          </p:cNvSpPr>
          <p:nvPr/>
        </p:nvSpPr>
        <p:spPr bwMode="auto">
          <a:xfrm>
            <a:off x="179388" y="2126169"/>
            <a:ext cx="87645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cs-CZ" sz="2400" b="1" dirty="0">
                <a:solidFill>
                  <a:schemeClr val="tx1"/>
                </a:solidFill>
              </a:rPr>
              <a:t>FEBA</a:t>
            </a:r>
            <a:r>
              <a:rPr lang="cs-CZ" altLang="cs-CZ" sz="2400" b="1" dirty="0">
                <a:solidFill>
                  <a:schemeClr val="tx1"/>
                </a:solidFill>
              </a:rPr>
              <a:t>	</a:t>
            </a:r>
            <a:r>
              <a:rPr lang="cs-CZ" altLang="cs-CZ" sz="2400" b="1" dirty="0" smtClean="0">
                <a:solidFill>
                  <a:schemeClr val="tx1"/>
                </a:solidFill>
              </a:rPr>
              <a:t>přední</a:t>
            </a:r>
            <a:r>
              <a:rPr lang="en-US" altLang="cs-CZ" sz="2400" b="1" dirty="0" smtClean="0">
                <a:solidFill>
                  <a:schemeClr val="tx1"/>
                </a:solidFill>
              </a:rPr>
              <a:t> </a:t>
            </a:r>
            <a:r>
              <a:rPr lang="en-US" altLang="cs-CZ" sz="2400" b="1" dirty="0" err="1">
                <a:solidFill>
                  <a:schemeClr val="tx1"/>
                </a:solidFill>
              </a:rPr>
              <a:t>okraj</a:t>
            </a:r>
            <a:r>
              <a:rPr lang="en-US" altLang="cs-CZ" sz="2400" b="1" dirty="0">
                <a:solidFill>
                  <a:schemeClr val="tx1"/>
                </a:solidFill>
              </a:rPr>
              <a:t> </a:t>
            </a:r>
            <a:r>
              <a:rPr lang="en-US" altLang="cs-CZ" sz="2400" b="1" dirty="0" err="1">
                <a:solidFill>
                  <a:schemeClr val="tx1"/>
                </a:solidFill>
              </a:rPr>
              <a:t>obrany</a:t>
            </a:r>
            <a:r>
              <a:rPr lang="cs-CZ" altLang="cs-CZ" sz="2400" b="1" dirty="0">
                <a:solidFill>
                  <a:schemeClr val="tx1"/>
                </a:solidFill>
              </a:rPr>
              <a:t> (forward </a:t>
            </a:r>
            <a:r>
              <a:rPr lang="cs-CZ" altLang="cs-CZ" sz="2400" b="1" dirty="0" err="1">
                <a:solidFill>
                  <a:schemeClr val="tx1"/>
                </a:solidFill>
              </a:rPr>
              <a:t>edge</a:t>
            </a:r>
            <a:r>
              <a:rPr lang="cs-CZ" altLang="cs-CZ" sz="2400" b="1" dirty="0">
                <a:solidFill>
                  <a:schemeClr val="tx1"/>
                </a:solidFill>
              </a:rPr>
              <a:t> </a:t>
            </a:r>
            <a:r>
              <a:rPr lang="cs-CZ" altLang="cs-CZ" sz="2400" b="1" dirty="0" err="1">
                <a:solidFill>
                  <a:schemeClr val="tx1"/>
                </a:solidFill>
              </a:rPr>
              <a:t>of</a:t>
            </a:r>
            <a:r>
              <a:rPr lang="cs-CZ" altLang="cs-CZ" sz="2400" b="1" dirty="0">
                <a:solidFill>
                  <a:schemeClr val="tx1"/>
                </a:solidFill>
              </a:rPr>
              <a:t> </a:t>
            </a:r>
            <a:r>
              <a:rPr lang="cs-CZ" altLang="cs-CZ" sz="2400" b="1" dirty="0" err="1">
                <a:solidFill>
                  <a:schemeClr val="tx1"/>
                </a:solidFill>
              </a:rPr>
              <a:t>battle</a:t>
            </a:r>
            <a:r>
              <a:rPr lang="cs-CZ" altLang="cs-CZ" sz="2400" b="1" dirty="0">
                <a:solidFill>
                  <a:schemeClr val="tx1"/>
                </a:solidFill>
              </a:rPr>
              <a:t> </a:t>
            </a:r>
            <a:r>
              <a:rPr lang="cs-CZ" altLang="cs-CZ" sz="2400" b="1" dirty="0" smtClean="0">
                <a:solidFill>
                  <a:schemeClr val="tx1"/>
                </a:solidFill>
              </a:rPr>
              <a:t>area</a:t>
            </a:r>
            <a:r>
              <a:rPr lang="cs-CZ" altLang="cs-CZ" sz="2400" b="1" dirty="0">
                <a:solidFill>
                  <a:schemeClr val="tx1"/>
                </a:solidFill>
              </a:rPr>
              <a:t>)</a:t>
            </a:r>
            <a:endParaRPr lang="en-US" altLang="cs-CZ" sz="2400" dirty="0">
              <a:solidFill>
                <a:schemeClr val="tx1"/>
              </a:solidFill>
            </a:endParaRPr>
          </a:p>
          <a:p>
            <a:pPr algn="l"/>
            <a:r>
              <a:rPr lang="en-US" altLang="cs-CZ" sz="2400" b="1" dirty="0">
                <a:solidFill>
                  <a:schemeClr val="tx1"/>
                </a:solidFill>
              </a:rPr>
              <a:t>FLET	</a:t>
            </a:r>
            <a:r>
              <a:rPr lang="en-US" altLang="cs-CZ" sz="2400" b="1" dirty="0" err="1" smtClean="0">
                <a:solidFill>
                  <a:schemeClr val="tx1"/>
                </a:solidFill>
              </a:rPr>
              <a:t>přední</a:t>
            </a:r>
            <a:r>
              <a:rPr lang="en-US" altLang="cs-CZ" sz="2400" b="1" dirty="0" smtClean="0">
                <a:solidFill>
                  <a:schemeClr val="tx1"/>
                </a:solidFill>
              </a:rPr>
              <a:t> </a:t>
            </a:r>
            <a:r>
              <a:rPr lang="en-US" altLang="cs-CZ" sz="2400" b="1" dirty="0" err="1">
                <a:solidFill>
                  <a:schemeClr val="tx1"/>
                </a:solidFill>
              </a:rPr>
              <a:t>okraj</a:t>
            </a:r>
            <a:r>
              <a:rPr lang="en-US" altLang="cs-CZ" sz="2400" b="1" dirty="0">
                <a:solidFill>
                  <a:schemeClr val="tx1"/>
                </a:solidFill>
              </a:rPr>
              <a:t> </a:t>
            </a:r>
            <a:r>
              <a:rPr lang="en-US" altLang="cs-CZ" sz="2400" b="1" dirty="0" err="1">
                <a:solidFill>
                  <a:schemeClr val="tx1"/>
                </a:solidFill>
              </a:rPr>
              <a:t>nepřítele</a:t>
            </a:r>
            <a:r>
              <a:rPr lang="cs-CZ" altLang="cs-CZ" sz="2400" b="1" dirty="0">
                <a:solidFill>
                  <a:schemeClr val="tx1"/>
                </a:solidFill>
              </a:rPr>
              <a:t> (forward line </a:t>
            </a:r>
            <a:r>
              <a:rPr lang="cs-CZ" altLang="cs-CZ" sz="2400" b="1" dirty="0" err="1">
                <a:solidFill>
                  <a:schemeClr val="tx1"/>
                </a:solidFill>
              </a:rPr>
              <a:t>of</a:t>
            </a:r>
            <a:r>
              <a:rPr lang="cs-CZ" altLang="cs-CZ" sz="2400" b="1" dirty="0">
                <a:solidFill>
                  <a:schemeClr val="tx1"/>
                </a:solidFill>
              </a:rPr>
              <a:t> </a:t>
            </a:r>
            <a:r>
              <a:rPr lang="cs-CZ" altLang="cs-CZ" sz="2400" b="1" dirty="0" err="1">
                <a:solidFill>
                  <a:schemeClr val="tx1"/>
                </a:solidFill>
              </a:rPr>
              <a:t>enemy</a:t>
            </a:r>
            <a:r>
              <a:rPr lang="cs-CZ" altLang="cs-CZ" sz="2400" b="1" dirty="0">
                <a:solidFill>
                  <a:schemeClr val="tx1"/>
                </a:solidFill>
              </a:rPr>
              <a:t> </a:t>
            </a:r>
            <a:r>
              <a:rPr lang="cs-CZ" altLang="cs-CZ" sz="2400" b="1" dirty="0" err="1" smtClean="0">
                <a:solidFill>
                  <a:schemeClr val="tx1"/>
                </a:solidFill>
              </a:rPr>
              <a:t>troops</a:t>
            </a:r>
            <a:r>
              <a:rPr lang="cs-CZ" altLang="cs-CZ" sz="2400" b="1" dirty="0">
                <a:solidFill>
                  <a:schemeClr val="tx1"/>
                </a:solidFill>
              </a:rPr>
              <a:t>)</a:t>
            </a:r>
            <a:endParaRPr lang="en-US" altLang="cs-CZ" sz="2400" dirty="0">
              <a:solidFill>
                <a:schemeClr val="tx1"/>
              </a:solidFill>
            </a:endParaRPr>
          </a:p>
          <a:p>
            <a:pPr algn="l"/>
            <a:r>
              <a:rPr lang="en-US" altLang="cs-CZ" sz="2400" b="1" dirty="0">
                <a:solidFill>
                  <a:schemeClr val="tx1"/>
                </a:solidFill>
              </a:rPr>
              <a:t>FLOT	</a:t>
            </a:r>
            <a:r>
              <a:rPr lang="en-US" altLang="cs-CZ" sz="2400" b="1" dirty="0" err="1" smtClean="0">
                <a:solidFill>
                  <a:schemeClr val="tx1"/>
                </a:solidFill>
              </a:rPr>
              <a:t>přední</a:t>
            </a:r>
            <a:r>
              <a:rPr lang="en-US" altLang="cs-CZ" sz="2400" b="1" dirty="0" smtClean="0">
                <a:solidFill>
                  <a:schemeClr val="tx1"/>
                </a:solidFill>
              </a:rPr>
              <a:t> </a:t>
            </a:r>
            <a:r>
              <a:rPr lang="en-US" altLang="cs-CZ" sz="2400" b="1" dirty="0" err="1">
                <a:solidFill>
                  <a:schemeClr val="tx1"/>
                </a:solidFill>
              </a:rPr>
              <a:t>okraj</a:t>
            </a:r>
            <a:r>
              <a:rPr lang="en-US" altLang="cs-CZ" sz="2400" b="1" dirty="0">
                <a:solidFill>
                  <a:schemeClr val="tx1"/>
                </a:solidFill>
              </a:rPr>
              <a:t> </a:t>
            </a:r>
            <a:r>
              <a:rPr lang="en-US" altLang="cs-CZ" sz="2400" b="1" dirty="0" err="1">
                <a:solidFill>
                  <a:schemeClr val="tx1"/>
                </a:solidFill>
              </a:rPr>
              <a:t>vlastních</a:t>
            </a:r>
            <a:r>
              <a:rPr lang="en-US" altLang="cs-CZ" sz="2400" b="1" dirty="0">
                <a:solidFill>
                  <a:schemeClr val="tx1"/>
                </a:solidFill>
              </a:rPr>
              <a:t> </a:t>
            </a:r>
            <a:r>
              <a:rPr lang="en-US" altLang="cs-CZ" sz="2400" b="1" dirty="0" err="1">
                <a:solidFill>
                  <a:schemeClr val="tx1"/>
                </a:solidFill>
              </a:rPr>
              <a:t>vojsk</a:t>
            </a:r>
            <a:r>
              <a:rPr lang="cs-CZ" altLang="cs-CZ" sz="2400" b="1" dirty="0">
                <a:solidFill>
                  <a:schemeClr val="tx1"/>
                </a:solidFill>
              </a:rPr>
              <a:t> (forward line </a:t>
            </a:r>
            <a:r>
              <a:rPr lang="cs-CZ" altLang="cs-CZ" sz="2400" b="1" dirty="0" err="1">
                <a:solidFill>
                  <a:schemeClr val="tx1"/>
                </a:solidFill>
              </a:rPr>
              <a:t>of</a:t>
            </a:r>
            <a:r>
              <a:rPr lang="cs-CZ" altLang="cs-CZ" sz="2400" b="1" dirty="0">
                <a:solidFill>
                  <a:schemeClr val="tx1"/>
                </a:solidFill>
              </a:rPr>
              <a:t> </a:t>
            </a:r>
            <a:r>
              <a:rPr lang="cs-CZ" altLang="cs-CZ" sz="2400" b="1" dirty="0" err="1" smtClean="0">
                <a:solidFill>
                  <a:schemeClr val="tx1"/>
                </a:solidFill>
              </a:rPr>
              <a:t>own</a:t>
            </a:r>
            <a:r>
              <a:rPr lang="cs-CZ" altLang="cs-CZ" sz="2400" b="1" dirty="0" smtClean="0">
                <a:solidFill>
                  <a:schemeClr val="tx1"/>
                </a:solidFill>
              </a:rPr>
              <a:t> </a:t>
            </a:r>
            <a:r>
              <a:rPr lang="cs-CZ" altLang="cs-CZ" sz="2400" b="1" dirty="0" err="1">
                <a:solidFill>
                  <a:schemeClr val="tx1"/>
                </a:solidFill>
              </a:rPr>
              <a:t>troops</a:t>
            </a:r>
            <a:r>
              <a:rPr lang="cs-CZ" altLang="cs-CZ" sz="2400" b="1" dirty="0">
                <a:solidFill>
                  <a:schemeClr val="tx1"/>
                </a:solidFill>
              </a:rPr>
              <a:t>)</a:t>
            </a:r>
            <a:endParaRPr lang="en-US" altLang="cs-CZ" sz="2400" dirty="0">
              <a:solidFill>
                <a:schemeClr val="tx1"/>
              </a:solidFill>
            </a:endParaRPr>
          </a:p>
          <a:p>
            <a:pPr algn="l"/>
            <a:r>
              <a:rPr lang="en-US" altLang="cs-CZ" sz="2400" b="1" dirty="0">
                <a:solidFill>
                  <a:schemeClr val="tx1"/>
                </a:solidFill>
              </a:rPr>
              <a:t>LC		</a:t>
            </a:r>
            <a:r>
              <a:rPr lang="en-US" altLang="cs-CZ" sz="2400" b="1" dirty="0" err="1">
                <a:solidFill>
                  <a:schemeClr val="tx1"/>
                </a:solidFill>
              </a:rPr>
              <a:t>čára</a:t>
            </a:r>
            <a:r>
              <a:rPr lang="en-US" altLang="cs-CZ" sz="2400" b="1" dirty="0">
                <a:solidFill>
                  <a:schemeClr val="tx1"/>
                </a:solidFill>
              </a:rPr>
              <a:t> </a:t>
            </a:r>
            <a:r>
              <a:rPr lang="en-US" altLang="cs-CZ" sz="2400" b="1" dirty="0" err="1">
                <a:solidFill>
                  <a:schemeClr val="tx1"/>
                </a:solidFill>
              </a:rPr>
              <a:t>dotyku</a:t>
            </a:r>
            <a:r>
              <a:rPr lang="cs-CZ" altLang="cs-CZ" sz="2400" b="1" dirty="0">
                <a:solidFill>
                  <a:schemeClr val="tx1"/>
                </a:solidFill>
              </a:rPr>
              <a:t> (line </a:t>
            </a:r>
            <a:r>
              <a:rPr lang="cs-CZ" altLang="cs-CZ" sz="2400" b="1" dirty="0" err="1">
                <a:solidFill>
                  <a:schemeClr val="tx1"/>
                </a:solidFill>
              </a:rPr>
              <a:t>of</a:t>
            </a:r>
            <a:r>
              <a:rPr lang="cs-CZ" altLang="cs-CZ" sz="2400" b="1" dirty="0">
                <a:solidFill>
                  <a:schemeClr val="tx1"/>
                </a:solidFill>
              </a:rPr>
              <a:t> </a:t>
            </a:r>
            <a:r>
              <a:rPr lang="cs-CZ" altLang="cs-CZ" sz="2400" b="1" dirty="0" err="1" smtClean="0">
                <a:solidFill>
                  <a:schemeClr val="tx1"/>
                </a:solidFill>
              </a:rPr>
              <a:t>contact</a:t>
            </a:r>
            <a:r>
              <a:rPr lang="cs-CZ" altLang="cs-CZ" sz="2400" b="1" dirty="0">
                <a:solidFill>
                  <a:schemeClr val="tx1"/>
                </a:solidFill>
              </a:rPr>
              <a:t>)</a:t>
            </a:r>
            <a:endParaRPr lang="en-US" altLang="cs-CZ" sz="2400" dirty="0">
              <a:solidFill>
                <a:schemeClr val="tx1"/>
              </a:solidFill>
            </a:endParaRPr>
          </a:p>
          <a:p>
            <a:pPr algn="l"/>
            <a:r>
              <a:rPr lang="en-US" altLang="cs-CZ" sz="2400" b="1" dirty="0">
                <a:solidFill>
                  <a:schemeClr val="tx1"/>
                </a:solidFill>
              </a:rPr>
              <a:t>NFL	</a:t>
            </a:r>
            <a:r>
              <a:rPr lang="en-US" altLang="cs-CZ" sz="2400" b="1" dirty="0" err="1" smtClean="0">
                <a:solidFill>
                  <a:schemeClr val="tx1"/>
                </a:solidFill>
              </a:rPr>
              <a:t>čára</a:t>
            </a:r>
            <a:r>
              <a:rPr lang="cs-CZ" altLang="cs-CZ" sz="2400" b="1" dirty="0" smtClean="0">
                <a:solidFill>
                  <a:schemeClr val="tx1"/>
                </a:solidFill>
              </a:rPr>
              <a:t> </a:t>
            </a:r>
            <a:r>
              <a:rPr lang="cs-CZ" altLang="cs-CZ" sz="2400" b="1" dirty="0">
                <a:solidFill>
                  <a:schemeClr val="tx1"/>
                </a:solidFill>
              </a:rPr>
              <a:t>zakázané palby,</a:t>
            </a:r>
            <a:r>
              <a:rPr lang="en-US" altLang="cs-CZ" sz="2400" b="1" dirty="0">
                <a:solidFill>
                  <a:schemeClr val="tx1"/>
                </a:solidFill>
              </a:rPr>
              <a:t> </a:t>
            </a:r>
            <a:r>
              <a:rPr lang="en-US" altLang="cs-CZ" sz="2400" b="1" dirty="0" err="1">
                <a:solidFill>
                  <a:schemeClr val="tx1"/>
                </a:solidFill>
              </a:rPr>
              <a:t>bezpečné</a:t>
            </a:r>
            <a:r>
              <a:rPr lang="en-US" altLang="cs-CZ" sz="2400" b="1" dirty="0">
                <a:solidFill>
                  <a:schemeClr val="tx1"/>
                </a:solidFill>
              </a:rPr>
              <a:t> </a:t>
            </a:r>
            <a:r>
              <a:rPr lang="en-US" altLang="cs-CZ" sz="2400" b="1" dirty="0" err="1">
                <a:solidFill>
                  <a:schemeClr val="tx1"/>
                </a:solidFill>
              </a:rPr>
              <a:t>vzdálenosti</a:t>
            </a:r>
            <a:r>
              <a:rPr lang="cs-CZ" altLang="cs-CZ" sz="2400" b="1" dirty="0">
                <a:solidFill>
                  <a:schemeClr val="tx1"/>
                </a:solidFill>
              </a:rPr>
              <a:t> 	</a:t>
            </a:r>
            <a:r>
              <a:rPr lang="cs-CZ" altLang="cs-CZ" sz="2400" b="1" dirty="0" smtClean="0">
                <a:solidFill>
                  <a:schemeClr val="tx1"/>
                </a:solidFill>
              </a:rPr>
              <a:t>(</a:t>
            </a:r>
            <a:r>
              <a:rPr lang="cs-CZ" altLang="cs-CZ" sz="2400" b="1" dirty="0">
                <a:solidFill>
                  <a:schemeClr val="tx1"/>
                </a:solidFill>
              </a:rPr>
              <a:t>no-</a:t>
            </a:r>
            <a:r>
              <a:rPr lang="cs-CZ" altLang="cs-CZ" sz="2400" b="1" dirty="0" err="1">
                <a:solidFill>
                  <a:schemeClr val="tx1"/>
                </a:solidFill>
              </a:rPr>
              <a:t>fire</a:t>
            </a:r>
            <a:r>
              <a:rPr lang="cs-CZ" altLang="cs-CZ" sz="2400" b="1" dirty="0">
                <a:solidFill>
                  <a:schemeClr val="tx1"/>
                </a:solidFill>
              </a:rPr>
              <a:t> line)</a:t>
            </a:r>
            <a:endParaRPr lang="en-US" altLang="cs-CZ" sz="2400" dirty="0">
              <a:solidFill>
                <a:schemeClr val="tx1"/>
              </a:solidFill>
            </a:endParaRPr>
          </a:p>
          <a:p>
            <a:pPr algn="l"/>
            <a:r>
              <a:rPr lang="en-US" altLang="cs-CZ" sz="2400" b="1" dirty="0">
                <a:solidFill>
                  <a:schemeClr val="tx1"/>
                </a:solidFill>
              </a:rPr>
              <a:t>PL		</a:t>
            </a:r>
            <a:r>
              <a:rPr lang="cs-CZ" altLang="cs-CZ" sz="2400" b="1" dirty="0">
                <a:solidFill>
                  <a:schemeClr val="tx1"/>
                </a:solidFill>
              </a:rPr>
              <a:t>koordinační, regulační čára (</a:t>
            </a:r>
            <a:r>
              <a:rPr lang="cs-CZ" altLang="cs-CZ" sz="2400" b="1" dirty="0" err="1">
                <a:solidFill>
                  <a:schemeClr val="tx1"/>
                </a:solidFill>
              </a:rPr>
              <a:t>phase</a:t>
            </a:r>
            <a:r>
              <a:rPr lang="cs-CZ" altLang="cs-CZ" sz="2400" b="1" dirty="0">
                <a:solidFill>
                  <a:schemeClr val="tx1"/>
                </a:solidFill>
              </a:rPr>
              <a:t> line)</a:t>
            </a:r>
            <a:endParaRPr lang="en-US" altLang="cs-CZ" sz="2400" dirty="0">
              <a:solidFill>
                <a:schemeClr val="tx1"/>
              </a:solidFill>
            </a:endParaRPr>
          </a:p>
          <a:p>
            <a:pPr algn="l"/>
            <a:r>
              <a:rPr lang="en-US" altLang="cs-CZ" sz="2400" b="1" dirty="0">
                <a:solidFill>
                  <a:schemeClr val="tx1"/>
                </a:solidFill>
              </a:rPr>
              <a:t>PLD	</a:t>
            </a:r>
            <a:r>
              <a:rPr lang="en-US" altLang="cs-CZ" sz="2400" b="1" dirty="0" err="1" smtClean="0">
                <a:solidFill>
                  <a:schemeClr val="tx1"/>
                </a:solidFill>
              </a:rPr>
              <a:t>předpokládaná</a:t>
            </a:r>
            <a:r>
              <a:rPr lang="en-US" altLang="cs-CZ" sz="2400" b="1" dirty="0" smtClean="0">
                <a:solidFill>
                  <a:schemeClr val="tx1"/>
                </a:solidFill>
              </a:rPr>
              <a:t> </a:t>
            </a:r>
            <a:r>
              <a:rPr lang="en-US" altLang="cs-CZ" sz="2400" b="1" dirty="0" err="1">
                <a:solidFill>
                  <a:schemeClr val="tx1"/>
                </a:solidFill>
              </a:rPr>
              <a:t>čára</a:t>
            </a:r>
            <a:r>
              <a:rPr lang="en-US" altLang="cs-CZ" sz="2400" b="1" dirty="0">
                <a:solidFill>
                  <a:schemeClr val="tx1"/>
                </a:solidFill>
              </a:rPr>
              <a:t> </a:t>
            </a:r>
            <a:r>
              <a:rPr lang="en-US" altLang="cs-CZ" sz="2400" b="1" dirty="0" err="1">
                <a:solidFill>
                  <a:schemeClr val="tx1"/>
                </a:solidFill>
              </a:rPr>
              <a:t>rozvinutí</a:t>
            </a:r>
            <a:r>
              <a:rPr lang="cs-CZ" altLang="cs-CZ" sz="2400" b="1" dirty="0">
                <a:solidFill>
                  <a:schemeClr val="tx1"/>
                </a:solidFill>
              </a:rPr>
              <a:t> (</a:t>
            </a:r>
            <a:r>
              <a:rPr lang="cs-CZ" altLang="cs-CZ" sz="2400" b="1" dirty="0" err="1">
                <a:solidFill>
                  <a:schemeClr val="tx1"/>
                </a:solidFill>
              </a:rPr>
              <a:t>probable</a:t>
            </a:r>
            <a:r>
              <a:rPr lang="cs-CZ" altLang="cs-CZ" sz="2400" b="1" dirty="0">
                <a:solidFill>
                  <a:schemeClr val="tx1"/>
                </a:solidFill>
              </a:rPr>
              <a:t> line </a:t>
            </a:r>
            <a:r>
              <a:rPr lang="cs-CZ" altLang="cs-CZ" sz="2400" b="1" dirty="0" err="1">
                <a:solidFill>
                  <a:schemeClr val="tx1"/>
                </a:solidFill>
              </a:rPr>
              <a:t>of</a:t>
            </a:r>
            <a:r>
              <a:rPr lang="cs-CZ" altLang="cs-CZ" sz="2400" b="1" dirty="0">
                <a:solidFill>
                  <a:schemeClr val="tx1"/>
                </a:solidFill>
              </a:rPr>
              <a:t> </a:t>
            </a:r>
            <a:r>
              <a:rPr lang="cs-CZ" altLang="cs-CZ" sz="2400" b="1" dirty="0" err="1" smtClean="0">
                <a:solidFill>
                  <a:schemeClr val="tx1"/>
                </a:solidFill>
              </a:rPr>
              <a:t>deployment</a:t>
            </a:r>
            <a:r>
              <a:rPr lang="cs-CZ" altLang="cs-CZ" sz="2400" b="1" dirty="0">
                <a:solidFill>
                  <a:schemeClr val="tx1"/>
                </a:solidFill>
              </a:rPr>
              <a:t>)</a:t>
            </a:r>
            <a:endParaRPr lang="en-US" altLang="cs-CZ" sz="2400" dirty="0">
              <a:solidFill>
                <a:schemeClr val="tx1"/>
              </a:solidFill>
            </a:endParaRPr>
          </a:p>
          <a:p>
            <a:pPr algn="l"/>
            <a:r>
              <a:rPr lang="en-US" altLang="cs-CZ" sz="2400" b="1" dirty="0">
                <a:solidFill>
                  <a:schemeClr val="tx1"/>
                </a:solidFill>
              </a:rPr>
              <a:t>LD		</a:t>
            </a:r>
            <a:r>
              <a:rPr lang="cs-CZ" altLang="cs-CZ" sz="2400" b="1" dirty="0">
                <a:solidFill>
                  <a:schemeClr val="tx1"/>
                </a:solidFill>
              </a:rPr>
              <a:t>výchozí čára, </a:t>
            </a:r>
            <a:r>
              <a:rPr lang="en-US" altLang="cs-CZ" sz="2400" b="1" dirty="0" err="1">
                <a:solidFill>
                  <a:schemeClr val="tx1"/>
                </a:solidFill>
              </a:rPr>
              <a:t>čára</a:t>
            </a:r>
            <a:r>
              <a:rPr lang="en-US" altLang="cs-CZ" sz="2400" b="1" dirty="0">
                <a:solidFill>
                  <a:schemeClr val="tx1"/>
                </a:solidFill>
              </a:rPr>
              <a:t> </a:t>
            </a:r>
            <a:r>
              <a:rPr lang="en-US" altLang="cs-CZ" sz="2400" b="1" dirty="0" err="1">
                <a:solidFill>
                  <a:schemeClr val="tx1"/>
                </a:solidFill>
              </a:rPr>
              <a:t>rozvinutí</a:t>
            </a:r>
            <a:r>
              <a:rPr lang="cs-CZ" altLang="cs-CZ" sz="2400" b="1" dirty="0">
                <a:solidFill>
                  <a:schemeClr val="tx1"/>
                </a:solidFill>
              </a:rPr>
              <a:t> (line </a:t>
            </a:r>
            <a:r>
              <a:rPr lang="cs-CZ" altLang="cs-CZ" sz="2400" b="1" dirty="0" err="1">
                <a:solidFill>
                  <a:schemeClr val="tx1"/>
                </a:solidFill>
              </a:rPr>
              <a:t>of</a:t>
            </a:r>
            <a:r>
              <a:rPr lang="cs-CZ" altLang="cs-CZ" sz="2400" b="1" dirty="0">
                <a:solidFill>
                  <a:schemeClr val="tx1"/>
                </a:solidFill>
              </a:rPr>
              <a:t> </a:t>
            </a:r>
            <a:r>
              <a:rPr lang="cs-CZ" altLang="cs-CZ" sz="2400" b="1" dirty="0" err="1">
                <a:solidFill>
                  <a:schemeClr val="tx1"/>
                </a:solidFill>
              </a:rPr>
              <a:t>departure</a:t>
            </a:r>
            <a:r>
              <a:rPr lang="cs-CZ" altLang="cs-CZ" sz="2400" b="1" dirty="0">
                <a:solidFill>
                  <a:schemeClr val="tx1"/>
                </a:solidFill>
              </a:rPr>
              <a:t>)</a:t>
            </a:r>
            <a:endParaRPr lang="en-US" altLang="cs-CZ" sz="2400" b="1" dirty="0">
              <a:solidFill>
                <a:schemeClr val="tx1"/>
              </a:solidFill>
            </a:endParaRPr>
          </a:p>
        </p:txBody>
      </p:sp>
    </p:spTree>
    <p:extLst>
      <p:ext uri="{BB962C8B-B14F-4D97-AF65-F5344CB8AC3E}">
        <p14:creationId xmlns:p14="http://schemas.microsoft.com/office/powerpoint/2010/main" val="643972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0"/>
            <a:ext cx="5689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015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0"/>
            <a:ext cx="5689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881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54721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745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0"/>
            <a:ext cx="56880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363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18657" y="1641329"/>
            <a:ext cx="4004954" cy="3943350"/>
          </a:xfrm>
          <a:prstGeom prst="rect">
            <a:avLst/>
          </a:prstGeom>
        </p:spPr>
      </p:pic>
      <p:sp>
        <p:nvSpPr>
          <p:cNvPr id="5" name="TextovéPole 4"/>
          <p:cNvSpPr txBox="1"/>
          <p:nvPr/>
        </p:nvSpPr>
        <p:spPr>
          <a:xfrm>
            <a:off x="6804562" y="1861417"/>
            <a:ext cx="1710789" cy="507831"/>
          </a:xfrm>
          <a:prstGeom prst="rect">
            <a:avLst/>
          </a:prstGeom>
          <a:noFill/>
        </p:spPr>
        <p:txBody>
          <a:bodyPr wrap="square" rtlCol="0">
            <a:spAutoFit/>
          </a:bodyPr>
          <a:lstStyle/>
          <a:p>
            <a:r>
              <a:rPr lang="cs-CZ" sz="2700" b="1" dirty="0" err="1"/>
              <a:t>Cmdr</a:t>
            </a:r>
            <a:r>
              <a:rPr lang="cs-CZ" sz="2700" b="1" dirty="0"/>
              <a:t>/ XO</a:t>
            </a:r>
          </a:p>
        </p:txBody>
      </p:sp>
    </p:spTree>
    <p:extLst>
      <p:ext uri="{BB962C8B-B14F-4D97-AF65-F5344CB8AC3E}">
        <p14:creationId xmlns:p14="http://schemas.microsoft.com/office/powerpoint/2010/main" val="1629247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0862" y="1216096"/>
            <a:ext cx="7886700" cy="1325563"/>
          </a:xfrm>
        </p:spPr>
        <p:txBody>
          <a:bodyPr>
            <a:normAutofit fontScale="90000"/>
          </a:bodyPr>
          <a:lstStyle/>
          <a:p>
            <a:pPr algn="ctr"/>
            <a:r>
              <a:rPr lang="cs-CZ" dirty="0"/>
              <a:t>	Účel užívání situačních značek</a:t>
            </a:r>
            <a:br>
              <a:rPr lang="cs-CZ" dirty="0"/>
            </a:br>
            <a:endParaRPr lang="cs-CZ" dirty="0"/>
          </a:p>
        </p:txBody>
      </p:sp>
      <p:pic>
        <p:nvPicPr>
          <p:cNvPr id="1032" name="Picture 8" descr="https://www.army-technology.com/wp-content/uploads/sites/3/2017/09/new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7353"/>
            <a:ext cx="4286250" cy="3450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on Operational Picture based on the merged UBOM presenting ground... |  Download Scientific Dia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5571" y="2635502"/>
            <a:ext cx="3817283" cy="26541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efense-update.com/wp-content/uploads/2012/01/TORC2H-DAP.jpg"/>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5778012" y="3265884"/>
            <a:ext cx="3365989" cy="27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55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ltLang="cs-CZ" b="1">
                <a:solidFill>
                  <a:srgbClr val="323235"/>
                </a:solidFill>
                <a:latin typeface="Arial" panose="020B0604020202020204" pitchFamily="34" charset="0"/>
              </a:rPr>
              <a:t>ZÁKLADNÍ POJMY</a:t>
            </a:r>
            <a:endParaRPr lang="cs-CZ" altLang="cs-CZ">
              <a:solidFill>
                <a:srgbClr val="000000"/>
              </a:solidFill>
              <a:latin typeface="Arial" panose="020B0604020202020204" pitchFamily="34" charset="0"/>
            </a:endParaRPr>
          </a:p>
        </p:txBody>
      </p:sp>
      <p:sp>
        <p:nvSpPr>
          <p:cNvPr id="8195"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normAutofit lnSpcReduction="10000"/>
          </a:bodyPr>
          <a:lstStyle/>
          <a:p>
            <a:pPr marL="0" indent="0" algn="just">
              <a:lnSpc>
                <a:spcPct val="90000"/>
              </a:lnSpc>
              <a:buFont typeface="Monotype Sorts" pitchFamily="2" charset="2"/>
              <a:buNone/>
            </a:pPr>
            <a:endParaRPr lang="cs-CZ" altLang="cs-CZ" sz="2400" b="1">
              <a:solidFill>
                <a:srgbClr val="323235"/>
              </a:solidFill>
              <a:latin typeface="Arial" panose="020B0604020202020204" pitchFamily="34" charset="0"/>
            </a:endParaRPr>
          </a:p>
          <a:p>
            <a:pPr marL="0" indent="0" algn="just">
              <a:lnSpc>
                <a:spcPct val="90000"/>
              </a:lnSpc>
              <a:buFont typeface="Monotype Sorts" pitchFamily="2" charset="2"/>
              <a:buNone/>
            </a:pPr>
            <a:r>
              <a:rPr lang="cs-CZ" altLang="cs-CZ" sz="2400">
                <a:solidFill>
                  <a:srgbClr val="323235"/>
                </a:solidFill>
                <a:latin typeface="Arial" panose="020B0604020202020204" pitchFamily="34" charset="0"/>
              </a:rPr>
              <a:t>1. Vojenská situační značka (dále značka) je grafický obrazec, který se používá k zobrazení </a:t>
            </a:r>
            <a:r>
              <a:rPr lang="cs-CZ" altLang="cs-CZ" sz="2400">
                <a:solidFill>
                  <a:srgbClr val="FF0000"/>
                </a:solidFill>
                <a:latin typeface="Arial" panose="020B0604020202020204" pitchFamily="34" charset="0"/>
              </a:rPr>
              <a:t>operačních a taktických situací</a:t>
            </a:r>
            <a:r>
              <a:rPr lang="cs-CZ" altLang="cs-CZ" sz="2400">
                <a:solidFill>
                  <a:srgbClr val="323235"/>
                </a:solidFill>
                <a:latin typeface="Arial" panose="020B0604020202020204" pitchFamily="34" charset="0"/>
              </a:rPr>
              <a:t>, </a:t>
            </a:r>
            <a:r>
              <a:rPr lang="cs-CZ" altLang="cs-CZ" sz="2400">
                <a:solidFill>
                  <a:srgbClr val="FF0000"/>
                </a:solidFill>
                <a:latin typeface="Arial" panose="020B0604020202020204" pitchFamily="34" charset="0"/>
              </a:rPr>
              <a:t>rozmístění vojsk, techniky, zbraní a objektů</a:t>
            </a:r>
            <a:r>
              <a:rPr lang="cs-CZ" altLang="cs-CZ" sz="2400">
                <a:solidFill>
                  <a:srgbClr val="323235"/>
                </a:solidFill>
                <a:latin typeface="Arial" panose="020B0604020202020204" pitchFamily="34" charset="0"/>
              </a:rPr>
              <a:t> na mapě,schématu (náčrtu), obrazovce nebo projekčním zařízení a jsou doplňovány číselným a textovým popisem.</a:t>
            </a:r>
          </a:p>
          <a:p>
            <a:pPr marL="0" indent="0" algn="just">
              <a:lnSpc>
                <a:spcPct val="90000"/>
              </a:lnSpc>
              <a:buFont typeface="Monotype Sorts" pitchFamily="2" charset="2"/>
              <a:buNone/>
            </a:pPr>
            <a:endParaRPr lang="cs-CZ" altLang="cs-CZ" sz="2400">
              <a:solidFill>
                <a:srgbClr val="323235"/>
              </a:solidFill>
              <a:latin typeface="Arial" panose="020B0604020202020204" pitchFamily="34" charset="0"/>
            </a:endParaRPr>
          </a:p>
          <a:p>
            <a:pPr marL="0" indent="0" algn="just">
              <a:lnSpc>
                <a:spcPct val="90000"/>
              </a:lnSpc>
              <a:buFont typeface="Monotype Sorts" pitchFamily="2" charset="2"/>
              <a:buNone/>
            </a:pPr>
            <a:r>
              <a:rPr lang="cs-CZ" altLang="cs-CZ" sz="2400">
                <a:solidFill>
                  <a:srgbClr val="323235"/>
                </a:solidFill>
                <a:latin typeface="Arial" panose="020B0604020202020204" pitchFamily="34" charset="0"/>
              </a:rPr>
              <a:t>2. Základní značka je geometrický znak, který doplněn dalšími symboly a popisem, vytváří úplnou značku.</a:t>
            </a:r>
            <a:endParaRPr lang="cs-CZ" altLang="cs-CZ" sz="2400">
              <a:solidFill>
                <a:srgbClr val="000000"/>
              </a:solidFill>
              <a:latin typeface="Arial" panose="020B0604020202020204" pitchFamily="34" charset="0"/>
            </a:endParaRPr>
          </a:p>
          <a:p>
            <a:pPr marL="0" indent="0" algn="just">
              <a:lnSpc>
                <a:spcPct val="90000"/>
              </a:lnSpc>
              <a:buFont typeface="Monotype Sorts" pitchFamily="2" charset="2"/>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3322581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832203" y="963574"/>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4000" b="1" dirty="0">
                <a:solidFill>
                  <a:schemeClr val="tx1"/>
                </a:solidFill>
              </a:rPr>
              <a:t>POUŽITÍ BAREV</a:t>
            </a:r>
            <a:endParaRPr lang="cs-CZ" altLang="cs-CZ" b="1" dirty="0">
              <a:solidFill>
                <a:schemeClr val="tx1"/>
              </a:solidFill>
            </a:endParaRP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556" y="1665249"/>
            <a:ext cx="6273094" cy="441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58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0023" y="1106311"/>
            <a:ext cx="7772400" cy="685800"/>
          </a:xfrm>
        </p:spPr>
        <p:txBody>
          <a:bodyPr>
            <a:normAutofit fontScale="90000"/>
          </a:bodyPr>
          <a:lstStyle/>
          <a:p>
            <a:pPr algn="ctr"/>
            <a:r>
              <a:rPr lang="cs-CZ" altLang="cs-CZ" b="1" dirty="0">
                <a:solidFill>
                  <a:srgbClr val="323235"/>
                </a:solidFill>
                <a:latin typeface="Arial" panose="020B0604020202020204" pitchFamily="34" charset="0"/>
              </a:rPr>
              <a:t>MOŽNOSTI ZOBRAZOVÁNÍ</a:t>
            </a:r>
            <a:endParaRPr lang="cs-CZ" altLang="cs-CZ" dirty="0">
              <a:solidFill>
                <a:srgbClr val="000000"/>
              </a:solidFill>
              <a:latin typeface="Arial" panose="020B0604020202020204" pitchFamily="34"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8" y="1969529"/>
            <a:ext cx="6536267" cy="407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0743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VL-D-Návrh na cenu rektora" id="{4A92299F-3366-4FAD-9F7B-98AAE9E2E87E}" vid="{EA644710-27A8-4EC7-8A41-F98F04418933}"/>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54634245A0EEC48AB9B22FE3EA48DAF" ma:contentTypeVersion="2" ma:contentTypeDescription="Vytvoří nový dokument" ma:contentTypeScope="" ma:versionID="e7597949873537dc089731ed0b8cbebc">
  <xsd:schema xmlns:xsd="http://www.w3.org/2001/XMLSchema" xmlns:xs="http://www.w3.org/2001/XMLSchema" xmlns:p="http://schemas.microsoft.com/office/2006/metadata/properties" xmlns:ns2="997c36f9-3f86-43e2-9197-b5c9c69e7443" targetNamespace="http://schemas.microsoft.com/office/2006/metadata/properties" ma:root="true" ma:fieldsID="cb032aa37a4aa7816eeec21e7e868030" ns2:_="">
    <xsd:import namespace="997c36f9-3f86-43e2-9197-b5c9c69e744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36f9-3f86-43e2-9197-b5c9c69e7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3C332B-6069-471F-8513-28BFB9164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c36f9-3f86-43e2-9197-b5c9c69e7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EB4198-44BF-4443-B4DF-BE5A4766DCEB}">
  <ds:schemaRefs>
    <ds:schemaRef ds:uri="http://schemas.microsoft.com/sharepoint/v3/contenttype/forms"/>
  </ds:schemaRefs>
</ds:datastoreItem>
</file>

<file path=customXml/itemProps3.xml><?xml version="1.0" encoding="utf-8"?>
<ds:datastoreItem xmlns:ds="http://schemas.openxmlformats.org/officeDocument/2006/customXml" ds:itemID="{BEFF9F38-DDCB-47FD-A057-71355CFF72F0}">
  <ds:schemaRefs>
    <ds:schemaRef ds:uri="997c36f9-3f86-43e2-9197-b5c9c69e7443"/>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FVL-D-Návrh na cenu rektora</Template>
  <TotalTime>3531</TotalTime>
  <Words>1354</Words>
  <Application>Microsoft Office PowerPoint</Application>
  <PresentationFormat>Předvádění na obrazovce (4:3)</PresentationFormat>
  <Paragraphs>217</Paragraphs>
  <Slides>46</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46</vt:i4>
      </vt:variant>
    </vt:vector>
  </HeadingPairs>
  <TitlesOfParts>
    <vt:vector size="52" baseType="lpstr">
      <vt:lpstr>Arial</vt:lpstr>
      <vt:lpstr>Calibri</vt:lpstr>
      <vt:lpstr>Calibri Light</vt:lpstr>
      <vt:lpstr>Monotype Sorts</vt:lpstr>
      <vt:lpstr>Times New Roman</vt:lpstr>
      <vt:lpstr>Motiv Office</vt:lpstr>
      <vt:lpstr>Taktika</vt:lpstr>
      <vt:lpstr>    VOJENSKÉ SITUAČNÍ ZNAČKY</vt:lpstr>
      <vt:lpstr>UČEBNÍ ÚKOLY:</vt:lpstr>
      <vt:lpstr>Prezentace aplikace PowerPoint</vt:lpstr>
      <vt:lpstr>Prezentace aplikace PowerPoint</vt:lpstr>
      <vt:lpstr> Účel užívání situačních značek </vt:lpstr>
      <vt:lpstr>ZÁKLADNÍ POJMY</vt:lpstr>
      <vt:lpstr>Prezentace aplikace PowerPoint</vt:lpstr>
      <vt:lpstr>MOŽNOSTI ZOBRAZOVÁNÍ</vt:lpstr>
      <vt:lpstr>Prezentace aplikace PowerPoint</vt:lpstr>
      <vt:lpstr>Prezentace aplikace PowerPoint</vt:lpstr>
      <vt:lpstr>POUŽITÍ PLNÝCH A     PŘERUŠOVANÝCH ČAR</vt:lpstr>
      <vt:lpstr>UMÍSTĚNÍ ZNAČKY NA MAPĚ, SCHÉMATU NEBO OBRAZOVCE</vt:lpstr>
      <vt:lpstr>Prezentace aplikace PowerPoint</vt:lpstr>
      <vt:lpstr>Prezentace aplikace PowerPoint</vt:lpstr>
      <vt:lpstr>ZNAČKY PROSTORŮ</vt:lpstr>
      <vt:lpstr>Prezentace aplikace PowerPoint</vt:lpstr>
      <vt:lpstr>Prezentace aplikace PowerPoint</vt:lpstr>
      <vt:lpstr>POLE PRO POPIS ZNAČKY</vt:lpstr>
      <vt:lpstr>Prezentace aplikace PowerPoint</vt:lpstr>
      <vt:lpstr>Prezentace aplikace PowerPoint</vt:lpstr>
      <vt:lpstr>Prezentace aplikace PowerPoint</vt:lpstr>
      <vt:lpstr>Prezentace aplikace PowerPoint</vt:lpstr>
      <vt:lpstr>Prezentace aplikace PowerPoint</vt:lpstr>
      <vt:lpstr>PŘÍKLAD TVORBY SITUAČNÍ ZNAČKY </vt:lpstr>
      <vt:lpstr>PŘÍKLAD TVORBY SITUAČNÍ ZNAČKY </vt:lpstr>
      <vt:lpstr>Prezentace aplikace PowerPoint</vt:lpstr>
      <vt:lpstr>Prezentace aplikace PowerPoint</vt:lpstr>
      <vt:lpstr>Prezentace aplikace PowerPoint</vt:lpstr>
      <vt:lpstr>Prezentace aplikace PowerPoint</vt:lpstr>
      <vt:lpstr>Prezentace aplikace PowerPoint</vt:lpstr>
      <vt:lpstr>Úkoly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ZNAČKY ČAR A ROZHRANÍ</vt:lpstr>
      <vt:lpstr>ZNAČKY ČAR A ROZHRANÍ</vt:lpstr>
      <vt:lpstr>ZKRATKY ČAR A ROZHRANÍ</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Nemovitá infrastruktura FVL ZÁMĚR</dc:title>
  <dc:creator>Šilinger Karel</dc:creator>
  <cp:lastModifiedBy>Drozd Jan</cp:lastModifiedBy>
  <cp:revision>453</cp:revision>
  <cp:lastPrinted>2020-10-22T05:16:21Z</cp:lastPrinted>
  <dcterms:created xsi:type="dcterms:W3CDTF">2019-03-06T15:23:23Z</dcterms:created>
  <dcterms:modified xsi:type="dcterms:W3CDTF">2023-10-31T05:45:15Z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0x010100054634245A0EEC48AB9B22FE3EA48DAF</vt:lpwstr>
  </property>
  <property fmtid="{D5CDD505-2E9C-101B-9397-08002B2CF9AE}" pid="3" name="_dlc_DocIdItemGuid">
    <vt:lpwstr>c7fd67e7-8eba-4834-afba-669e72e4eba6</vt:lpwstr>
  </property>
</Properties>
</file>