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8"/>
  </p:notesMasterIdLst>
  <p:handoutMasterIdLst>
    <p:handoutMasterId r:id="rId79"/>
  </p:handoutMasterIdLst>
  <p:sldIdLst>
    <p:sldId id="314" r:id="rId6"/>
    <p:sldId id="327" r:id="rId7"/>
    <p:sldId id="328" r:id="rId8"/>
    <p:sldId id="329" r:id="rId9"/>
    <p:sldId id="330" r:id="rId10"/>
    <p:sldId id="331" r:id="rId11"/>
    <p:sldId id="338" r:id="rId12"/>
    <p:sldId id="339" r:id="rId13"/>
    <p:sldId id="332" r:id="rId14"/>
    <p:sldId id="333" r:id="rId15"/>
    <p:sldId id="389" r:id="rId16"/>
    <p:sldId id="390" r:id="rId17"/>
    <p:sldId id="334" r:id="rId18"/>
    <p:sldId id="335" r:id="rId19"/>
    <p:sldId id="391" r:id="rId20"/>
    <p:sldId id="392" r:id="rId21"/>
    <p:sldId id="393" r:id="rId22"/>
    <p:sldId id="394" r:id="rId23"/>
    <p:sldId id="395" r:id="rId24"/>
    <p:sldId id="336" r:id="rId25"/>
    <p:sldId id="337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88" r:id="rId74"/>
    <p:sldId id="387" r:id="rId75"/>
    <p:sldId id="325" r:id="rId76"/>
    <p:sldId id="326" r:id="rId77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45" autoAdjust="0"/>
    <p:restoredTop sz="98492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D8F4-F9DD-427C-9B7B-07F90F2875F3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5236E-7C0B-4D7D-A803-ACF506D4C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3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31BB-3512-4C9B-B8CB-2EC275A2765B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8A05B-6BA1-423C-BA1B-4CB345BA3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788239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3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46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07699"/>
            <a:ext cx="7886700" cy="335477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931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9297"/>
            <a:ext cx="3886200" cy="359766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9297"/>
            <a:ext cx="3886200" cy="359766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4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09616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050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2331"/>
            <a:ext cx="3868340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2331"/>
            <a:ext cx="3887391" cy="27773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326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57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20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319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73192"/>
            <a:ext cx="4629150" cy="46878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55342"/>
            <a:ext cx="2949178" cy="3013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266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103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71036"/>
            <a:ext cx="4629150" cy="46900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1236"/>
            <a:ext cx="2949178" cy="30977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EB65326-D5CF-4E88-88B0-1D2B2074122C}" type="slidenum">
              <a:rPr lang="cs-CZ" sz="1800" smtClean="0">
                <a:solidFill>
                  <a:prstClr val="black"/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z="18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70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52" y="6372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white"/>
                </a:solidFill>
              </a:rPr>
              <a:t>Volitelná poznámka uživatele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titul, jméno, 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dokumenty-454055.aspx" TargetMode="External"/><Relationship Id="rId2" Type="http://schemas.openxmlformats.org/officeDocument/2006/relationships/hyperlink" Target="http://www.mise.arm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client=firefox-b-d&amp;q=strategick%C3%A9+dokumenty+mo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988840"/>
            <a:ext cx="5688632" cy="3096344"/>
          </a:xfrm>
        </p:spPr>
        <p:txBody>
          <a:bodyPr>
            <a:noAutofit/>
          </a:bodyPr>
          <a:lstStyle/>
          <a:p>
            <a:pPr algn="ctr"/>
            <a:r>
              <a:rPr lang="cs-CZ" sz="6000" i="1" dirty="0" smtClean="0"/>
              <a:t>Mezinárodní terorismus a protiteroristické operace</a:t>
            </a:r>
            <a:endParaRPr lang="cs-CZ" sz="6000" i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915816" y="6356351"/>
            <a:ext cx="3456384" cy="365125"/>
          </a:xfrm>
        </p:spPr>
        <p:txBody>
          <a:bodyPr/>
          <a:lstStyle/>
          <a:p>
            <a:pPr algn="ctr"/>
            <a:r>
              <a:rPr lang="cs-CZ" sz="1100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</a:t>
            </a:r>
            <a:endParaRPr lang="cs-CZ" sz="11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g</a:t>
            </a:r>
            <a:r>
              <a:rPr lang="cs-CZ" b="1" dirty="0" smtClean="0"/>
              <a:t>uerillový terorismus: </a:t>
            </a:r>
            <a:r>
              <a:rPr lang="cs-CZ" dirty="0" smtClean="0"/>
              <a:t>teroristické aktivity vycházejících z širšího prostředí komunit na určitém území, kde jsou prováděny teroristické akce</a:t>
            </a:r>
          </a:p>
          <a:p>
            <a:pPr algn="just"/>
            <a:r>
              <a:rPr lang="cs-CZ" dirty="0"/>
              <a:t>t</a:t>
            </a:r>
            <a:r>
              <a:rPr lang="cs-CZ" dirty="0" smtClean="0"/>
              <a:t>erorismus je často spojen </a:t>
            </a:r>
            <a:r>
              <a:rPr lang="cs-CZ" b="1" dirty="0" smtClean="0"/>
              <a:t>s propagandou</a:t>
            </a:r>
            <a:r>
              <a:rPr lang="cs-CZ" dirty="0" smtClean="0"/>
              <a:t>, zejména cizí mocnosti, a to v rámci vměšování</a:t>
            </a:r>
          </a:p>
          <a:p>
            <a:pPr algn="just"/>
            <a:r>
              <a:rPr lang="cs-CZ" dirty="0" smtClean="0"/>
              <a:t>často je spojen s ideovou a ekonomickou </a:t>
            </a:r>
            <a:r>
              <a:rPr lang="cs-CZ" b="1" dirty="0" smtClean="0"/>
              <a:t>subverzí</a:t>
            </a:r>
            <a:r>
              <a:rPr lang="cs-CZ" dirty="0" smtClean="0"/>
              <a:t> (podvratnou činností)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987824" y="6285108"/>
            <a:ext cx="3230116" cy="545157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0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9720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b="1" dirty="0" smtClean="0"/>
              <a:t>Strategie České republiky pro boj proti terorismu od r. 2013</a:t>
            </a:r>
          </a:p>
          <a:p>
            <a:pPr algn="just"/>
            <a:r>
              <a:rPr lang="cs-CZ" dirty="0" smtClean="0"/>
              <a:t>gestorem dokumentu je </a:t>
            </a:r>
            <a:r>
              <a:rPr lang="cs-CZ" b="1" dirty="0" smtClean="0"/>
              <a:t>Odbor bezpečnostní politiky Ministerstva vnitra ČR</a:t>
            </a:r>
          </a:p>
          <a:p>
            <a:pPr algn="just"/>
            <a:r>
              <a:rPr lang="cs-CZ" dirty="0"/>
              <a:t>”Strategie České republiky pro boj proti terorismu od r. </a:t>
            </a:r>
            <a:r>
              <a:rPr lang="cs-CZ" dirty="0" smtClean="0"/>
              <a:t>2013´“ je koncipována </a:t>
            </a:r>
            <a:r>
              <a:rPr lang="cs-CZ" dirty="0"/>
              <a:t>jako dokument </a:t>
            </a:r>
            <a:r>
              <a:rPr lang="cs-CZ" b="1" dirty="0"/>
              <a:t>obecné povahy</a:t>
            </a:r>
            <a:r>
              <a:rPr lang="cs-CZ" dirty="0"/>
              <a:t>, který si klade za cíl seznámit čtenáře se</a:t>
            </a:r>
            <a:br>
              <a:rPr lang="cs-CZ" dirty="0"/>
            </a:br>
            <a:r>
              <a:rPr lang="cs-CZ" dirty="0"/>
              <a:t>základními principy boje proti terorismu v podmínkách České republiky, přiblížit jednotlivé</a:t>
            </a:r>
            <a:br>
              <a:rPr lang="cs-CZ" dirty="0"/>
            </a:br>
            <a:r>
              <a:rPr lang="cs-CZ" dirty="0"/>
              <a:t>oblasti, jichž se boj proti terorismu jako téma přímo dotýká, ale také nastínit aktuální slabiny</a:t>
            </a:r>
            <a:br>
              <a:rPr lang="cs-CZ" dirty="0"/>
            </a:br>
            <a:r>
              <a:rPr lang="cs-CZ" dirty="0"/>
              <a:t>bezpečnostního systému České republiky, které s touto oblastí souvisejí.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72493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04410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Strategie České republiky pro boj proti terorismu od r. 2013</a:t>
            </a:r>
          </a:p>
          <a:p>
            <a:pPr algn="just"/>
            <a:r>
              <a:rPr lang="cs-CZ" b="1" dirty="0"/>
              <a:t>pět</a:t>
            </a:r>
            <a:r>
              <a:rPr lang="cs-CZ" dirty="0"/>
              <a:t> stěžejních oblastí – </a:t>
            </a:r>
            <a:r>
              <a:rPr lang="cs-CZ" b="1" dirty="0"/>
              <a:t>spolupráci</a:t>
            </a:r>
            <a:r>
              <a:rPr lang="cs-CZ" dirty="0"/>
              <a:t> zainteresovaných </a:t>
            </a:r>
            <a:r>
              <a:rPr lang="cs-CZ" dirty="0" smtClean="0"/>
              <a:t>subjektů, v </a:t>
            </a:r>
            <a:r>
              <a:rPr lang="cs-CZ" dirty="0"/>
              <a:t>boji proti terorismu, </a:t>
            </a:r>
            <a:r>
              <a:rPr lang="cs-CZ" b="1" dirty="0"/>
              <a:t>ochranu obyvatelstva </a:t>
            </a:r>
            <a:r>
              <a:rPr lang="cs-CZ" dirty="0"/>
              <a:t>a dalších potenciálních cílů, </a:t>
            </a:r>
            <a:r>
              <a:rPr lang="cs-CZ" b="1" dirty="0" smtClean="0"/>
              <a:t>bezpečnostní výzkum</a:t>
            </a:r>
            <a:r>
              <a:rPr lang="cs-CZ" dirty="0" smtClean="0"/>
              <a:t> </a:t>
            </a:r>
            <a:r>
              <a:rPr lang="cs-CZ" dirty="0"/>
              <a:t>a komunikaci s veřejností, </a:t>
            </a:r>
            <a:r>
              <a:rPr lang="cs-CZ" b="1" dirty="0"/>
              <a:t>prevenci radikalizace a rekrutování </a:t>
            </a:r>
            <a:r>
              <a:rPr lang="cs-CZ" dirty="0"/>
              <a:t>do </a:t>
            </a:r>
            <a:r>
              <a:rPr lang="cs-CZ" dirty="0" smtClean="0"/>
              <a:t>teroristických skupin </a:t>
            </a:r>
            <a:r>
              <a:rPr lang="cs-CZ" dirty="0"/>
              <a:t>a nezbytný vhled do </a:t>
            </a:r>
            <a:r>
              <a:rPr lang="cs-CZ" b="1" dirty="0"/>
              <a:t>legislativního ukotvení</a:t>
            </a:r>
            <a:r>
              <a:rPr lang="cs-CZ" dirty="0"/>
              <a:t> problematiky boje proti terorismu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Ph.D</a:t>
            </a:r>
          </a:p>
        </p:txBody>
      </p:sp>
    </p:spTree>
    <p:extLst>
      <p:ext uri="{BB962C8B-B14F-4D97-AF65-F5344CB8AC3E}">
        <p14:creationId xmlns:p14="http://schemas.microsoft.com/office/powerpoint/2010/main" val="413012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Bezpečnostní strategie České republiky (2015)</a:t>
            </a:r>
          </a:p>
          <a:p>
            <a:pPr algn="just"/>
            <a:r>
              <a:rPr lang="cs-CZ" dirty="0" smtClean="0"/>
              <a:t>terorismus je </a:t>
            </a:r>
            <a:r>
              <a:rPr lang="cs-CZ" b="1" dirty="0" smtClean="0"/>
              <a:t>bezpečnostní hrozbou</a:t>
            </a:r>
            <a:r>
              <a:rPr lang="cs-CZ" dirty="0" smtClean="0"/>
              <a:t>, zejména v nadnárodní podobě, ale i v případě jednotlivců (</a:t>
            </a:r>
            <a:r>
              <a:rPr lang="cs-CZ" dirty="0" err="1" smtClean="0"/>
              <a:t>Lone</a:t>
            </a:r>
            <a:r>
              <a:rPr lang="cs-CZ" dirty="0" smtClean="0"/>
              <a:t> </a:t>
            </a:r>
            <a:r>
              <a:rPr lang="cs-CZ" dirty="0" err="1" smtClean="0"/>
              <a:t>Wolves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bez jednotného velení sdílejí společné ideologie, cíle, plány, zdroje a informace (</a:t>
            </a:r>
            <a:r>
              <a:rPr lang="cs-CZ" b="1" dirty="0" smtClean="0"/>
              <a:t>decentralizace</a:t>
            </a:r>
            <a:r>
              <a:rPr lang="cs-CZ" dirty="0" smtClean="0"/>
              <a:t> teroristických buněk)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Obranná strategie České republiky (2017)</a:t>
            </a:r>
          </a:p>
          <a:p>
            <a:endParaRPr lang="cs-CZ" b="1" dirty="0"/>
          </a:p>
          <a:p>
            <a:pPr algn="just"/>
            <a:r>
              <a:rPr lang="cs-CZ" dirty="0"/>
              <a:t>t</a:t>
            </a:r>
            <a:r>
              <a:rPr lang="cs-CZ" dirty="0" smtClean="0"/>
              <a:t>erorismus</a:t>
            </a:r>
            <a:r>
              <a:rPr lang="cs-CZ" b="1" dirty="0" smtClean="0"/>
              <a:t> </a:t>
            </a:r>
            <a:r>
              <a:rPr lang="cs-CZ" dirty="0" smtClean="0"/>
              <a:t>pomáhá šířit zónu nestability, která sahá až k evropským hranicím</a:t>
            </a:r>
          </a:p>
          <a:p>
            <a:pPr algn="just"/>
            <a:r>
              <a:rPr lang="cs-CZ" b="1" dirty="0"/>
              <a:t>ž</a:t>
            </a:r>
            <a:r>
              <a:rPr lang="cs-CZ" b="1" dirty="0" smtClean="0"/>
              <a:t>ivnou půdou </a:t>
            </a:r>
            <a:r>
              <a:rPr lang="cs-CZ" dirty="0" smtClean="0"/>
              <a:t>jsou slabé a hroutící se státy, které nestátním aktérům (např. Islámský stát) umožnily rozvinout své </a:t>
            </a:r>
            <a:r>
              <a:rPr lang="cs-CZ" b="1" dirty="0" smtClean="0"/>
              <a:t>nelegální</a:t>
            </a:r>
            <a:r>
              <a:rPr lang="cs-CZ" dirty="0" smtClean="0"/>
              <a:t> aktivity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6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Bezpečnostní strategie České republiky 2023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8280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Bezpečnost Česka ohrožují aktivní konflikty a přetrvávající nestabilita v regionech Blízkého východu i severní a subsaharské Afriky, z nichž </a:t>
            </a:r>
            <a:r>
              <a:rPr lang="cs-CZ" b="1" dirty="0"/>
              <a:t>plynou hrozby v podobě terorismu </a:t>
            </a:r>
            <a:r>
              <a:rPr lang="cs-CZ" dirty="0"/>
              <a:t>a násilného radikalismu, nuceného vysídlení a nelegální migrace do EU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Bezpečnost Česka mohou přímo ohrozit </a:t>
            </a:r>
            <a:r>
              <a:rPr lang="cs-CZ" b="1" dirty="0"/>
              <a:t>i </a:t>
            </a:r>
            <a:r>
              <a:rPr lang="cs-CZ" b="1" dirty="0" smtClean="0"/>
              <a:t>nestátní </a:t>
            </a:r>
            <a:r>
              <a:rPr lang="cs-CZ" b="1" dirty="0"/>
              <a:t>aktéři, a to zejména akty terorismu</a:t>
            </a:r>
            <a:r>
              <a:rPr lang="cs-CZ" dirty="0"/>
              <a:t> a </a:t>
            </a:r>
            <a:r>
              <a:rPr lang="cs-CZ" dirty="0" smtClean="0"/>
              <a:t>násilného </a:t>
            </a:r>
            <a:r>
              <a:rPr lang="cs-CZ" dirty="0"/>
              <a:t>extremismu, jakož i snahou o oslabení či rozklad demokratického právního státu zevnitř, zejména zneužitím možností a svobod, které nabízí demokratický právní stát v kombinaci s trestnou činností, narušením veřejného </a:t>
            </a:r>
            <a:r>
              <a:rPr lang="cs-CZ" dirty="0" smtClean="0"/>
              <a:t>pořádku </a:t>
            </a:r>
            <a:r>
              <a:rPr lang="cs-CZ" dirty="0"/>
              <a:t>nebo použitím </a:t>
            </a:r>
            <a:r>
              <a:rPr lang="cs-CZ" dirty="0" smtClean="0"/>
              <a:t>násilí.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0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Bezpečnostní strategie České republiky 2023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552309"/>
            <a:ext cx="7886700" cy="37560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b="1" dirty="0"/>
              <a:t>Terorismus je významnou asymetrickou hrozbou ze strany nestátních i státních aktérů.</a:t>
            </a:r>
            <a:r>
              <a:rPr lang="cs-CZ" dirty="0"/>
              <a:t> Přestože Česko nepatří mezi hlavní cíle mezinárodních teroristických skupin, je vzhledem ke svému </a:t>
            </a:r>
            <a:r>
              <a:rPr lang="cs-CZ" dirty="0" smtClean="0"/>
              <a:t>postavení </a:t>
            </a:r>
            <a:r>
              <a:rPr lang="cs-CZ" dirty="0"/>
              <a:t>v rámci západního světa možným cílem teroristického útoku. Hrozbu pro Česko </a:t>
            </a:r>
            <a:r>
              <a:rPr lang="cs-CZ" dirty="0" smtClean="0"/>
              <a:t>představuje </a:t>
            </a:r>
            <a:r>
              <a:rPr lang="cs-CZ" dirty="0"/>
              <a:t>i terorismus páchaný na území jiných států EU. </a:t>
            </a:r>
            <a:endParaRPr lang="cs-CZ" dirty="0" smtClean="0"/>
          </a:p>
          <a:p>
            <a:pPr algn="just"/>
            <a:r>
              <a:rPr lang="cs-CZ" dirty="0" smtClean="0"/>
              <a:t>Kromě </a:t>
            </a:r>
            <a:r>
              <a:rPr lang="cs-CZ" dirty="0"/>
              <a:t>přímého ohrožení životů občanů České republiky může narušit celoevropsky </a:t>
            </a:r>
            <a:r>
              <a:rPr lang="cs-CZ" dirty="0" smtClean="0"/>
              <a:t>významnou </a:t>
            </a:r>
            <a:r>
              <a:rPr lang="cs-CZ" dirty="0"/>
              <a:t>infrastrukturu a sdílené bezpečnostní zájmy EU. </a:t>
            </a:r>
            <a:r>
              <a:rPr lang="cs-CZ" b="1" dirty="0"/>
              <a:t>Teroristický útok </a:t>
            </a:r>
            <a:r>
              <a:rPr lang="cs-CZ" dirty="0"/>
              <a:t>proti průmyslovým zařízením či produktovodům hrozí závažnými dopady na zdraví obyvatel i na životní prostředí nebo na fungování hospodářského systému.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09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Bezpečnostní strategie České republiky 2023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Česko se aktivně podílí na prevenci a boji proti terorismu. Do </a:t>
            </a:r>
            <a:r>
              <a:rPr lang="cs-CZ" b="1" dirty="0"/>
              <a:t>protiteroristických aktivit </a:t>
            </a:r>
            <a:r>
              <a:rPr lang="cs-CZ" dirty="0" smtClean="0"/>
              <a:t>mezinárodních </a:t>
            </a:r>
            <a:r>
              <a:rPr lang="cs-CZ" dirty="0"/>
              <a:t>organizací, zejména NATO a EU, přispívá především sdílením zpravodajských informací, rozvojem odpovídajících schopností, </a:t>
            </a:r>
            <a:r>
              <a:rPr lang="cs-CZ" b="1" dirty="0"/>
              <a:t>aktivní účastí v operacích </a:t>
            </a:r>
            <a:r>
              <a:rPr lang="cs-CZ" dirty="0"/>
              <a:t>a misích a podporou </a:t>
            </a:r>
            <a:r>
              <a:rPr lang="cs-CZ" dirty="0" smtClean="0"/>
              <a:t>spolupráce </a:t>
            </a:r>
            <a:r>
              <a:rPr lang="cs-CZ" dirty="0"/>
              <a:t>s partnery. </a:t>
            </a:r>
            <a:endParaRPr lang="cs-CZ" dirty="0" smtClean="0"/>
          </a:p>
          <a:p>
            <a:pPr algn="just"/>
            <a:r>
              <a:rPr lang="cs-CZ" dirty="0" smtClean="0"/>
              <a:t>Česko </a:t>
            </a:r>
            <a:r>
              <a:rPr lang="cs-CZ" dirty="0"/>
              <a:t>podporuje partnerské země a jejich schopnost vypořádat se s hrozbou terorismu a radikalizace v místě a řešit jejich příčiny, s důrazem na podporu dobrého </a:t>
            </a:r>
            <a:r>
              <a:rPr lang="cs-CZ" dirty="0" smtClean="0"/>
              <a:t>vládnutí </a:t>
            </a:r>
            <a:r>
              <a:rPr lang="cs-CZ" dirty="0"/>
              <a:t>a socioekonomického rozvoje ohrožených území. </a:t>
            </a:r>
            <a:r>
              <a:rPr lang="cs-CZ" b="1" dirty="0"/>
              <a:t>Tím pomáhá předcházet rizikovému vývoji hrozby terorismu </a:t>
            </a:r>
            <a:r>
              <a:rPr lang="cs-CZ" dirty="0"/>
              <a:t>a radikalizace, který by mohl mít negativní dopady na naši bezpečnost.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Bezpečnostní strategie České republiky 2023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V souladu se strategií EU přijímá Česko </a:t>
            </a:r>
            <a:r>
              <a:rPr lang="cs-CZ" b="1" dirty="0"/>
              <a:t>pro boj proti terorismu systémová preventivní a </a:t>
            </a:r>
            <a:r>
              <a:rPr lang="cs-CZ" b="1" dirty="0" smtClean="0"/>
              <a:t>legislativní </a:t>
            </a:r>
            <a:r>
              <a:rPr lang="cs-CZ" b="1" dirty="0"/>
              <a:t>opatření</a:t>
            </a:r>
            <a:r>
              <a:rPr lang="cs-CZ" dirty="0"/>
              <a:t>. Aktivně se věnuje předcházení, odhalování a potírání radikalizace, včetně té na internetu. Česko přijímá opatření na zajištění ochrany obyvatelstva a kritické infrastruktury, případně jiných cílů potenciálně zranitelných teroristickým útokem. </a:t>
            </a:r>
            <a:endParaRPr lang="cs-CZ" dirty="0" smtClean="0"/>
          </a:p>
          <a:p>
            <a:pPr algn="just"/>
            <a:r>
              <a:rPr lang="cs-CZ" dirty="0" smtClean="0"/>
              <a:t>Současně </a:t>
            </a:r>
            <a:r>
              <a:rPr lang="cs-CZ" dirty="0"/>
              <a:t>klade důraz na zlepšení výměny informací se spojenci v NATO a EU, posílení bezpečnosti hranic, </a:t>
            </a:r>
            <a:r>
              <a:rPr lang="cs-CZ" b="1" dirty="0"/>
              <a:t>boj proti </a:t>
            </a:r>
            <a:r>
              <a:rPr lang="cs-CZ" b="1" dirty="0" smtClean="0"/>
              <a:t>financování </a:t>
            </a:r>
            <a:r>
              <a:rPr lang="cs-CZ" b="1" dirty="0"/>
              <a:t>terorismu </a:t>
            </a:r>
            <a:r>
              <a:rPr lang="cs-CZ" dirty="0"/>
              <a:t>a proti možnému zneužití </a:t>
            </a:r>
            <a:r>
              <a:rPr lang="cs-CZ" b="1" dirty="0"/>
              <a:t>nových technologií </a:t>
            </a:r>
            <a:r>
              <a:rPr lang="cs-CZ" dirty="0"/>
              <a:t>pro teroristické </a:t>
            </a:r>
            <a:r>
              <a:rPr lang="cs-CZ" dirty="0" smtClean="0"/>
              <a:t>účely.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Obranná strategie České republiky 2023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08920"/>
            <a:ext cx="7886700" cy="34680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Významnou asymetrickou hrozbou vůči členským zemím NATO a EU zůstává mezinárodní terorismus páchaný nestátními aktéry a rovněž státem sponzorovaný terorismus. </a:t>
            </a:r>
            <a:r>
              <a:rPr lang="cs-CZ" b="1" dirty="0"/>
              <a:t>Terorismus ovlivňuje i bezpečnost ČR</a:t>
            </a:r>
            <a:r>
              <a:rPr lang="cs-CZ" b="1" dirty="0" smtClean="0"/>
              <a:t>.</a:t>
            </a:r>
          </a:p>
          <a:p>
            <a:pPr algn="just"/>
            <a:r>
              <a:rPr lang="cs-CZ" dirty="0"/>
              <a:t>Nasadit ozbrojené síly do vojenských operací mimo území ČR vedených NATO, EU, OSN či ad hoc koalicemi za účelem zvládání následků bezpečnostních krizí, stabilizace konfliktních oblastí, </a:t>
            </a:r>
            <a:r>
              <a:rPr lang="cs-CZ" b="1" dirty="0"/>
              <a:t>potlačování terorismu </a:t>
            </a:r>
            <a:r>
              <a:rPr lang="cs-CZ" dirty="0"/>
              <a:t>a realizace humanitárních akcí. Zapojení ozbrojených sil do misí a operací mezinárodního krizového řízení ale nesmí oslabit obranyschopnost ČR a schopnost podílet se na aliančních odstrašujících opatřeních a kolektivní obraně.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Ph.D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Struktura přednášky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pojmy a dokumenty</a:t>
            </a:r>
          </a:p>
          <a:p>
            <a:r>
              <a:rPr lang="cs-CZ" dirty="0" smtClean="0"/>
              <a:t>boj s terorem a drogami v Kolumbii</a:t>
            </a:r>
          </a:p>
          <a:p>
            <a:r>
              <a:rPr lang="cs-CZ" dirty="0" smtClean="0"/>
              <a:t>mexická drogová válka</a:t>
            </a:r>
          </a:p>
          <a:p>
            <a:r>
              <a:rPr lang="cs-CZ" dirty="0"/>
              <a:t>z</a:t>
            </a:r>
            <a:r>
              <a:rPr lang="cs-CZ" dirty="0" smtClean="0"/>
              <a:t>ávěr (globální válka s terorismem po roce 2001)</a:t>
            </a:r>
          </a:p>
          <a:p>
            <a:r>
              <a:rPr lang="cs-CZ" dirty="0"/>
              <a:t>z</a:t>
            </a:r>
            <a:r>
              <a:rPr lang="cs-CZ" dirty="0" smtClean="0"/>
              <a:t>droje, dotazy, stanovení úkolů na semináře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§ 129a zákona č. 40/2009 Sb. (trestní zákoník)</a:t>
            </a:r>
          </a:p>
          <a:p>
            <a:pPr marL="0" indent="0">
              <a:buNone/>
            </a:pPr>
            <a:r>
              <a:rPr lang="cs-CZ" b="1" dirty="0"/>
              <a:t>Teroristická skupina</a:t>
            </a:r>
          </a:p>
          <a:p>
            <a:pPr algn="just"/>
            <a:r>
              <a:rPr lang="cs-CZ" i="1" dirty="0"/>
              <a:t>(1)</a:t>
            </a:r>
            <a:r>
              <a:rPr lang="cs-CZ" dirty="0"/>
              <a:t> Teroristická skupina je společenstvím nejméně </a:t>
            </a:r>
            <a:r>
              <a:rPr lang="cs-CZ" b="1" dirty="0"/>
              <a:t>tří</a:t>
            </a:r>
            <a:r>
              <a:rPr lang="cs-CZ" dirty="0"/>
              <a:t> trestně odpovědných osob, které má </a:t>
            </a:r>
            <a:r>
              <a:rPr lang="cs-CZ" b="1" dirty="0"/>
              <a:t>trvalejší charakter,</a:t>
            </a:r>
            <a:r>
              <a:rPr lang="cs-CZ" dirty="0"/>
              <a:t> je v něm provedena </a:t>
            </a:r>
            <a:r>
              <a:rPr lang="cs-CZ" b="1" dirty="0"/>
              <a:t>dělba činností </a:t>
            </a:r>
            <a:r>
              <a:rPr lang="cs-CZ" dirty="0"/>
              <a:t>mezi jeho jednotlivé členy, jeho činnost se vyznačuje </a:t>
            </a:r>
            <a:r>
              <a:rPr lang="cs-CZ" b="1" dirty="0"/>
              <a:t>plánovitostí a koordinovaností</a:t>
            </a:r>
            <a:r>
              <a:rPr lang="cs-CZ" dirty="0"/>
              <a:t> a je zaměřené na páchání trestného činu vlastizrady spáchané formou teroristického útoku nebo </a:t>
            </a:r>
            <a:r>
              <a:rPr lang="cs-CZ" b="1" dirty="0"/>
              <a:t>teroru (§ 309), trestného činu teroristického útoku (§ 311) nebo trestného činu teroru (§ 312) (dále jen „teroristický trestný čin“).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04024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7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</a:t>
            </a:r>
            <a:r>
              <a:rPr lang="cs-CZ" dirty="0" smtClean="0"/>
              <a:t>312 </a:t>
            </a:r>
            <a:r>
              <a:rPr lang="cs-CZ" dirty="0"/>
              <a:t>zákona č. 40/2009 Sb. (trestní zákoník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Teror</a:t>
            </a:r>
            <a:endParaRPr lang="cs-CZ" b="1" dirty="0"/>
          </a:p>
          <a:p>
            <a:pPr algn="just"/>
            <a:r>
              <a:rPr lang="cs-CZ" i="1" dirty="0"/>
              <a:t>(1)</a:t>
            </a:r>
            <a:r>
              <a:rPr lang="cs-CZ" dirty="0"/>
              <a:t> </a:t>
            </a:r>
            <a:r>
              <a:rPr lang="cs-CZ" b="1" dirty="0"/>
              <a:t>Kdo v úmyslu poškodit ústavní zřízení České republiky jiného úmyslně usmrtí</a:t>
            </a:r>
            <a:r>
              <a:rPr lang="cs-CZ" dirty="0"/>
              <a:t>, bude potrestán odnětím svobody na patnáct až dvacet let, popřípadě vedle tohoto trestu též propadnutím majetku, nebo výjimečným trestem.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1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44951"/>
            <a:ext cx="7886700" cy="80309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Alojz Rašín (1867 – 1923)</a:t>
            </a:r>
            <a:endParaRPr lang="cs-CZ" sz="24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176464" cy="4694381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9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Boj s terorem a drogami v Kolumbii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obchod s drogami je považován za </a:t>
            </a:r>
            <a:r>
              <a:rPr lang="cs-CZ" b="1" dirty="0" smtClean="0"/>
              <a:t>globální</a:t>
            </a:r>
            <a:r>
              <a:rPr lang="cs-CZ" dirty="0" smtClean="0"/>
              <a:t> bezpečnostní hrozbu</a:t>
            </a:r>
          </a:p>
          <a:p>
            <a:pPr algn="just"/>
            <a:r>
              <a:rPr lang="cs-CZ" b="1" dirty="0" smtClean="0"/>
              <a:t>překračuje</a:t>
            </a:r>
            <a:r>
              <a:rPr lang="cs-CZ" dirty="0" smtClean="0"/>
              <a:t> otázku boje s organizovaným zločinem a má široké dopady na vnitrostátní i mezinárodní bezpečnost </a:t>
            </a:r>
          </a:p>
          <a:p>
            <a:pPr algn="just"/>
            <a:r>
              <a:rPr lang="cs-CZ" dirty="0" smtClean="0"/>
              <a:t>v této problematice se propojují </a:t>
            </a:r>
            <a:r>
              <a:rPr lang="cs-CZ" b="1" dirty="0" smtClean="0"/>
              <a:t>nevojenská rizika s vojenskými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0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j</a:t>
            </a:r>
            <a:r>
              <a:rPr lang="cs-CZ" dirty="0" smtClean="0"/>
              <a:t>ihoamerická Kolumbie se potýká s důsledky </a:t>
            </a:r>
            <a:r>
              <a:rPr lang="cs-CZ" b="1" dirty="0" smtClean="0"/>
              <a:t>občanské války </a:t>
            </a:r>
            <a:r>
              <a:rPr lang="cs-CZ" dirty="0" smtClean="0"/>
              <a:t>od konce 40. let 20. století</a:t>
            </a:r>
          </a:p>
          <a:p>
            <a:pPr algn="just"/>
            <a:r>
              <a:rPr lang="cs-CZ" dirty="0" smtClean="0"/>
              <a:t>od roku 1964 jsou v zemi aktivní Revoluční ozbrojené síly Kolumbie (</a:t>
            </a:r>
            <a:r>
              <a:rPr lang="cs-CZ" b="1" dirty="0" smtClean="0"/>
              <a:t>FARC</a:t>
            </a:r>
            <a:r>
              <a:rPr lang="cs-CZ" dirty="0" smtClean="0"/>
              <a:t>)</a:t>
            </a:r>
          </a:p>
          <a:p>
            <a:pPr algn="just"/>
            <a:r>
              <a:rPr lang="cs-CZ" dirty="0"/>
              <a:t>l</a:t>
            </a:r>
            <a:r>
              <a:rPr lang="cs-CZ" dirty="0" smtClean="0"/>
              <a:t>evicovou frontu kromě FARC představuje od roku 1962 i Národně osvobozenecká armáda (</a:t>
            </a:r>
            <a:r>
              <a:rPr lang="cs-CZ" b="1" dirty="0" smtClean="0"/>
              <a:t>ELN</a:t>
            </a:r>
            <a:r>
              <a:rPr lang="cs-CZ" dirty="0" smtClean="0"/>
              <a:t> –organizace kolumbijských studentů)</a:t>
            </a:r>
          </a:p>
          <a:p>
            <a:pPr algn="just"/>
            <a:r>
              <a:rPr lang="cs-CZ" dirty="0" smtClean="0"/>
              <a:t>bojují s centrální kolumbijskou vládou za účelem prosazení vlastního </a:t>
            </a:r>
            <a:r>
              <a:rPr lang="cs-CZ" b="1" dirty="0" smtClean="0"/>
              <a:t>ultralevicového politického programu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81061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64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689971"/>
            <a:ext cx="5760640" cy="325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 Kolumbii se v současné době vyrábí </a:t>
            </a:r>
            <a:r>
              <a:rPr lang="cs-CZ" b="1" dirty="0" smtClean="0"/>
              <a:t>cca 60 procent</a:t>
            </a:r>
            <a:r>
              <a:rPr lang="cs-CZ" dirty="0" smtClean="0"/>
              <a:t> celosvětové produkce </a:t>
            </a:r>
            <a:r>
              <a:rPr lang="cs-CZ" b="1" dirty="0" smtClean="0"/>
              <a:t>kokainu</a:t>
            </a:r>
            <a:r>
              <a:rPr lang="cs-CZ" dirty="0" smtClean="0"/>
              <a:t>, který je určen zejména pro „trh“ v USA</a:t>
            </a:r>
          </a:p>
          <a:p>
            <a:pPr algn="just"/>
            <a:r>
              <a:rPr lang="cs-CZ" dirty="0" smtClean="0"/>
              <a:t>od 80. let se FARC v drogovém obchodě silně angažují a </a:t>
            </a:r>
            <a:r>
              <a:rPr lang="cs-CZ" b="1" dirty="0" smtClean="0"/>
              <a:t>získávají tak prostředky</a:t>
            </a:r>
            <a:r>
              <a:rPr lang="cs-CZ" dirty="0" smtClean="0"/>
              <a:t> pro svůj ozbrojený boj</a:t>
            </a:r>
          </a:p>
          <a:p>
            <a:pPr algn="just"/>
            <a:r>
              <a:rPr lang="cs-CZ" dirty="0" smtClean="0"/>
              <a:t>původně politický boj </a:t>
            </a:r>
            <a:r>
              <a:rPr lang="cs-CZ" b="1" dirty="0" smtClean="0"/>
              <a:t>se přetransformoval </a:t>
            </a:r>
            <a:r>
              <a:rPr lang="cs-CZ" dirty="0" smtClean="0"/>
              <a:t>do konfliktu o kontrolu nad kokainovým obchodem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Pablo </a:t>
            </a:r>
            <a:r>
              <a:rPr lang="cs-CZ" sz="2400" b="1" dirty="0" err="1" smtClean="0"/>
              <a:t>Escobar</a:t>
            </a:r>
            <a:r>
              <a:rPr lang="cs-CZ" sz="2400" b="1" dirty="0" smtClean="0"/>
              <a:t> (1949 – 1993)</a:t>
            </a:r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2204864"/>
            <a:ext cx="6264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s produkcí kokainu obchodovaly dvě hlavní zločinecké organizace (</a:t>
            </a:r>
            <a:r>
              <a:rPr lang="cs-CZ" b="1" dirty="0" smtClean="0"/>
              <a:t>kartely</a:t>
            </a:r>
            <a:r>
              <a:rPr lang="cs-CZ" dirty="0" smtClean="0"/>
              <a:t>) – </a:t>
            </a:r>
            <a:r>
              <a:rPr lang="cs-CZ" dirty="0" err="1" smtClean="0"/>
              <a:t>Medellínský</a:t>
            </a:r>
            <a:r>
              <a:rPr lang="cs-CZ" dirty="0" smtClean="0"/>
              <a:t> (Pablo </a:t>
            </a:r>
            <a:r>
              <a:rPr lang="cs-CZ" dirty="0" err="1" smtClean="0"/>
              <a:t>Escobar</a:t>
            </a:r>
            <a:r>
              <a:rPr lang="cs-CZ" dirty="0" smtClean="0"/>
              <a:t>) a kartel z </a:t>
            </a:r>
            <a:r>
              <a:rPr lang="cs-CZ" dirty="0" err="1" smtClean="0"/>
              <a:t>Cali</a:t>
            </a:r>
            <a:endParaRPr lang="cs-CZ" dirty="0" smtClean="0"/>
          </a:p>
          <a:p>
            <a:pPr algn="just"/>
            <a:r>
              <a:rPr lang="cs-CZ" dirty="0" smtClean="0"/>
              <a:t>tyto kartely měly takovou politickou, ekonomickou a sociální moc, že </a:t>
            </a:r>
            <a:r>
              <a:rPr lang="cs-CZ" b="1" dirty="0" smtClean="0"/>
              <a:t>destabilizovaly</a:t>
            </a:r>
            <a:r>
              <a:rPr lang="cs-CZ" dirty="0" smtClean="0"/>
              <a:t> ústřední vládu v Bogotě</a:t>
            </a:r>
          </a:p>
          <a:p>
            <a:pPr algn="just"/>
            <a:r>
              <a:rPr lang="cs-CZ" dirty="0"/>
              <a:t>f</a:t>
            </a:r>
            <a:r>
              <a:rPr lang="cs-CZ" dirty="0" smtClean="0"/>
              <a:t>inancovaly většinu nelegálních ozbrojených kolumbijských skupin </a:t>
            </a:r>
            <a:r>
              <a:rPr lang="cs-CZ" b="1" dirty="0" smtClean="0"/>
              <a:t>v celé šíři politického spektra 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mezi nelegálními ozbrojenými skupinami a pěstováním koky existoval </a:t>
            </a:r>
            <a:r>
              <a:rPr lang="cs-CZ" b="1" dirty="0" smtClean="0"/>
              <a:t>vždy úzký vztah</a:t>
            </a:r>
          </a:p>
          <a:p>
            <a:pPr algn="just"/>
            <a:r>
              <a:rPr lang="cs-CZ" dirty="0" smtClean="0"/>
              <a:t>miliardy dolarů z drogového byznysu ozbrojené skupiny </a:t>
            </a:r>
            <a:r>
              <a:rPr lang="cs-CZ" b="1" dirty="0" smtClean="0"/>
              <a:t>reinvestují</a:t>
            </a:r>
            <a:r>
              <a:rPr lang="cs-CZ" dirty="0" smtClean="0"/>
              <a:t> do další produkce a vlastního vyzbrojování, čímž roste jejich politická moc</a:t>
            </a:r>
          </a:p>
          <a:p>
            <a:pPr algn="just"/>
            <a:r>
              <a:rPr lang="cs-CZ" dirty="0" smtClean="0"/>
              <a:t>není jasné, zda v Kolumbii probíhaly 2 konflikty (</a:t>
            </a:r>
            <a:r>
              <a:rPr lang="cs-CZ" b="1" dirty="0" smtClean="0"/>
              <a:t>s FARC a kartely</a:t>
            </a:r>
            <a:r>
              <a:rPr lang="cs-CZ" dirty="0" smtClean="0"/>
              <a:t>) nebo </a:t>
            </a:r>
            <a:r>
              <a:rPr lang="cs-CZ" b="1" dirty="0" smtClean="0"/>
              <a:t>jedna občanská válka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Obecné pojmy a dokumenty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kční strategie </a:t>
            </a:r>
          </a:p>
          <a:p>
            <a:endParaRPr lang="cs-CZ" dirty="0" smtClean="0"/>
          </a:p>
          <a:p>
            <a:r>
              <a:rPr lang="cs-CZ" dirty="0" smtClean="0"/>
              <a:t>nepřímá strategie </a:t>
            </a:r>
          </a:p>
          <a:p>
            <a:endParaRPr lang="cs-CZ" dirty="0" smtClean="0"/>
          </a:p>
          <a:p>
            <a:r>
              <a:rPr lang="cs-CZ" dirty="0" smtClean="0"/>
              <a:t>nekonvenční strategie</a:t>
            </a:r>
          </a:p>
          <a:p>
            <a:endParaRPr lang="cs-CZ" dirty="0"/>
          </a:p>
          <a:p>
            <a:r>
              <a:rPr lang="cs-CZ" dirty="0"/>
              <a:t>g</a:t>
            </a:r>
            <a:r>
              <a:rPr lang="cs-CZ" dirty="0" smtClean="0"/>
              <a:t>uerilla, podvracení, </a:t>
            </a:r>
            <a:r>
              <a:rPr lang="cs-CZ" b="1" i="1" dirty="0" smtClean="0"/>
              <a:t>terorismus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rozdíly: </a:t>
            </a:r>
            <a:r>
              <a:rPr lang="cs-CZ" b="1" dirty="0" smtClean="0"/>
              <a:t>FARC se opevnily </a:t>
            </a:r>
            <a:r>
              <a:rPr lang="cs-CZ" dirty="0" smtClean="0"/>
              <a:t>na východě země díky velkým vzdálenostem nedostatku komunikací </a:t>
            </a:r>
            <a:r>
              <a:rPr lang="cs-CZ" b="1" dirty="0" smtClean="0"/>
              <a:t>x</a:t>
            </a:r>
            <a:r>
              <a:rPr lang="cs-CZ" dirty="0" smtClean="0"/>
              <a:t> kartely uplácely „spřátelené“ politiky</a:t>
            </a:r>
          </a:p>
          <a:p>
            <a:pPr algn="just"/>
            <a:r>
              <a:rPr lang="cs-CZ" dirty="0" smtClean="0"/>
              <a:t>moc kartelů poklesla zejména po prosinci roku 1993, </a:t>
            </a:r>
            <a:r>
              <a:rPr lang="cs-CZ" b="1" dirty="0" smtClean="0"/>
              <a:t>kdy policie </a:t>
            </a:r>
            <a:r>
              <a:rPr lang="cs-CZ" b="1" dirty="0" err="1" smtClean="0"/>
              <a:t>Escobara</a:t>
            </a:r>
            <a:r>
              <a:rPr lang="cs-CZ" b="1" dirty="0" smtClean="0"/>
              <a:t> zlikvidovala</a:t>
            </a:r>
          </a:p>
          <a:p>
            <a:pPr algn="just"/>
            <a:r>
              <a:rPr lang="cs-CZ" dirty="0" smtClean="0"/>
              <a:t>proto kartely navázaly kontakt s </a:t>
            </a:r>
            <a:r>
              <a:rPr lang="cs-CZ" b="1" dirty="0" smtClean="0"/>
              <a:t>mexickým organizovaným zločinem</a:t>
            </a:r>
            <a:r>
              <a:rPr lang="cs-CZ" dirty="0" smtClean="0"/>
              <a:t> (pokračování vývozu kokainu do USA)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0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9"/>
            <a:ext cx="7056784" cy="384768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7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strategie FARC a ELN</a:t>
            </a:r>
            <a:r>
              <a:rPr lang="cs-CZ" dirty="0" smtClean="0"/>
              <a:t>: 1) vojenskou konfrontaci přenést na území </a:t>
            </a:r>
            <a:r>
              <a:rPr lang="cs-CZ" b="1" dirty="0" smtClean="0"/>
              <a:t>napříč</a:t>
            </a:r>
            <a:r>
              <a:rPr lang="cs-CZ" dirty="0" smtClean="0"/>
              <a:t> územím celé Kolumbie 2) </a:t>
            </a:r>
            <a:r>
              <a:rPr lang="cs-CZ" b="1" dirty="0" smtClean="0"/>
              <a:t>koncentrace</a:t>
            </a:r>
            <a:r>
              <a:rPr lang="cs-CZ" dirty="0" smtClean="0"/>
              <a:t> na území s vojenskou a ekonomickou důležitostí</a:t>
            </a:r>
          </a:p>
          <a:p>
            <a:pPr algn="just"/>
            <a:r>
              <a:rPr lang="cs-CZ" dirty="0" smtClean="0"/>
              <a:t>FARC usilovala o získání </a:t>
            </a:r>
            <a:r>
              <a:rPr lang="cs-CZ" b="1" dirty="0" smtClean="0"/>
              <a:t>jihozápadu země</a:t>
            </a:r>
            <a:r>
              <a:rPr lang="cs-CZ" dirty="0" smtClean="0"/>
              <a:t>, ELN v oblasti </a:t>
            </a:r>
            <a:r>
              <a:rPr lang="cs-CZ" b="1" dirty="0" smtClean="0"/>
              <a:t>střední Magdaleny</a:t>
            </a:r>
          </a:p>
          <a:p>
            <a:pPr algn="just"/>
            <a:r>
              <a:rPr lang="cs-CZ" dirty="0" smtClean="0"/>
              <a:t>vytváření pohyblivých front, vysoká znalost terénu, škody na zemědělském venkově (bojová činnost směřovala </a:t>
            </a:r>
            <a:r>
              <a:rPr lang="cs-CZ" b="1" dirty="0" smtClean="0"/>
              <a:t>k zastrašování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3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18704"/>
            <a:ext cx="4824536" cy="4958259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70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do konce studené války se FARC i ELN (alespoň účelově) opíraly o </a:t>
            </a:r>
            <a:r>
              <a:rPr lang="cs-CZ" b="1" dirty="0" smtClean="0"/>
              <a:t>marxistické a komunistické ideje</a:t>
            </a:r>
          </a:p>
          <a:p>
            <a:pPr algn="just"/>
            <a:r>
              <a:rPr lang="cs-CZ" b="1" dirty="0" smtClean="0"/>
              <a:t>od 90. let minulého století </a:t>
            </a:r>
            <a:r>
              <a:rPr lang="cs-CZ" dirty="0" smtClean="0"/>
              <a:t>jsou politické ideály fakticky vytěsněny</a:t>
            </a:r>
          </a:p>
          <a:p>
            <a:pPr algn="just"/>
            <a:r>
              <a:rPr lang="cs-CZ" b="1" dirty="0" smtClean="0"/>
              <a:t>veškeré</a:t>
            </a:r>
            <a:r>
              <a:rPr lang="cs-CZ" dirty="0" smtClean="0"/>
              <a:t> aktivity se soustřeďují do výnosného obchodu s drogami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6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taktika FARC a ELN:</a:t>
            </a:r>
          </a:p>
          <a:p>
            <a:r>
              <a:rPr lang="cs-CZ" dirty="0" smtClean="0"/>
              <a:t>středně velké skupiny ozbrojenců (četa, rota)</a:t>
            </a:r>
          </a:p>
          <a:p>
            <a:r>
              <a:rPr lang="cs-CZ" dirty="0" smtClean="0"/>
              <a:t>používání lehkých pěchotních zbraní</a:t>
            </a:r>
          </a:p>
          <a:p>
            <a:r>
              <a:rPr lang="cs-CZ" dirty="0" smtClean="0"/>
              <a:t>útoky na státní vojenský, policejní a úřednický personál</a:t>
            </a:r>
          </a:p>
          <a:p>
            <a:r>
              <a:rPr lang="cs-CZ" dirty="0" smtClean="0"/>
              <a:t>usilování o ovládnutí konkrétního teritoria</a:t>
            </a:r>
          </a:p>
          <a:p>
            <a:r>
              <a:rPr lang="cs-CZ" dirty="0" smtClean="0"/>
              <a:t>většinové používání uniforem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9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700808"/>
            <a:ext cx="7128792" cy="4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912768" cy="447615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5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FARC a ELN – </a:t>
            </a:r>
            <a:r>
              <a:rPr lang="cs-CZ" b="1" dirty="0" smtClean="0"/>
              <a:t>bojovníci za svobodu nebo narkomafiáni?</a:t>
            </a:r>
          </a:p>
          <a:p>
            <a:pPr algn="just"/>
            <a:r>
              <a:rPr lang="cs-CZ" dirty="0" smtClean="0"/>
              <a:t>mezi lety 1991 a 1995 pramenilo 42 % výnosů FARC z </a:t>
            </a:r>
            <a:r>
              <a:rPr lang="cs-CZ" b="1" dirty="0" smtClean="0"/>
              <a:t>drogových obchodů</a:t>
            </a:r>
            <a:r>
              <a:rPr lang="cs-CZ" dirty="0" smtClean="0"/>
              <a:t>, 32 % z </a:t>
            </a:r>
            <a:r>
              <a:rPr lang="cs-CZ" b="1" dirty="0" smtClean="0"/>
              <a:t>vydírání</a:t>
            </a:r>
            <a:r>
              <a:rPr lang="cs-CZ" dirty="0" smtClean="0"/>
              <a:t> horníků a 22 % z </a:t>
            </a:r>
            <a:r>
              <a:rPr lang="cs-CZ" b="1" dirty="0" smtClean="0"/>
              <a:t>únosů</a:t>
            </a:r>
          </a:p>
          <a:p>
            <a:pPr algn="just"/>
            <a:r>
              <a:rPr lang="cs-CZ" dirty="0" smtClean="0"/>
              <a:t>září 1996 – FARC </a:t>
            </a:r>
            <a:r>
              <a:rPr lang="cs-CZ" b="1" dirty="0" smtClean="0"/>
              <a:t>zavraždily 100 </a:t>
            </a:r>
            <a:r>
              <a:rPr lang="cs-CZ" dirty="0" smtClean="0"/>
              <a:t>vládních úředníků poté, co stát ohlásil svůj plán na zničení obřích kokových plantáží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 roce 2010 vzrostl podíl drogového byznysu na příjmech FARC </a:t>
            </a:r>
            <a:r>
              <a:rPr lang="cs-CZ" b="1" dirty="0" smtClean="0"/>
              <a:t>na 50 %</a:t>
            </a:r>
          </a:p>
          <a:p>
            <a:pPr algn="just"/>
            <a:r>
              <a:rPr lang="cs-CZ" dirty="0" smtClean="0"/>
              <a:t>politický boj nahradil odpor proti vládní </a:t>
            </a:r>
            <a:r>
              <a:rPr lang="cs-CZ" b="1" dirty="0" smtClean="0"/>
              <a:t>drogové politice</a:t>
            </a:r>
          </a:p>
          <a:p>
            <a:pPr algn="just"/>
            <a:r>
              <a:rPr lang="cs-CZ" dirty="0"/>
              <a:t>z jejich úhlu </a:t>
            </a:r>
            <a:r>
              <a:rPr lang="cs-CZ" dirty="0" smtClean="0"/>
              <a:t>pohledu to </a:t>
            </a:r>
            <a:r>
              <a:rPr lang="cs-CZ" dirty="0"/>
              <a:t>představuje </a:t>
            </a:r>
            <a:r>
              <a:rPr lang="cs-CZ" b="1" dirty="0"/>
              <a:t>plán USA na vměšování</a:t>
            </a:r>
            <a:r>
              <a:rPr lang="cs-CZ" dirty="0"/>
              <a:t> do vnitřních záležitostí Kolumbie 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0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terorismus je považován za </a:t>
            </a:r>
            <a:r>
              <a:rPr lang="cs-CZ" b="1" dirty="0" smtClean="0"/>
              <a:t>nejnásilnější</a:t>
            </a:r>
            <a:r>
              <a:rPr lang="cs-CZ" dirty="0" smtClean="0"/>
              <a:t> formu psychologické války, je nástrojem účinným a levným</a:t>
            </a:r>
          </a:p>
          <a:p>
            <a:pPr algn="just"/>
            <a:r>
              <a:rPr lang="cs-CZ" dirty="0" smtClean="0"/>
              <a:t>Evropská bezpečnostní strategie považuje terorismus za těžko </a:t>
            </a:r>
            <a:r>
              <a:rPr lang="cs-CZ" b="1" dirty="0" smtClean="0"/>
              <a:t>uchopitelnou, beztvarou hrozbu</a:t>
            </a:r>
            <a:r>
              <a:rPr lang="cs-CZ" dirty="0" smtClean="0"/>
              <a:t>, s níž nelze bojovat tradičními metodami, formami a přístupy</a:t>
            </a:r>
          </a:p>
          <a:p>
            <a:pPr algn="just"/>
            <a:r>
              <a:rPr lang="cs-CZ" dirty="0" smtClean="0"/>
              <a:t>jedná se o strategickou </a:t>
            </a:r>
            <a:r>
              <a:rPr lang="cs-CZ" b="1" dirty="0" smtClean="0"/>
              <a:t>hrozbu bez hranic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0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proti FARC a ELN vystupují pravicové </a:t>
            </a:r>
            <a:r>
              <a:rPr lang="cs-CZ" dirty="0" err="1" smtClean="0"/>
              <a:t>paramilitární</a:t>
            </a:r>
            <a:r>
              <a:rPr lang="cs-CZ" dirty="0" smtClean="0"/>
              <a:t> jednotky, v roce 1997 se sjednotily do </a:t>
            </a:r>
            <a:r>
              <a:rPr lang="cs-CZ" b="1" dirty="0" smtClean="0"/>
              <a:t>AUC (</a:t>
            </a:r>
            <a:r>
              <a:rPr lang="cs-CZ" dirty="0"/>
              <a:t>Spojené sebeobranné síly </a:t>
            </a:r>
            <a:r>
              <a:rPr lang="cs-CZ" dirty="0" smtClean="0"/>
              <a:t>Kolumbie – cca 20 000 příslušníků)</a:t>
            </a:r>
          </a:p>
          <a:p>
            <a:pPr algn="just"/>
            <a:r>
              <a:rPr lang="cs-CZ" dirty="0" smtClean="0"/>
              <a:t>mnoho z nich dříve sloužilo jako </a:t>
            </a:r>
            <a:r>
              <a:rPr lang="cs-CZ" b="1" dirty="0" smtClean="0"/>
              <a:t>ochranka</a:t>
            </a:r>
            <a:r>
              <a:rPr lang="cs-CZ" dirty="0" smtClean="0"/>
              <a:t> ve službách narkobaronů, jsou </a:t>
            </a:r>
            <a:r>
              <a:rPr lang="cs-CZ" b="1" dirty="0" smtClean="0"/>
              <a:t>napojeni na narkomafie</a:t>
            </a:r>
          </a:p>
          <a:p>
            <a:pPr algn="just"/>
            <a:r>
              <a:rPr lang="cs-CZ" dirty="0" smtClean="0"/>
              <a:t>terorizování obyvatelstva, obchod s drogami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4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AUC </a:t>
            </a:r>
            <a:r>
              <a:rPr lang="cs-CZ" b="1" dirty="0" smtClean="0"/>
              <a:t>byly podporovány</a:t>
            </a:r>
            <a:r>
              <a:rPr lang="cs-CZ" dirty="0" smtClean="0"/>
              <a:t> vládou i armádou, často do nich vstupovali i bývalí vojáci a policisté</a:t>
            </a:r>
          </a:p>
          <a:p>
            <a:pPr algn="just"/>
            <a:r>
              <a:rPr lang="cs-CZ" dirty="0" smtClean="0"/>
              <a:t>kolumbijské ozbrojené síly jim často poskytovaly </a:t>
            </a:r>
            <a:r>
              <a:rPr lang="cs-CZ" b="1" dirty="0" smtClean="0"/>
              <a:t>přímou podporu</a:t>
            </a:r>
            <a:r>
              <a:rPr lang="cs-CZ" dirty="0" smtClean="0"/>
              <a:t> (předávání zpravodajských informací, výzbroj a výcvik)</a:t>
            </a:r>
          </a:p>
          <a:p>
            <a:pPr algn="just"/>
            <a:r>
              <a:rPr lang="cs-CZ" dirty="0" smtClean="0"/>
              <a:t>na druhé straně AUC vytvářely </a:t>
            </a:r>
            <a:r>
              <a:rPr lang="cs-CZ" b="1" dirty="0" smtClean="0"/>
              <a:t>neprůhledné aliance s narkomafiemi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7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056784" cy="446449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00958" y="6372286"/>
            <a:ext cx="3086100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0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Syntéza:</a:t>
            </a:r>
            <a:r>
              <a:rPr lang="cs-CZ" dirty="0" smtClean="0"/>
              <a:t> </a:t>
            </a:r>
            <a:r>
              <a:rPr lang="cs-CZ" b="1" dirty="0" smtClean="0"/>
              <a:t>FARC, ELN i AUC </a:t>
            </a:r>
            <a:r>
              <a:rPr lang="cs-CZ" dirty="0" smtClean="0"/>
              <a:t>začaly používat totožné </a:t>
            </a:r>
            <a:r>
              <a:rPr lang="cs-CZ" dirty="0" err="1" smtClean="0"/>
              <a:t>přítupy</a:t>
            </a:r>
            <a:r>
              <a:rPr lang="cs-CZ" dirty="0" smtClean="0"/>
              <a:t>:</a:t>
            </a:r>
          </a:p>
          <a:p>
            <a:pPr algn="just"/>
            <a:r>
              <a:rPr lang="cs-CZ" b="1" dirty="0" smtClean="0"/>
              <a:t>vytěsnění </a:t>
            </a:r>
            <a:r>
              <a:rPr lang="cs-CZ" dirty="0" smtClean="0"/>
              <a:t>narkomafií z velkých kartelů ve svůj prospěch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ronikání</a:t>
            </a:r>
            <a:r>
              <a:rPr lang="cs-CZ" b="1" dirty="0" smtClean="0"/>
              <a:t> do politického systému </a:t>
            </a:r>
            <a:r>
              <a:rPr lang="cs-CZ" dirty="0" smtClean="0"/>
              <a:t>Kolumbie</a:t>
            </a:r>
          </a:p>
          <a:p>
            <a:pPr algn="just"/>
            <a:r>
              <a:rPr lang="cs-CZ" b="1" dirty="0" smtClean="0"/>
              <a:t>podplácení či vraždy </a:t>
            </a:r>
            <a:r>
              <a:rPr lang="cs-CZ" dirty="0" smtClean="0"/>
              <a:t>policejních a armádních důstojníků, soudců, poslanců, starostů odborových předáků i novinářů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8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Boj s terorem a drogami v Kolumbii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FARC </a:t>
            </a:r>
            <a:r>
              <a:rPr lang="cs-CZ" dirty="0" smtClean="0"/>
              <a:t>v situaci „konkurence“ přešly k čistě </a:t>
            </a:r>
            <a:r>
              <a:rPr lang="cs-CZ" b="1" dirty="0" smtClean="0"/>
              <a:t>teroristickým metodám</a:t>
            </a:r>
            <a:r>
              <a:rPr lang="cs-CZ" dirty="0" smtClean="0"/>
              <a:t>: bombové útoky, masakry civilního obyvatelstva</a:t>
            </a:r>
          </a:p>
          <a:p>
            <a:pPr algn="just"/>
            <a:r>
              <a:rPr lang="cs-CZ" dirty="0"/>
              <a:t>d</a:t>
            </a:r>
            <a:r>
              <a:rPr lang="cs-CZ" dirty="0" smtClean="0"/>
              <a:t>eeskalace konfliktu </a:t>
            </a:r>
            <a:r>
              <a:rPr lang="cs-CZ" dirty="0"/>
              <a:t>nastala až po roce 2003 s nástupem prezidenta </a:t>
            </a:r>
            <a:r>
              <a:rPr lang="cs-CZ" dirty="0" err="1"/>
              <a:t>Álvara</a:t>
            </a:r>
            <a:r>
              <a:rPr lang="cs-CZ" dirty="0"/>
              <a:t> </a:t>
            </a:r>
            <a:r>
              <a:rPr lang="cs-CZ" dirty="0" err="1"/>
              <a:t>Uribeho</a:t>
            </a:r>
            <a:r>
              <a:rPr lang="cs-CZ" dirty="0"/>
              <a:t> </a:t>
            </a:r>
            <a:r>
              <a:rPr lang="cs-CZ" dirty="0" err="1" smtClean="0"/>
              <a:t>Véleze</a:t>
            </a:r>
            <a:endParaRPr lang="cs-CZ" dirty="0" smtClean="0"/>
          </a:p>
          <a:p>
            <a:pPr algn="just"/>
            <a:r>
              <a:rPr lang="cs-CZ" dirty="0" err="1" smtClean="0"/>
              <a:t>Uribe</a:t>
            </a:r>
            <a:r>
              <a:rPr lang="cs-CZ" dirty="0" smtClean="0"/>
              <a:t> prosazoval důslednou demobilizaci všech paravojenských organizací, ty se často </a:t>
            </a:r>
            <a:r>
              <a:rPr lang="cs-CZ" b="1" dirty="0" smtClean="0"/>
              <a:t>transformovaly do kriminálních skupin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3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Mexická drogová válka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Mexiko sloužilo od 90. let jako </a:t>
            </a:r>
            <a:r>
              <a:rPr lang="cs-CZ" b="1" dirty="0" smtClean="0"/>
              <a:t>tranzitní země </a:t>
            </a:r>
            <a:r>
              <a:rPr lang="cs-CZ" dirty="0" smtClean="0"/>
              <a:t>pro přepravu kolumbijského kokainu na trh v USA</a:t>
            </a:r>
          </a:p>
          <a:p>
            <a:pPr algn="just"/>
            <a:r>
              <a:rPr lang="cs-CZ" dirty="0" smtClean="0"/>
              <a:t>silná militarizace zde existovala hned od počátku – v roce </a:t>
            </a:r>
            <a:r>
              <a:rPr lang="cs-CZ" b="1" dirty="0" smtClean="0"/>
              <a:t>1999</a:t>
            </a:r>
            <a:r>
              <a:rPr lang="cs-CZ" dirty="0" smtClean="0"/>
              <a:t> vznikla </a:t>
            </a:r>
            <a:r>
              <a:rPr lang="cs-CZ" dirty="0" err="1" smtClean="0"/>
              <a:t>paramilitární</a:t>
            </a:r>
            <a:r>
              <a:rPr lang="cs-CZ" dirty="0" smtClean="0"/>
              <a:t> organizace </a:t>
            </a:r>
            <a:r>
              <a:rPr lang="cs-CZ" b="1" dirty="0" smtClean="0"/>
              <a:t>Los </a:t>
            </a:r>
            <a:r>
              <a:rPr lang="cs-CZ" b="1" dirty="0" err="1" smtClean="0"/>
              <a:t>Zetas</a:t>
            </a:r>
            <a:r>
              <a:rPr lang="cs-CZ" b="1" dirty="0" smtClean="0"/>
              <a:t> </a:t>
            </a:r>
            <a:r>
              <a:rPr lang="cs-CZ" dirty="0" smtClean="0"/>
              <a:t>(podporovala tzv. Zálivový kartel)</a:t>
            </a:r>
          </a:p>
          <a:p>
            <a:pPr algn="just"/>
            <a:r>
              <a:rPr lang="cs-CZ" dirty="0" smtClean="0"/>
              <a:t>v řadách Los </a:t>
            </a:r>
            <a:r>
              <a:rPr lang="cs-CZ" dirty="0" err="1" smtClean="0"/>
              <a:t>Zetas</a:t>
            </a:r>
            <a:r>
              <a:rPr lang="cs-CZ" dirty="0" smtClean="0"/>
              <a:t> se uplatnilo mnoho </a:t>
            </a:r>
            <a:r>
              <a:rPr lang="cs-CZ" b="1" dirty="0" smtClean="0"/>
              <a:t>vojáků</a:t>
            </a:r>
            <a:r>
              <a:rPr lang="cs-CZ" dirty="0" smtClean="0"/>
              <a:t>, kteří </a:t>
            </a:r>
            <a:r>
              <a:rPr lang="cs-CZ" b="1" dirty="0" smtClean="0"/>
              <a:t>zběhli</a:t>
            </a:r>
            <a:r>
              <a:rPr lang="cs-CZ" dirty="0" smtClean="0"/>
              <a:t> z mexické armády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3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 smtClean="0"/>
              <a:t>v roce 2006 rozpoutaly mexické drogové kartely </a:t>
            </a:r>
            <a:r>
              <a:rPr lang="cs-CZ" b="1" dirty="0" smtClean="0"/>
              <a:t>občanskou válku </a:t>
            </a:r>
            <a:r>
              <a:rPr lang="cs-CZ" dirty="0" smtClean="0"/>
              <a:t>– usilovaly o rozdělení státu na své oblasti vlivu, aby mohly nerušeně vyvážet narkotika do USA</a:t>
            </a:r>
          </a:p>
          <a:p>
            <a:pPr algn="just"/>
            <a:r>
              <a:rPr lang="cs-CZ" dirty="0" smtClean="0"/>
              <a:t>prezident </a:t>
            </a:r>
            <a:r>
              <a:rPr lang="cs-CZ" dirty="0" err="1" smtClean="0"/>
              <a:t>Felipe</a:t>
            </a:r>
            <a:r>
              <a:rPr lang="cs-CZ" dirty="0" smtClean="0"/>
              <a:t> </a:t>
            </a:r>
            <a:r>
              <a:rPr lang="cs-CZ" dirty="0" err="1" smtClean="0"/>
              <a:t>Calderón</a:t>
            </a:r>
            <a:r>
              <a:rPr lang="cs-CZ" dirty="0" smtClean="0"/>
              <a:t> musel čelit faktickému rozpadu mexického státu, kterému </a:t>
            </a:r>
            <a:r>
              <a:rPr lang="cs-CZ" b="1" dirty="0" smtClean="0"/>
              <a:t>nebyly schopné čelit </a:t>
            </a:r>
            <a:r>
              <a:rPr lang="cs-CZ" dirty="0" smtClean="0"/>
              <a:t>civilní bezpečnostní sbory a zpravodajské služby</a:t>
            </a:r>
          </a:p>
          <a:p>
            <a:pPr algn="just"/>
            <a:r>
              <a:rPr lang="cs-CZ" dirty="0" smtClean="0"/>
              <a:t>použita musela být </a:t>
            </a:r>
            <a:r>
              <a:rPr lang="cs-CZ" b="1" dirty="0" smtClean="0"/>
              <a:t>armáda</a:t>
            </a:r>
            <a:r>
              <a:rPr lang="cs-CZ" dirty="0" smtClean="0"/>
              <a:t> a začala rozsáhlá </a:t>
            </a:r>
            <a:r>
              <a:rPr lang="cs-CZ" b="1" dirty="0" smtClean="0"/>
              <a:t>militarizace</a:t>
            </a:r>
            <a:r>
              <a:rPr lang="cs-CZ" dirty="0" smtClean="0"/>
              <a:t> tohoto vnitřního konfliktu</a:t>
            </a:r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73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162843"/>
            <a:ext cx="5904657" cy="501412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9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mexickou veřejnost </a:t>
            </a:r>
            <a:r>
              <a:rPr lang="cs-CZ" b="1" dirty="0" smtClean="0"/>
              <a:t>decimovaly</a:t>
            </a:r>
            <a:r>
              <a:rPr lang="cs-CZ" dirty="0" smtClean="0"/>
              <a:t> </a:t>
            </a:r>
            <a:r>
              <a:rPr lang="cs-CZ" dirty="0"/>
              <a:t>atentáty, teroristické útoky (</a:t>
            </a:r>
            <a:r>
              <a:rPr lang="cs-CZ" b="1" dirty="0" err="1"/>
              <a:t>narcoterorizmus</a:t>
            </a:r>
            <a:r>
              <a:rPr lang="cs-CZ" dirty="0"/>
              <a:t>), výbušniny odpalované na zaplněných náměstích, vraždy nepohodlných svědků, vyřizování účtů, vraždy policistů nebo otevřené ozbrojené střety mezi jednotlivými drogovými kartely </a:t>
            </a:r>
            <a:endParaRPr lang="cs-CZ" dirty="0" smtClean="0"/>
          </a:p>
          <a:p>
            <a:pPr algn="just"/>
            <a:r>
              <a:rPr lang="cs-CZ" dirty="0" smtClean="0"/>
              <a:t>politici neviděli </a:t>
            </a:r>
            <a:r>
              <a:rPr lang="cs-CZ" dirty="0"/>
              <a:t>jinou možnost, než v </a:t>
            </a:r>
            <a:r>
              <a:rPr lang="cs-CZ" b="1" dirty="0"/>
              <a:t>silovém řešení problému za pomocí vojska a </a:t>
            </a:r>
            <a:r>
              <a:rPr lang="cs-CZ" b="1" dirty="0" smtClean="0"/>
              <a:t>zbraní</a:t>
            </a:r>
          </a:p>
          <a:p>
            <a:pPr algn="just"/>
            <a:r>
              <a:rPr lang="cs-CZ" b="1" dirty="0"/>
              <a:t>a</a:t>
            </a:r>
            <a:r>
              <a:rPr lang="cs-CZ" b="1" dirty="0" smtClean="0"/>
              <a:t>rmádní </a:t>
            </a:r>
            <a:r>
              <a:rPr lang="cs-CZ" b="1" dirty="0"/>
              <a:t>důstojníci </a:t>
            </a:r>
            <a:r>
              <a:rPr lang="cs-CZ" dirty="0" smtClean="0"/>
              <a:t>byli dosazováni </a:t>
            </a:r>
            <a:r>
              <a:rPr lang="cs-CZ" dirty="0"/>
              <a:t>do stále většího počtu veřejných funkcí v </a:t>
            </a:r>
            <a:r>
              <a:rPr lang="cs-CZ" b="1" dirty="0"/>
              <a:t>mexické veřejné </a:t>
            </a:r>
            <a:r>
              <a:rPr lang="cs-CZ" b="1" dirty="0" smtClean="0"/>
              <a:t>správě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1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b="1" dirty="0"/>
              <a:t>n</a:t>
            </a:r>
            <a:r>
              <a:rPr lang="cs-CZ" b="1" dirty="0" smtClean="0"/>
              <a:t>asazení </a:t>
            </a:r>
            <a:r>
              <a:rPr lang="cs-CZ" b="1" dirty="0"/>
              <a:t>armády </a:t>
            </a:r>
            <a:r>
              <a:rPr lang="cs-CZ" dirty="0"/>
              <a:t>má </a:t>
            </a:r>
            <a:r>
              <a:rPr lang="cs-CZ" dirty="0" smtClean="0"/>
              <a:t>svá </a:t>
            </a:r>
            <a:r>
              <a:rPr lang="cs-CZ" dirty="0"/>
              <a:t>přidaná rizika a nechtěné vedlejší </a:t>
            </a:r>
            <a:r>
              <a:rPr lang="cs-CZ" dirty="0" smtClean="0"/>
              <a:t>efekty</a:t>
            </a:r>
          </a:p>
          <a:p>
            <a:pPr algn="just"/>
            <a:r>
              <a:rPr lang="cs-CZ" dirty="0" smtClean="0"/>
              <a:t>kartely </a:t>
            </a:r>
            <a:r>
              <a:rPr lang="cs-CZ" b="1" dirty="0" smtClean="0"/>
              <a:t>korumpují</a:t>
            </a:r>
            <a:r>
              <a:rPr lang="cs-CZ" dirty="0" smtClean="0"/>
              <a:t> střední a vysoké velitelské kádry mexické armády (v systému </a:t>
            </a:r>
            <a:r>
              <a:rPr lang="cs-CZ" b="1" dirty="0" smtClean="0"/>
              <a:t>ochrany</a:t>
            </a:r>
            <a:r>
              <a:rPr lang="cs-CZ" dirty="0" smtClean="0"/>
              <a:t> narkomafií figurují i jedinci z velení ozbrojených sil)</a:t>
            </a:r>
          </a:p>
          <a:p>
            <a:pPr algn="just"/>
            <a:r>
              <a:rPr lang="cs-CZ" b="1" dirty="0"/>
              <a:t>nedodržování lidských </a:t>
            </a:r>
            <a:r>
              <a:rPr lang="cs-CZ" b="1" dirty="0" smtClean="0"/>
              <a:t>práv</a:t>
            </a:r>
            <a:r>
              <a:rPr lang="cs-CZ" dirty="0" smtClean="0"/>
              <a:t>, </a:t>
            </a:r>
            <a:r>
              <a:rPr lang="cs-CZ" dirty="0"/>
              <a:t>protože armáda se připravuje především na válku s ozbrojenými silami jiného </a:t>
            </a:r>
            <a:r>
              <a:rPr lang="cs-CZ" dirty="0" smtClean="0"/>
              <a:t>státu (</a:t>
            </a:r>
            <a:r>
              <a:rPr lang="cs-CZ" b="1" dirty="0" smtClean="0"/>
              <a:t>domácí obyvatelstvo je tak v pozici „nepřítele“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5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teroristické metody </a:t>
            </a:r>
            <a:r>
              <a:rPr lang="cs-CZ" dirty="0" smtClean="0"/>
              <a:t>boje jsou typické pro morálně zdatné, vysoce motivované, ale zároveň technicky nedostatečně vybavené protivníky </a:t>
            </a:r>
            <a:r>
              <a:rPr lang="cs-CZ" b="1" dirty="0" smtClean="0"/>
              <a:t>(islámský terorismus)</a:t>
            </a:r>
          </a:p>
          <a:p>
            <a:pPr algn="just"/>
            <a:r>
              <a:rPr lang="cs-CZ" dirty="0" smtClean="0"/>
              <a:t>z mezinárodněprávního hlediska není terorismus uznáván a považován </a:t>
            </a:r>
            <a:r>
              <a:rPr lang="cs-CZ" b="1" dirty="0" smtClean="0"/>
              <a:t>za válečnou strategii, nýbrž za kriminální činnost</a:t>
            </a:r>
          </a:p>
          <a:p>
            <a:pPr algn="just"/>
            <a:r>
              <a:rPr lang="cs-CZ" dirty="0" smtClean="0"/>
              <a:t>„Pro jednoho </a:t>
            </a:r>
            <a:r>
              <a:rPr lang="cs-CZ" b="1" dirty="0" smtClean="0"/>
              <a:t>terorista</a:t>
            </a:r>
            <a:r>
              <a:rPr lang="cs-CZ" dirty="0" smtClean="0"/>
              <a:t>, pro druhého </a:t>
            </a:r>
            <a:r>
              <a:rPr lang="cs-CZ" b="1" dirty="0" smtClean="0"/>
              <a:t>bojovník za svobodu</a:t>
            </a:r>
            <a:r>
              <a:rPr lang="cs-CZ" dirty="0" smtClean="0"/>
              <a:t>… . „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>
                <a:solidFill>
                  <a:prstClr val="black">
                    <a:tint val="75000"/>
                  </a:prstClr>
                </a:solidFill>
              </a:rPr>
              <a:t>pplk. JUDr. PhDr. Stanislav Polnar, Ph.D. et Ph.D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důležitou roli v drogových válkách hrají </a:t>
            </a:r>
            <a:r>
              <a:rPr lang="cs-CZ" b="1" dirty="0"/>
              <a:t>Spojené státy americké</a:t>
            </a:r>
            <a:r>
              <a:rPr lang="cs-CZ" dirty="0"/>
              <a:t>, a to právě z hlediska jejich </a:t>
            </a:r>
            <a:r>
              <a:rPr lang="cs-CZ" dirty="0" smtClean="0"/>
              <a:t>militarizace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rezident </a:t>
            </a:r>
            <a:r>
              <a:rPr lang="cs-CZ" dirty="0" err="1" smtClean="0"/>
              <a:t>Calderón</a:t>
            </a:r>
            <a:r>
              <a:rPr lang="cs-CZ" dirty="0" smtClean="0"/>
              <a:t> </a:t>
            </a:r>
            <a:r>
              <a:rPr lang="cs-CZ" dirty="0"/>
              <a:t>se opřel o </a:t>
            </a:r>
            <a:r>
              <a:rPr lang="cs-CZ" b="1" dirty="0"/>
              <a:t>represivní pohled USA </a:t>
            </a:r>
            <a:r>
              <a:rPr lang="cs-CZ" dirty="0"/>
              <a:t>na drogovou </a:t>
            </a:r>
            <a:r>
              <a:rPr lang="cs-CZ" dirty="0" smtClean="0"/>
              <a:t>problematiku</a:t>
            </a:r>
          </a:p>
          <a:p>
            <a:pPr algn="just"/>
            <a:r>
              <a:rPr lang="cs-CZ" b="1" dirty="0" smtClean="0"/>
              <a:t>Iniciativa </a:t>
            </a:r>
            <a:r>
              <a:rPr lang="cs-CZ" b="1" dirty="0"/>
              <a:t>z </a:t>
            </a:r>
            <a:r>
              <a:rPr lang="cs-CZ" b="1" dirty="0" err="1" smtClean="0"/>
              <a:t>Méridy</a:t>
            </a:r>
            <a:r>
              <a:rPr lang="cs-CZ" b="1" dirty="0" smtClean="0"/>
              <a:t> </a:t>
            </a:r>
            <a:r>
              <a:rPr lang="cs-CZ" dirty="0" smtClean="0"/>
              <a:t>- USA </a:t>
            </a:r>
            <a:r>
              <a:rPr lang="cs-CZ" dirty="0"/>
              <a:t>poskytly Mexiku na rok 2009 podporu v celkové výši </a:t>
            </a:r>
            <a:r>
              <a:rPr lang="cs-CZ" b="1" dirty="0"/>
              <a:t>400 miliónů</a:t>
            </a:r>
            <a:r>
              <a:rPr lang="cs-CZ" dirty="0"/>
              <a:t> amerických dolarů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29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20880" cy="453650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8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jedná se o </a:t>
            </a:r>
            <a:r>
              <a:rPr lang="cs-CZ" b="1" dirty="0" smtClean="0"/>
              <a:t>permanentní vnitrostátní konflikt</a:t>
            </a:r>
            <a:r>
              <a:rPr lang="cs-CZ" dirty="0" smtClean="0"/>
              <a:t>, který s různou intenzitou probíhá od roku 2006 až do dnešních dnů</a:t>
            </a:r>
          </a:p>
          <a:p>
            <a:pPr algn="just"/>
            <a:r>
              <a:rPr lang="cs-CZ" dirty="0"/>
              <a:t>jen v roce 2009 v něm vláda nasadila proti ozbrojeným formacím drogových kartelů celých </a:t>
            </a:r>
            <a:r>
              <a:rPr lang="cs-CZ" b="1" dirty="0"/>
              <a:t>130 000 </a:t>
            </a:r>
            <a:r>
              <a:rPr lang="cs-CZ" b="1" dirty="0" smtClean="0"/>
              <a:t>vojáků</a:t>
            </a:r>
          </a:p>
          <a:p>
            <a:pPr algn="just"/>
            <a:r>
              <a:rPr lang="cs-CZ" dirty="0"/>
              <a:t>Mexiku </a:t>
            </a:r>
            <a:r>
              <a:rPr lang="cs-CZ" dirty="0" smtClean="0"/>
              <a:t>hrozila </a:t>
            </a:r>
            <a:r>
              <a:rPr lang="cs-CZ" dirty="0"/>
              <a:t>přeměna v </a:t>
            </a:r>
            <a:r>
              <a:rPr lang="cs-CZ" b="1" dirty="0"/>
              <a:t>tzv. </a:t>
            </a:r>
            <a:r>
              <a:rPr lang="cs-CZ" b="1" dirty="0" err="1"/>
              <a:t>narkostát</a:t>
            </a:r>
            <a:r>
              <a:rPr lang="cs-CZ" dirty="0"/>
              <a:t>, kdy zemi mohou vládnout drogoví mafiáni či jimi nastrčené politické figury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1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/>
              <a:t>vojáci </a:t>
            </a:r>
            <a:r>
              <a:rPr lang="cs-CZ" b="1" dirty="0"/>
              <a:t>přebrali</a:t>
            </a:r>
            <a:r>
              <a:rPr lang="cs-CZ" dirty="0"/>
              <a:t> rozhodující tíhu boje s drogovými kartely a pod jejich ochranným deštníkem mohl </a:t>
            </a:r>
            <a:r>
              <a:rPr lang="cs-CZ" dirty="0" err="1"/>
              <a:t>Calderón</a:t>
            </a:r>
            <a:r>
              <a:rPr lang="cs-CZ" dirty="0"/>
              <a:t> realizovat rozsáhlou </a:t>
            </a:r>
            <a:r>
              <a:rPr lang="cs-CZ" b="1" dirty="0"/>
              <a:t>rekonstrukci bezpečnostního </a:t>
            </a:r>
            <a:r>
              <a:rPr lang="cs-CZ" b="1" dirty="0" smtClean="0"/>
              <a:t>aparátu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b="1" dirty="0" err="1" smtClean="0"/>
              <a:t>Calderónova</a:t>
            </a:r>
            <a:r>
              <a:rPr lang="cs-CZ" b="1" dirty="0" smtClean="0"/>
              <a:t> strategie </a:t>
            </a:r>
            <a:r>
              <a:rPr lang="cs-CZ" b="1" dirty="0"/>
              <a:t>pro boj s </a:t>
            </a:r>
            <a:r>
              <a:rPr lang="cs-CZ" b="1" dirty="0" smtClean="0"/>
              <a:t>narkomafií</a:t>
            </a:r>
            <a:r>
              <a:rPr lang="cs-CZ" dirty="0" smtClean="0"/>
              <a:t>: spočívala </a:t>
            </a:r>
            <a:r>
              <a:rPr lang="cs-CZ" dirty="0"/>
              <a:t>ve </a:t>
            </a:r>
            <a:r>
              <a:rPr lang="cs-CZ" b="1" dirty="0"/>
              <a:t>zneškodnění vůdců kartelů </a:t>
            </a:r>
            <a:r>
              <a:rPr lang="cs-CZ" dirty="0"/>
              <a:t>či alespoň jejich dalších vysoce postavených členů za účelem oslabení těchto zločineckých organizací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31840" y="6384688"/>
            <a:ext cx="3086100" cy="381061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5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</a:t>
            </a:r>
            <a:r>
              <a:rPr lang="cs-CZ" b="1" dirty="0" smtClean="0"/>
              <a:t>perace </a:t>
            </a:r>
            <a:r>
              <a:rPr lang="cs-CZ" b="1" dirty="0"/>
              <a:t>MICHOACÁN </a:t>
            </a:r>
            <a:endParaRPr lang="cs-CZ" b="1" dirty="0" smtClean="0"/>
          </a:p>
          <a:p>
            <a:endParaRPr lang="cs-CZ" b="1" dirty="0" smtClean="0"/>
          </a:p>
          <a:p>
            <a:pPr algn="just"/>
            <a:r>
              <a:rPr lang="cs-CZ" dirty="0"/>
              <a:t>o</a:t>
            </a:r>
            <a:r>
              <a:rPr lang="cs-CZ" dirty="0" smtClean="0"/>
              <a:t>perace </a:t>
            </a:r>
            <a:r>
              <a:rPr lang="cs-CZ" dirty="0"/>
              <a:t>byla zahájena 11. prosince 2006 </a:t>
            </a:r>
            <a:r>
              <a:rPr lang="cs-CZ" b="1" dirty="0"/>
              <a:t>spojenými silami </a:t>
            </a:r>
            <a:r>
              <a:rPr lang="cs-CZ" dirty="0"/>
              <a:t>federální policie a </a:t>
            </a:r>
            <a:r>
              <a:rPr lang="cs-CZ" dirty="0" smtClean="0"/>
              <a:t>armády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/>
              <a:t>p</a:t>
            </a:r>
            <a:r>
              <a:rPr lang="cs-CZ" dirty="0" smtClean="0"/>
              <a:t>růběh </a:t>
            </a:r>
            <a:r>
              <a:rPr lang="cs-CZ" dirty="0"/>
              <a:t>operace řídil </a:t>
            </a:r>
            <a:r>
              <a:rPr lang="cs-CZ" b="1" dirty="0"/>
              <a:t>tým</a:t>
            </a:r>
            <a:r>
              <a:rPr lang="cs-CZ" dirty="0"/>
              <a:t> složený z ministra pro veřejnou bezpečnost, ministra vnitra, mexického generálního prokurátora a </a:t>
            </a:r>
            <a:r>
              <a:rPr lang="cs-CZ" b="1" dirty="0"/>
              <a:t>představitelů námořnictva a pozemního vojska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6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/>
              <a:t>Operace MICHOACÁN </a:t>
            </a:r>
          </a:p>
          <a:p>
            <a:pPr algn="just"/>
            <a:r>
              <a:rPr lang="cs-CZ" dirty="0"/>
              <a:t>h</a:t>
            </a:r>
            <a:r>
              <a:rPr lang="cs-CZ" dirty="0" smtClean="0"/>
              <a:t>lavním </a:t>
            </a:r>
            <a:r>
              <a:rPr lang="cs-CZ" dirty="0"/>
              <a:t>cílem se stalo </a:t>
            </a:r>
            <a:r>
              <a:rPr lang="cs-CZ" b="1" dirty="0"/>
              <a:t>zničení</a:t>
            </a:r>
            <a:r>
              <a:rPr lang="cs-CZ" dirty="0"/>
              <a:t> drogových plantáží a obchodu s </a:t>
            </a:r>
            <a:r>
              <a:rPr lang="cs-CZ" dirty="0" smtClean="0"/>
              <a:t>narkotiky</a:t>
            </a:r>
          </a:p>
          <a:p>
            <a:pPr algn="just"/>
            <a:r>
              <a:rPr lang="cs-CZ" b="1" dirty="0"/>
              <a:t>a</a:t>
            </a:r>
            <a:r>
              <a:rPr lang="cs-CZ" b="1" dirty="0" smtClean="0"/>
              <a:t>rmádní </a:t>
            </a:r>
            <a:r>
              <a:rPr lang="cs-CZ" b="1" dirty="0"/>
              <a:t>jednotky </a:t>
            </a:r>
            <a:r>
              <a:rPr lang="cs-CZ" dirty="0"/>
              <a:t>byly rozděleny do sektorů ovládaných organizovaným </a:t>
            </a:r>
            <a:r>
              <a:rPr lang="cs-CZ" dirty="0" smtClean="0"/>
              <a:t>zločinem</a:t>
            </a:r>
          </a:p>
          <a:p>
            <a:pPr algn="just"/>
            <a:r>
              <a:rPr lang="cs-CZ" b="1" dirty="0" smtClean="0"/>
              <a:t>vojáci</a:t>
            </a:r>
            <a:r>
              <a:rPr lang="cs-CZ" dirty="0" smtClean="0"/>
              <a:t> prováděli </a:t>
            </a:r>
            <a:r>
              <a:rPr lang="cs-CZ" b="1" dirty="0" smtClean="0"/>
              <a:t>útoky</a:t>
            </a:r>
            <a:r>
              <a:rPr lang="cs-CZ" dirty="0" smtClean="0"/>
              <a:t>, účastnili </a:t>
            </a:r>
            <a:r>
              <a:rPr lang="cs-CZ" dirty="0"/>
              <a:t>se </a:t>
            </a:r>
            <a:r>
              <a:rPr lang="cs-CZ" b="1" dirty="0"/>
              <a:t>přestřelek</a:t>
            </a:r>
            <a:r>
              <a:rPr lang="cs-CZ" dirty="0"/>
              <a:t> s členy drogových kartelů, </a:t>
            </a:r>
            <a:r>
              <a:rPr lang="cs-CZ" b="1" dirty="0" smtClean="0"/>
              <a:t>zatýkali</a:t>
            </a:r>
            <a:r>
              <a:rPr lang="cs-CZ" dirty="0" smtClean="0"/>
              <a:t> </a:t>
            </a:r>
            <a:r>
              <a:rPr lang="cs-CZ" dirty="0"/>
              <a:t>je a </a:t>
            </a:r>
            <a:r>
              <a:rPr lang="cs-CZ" dirty="0" smtClean="0"/>
              <a:t>zřizovali </a:t>
            </a:r>
            <a:r>
              <a:rPr lang="cs-CZ" b="1" dirty="0"/>
              <a:t>kontrolní stanoviště</a:t>
            </a:r>
            <a:r>
              <a:rPr lang="cs-CZ" dirty="0"/>
              <a:t> na dálnicích a vedlejších komunikacích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4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200800" cy="432048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Operace MICHOACÁN </a:t>
            </a:r>
          </a:p>
          <a:p>
            <a:pPr algn="just"/>
            <a:r>
              <a:rPr lang="cs-CZ" dirty="0"/>
              <a:t>dne 8. května 2007 zaútočili v </a:t>
            </a:r>
            <a:r>
              <a:rPr lang="cs-CZ" dirty="0" err="1"/>
              <a:t>Apatzinganu</a:t>
            </a:r>
            <a:r>
              <a:rPr lang="cs-CZ" dirty="0"/>
              <a:t> vojáci 51. pěšího praporu na vozech </a:t>
            </a:r>
            <a:r>
              <a:rPr lang="cs-CZ" dirty="0" err="1"/>
              <a:t>Humwee</a:t>
            </a:r>
            <a:r>
              <a:rPr lang="cs-CZ" dirty="0"/>
              <a:t> s </a:t>
            </a:r>
            <a:r>
              <a:rPr lang="cs-CZ" b="1" dirty="0"/>
              <a:t>granátomety</a:t>
            </a:r>
            <a:r>
              <a:rPr lang="cs-CZ" dirty="0"/>
              <a:t> na pašeráky a usmrtili při tom </a:t>
            </a:r>
            <a:r>
              <a:rPr lang="cs-CZ" b="1" dirty="0"/>
              <a:t>čtyři jejich </a:t>
            </a:r>
            <a:r>
              <a:rPr lang="cs-CZ" b="1" dirty="0" smtClean="0"/>
              <a:t>odstřelovače</a:t>
            </a:r>
          </a:p>
          <a:p>
            <a:pPr algn="just"/>
            <a:r>
              <a:rPr lang="cs-CZ" dirty="0"/>
              <a:t>k</a:t>
            </a:r>
            <a:r>
              <a:rPr lang="cs-CZ" dirty="0" smtClean="0"/>
              <a:t>orvety </a:t>
            </a:r>
            <a:r>
              <a:rPr lang="cs-CZ" dirty="0"/>
              <a:t>mexického válečného námořnictva mezitím hlídkovaly na tichomořském pobřeží </a:t>
            </a:r>
            <a:r>
              <a:rPr lang="cs-CZ" dirty="0" err="1"/>
              <a:t>Michoacánu</a:t>
            </a:r>
            <a:r>
              <a:rPr lang="cs-CZ" dirty="0"/>
              <a:t> tak, aby </a:t>
            </a:r>
            <a:r>
              <a:rPr lang="cs-CZ" b="1" dirty="0"/>
              <a:t>narkomafiáni nemohli uprchnout vodní cestou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Operace MICHOACÁN </a:t>
            </a:r>
          </a:p>
          <a:p>
            <a:r>
              <a:rPr lang="cs-CZ" dirty="0" smtClean="0"/>
              <a:t>operace představovala </a:t>
            </a:r>
            <a:r>
              <a:rPr lang="cs-CZ" b="1" dirty="0" smtClean="0"/>
              <a:t>reálný bojový střet</a:t>
            </a:r>
          </a:p>
          <a:p>
            <a:endParaRPr lang="cs-CZ" dirty="0" smtClean="0"/>
          </a:p>
          <a:p>
            <a:r>
              <a:rPr lang="cs-CZ" dirty="0" smtClean="0"/>
              <a:t>zlikvidováno bylo </a:t>
            </a:r>
            <a:r>
              <a:rPr lang="cs-CZ" b="1" dirty="0" smtClean="0"/>
              <a:t>500 příslušníků kartelů</a:t>
            </a:r>
          </a:p>
          <a:p>
            <a:endParaRPr lang="cs-CZ" b="1" dirty="0" smtClean="0"/>
          </a:p>
          <a:p>
            <a:r>
              <a:rPr lang="cs-CZ" b="1" dirty="0" smtClean="0"/>
              <a:t>100</a:t>
            </a:r>
            <a:r>
              <a:rPr lang="cs-CZ" dirty="0" smtClean="0"/>
              <a:t> zabitých policistů</a:t>
            </a:r>
          </a:p>
          <a:p>
            <a:endParaRPr lang="cs-CZ" dirty="0" smtClean="0"/>
          </a:p>
          <a:p>
            <a:r>
              <a:rPr lang="cs-CZ" b="1" dirty="0" smtClean="0"/>
              <a:t>50</a:t>
            </a:r>
            <a:r>
              <a:rPr lang="cs-CZ" dirty="0" smtClean="0"/>
              <a:t> padlých vojáků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81061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m</a:t>
            </a:r>
            <a:r>
              <a:rPr lang="cs-CZ" dirty="0" smtClean="0"/>
              <a:t>exické </a:t>
            </a:r>
            <a:r>
              <a:rPr lang="cs-CZ" b="1" dirty="0"/>
              <a:t>vojenské námořnictvo </a:t>
            </a:r>
            <a:r>
              <a:rPr lang="cs-CZ" dirty="0"/>
              <a:t>dosáhlo </a:t>
            </a:r>
            <a:r>
              <a:rPr lang="cs-CZ" dirty="0" smtClean="0"/>
              <a:t>velkého </a:t>
            </a:r>
            <a:r>
              <a:rPr lang="cs-CZ" dirty="0"/>
              <a:t>úspěchu v prosinci </a:t>
            </a:r>
            <a:r>
              <a:rPr lang="cs-CZ" dirty="0" smtClean="0"/>
              <a:t>2011: </a:t>
            </a:r>
            <a:r>
              <a:rPr lang="cs-CZ" b="1" dirty="0" smtClean="0"/>
              <a:t>zatčení</a:t>
            </a:r>
            <a:r>
              <a:rPr lang="cs-CZ" dirty="0" smtClean="0"/>
              <a:t> </a:t>
            </a:r>
            <a:r>
              <a:rPr lang="cs-CZ" dirty="0"/>
              <a:t>samotného vůdce </a:t>
            </a:r>
            <a:r>
              <a:rPr lang="cs-CZ" b="1" dirty="0" err="1"/>
              <a:t>Zetas</a:t>
            </a:r>
            <a:r>
              <a:rPr lang="cs-CZ" b="1" dirty="0"/>
              <a:t> Raúla </a:t>
            </a:r>
            <a:r>
              <a:rPr lang="cs-CZ" b="1" dirty="0" err="1" smtClean="0"/>
              <a:t>Fernándeze</a:t>
            </a:r>
            <a:endParaRPr lang="cs-CZ" b="1" dirty="0" smtClean="0"/>
          </a:p>
          <a:p>
            <a:pPr algn="just"/>
            <a:endParaRPr lang="cs-CZ" b="1" dirty="0"/>
          </a:p>
          <a:p>
            <a:pPr algn="just"/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začátku září roku 2012 zaznamenalo </a:t>
            </a:r>
            <a:r>
              <a:rPr lang="cs-CZ" dirty="0" smtClean="0"/>
              <a:t>další </a:t>
            </a:r>
            <a:r>
              <a:rPr lang="cs-CZ" dirty="0"/>
              <a:t>úspěch opět mexické </a:t>
            </a:r>
            <a:r>
              <a:rPr lang="cs-CZ" b="1" dirty="0"/>
              <a:t>vojenské </a:t>
            </a:r>
            <a:r>
              <a:rPr lang="cs-CZ" b="1" dirty="0" smtClean="0"/>
              <a:t>námořnictvo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eho </a:t>
            </a:r>
            <a:r>
              <a:rPr lang="cs-CZ" dirty="0"/>
              <a:t>příslušníci zatkli </a:t>
            </a:r>
            <a:r>
              <a:rPr lang="cs-CZ" b="1" dirty="0"/>
              <a:t>hlavu drogového kartelu </a:t>
            </a:r>
            <a:r>
              <a:rPr lang="cs-CZ" b="1" dirty="0" err="1"/>
              <a:t>Gulf</a:t>
            </a:r>
            <a:r>
              <a:rPr lang="cs-CZ" b="1" dirty="0"/>
              <a:t> Maria </a:t>
            </a:r>
            <a:r>
              <a:rPr lang="cs-CZ" b="1" dirty="0" err="1"/>
              <a:t>Cárdenase</a:t>
            </a:r>
            <a:r>
              <a:rPr lang="cs-CZ" b="1" dirty="0"/>
              <a:t> </a:t>
            </a:r>
            <a:r>
              <a:rPr lang="cs-CZ" b="1" dirty="0" err="1" smtClean="0"/>
              <a:t>Guillena</a:t>
            </a:r>
            <a:r>
              <a:rPr lang="cs-CZ" b="1" dirty="0" smtClean="0"/>
              <a:t> (Tlusťoch)</a:t>
            </a:r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9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t</a:t>
            </a:r>
            <a:r>
              <a:rPr lang="cs-CZ" dirty="0" smtClean="0"/>
              <a:t>eroristické skupiny jsou malé (do </a:t>
            </a:r>
            <a:r>
              <a:rPr lang="cs-CZ" b="1" dirty="0" smtClean="0"/>
              <a:t>10 osob</a:t>
            </a:r>
            <a:r>
              <a:rPr lang="cs-CZ" dirty="0" smtClean="0"/>
              <a:t>)</a:t>
            </a:r>
          </a:p>
          <a:p>
            <a:pPr algn="just"/>
            <a:r>
              <a:rPr lang="cs-CZ" dirty="0" smtClean="0"/>
              <a:t>ruční zbraně, ruční granáty, bomby v autech, bomby odpalované na dálku, dopravní prostředky jako zbraně…</a:t>
            </a:r>
          </a:p>
          <a:p>
            <a:pPr algn="just"/>
            <a:r>
              <a:rPr lang="cs-CZ" b="1" dirty="0" smtClean="0"/>
              <a:t>speciální taktika</a:t>
            </a:r>
            <a:r>
              <a:rPr lang="cs-CZ" dirty="0" smtClean="0"/>
              <a:t>: únosy, atentáty, braní rukojmí, výbuchy automobilů… </a:t>
            </a:r>
          </a:p>
          <a:p>
            <a:pPr algn="just"/>
            <a:r>
              <a:rPr lang="cs-CZ" b="1" dirty="0" smtClean="0"/>
              <a:t>cíle teroristů</a:t>
            </a:r>
            <a:r>
              <a:rPr lang="cs-CZ" dirty="0" smtClean="0"/>
              <a:t>: státní symboly, úřady, funkcionáři, političtí oponenti, obecně veřejnost…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056784" cy="439248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sz="3100" b="1" dirty="0" smtClean="0"/>
              <a:t>Vlivy na činnost, výstavbu a poslání ozbrojených sil</a:t>
            </a:r>
          </a:p>
          <a:p>
            <a:pPr algn="just"/>
            <a:endParaRPr lang="cs-CZ" b="1" dirty="0" smtClean="0"/>
          </a:p>
          <a:p>
            <a:pPr algn="just"/>
            <a:r>
              <a:rPr lang="cs-CZ" sz="3300" dirty="0"/>
              <a:t>mexické ozbrojené síly běžně konaly a nadále konají standardní </a:t>
            </a:r>
            <a:r>
              <a:rPr lang="cs-CZ" sz="3300" b="1" dirty="0"/>
              <a:t>policejně bezpečnostní </a:t>
            </a:r>
            <a:r>
              <a:rPr lang="cs-CZ" sz="3300" b="1" dirty="0" smtClean="0"/>
              <a:t>činnosti</a:t>
            </a:r>
          </a:p>
          <a:p>
            <a:pPr algn="just"/>
            <a:endParaRPr lang="cs-CZ" sz="3300" b="1" dirty="0" smtClean="0"/>
          </a:p>
          <a:p>
            <a:pPr algn="just"/>
            <a:r>
              <a:rPr lang="cs-CZ" sz="3300" dirty="0"/>
              <a:t>h</a:t>
            </a:r>
            <a:r>
              <a:rPr lang="cs-CZ" sz="3300" dirty="0" smtClean="0"/>
              <a:t>lavním </a:t>
            </a:r>
            <a:r>
              <a:rPr lang="cs-CZ" sz="3300" dirty="0"/>
              <a:t>účelem policejní bezpečnostní činnosti je </a:t>
            </a:r>
            <a:r>
              <a:rPr lang="cs-CZ" sz="3300" b="1" dirty="0"/>
              <a:t>boj s trestnou či jinou protispolečenskou činností</a:t>
            </a:r>
            <a:r>
              <a:rPr lang="cs-CZ" sz="3300" dirty="0"/>
              <a:t>, ochrana veřejného pořádku, života, zdraví a majetku</a:t>
            </a:r>
            <a:endParaRPr lang="cs-CZ" sz="33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114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případě drogové války v Mexiku se jedná zejména o </a:t>
            </a:r>
            <a:r>
              <a:rPr lang="cs-CZ" b="1" dirty="0"/>
              <a:t>trestně procesní </a:t>
            </a:r>
            <a:r>
              <a:rPr lang="cs-CZ" dirty="0"/>
              <a:t>činnost, operativně </a:t>
            </a:r>
            <a:r>
              <a:rPr lang="cs-CZ" b="1" dirty="0"/>
              <a:t>pátrací</a:t>
            </a:r>
            <a:r>
              <a:rPr lang="cs-CZ" dirty="0"/>
              <a:t> činnost, veřejně </a:t>
            </a:r>
            <a:r>
              <a:rPr lang="cs-CZ" b="1" dirty="0"/>
              <a:t>pořádkovou</a:t>
            </a:r>
            <a:r>
              <a:rPr lang="cs-CZ" dirty="0"/>
              <a:t> činnost a činnost </a:t>
            </a:r>
            <a:r>
              <a:rPr lang="cs-CZ" b="1" dirty="0"/>
              <a:t>dopravně bezpečnostní </a:t>
            </a:r>
            <a:endParaRPr lang="cs-CZ" b="1" dirty="0" smtClean="0"/>
          </a:p>
          <a:p>
            <a:pPr algn="just"/>
            <a:r>
              <a:rPr lang="cs-CZ" dirty="0"/>
              <a:t>týká zejména jednotek </a:t>
            </a:r>
            <a:r>
              <a:rPr lang="cs-CZ" b="1" dirty="0"/>
              <a:t>pozemních</a:t>
            </a:r>
            <a:r>
              <a:rPr lang="cs-CZ" dirty="0"/>
              <a:t> sil, speciálních sil, vojenské policie či </a:t>
            </a:r>
            <a:r>
              <a:rPr lang="cs-CZ" b="1" dirty="0"/>
              <a:t>námořní pěchoty</a:t>
            </a:r>
            <a:endParaRPr lang="cs-CZ" b="1" dirty="0" smtClean="0"/>
          </a:p>
          <a:p>
            <a:pPr algn="just"/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dirty="0"/>
              <a:t>Z hlediska trestně procesní činnosti se konkrétně jedná o </a:t>
            </a:r>
            <a:r>
              <a:rPr lang="cs-CZ" b="1" dirty="0"/>
              <a:t>zatýkání</a:t>
            </a:r>
            <a:r>
              <a:rPr lang="cs-CZ" dirty="0"/>
              <a:t>, </a:t>
            </a:r>
            <a:r>
              <a:rPr lang="cs-CZ" b="1" dirty="0"/>
              <a:t>eskorty</a:t>
            </a:r>
            <a:r>
              <a:rPr lang="cs-CZ" dirty="0"/>
              <a:t>, </a:t>
            </a:r>
            <a:r>
              <a:rPr lang="cs-CZ" b="1" dirty="0"/>
              <a:t>domovní prohlídky</a:t>
            </a:r>
            <a:r>
              <a:rPr lang="cs-CZ" dirty="0"/>
              <a:t> či o prvotní úkony na místě </a:t>
            </a:r>
            <a:r>
              <a:rPr lang="cs-CZ" dirty="0" smtClean="0"/>
              <a:t>činu</a:t>
            </a:r>
          </a:p>
          <a:p>
            <a:pPr algn="just"/>
            <a:r>
              <a:rPr lang="cs-CZ" b="1" dirty="0" smtClean="0"/>
              <a:t>hlídková </a:t>
            </a:r>
            <a:r>
              <a:rPr lang="cs-CZ" b="1" dirty="0"/>
              <a:t>činnost </a:t>
            </a:r>
            <a:r>
              <a:rPr lang="cs-CZ" dirty="0"/>
              <a:t>buď pěšky, nebo prostřednictvím dopravních </a:t>
            </a:r>
            <a:r>
              <a:rPr lang="cs-CZ" dirty="0" smtClean="0"/>
              <a:t>prostředků</a:t>
            </a:r>
          </a:p>
          <a:p>
            <a:pPr algn="just"/>
            <a:r>
              <a:rPr lang="cs-CZ" b="1" dirty="0"/>
              <a:t>dopravně pořádkové </a:t>
            </a:r>
            <a:r>
              <a:rPr lang="cs-CZ" b="1" dirty="0" smtClean="0"/>
              <a:t>činnosti:</a:t>
            </a:r>
            <a:r>
              <a:rPr lang="cs-CZ" dirty="0" smtClean="0"/>
              <a:t> zřízení kontrolních bodů na </a:t>
            </a:r>
            <a:r>
              <a:rPr lang="cs-CZ" dirty="0"/>
              <a:t>veřejných </a:t>
            </a:r>
            <a:r>
              <a:rPr lang="cs-CZ" dirty="0" smtClean="0"/>
              <a:t>komunikacích, zastavování vozidel </a:t>
            </a:r>
            <a:r>
              <a:rPr lang="cs-CZ" dirty="0"/>
              <a:t>a </a:t>
            </a:r>
            <a:r>
              <a:rPr lang="cs-CZ" dirty="0" smtClean="0"/>
              <a:t>provádění </a:t>
            </a:r>
            <a:r>
              <a:rPr lang="cs-CZ" dirty="0"/>
              <a:t>jejich </a:t>
            </a:r>
            <a:r>
              <a:rPr lang="cs-CZ" dirty="0" smtClean="0"/>
              <a:t>prohlídek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0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Mexická drogová válka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ozbrojené síly se budou rostoucí měrou podílet i na zabezpečování </a:t>
            </a:r>
            <a:r>
              <a:rPr lang="cs-CZ" b="1" dirty="0"/>
              <a:t>vnitřní bezpečnosti </a:t>
            </a:r>
            <a:r>
              <a:rPr lang="cs-CZ" b="1" dirty="0" smtClean="0"/>
              <a:t>státu</a:t>
            </a:r>
          </a:p>
          <a:p>
            <a:pPr algn="just"/>
            <a:r>
              <a:rPr lang="cs-CZ" dirty="0"/>
              <a:t>o</a:t>
            </a:r>
            <a:r>
              <a:rPr lang="cs-CZ" dirty="0" smtClean="0"/>
              <a:t>zbrojené síly budou </a:t>
            </a:r>
            <a:r>
              <a:rPr lang="cs-CZ" dirty="0"/>
              <a:t>stále častěji represivně působit proti kriminálním a antisystémovým aktérům </a:t>
            </a:r>
            <a:r>
              <a:rPr lang="cs-CZ" b="1" dirty="0"/>
              <a:t>uvnitř konkrétní </a:t>
            </a:r>
            <a:r>
              <a:rPr lang="cs-CZ" b="1" dirty="0" smtClean="0"/>
              <a:t>země</a:t>
            </a:r>
          </a:p>
          <a:p>
            <a:pPr algn="just"/>
            <a:r>
              <a:rPr lang="cs-CZ" dirty="0" smtClean="0"/>
              <a:t>zvýšení nároků </a:t>
            </a:r>
            <a:r>
              <a:rPr lang="cs-CZ" dirty="0"/>
              <a:t>na vzájemnou </a:t>
            </a:r>
            <a:r>
              <a:rPr lang="cs-CZ" b="1" dirty="0"/>
              <a:t>součinnost</a:t>
            </a:r>
            <a:r>
              <a:rPr lang="cs-CZ" dirty="0"/>
              <a:t> mezi armádou, policií, zpravodajskými službami a </a:t>
            </a:r>
            <a:r>
              <a:rPr lang="cs-CZ" dirty="0" smtClean="0"/>
              <a:t>justicí</a:t>
            </a:r>
          </a:p>
          <a:p>
            <a:pPr algn="just"/>
            <a:r>
              <a:rPr lang="cs-CZ" b="1" dirty="0"/>
              <a:t>„</a:t>
            </a:r>
            <a:r>
              <a:rPr lang="cs-CZ" b="1" dirty="0" err="1" smtClean="0"/>
              <a:t>sekuritizace</a:t>
            </a:r>
            <a:r>
              <a:rPr lang="cs-CZ" b="1" dirty="0" smtClean="0"/>
              <a:t>“ </a:t>
            </a:r>
            <a:r>
              <a:rPr lang="cs-CZ" b="1" dirty="0"/>
              <a:t>či „zcivilnění</a:t>
            </a:r>
            <a:r>
              <a:rPr lang="cs-CZ" dirty="0"/>
              <a:t>“ ozbrojených sil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cs-CZ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128792" cy="4176464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0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Závěr </a:t>
            </a:r>
            <a:r>
              <a:rPr lang="cs-CZ" sz="2400" b="1" dirty="0"/>
              <a:t>(globální válka s terorismem po roce 2001)</a:t>
            </a:r>
            <a:br>
              <a:rPr lang="cs-CZ" sz="2400" b="1" dirty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v</a:t>
            </a:r>
            <a:r>
              <a:rPr lang="cs-CZ" b="1" dirty="0" smtClean="0"/>
              <a:t>álka </a:t>
            </a:r>
            <a:r>
              <a:rPr lang="cs-CZ" b="1" dirty="0"/>
              <a:t>proti terorismu</a:t>
            </a:r>
            <a:r>
              <a:rPr lang="cs-CZ" dirty="0"/>
              <a:t>, též válka s terorismem, válka proti </a:t>
            </a:r>
            <a:r>
              <a:rPr lang="cs-CZ" dirty="0" smtClean="0"/>
              <a:t>teroru: je termín </a:t>
            </a:r>
            <a:r>
              <a:rPr lang="cs-CZ" dirty="0"/>
              <a:t>pro řadu vojenských, politických, právních a náboženských akcí započatých vládou </a:t>
            </a:r>
            <a:r>
              <a:rPr lang="cs-CZ" b="1" dirty="0" smtClean="0"/>
              <a:t>USA a jejími spojenci</a:t>
            </a:r>
            <a:r>
              <a:rPr lang="cs-CZ" dirty="0" smtClean="0"/>
              <a:t> </a:t>
            </a:r>
            <a:r>
              <a:rPr lang="cs-CZ" dirty="0"/>
              <a:t>jako </a:t>
            </a:r>
            <a:r>
              <a:rPr lang="cs-CZ" dirty="0" smtClean="0"/>
              <a:t>odveta </a:t>
            </a:r>
            <a:r>
              <a:rPr lang="cs-CZ" b="1" dirty="0" smtClean="0"/>
              <a:t>za </a:t>
            </a:r>
            <a:r>
              <a:rPr lang="cs-CZ" b="1" dirty="0"/>
              <a:t>teroristické útoky z 11. září </a:t>
            </a:r>
            <a:r>
              <a:rPr lang="cs-CZ" b="1" dirty="0" smtClean="0"/>
              <a:t>2001</a:t>
            </a:r>
          </a:p>
          <a:p>
            <a:pPr algn="just"/>
            <a:r>
              <a:rPr lang="cs-CZ" b="1" dirty="0" smtClean="0"/>
              <a:t>cíli </a:t>
            </a:r>
            <a:r>
              <a:rPr lang="cs-CZ" b="1" dirty="0"/>
              <a:t>války proti terorismu </a:t>
            </a:r>
            <a:r>
              <a:rPr lang="cs-CZ" dirty="0" smtClean="0"/>
              <a:t>jsou: </a:t>
            </a:r>
            <a:r>
              <a:rPr lang="cs-CZ" b="1" dirty="0"/>
              <a:t>čelit</a:t>
            </a:r>
            <a:r>
              <a:rPr lang="cs-CZ" dirty="0"/>
              <a:t> teroristickým hrozbám, </a:t>
            </a:r>
            <a:r>
              <a:rPr lang="cs-CZ" b="1" dirty="0"/>
              <a:t>zabránit</a:t>
            </a:r>
            <a:r>
              <a:rPr lang="cs-CZ" dirty="0"/>
              <a:t> teroristům v jejich činech a </a:t>
            </a:r>
            <a:r>
              <a:rPr lang="cs-CZ" b="1" dirty="0"/>
              <a:t>potlačit vliv </a:t>
            </a:r>
            <a:r>
              <a:rPr lang="cs-CZ" dirty="0"/>
              <a:t>teroristických </a:t>
            </a:r>
            <a:r>
              <a:rPr lang="cs-CZ" dirty="0" smtClean="0"/>
              <a:t>organizací</a:t>
            </a:r>
            <a:endParaRPr lang="cs-CZ" dirty="0"/>
          </a:p>
          <a:p>
            <a:pPr algn="just"/>
            <a:r>
              <a:rPr lang="cs-CZ" dirty="0" smtClean="0"/>
              <a:t>nejedná </a:t>
            </a:r>
            <a:r>
              <a:rPr lang="cs-CZ" dirty="0"/>
              <a:t>se o </a:t>
            </a:r>
            <a:r>
              <a:rPr lang="cs-CZ" b="1" dirty="0"/>
              <a:t>konkrétní konvenční </a:t>
            </a:r>
            <a:r>
              <a:rPr lang="cs-CZ" b="1" dirty="0" smtClean="0"/>
              <a:t>válku, </a:t>
            </a:r>
            <a:r>
              <a:rPr lang="cs-CZ" dirty="0" smtClean="0"/>
              <a:t>je to koncept</a:t>
            </a:r>
            <a:r>
              <a:rPr lang="cs-CZ" b="1" dirty="0" smtClean="0"/>
              <a:t> </a:t>
            </a:r>
            <a:r>
              <a:rPr lang="cs-CZ" b="1" dirty="0"/>
              <a:t>dlouhodobé strategie nadnárodního významu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51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Závěr (globální válka s terorismem po roce 2001)</a:t>
            </a:r>
            <a:br>
              <a:rPr lang="cs-CZ" sz="2400" b="1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/>
              <a:t>Teroristické organizace – </a:t>
            </a:r>
            <a:r>
              <a:rPr lang="cs-CZ" dirty="0" smtClean="0"/>
              <a:t>vycházejí z </a:t>
            </a:r>
            <a:r>
              <a:rPr lang="cs-CZ" dirty="0" err="1" smtClean="0"/>
              <a:t>idelogie</a:t>
            </a:r>
            <a:r>
              <a:rPr lang="cs-CZ" dirty="0" smtClean="0"/>
              <a:t> islámského fundamentalismu</a:t>
            </a:r>
          </a:p>
          <a:p>
            <a:pPr algn="just"/>
            <a:r>
              <a:rPr lang="cs-CZ" b="1" dirty="0" smtClean="0"/>
              <a:t>Al-Káida</a:t>
            </a:r>
            <a:r>
              <a:rPr lang="cs-CZ" dirty="0" smtClean="0"/>
              <a:t> – jediná celosvětová organizace</a:t>
            </a:r>
          </a:p>
          <a:p>
            <a:pPr algn="just"/>
            <a:r>
              <a:rPr lang="cs-CZ" b="1" dirty="0" smtClean="0"/>
              <a:t>Fronta </a:t>
            </a:r>
            <a:r>
              <a:rPr lang="cs-CZ" b="1" dirty="0" err="1" smtClean="0"/>
              <a:t>an-Nusrá</a:t>
            </a:r>
            <a:r>
              <a:rPr lang="cs-CZ" b="1" dirty="0" smtClean="0"/>
              <a:t> </a:t>
            </a:r>
            <a:r>
              <a:rPr lang="cs-CZ" dirty="0" smtClean="0"/>
              <a:t>– syrská teroristická organizace účastnící se občanské války v Sýrii po r. 2011</a:t>
            </a:r>
          </a:p>
          <a:p>
            <a:pPr algn="just"/>
            <a:r>
              <a:rPr lang="cs-CZ" b="1" dirty="0" smtClean="0"/>
              <a:t>Talibán</a:t>
            </a:r>
            <a:r>
              <a:rPr lang="cs-CZ" dirty="0" smtClean="0"/>
              <a:t> – lokální fundamentalisté v Afghánistánu, u vlády 1996 - 2001</a:t>
            </a:r>
          </a:p>
          <a:p>
            <a:pPr algn="just"/>
            <a:r>
              <a:rPr lang="cs-CZ" b="1" dirty="0" smtClean="0"/>
              <a:t>Islámský stát </a:t>
            </a:r>
            <a:r>
              <a:rPr lang="cs-CZ" dirty="0" smtClean="0"/>
              <a:t>– globální ambice, vznikl v r. 2014 na částech Iráku a Sýrie</a:t>
            </a:r>
          </a:p>
          <a:p>
            <a:endParaRPr lang="cs-CZ" dirty="0" smtClean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0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Závěr (globální válka s terorismem po roce 2001)</a:t>
            </a:r>
            <a:br>
              <a:rPr lang="cs-CZ" sz="2400" b="1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Boko </a:t>
            </a:r>
            <a:r>
              <a:rPr lang="cs-CZ" b="1" dirty="0" err="1" smtClean="0"/>
              <a:t>Haram</a:t>
            </a:r>
            <a:r>
              <a:rPr lang="cs-CZ" dirty="0" smtClean="0"/>
              <a:t> – původně odnož Al-Káidy v Nigérii, Čadu, Nigeru a Kamerunu, v roce 2015 se přihlásila k Islámskému státu</a:t>
            </a:r>
          </a:p>
          <a:p>
            <a:pPr algn="just"/>
            <a:r>
              <a:rPr lang="cs-CZ" b="1" dirty="0" err="1" smtClean="0"/>
              <a:t>Ansar</a:t>
            </a:r>
            <a:r>
              <a:rPr lang="cs-CZ" b="1" dirty="0" smtClean="0"/>
              <a:t> al-</a:t>
            </a:r>
            <a:r>
              <a:rPr lang="cs-CZ" b="1" dirty="0" err="1" smtClean="0"/>
              <a:t>Sharia</a:t>
            </a:r>
            <a:r>
              <a:rPr lang="cs-CZ" b="1" dirty="0" smtClean="0"/>
              <a:t> </a:t>
            </a:r>
            <a:r>
              <a:rPr lang="cs-CZ" dirty="0" smtClean="0"/>
              <a:t>– vznikla v </a:t>
            </a:r>
            <a:r>
              <a:rPr lang="cs-CZ" dirty="0" err="1" smtClean="0"/>
              <a:t>Lybii</a:t>
            </a:r>
            <a:r>
              <a:rPr lang="cs-CZ" dirty="0" smtClean="0"/>
              <a:t> po roce 2011 v chaosu po svržení diktátora </a:t>
            </a:r>
            <a:r>
              <a:rPr lang="cs-CZ" dirty="0" err="1" smtClean="0"/>
              <a:t>Muammara</a:t>
            </a:r>
            <a:r>
              <a:rPr lang="cs-CZ" dirty="0" smtClean="0"/>
              <a:t> </a:t>
            </a:r>
            <a:r>
              <a:rPr lang="cs-CZ" dirty="0" err="1" smtClean="0"/>
              <a:t>Kaddáfího</a:t>
            </a:r>
            <a:endParaRPr lang="cs-CZ" dirty="0" smtClean="0"/>
          </a:p>
          <a:p>
            <a:pPr algn="just"/>
            <a:r>
              <a:rPr lang="cs-CZ" b="1" dirty="0" err="1" smtClean="0"/>
              <a:t>Protiterostické</a:t>
            </a:r>
            <a:r>
              <a:rPr lang="cs-CZ" b="1" dirty="0" smtClean="0"/>
              <a:t> operace </a:t>
            </a:r>
            <a:r>
              <a:rPr lang="cs-CZ" dirty="0" smtClean="0"/>
              <a:t>– </a:t>
            </a:r>
            <a:r>
              <a:rPr lang="cs-CZ" dirty="0" err="1" smtClean="0"/>
              <a:t>Enduring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r>
              <a:rPr lang="cs-CZ" dirty="0" smtClean="0"/>
              <a:t> v Afghánistánu v letech 2001 - 2014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0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7710"/>
            <a:ext cx="7128792" cy="448157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38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88389" cy="454816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27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/>
              <a:t>Otázky na semináře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1) Popište a charakterizujte pojmy terorismus, guerilla a partyzánský boj, jejich vzájemné vztahy a souvislosti. Doložte na příkladech. </a:t>
            </a:r>
          </a:p>
          <a:p>
            <a:pPr algn="just"/>
            <a:r>
              <a:rPr lang="cs-CZ" dirty="0" smtClean="0"/>
              <a:t>2) </a:t>
            </a:r>
            <a:r>
              <a:rPr lang="cs-CZ" dirty="0"/>
              <a:t>Charakterizujte hlavní rysy drogových válek v Kolumbii a v Mexiku, jejich vzájemné vztahy a souvislosti</a:t>
            </a:r>
            <a:r>
              <a:rPr lang="cs-CZ" dirty="0" smtClean="0"/>
              <a:t>.</a:t>
            </a:r>
          </a:p>
          <a:p>
            <a:pPr algn="just"/>
            <a:r>
              <a:rPr lang="cs-CZ" dirty="0" smtClean="0"/>
              <a:t>3)Popište </a:t>
            </a:r>
            <a:r>
              <a:rPr lang="cs-CZ" dirty="0"/>
              <a:t>způsob zapojení mexických ozbrojených sil do tohoto druhu konfliktu. </a:t>
            </a:r>
            <a:endParaRPr lang="cs-CZ" dirty="0" smtClean="0"/>
          </a:p>
          <a:p>
            <a:pPr algn="just"/>
            <a:r>
              <a:rPr lang="cs-CZ" dirty="0" smtClean="0"/>
              <a:t>4) </a:t>
            </a:r>
            <a:r>
              <a:rPr lang="cs-CZ" dirty="0"/>
              <a:t>Jaký vliv mají drogové války na poslání, výstavbu a výcvik ozbrojených sil v globálním měřítku?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72287"/>
            <a:ext cx="3086100" cy="36512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46697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Použité zdroje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687766" cy="44041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Armáda České republiky: symbol demokracie a státní suverenity 1993 – 2012. Praha: MO ČR, 2013. </a:t>
            </a:r>
          </a:p>
          <a:p>
            <a:pPr algn="just"/>
            <a:r>
              <a:rPr lang="cs-CZ" sz="2000" dirty="0" smtClean="0"/>
              <a:t>Bezpečnostní strategie České republiky. Praha: MZV, 2015.</a:t>
            </a:r>
          </a:p>
          <a:p>
            <a:pPr algn="just"/>
            <a:r>
              <a:rPr lang="cs-CZ" sz="2000" dirty="0">
                <a:solidFill>
                  <a:schemeClr val="tx2">
                    <a:lumMod val="50000"/>
                  </a:schemeClr>
                </a:solidFill>
              </a:rPr>
              <a:t>Vlastimil Galatík a kol. Vojenská strategie. Praha: MO-ČR, 2008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Obranná strategie České republiky. Praha: MO ČR, 2017.  </a:t>
            </a:r>
            <a:endParaRPr lang="cs-CZ" sz="2000" dirty="0"/>
          </a:p>
          <a:p>
            <a:pPr algn="just"/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Stanislav Polnar a kol. Zkušenosti z válek a konfliktů I. Brno: Univerzita obrany, 2021.</a:t>
            </a:r>
          </a:p>
          <a:p>
            <a:pPr algn="just"/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Ján Spišák. </a:t>
            </a:r>
            <a:r>
              <a:rPr lang="cs-CZ" sz="2000" dirty="0"/>
              <a:t>Teorie těžiště v podmínkách války proti mezinárodnímu </a:t>
            </a:r>
            <a:r>
              <a:rPr lang="cs-CZ" sz="2000" dirty="0" smtClean="0"/>
              <a:t>terorismu. Vojenské rozhledy, 2010, č. 2.  </a:t>
            </a:r>
          </a:p>
          <a:p>
            <a:pPr algn="just"/>
            <a:r>
              <a:rPr lang="cs-CZ" sz="2000" dirty="0" smtClean="0"/>
              <a:t>Zákon č. 40/2009 Sb., trestní zákoník.</a:t>
            </a:r>
            <a:endParaRPr lang="cs-CZ" sz="2000" dirty="0"/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http://www.mise.army.cz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www.mvcr.cz/clanek/dokumenty-454055.aspx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0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www.google.com/search?client=firefox-b-d&amp;q=strategick%C3%A9+dokumenty+mo</a:t>
            </a:r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Děkuji za pozornost. Dotazy?</a:t>
            </a:r>
            <a:endParaRPr lang="cs-CZ" sz="32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pplk. JUDr. PhDr. Stanislav Polnar, Ph.D. et Ph.D.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552898"/>
            <a:ext cx="6120679" cy="34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2843"/>
            <a:ext cx="6840760" cy="4852251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6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/>
              <a:t>Obecné pojmy a dokumenty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oužívání </a:t>
            </a:r>
            <a:r>
              <a:rPr lang="cs-CZ" b="1" dirty="0" smtClean="0"/>
              <a:t>psychického nátlaku</a:t>
            </a:r>
            <a:r>
              <a:rPr lang="cs-CZ" dirty="0" smtClean="0"/>
              <a:t>, stupňování strachu</a:t>
            </a:r>
          </a:p>
          <a:p>
            <a:endParaRPr lang="cs-CZ" dirty="0"/>
          </a:p>
          <a:p>
            <a:r>
              <a:rPr lang="cs-CZ" b="1" dirty="0" smtClean="0"/>
              <a:t>nenošení</a:t>
            </a:r>
            <a:r>
              <a:rPr lang="cs-CZ" dirty="0" smtClean="0"/>
              <a:t> </a:t>
            </a:r>
            <a:r>
              <a:rPr lang="cs-CZ" b="1" dirty="0" smtClean="0"/>
              <a:t>uniformy</a:t>
            </a:r>
          </a:p>
          <a:p>
            <a:endParaRPr lang="cs-CZ" dirty="0"/>
          </a:p>
          <a:p>
            <a:r>
              <a:rPr lang="cs-CZ" b="1" dirty="0"/>
              <a:t>n</a:t>
            </a:r>
            <a:r>
              <a:rPr lang="cs-CZ" b="1" dirty="0" smtClean="0"/>
              <a:t>erozeznatelné</a:t>
            </a:r>
            <a:r>
              <a:rPr lang="cs-CZ" dirty="0" smtClean="0"/>
              <a:t> válečné zóny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white"/>
                </a:solidFill>
              </a:rPr>
              <a:t>Volitelná poznámka uživatele</a:t>
            </a: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501649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pplk. JUDr. PhDr. Stanislav Polnar, Ph.D. et </a:t>
            </a:r>
            <a:r>
              <a:rPr lang="cs-CZ" dirty="0" err="1">
                <a:solidFill>
                  <a:prstClr val="black">
                    <a:tint val="75000"/>
                  </a:prstClr>
                </a:solidFill>
              </a:rPr>
              <a:t>Ph.D</a:t>
            </a: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VL_CJ-pozn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VL_CJ-pozn.potx" id="{43997EDE-72B1-48A6-80B9-ADEB9FA088B4}" vid="{5C234DA7-4FFE-4A42-B529-BB9C6C65078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242274d-c577-47b4-9953-4e44103112f8">TH64JJ3HEHY5-1611101989-41</_dlc_DocId>
    <_dlc_DocIdUrl xmlns="f242274d-c577-47b4-9953-4e44103112f8">
      <Url>https://intranet.unob.cz/dokum/_layouts/15/DocIdRedir.aspx?ID=TH64JJ3HEHY5-1611101989-41</Url>
      <Description>TH64JJ3HEHY5-1611101989-41</Description>
    </_dlc_DocIdUrl>
    <Ur_x010d_eno_x0020_pro_x0020_koho xmlns="f1dd041e-beeb-4fbf-a6d2-93ac6baccf7f">všichni</Ur_x010d_eno_x0020_pro_x0020_koho>
    <Fakulta_x002c__x0020_jin_x00e1__x0020_sou_x010d__x00e1_st xmlns="f1dd041e-beeb-4fbf-a6d2-93ac6baccf7f">FVL</Fakulta_x002c__x0020_jin_x00e1__x0020_sou_x010d__x00e1_st>
    <Akademick_x00fd__x0020_rok xmlns="f1dd041e-beeb-4fbf-a6d2-93ac6baccf7f">2016-2017</Akademick_x00fd__x0020_ro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873CFA5090684ABBCAC097F099FA42" ma:contentTypeVersion="4" ma:contentTypeDescription="Vytvoří nový dokument" ma:contentTypeScope="" ma:versionID="3c71b086967eef39503511a86ed7339c">
  <xsd:schema xmlns:xsd="http://www.w3.org/2001/XMLSchema" xmlns:xs="http://www.w3.org/2001/XMLSchema" xmlns:p="http://schemas.microsoft.com/office/2006/metadata/properties" xmlns:ns2="f242274d-c577-47b4-9953-4e44103112f8" xmlns:ns3="f1dd041e-beeb-4fbf-a6d2-93ac6baccf7f" targetNamespace="http://schemas.microsoft.com/office/2006/metadata/properties" ma:root="true" ma:fieldsID="83b4152b36b7e32eb35c1891a4822953" ns2:_="" ns3:_="">
    <xsd:import namespace="f242274d-c577-47b4-9953-4e44103112f8"/>
    <xsd:import namespace="f1dd041e-beeb-4fbf-a6d2-93ac6baccf7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kademick_x00fd__x0020_rok"/>
                <xsd:element ref="ns3:Fakulta_x002c__x0020_jin_x00e1__x0020_sou_x010d__x00e1_st"/>
                <xsd:element ref="ns3:Ur_x010d_eno_x0020_pro_x0020_koh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2274d-c577-47b4-9953-4e4410311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d041e-beeb-4fbf-a6d2-93ac6baccf7f" elementFormDefault="qualified">
    <xsd:import namespace="http://schemas.microsoft.com/office/2006/documentManagement/types"/>
    <xsd:import namespace="http://schemas.microsoft.com/office/infopath/2007/PartnerControls"/>
    <xsd:element name="Akademick_x00fd__x0020_rok" ma:index="11" ma:displayName="Akademický rok" ma:format="Dropdown" ma:internalName="Akademick_x00fd__x0020_rok">
      <xsd:simpleType>
        <xsd:restriction base="dms:Choice">
          <xsd:enumeration value="2011-2012"/>
          <xsd:enumeration value="2012-2013"/>
          <xsd:enumeration value="2013-2014"/>
          <xsd:enumeration value="2014-2015"/>
          <xsd:enumeration value="2015-2016"/>
          <xsd:enumeration value="2016-2017"/>
          <xsd:enumeration value="2017-2018"/>
          <xsd:enumeration value="2018-2019"/>
          <xsd:enumeration value="2016-2017"/>
          <xsd:enumeration value="2017-2018"/>
          <xsd:enumeration value="2018-2019"/>
          <xsd:enumeration value="trvalá platnost"/>
        </xsd:restriction>
      </xsd:simpleType>
    </xsd:element>
    <xsd:element name="Fakulta_x002c__x0020_jin_x00e1__x0020_sou_x010d__x00e1_st" ma:index="12" ma:displayName="Fakulta, jiná součást" ma:format="Dropdown" ma:internalName="Fakulta_x002c__x0020_jin_x00e1__x0020_sou_x010d__x00e1_st">
      <xsd:simpleType>
        <xsd:restriction base="dms:Choice">
          <xsd:enumeration value="celá univerzita"/>
          <xsd:enumeration value="CJV"/>
          <xsd:enumeration value="CTVS"/>
          <xsd:enumeration value="FVL"/>
          <xsd:enumeration value="FVT"/>
          <xsd:enumeration value="FVZ"/>
          <xsd:enumeration value="ÚOPZHN"/>
        </xsd:restriction>
      </xsd:simpleType>
    </xsd:element>
    <xsd:element name="Ur_x010d_eno_x0020_pro_x0020_koho" ma:index="13" ma:displayName="Určeno pro koho" ma:format="Dropdown" ma:internalName="Ur_x010d_eno_x0020_pro_x0020_koho">
      <xsd:simpleType>
        <xsd:restriction base="dms:Choice">
          <xsd:enumeration value="studijní skupina"/>
          <xsd:enumeration value="učebna"/>
          <xsd:enumeration value="učitel"/>
          <xsd:enumeration value="všichn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54013-61B2-4133-A9E6-11BD107C3CA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0382B54-F7B3-450E-B3FE-CFD37A36F995}">
  <ds:schemaRefs>
    <ds:schemaRef ds:uri="http://purl.org/dc/terms/"/>
    <ds:schemaRef ds:uri="http://schemas.openxmlformats.org/package/2006/metadata/core-properties"/>
    <ds:schemaRef ds:uri="f1dd041e-beeb-4fbf-a6d2-93ac6baccf7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242274d-c577-47b4-9953-4e44103112f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8B685B-1848-47A7-B660-BDAF3502A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2274d-c577-47b4-9953-4e44103112f8"/>
    <ds:schemaRef ds:uri="f1dd041e-beeb-4fbf-a6d2-93ac6bacc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D2F744E-A009-4222-9956-45E1142F8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7255</TotalTime>
  <Words>4365</Words>
  <Application>Microsoft Office PowerPoint</Application>
  <PresentationFormat>Předvádění na obrazovce (4:3)</PresentationFormat>
  <Paragraphs>398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6" baseType="lpstr">
      <vt:lpstr>Arial</vt:lpstr>
      <vt:lpstr>Calibri</vt:lpstr>
      <vt:lpstr>Times New Roman</vt:lpstr>
      <vt:lpstr>FVL_CJ-pozn</vt:lpstr>
      <vt:lpstr>Mezinárodní terorismus a protiteroristické operace</vt:lpstr>
      <vt:lpstr>Struktura přednášky</vt:lpstr>
      <vt:lpstr>Obecné pojmy a dokumenty</vt:lpstr>
      <vt:lpstr>Obecné pojmy a dokumenty</vt:lpstr>
      <vt:lpstr>Obecné pojmy a dokumenty</vt:lpstr>
      <vt:lpstr>Obecné pojmy a dokumenty</vt:lpstr>
      <vt:lpstr>Prezentace aplikace PowerPoint</vt:lpstr>
      <vt:lpstr>Prezentace aplikace PowerPoint</vt:lpstr>
      <vt:lpstr>Obecné pojmy a dokumenty</vt:lpstr>
      <vt:lpstr>Obecné pojmy a dokumenty</vt:lpstr>
      <vt:lpstr>Obecné pojmy a dokumenty</vt:lpstr>
      <vt:lpstr>Obecné pojmy a dokumenty</vt:lpstr>
      <vt:lpstr>Obecné pojmy a dokumenty</vt:lpstr>
      <vt:lpstr>Obecné pojmy a dokumenty</vt:lpstr>
      <vt:lpstr>Bezpečnostní strategie České republiky 2023</vt:lpstr>
      <vt:lpstr>Bezpečnostní strategie České republiky 2023</vt:lpstr>
      <vt:lpstr>Bezpečnostní strategie České republiky 2023</vt:lpstr>
      <vt:lpstr>Bezpečnostní strategie České republiky 2023</vt:lpstr>
      <vt:lpstr>Obranná strategie České republiky 2023</vt:lpstr>
      <vt:lpstr>Obecné pojmy a dokumenty</vt:lpstr>
      <vt:lpstr>Obecné pojmy a dokumenty</vt:lpstr>
      <vt:lpstr>Alojz Rašín (1867 – 1923)</vt:lpstr>
      <vt:lpstr>Boj s terorem a drogami v Kolumbii</vt:lpstr>
      <vt:lpstr>Boj s terorem a drogami v Kolumbii</vt:lpstr>
      <vt:lpstr>Boj s terorem a drogami v Kolumbii</vt:lpstr>
      <vt:lpstr>Boj s terorem a drogami v Kolumbii</vt:lpstr>
      <vt:lpstr>Pablo Escobar (1949 – 1993)</vt:lpstr>
      <vt:lpstr>Boj s terorem a drogami v Kolumbii</vt:lpstr>
      <vt:lpstr>Boj s terorem a drogami v Kolumbii</vt:lpstr>
      <vt:lpstr>Boj s terorem a drogami v Kolumbii</vt:lpstr>
      <vt:lpstr>Prezentace aplikace PowerPoint</vt:lpstr>
      <vt:lpstr>Boj s terorem a drogami v Kolumbii</vt:lpstr>
      <vt:lpstr>Prezentace aplikace PowerPoint</vt:lpstr>
      <vt:lpstr>Boj s terorem a drogami v Kolumbii</vt:lpstr>
      <vt:lpstr>Boj s terorem a drogami v Kolumbii</vt:lpstr>
      <vt:lpstr>Prezentace aplikace PowerPoint</vt:lpstr>
      <vt:lpstr>Prezentace aplikace PowerPoint</vt:lpstr>
      <vt:lpstr>Boj s terorem a drogami v Kolumbii</vt:lpstr>
      <vt:lpstr>Boj s terorem a drogami v Kolumbii</vt:lpstr>
      <vt:lpstr>Boj s terorem a drogami v Kolumbii</vt:lpstr>
      <vt:lpstr>Boj s terorem a drogami v Kolumbii</vt:lpstr>
      <vt:lpstr>Prezentace aplikace PowerPoint</vt:lpstr>
      <vt:lpstr>Boj s terorem a drogami v Kolumbii</vt:lpstr>
      <vt:lpstr>Boj s terorem a drogami v Kolumbii</vt:lpstr>
      <vt:lpstr>Mexická drogová válka</vt:lpstr>
      <vt:lpstr>Mexická drogová válka</vt:lpstr>
      <vt:lpstr>Prezentace aplikace PowerPoint</vt:lpstr>
      <vt:lpstr>Mexická drogová válka</vt:lpstr>
      <vt:lpstr>Mexická drogová válka</vt:lpstr>
      <vt:lpstr>Mexická drogová válka</vt:lpstr>
      <vt:lpstr>Prezentace aplikace PowerPoint</vt:lpstr>
      <vt:lpstr>Mexická drogová válka</vt:lpstr>
      <vt:lpstr>Mexická drogová válka</vt:lpstr>
      <vt:lpstr>Mexická drogová válka</vt:lpstr>
      <vt:lpstr>Mexická drogová válka</vt:lpstr>
      <vt:lpstr>Prezentace aplikace PowerPoint</vt:lpstr>
      <vt:lpstr>Mexická drogová válka</vt:lpstr>
      <vt:lpstr>Mexická drogová válka</vt:lpstr>
      <vt:lpstr>Mexická drogová válka</vt:lpstr>
      <vt:lpstr>Prezentace aplikace PowerPoint</vt:lpstr>
      <vt:lpstr>Mexická drogová válka</vt:lpstr>
      <vt:lpstr>Mexická drogová válka</vt:lpstr>
      <vt:lpstr>Mexická drogová válka</vt:lpstr>
      <vt:lpstr>Mexická drogová válka</vt:lpstr>
      <vt:lpstr>Prezentace aplikace PowerPoint</vt:lpstr>
      <vt:lpstr>Závěr (globální válka s terorismem po roce 2001) </vt:lpstr>
      <vt:lpstr>Závěr (globální válka s terorismem po roce 2001) </vt:lpstr>
      <vt:lpstr>Závěr (globální válka s terorismem po roce 2001) </vt:lpstr>
      <vt:lpstr>Prezentace aplikace PowerPoint</vt:lpstr>
      <vt:lpstr>Otázky na semináře</vt:lpstr>
      <vt:lpstr>Použité zdroje</vt:lpstr>
      <vt:lpstr>Děkuji za pozornost. 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Binar Aleš</dc:creator>
  <cp:lastModifiedBy>Uživatel systému Windows</cp:lastModifiedBy>
  <cp:revision>447</cp:revision>
  <cp:lastPrinted>2015-05-18T11:06:29Z</cp:lastPrinted>
  <dcterms:created xsi:type="dcterms:W3CDTF">1601-01-01T00:00:00Z</dcterms:created>
  <dcterms:modified xsi:type="dcterms:W3CDTF">2024-03-11T13:10:56Z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0x010100A6873CFA5090684ABBCAC097F099FA42</vt:lpwstr>
  </property>
  <property fmtid="{D5CDD505-2E9C-101B-9397-08002B2CF9AE}" pid="3" name="Školní rok">
    <vt:lpwstr>325;#2016-2017|a6b90115-bf7e-4394-a16f-ddc4c4899a9a</vt:lpwstr>
  </property>
  <property fmtid="{D5CDD505-2E9C-101B-9397-08002B2CF9AE}" pid="4" name="Jazyk dokumentu">
    <vt:lpwstr>69;#CZ|046dc3f6-d335-4a82-a1b1-c7af0ded673d</vt:lpwstr>
  </property>
  <property fmtid="{D5CDD505-2E9C-101B-9397-08002B2CF9AE}" pid="5" name="Subjekt určení">
    <vt:lpwstr>171;#všichni|101a21bb-d11c-4008-a326-77964924bc4c</vt:lpwstr>
  </property>
  <property fmtid="{D5CDD505-2E9C-101B-9397-08002B2CF9AE}" pid="6" name="Klasifikace">
    <vt:lpwstr>281;#Bez klasifikace|7df1a0eb-04ec-4b97-9af9-94f2a6947eb8</vt:lpwstr>
  </property>
  <property fmtid="{D5CDD505-2E9C-101B-9397-08002B2CF9AE}" pid="7" name="Semestr">
    <vt:lpwstr>více semestrů</vt:lpwstr>
  </property>
  <property fmtid="{D5CDD505-2E9C-101B-9397-08002B2CF9AE}" pid="8" name="Fakulta, jiná součást">
    <vt:lpwstr>FVL</vt:lpwstr>
  </property>
  <property fmtid="{D5CDD505-2E9C-101B-9397-08002B2CF9AE}" pid="9" name="_dlc_DocIdItemGuid">
    <vt:lpwstr>c990a293-72b3-48a6-9fc5-daf5556d3b05</vt:lpwstr>
  </property>
  <property fmtid="{D5CDD505-2E9C-101B-9397-08002B2CF9AE}" pid="10" name="DocumentSetDescription">
    <vt:lpwstr/>
  </property>
  <property fmtid="{D5CDD505-2E9C-101B-9397-08002B2CF9AE}" pid="11" name="Určeno pro koho">
    <vt:lpwstr>všichni</vt:lpwstr>
  </property>
  <property fmtid="{D5CDD505-2E9C-101B-9397-08002B2CF9AE}" pid="12" name="Akademický rok">
    <vt:lpwstr>2016-2017</vt:lpwstr>
  </property>
</Properties>
</file>