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97" r:id="rId5"/>
    <p:sldId id="298" r:id="rId6"/>
    <p:sldId id="300" r:id="rId7"/>
    <p:sldId id="301" r:id="rId8"/>
    <p:sldId id="302" r:id="rId9"/>
    <p:sldId id="307" r:id="rId10"/>
    <p:sldId id="303" r:id="rId11"/>
    <p:sldId id="304" r:id="rId12"/>
    <p:sldId id="308" r:id="rId13"/>
    <p:sldId id="305" r:id="rId14"/>
    <p:sldId id="30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982D26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0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49314217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5110205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2916195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2D2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32495086"/>
              </p:ext>
            </p:extLst>
          </p:nvPr>
        </p:nvGraphicFramePr>
        <p:xfrm>
          <a:off x="0" y="6305516"/>
          <a:ext cx="9144000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0692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5190403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712905">
                  <a:extLst>
                    <a:ext uri="{9D8B030D-6E8A-4147-A177-3AD203B41FA5}">
                      <a16:colId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sp>
        <p:nvSpPr>
          <p:cNvPr id="4" name="TextovéPole 3"/>
          <p:cNvSpPr txBox="1"/>
          <p:nvPr userDrawn="1"/>
        </p:nvSpPr>
        <p:spPr>
          <a:xfrm>
            <a:off x="6837405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cbvss.unob.cz</a:t>
            </a:r>
          </a:p>
        </p:txBody>
      </p:sp>
    </p:spTree>
    <p:extLst>
      <p:ext uri="{BB962C8B-B14F-4D97-AF65-F5344CB8AC3E}">
        <p14:creationId xmlns:p14="http://schemas.microsoft.com/office/powerpoint/2010/main" val="172185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0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3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999" y="6353257"/>
            <a:ext cx="1139372" cy="466141"/>
          </a:xfrm>
          <a:prstGeom prst="rect">
            <a:avLst/>
          </a:prstGeom>
        </p:spPr>
      </p:pic>
      <p:graphicFrame>
        <p:nvGraphicFramePr>
          <p:cNvPr id="8" name="Tabulka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314011881"/>
              </p:ext>
            </p:extLst>
          </p:nvPr>
        </p:nvGraphicFramePr>
        <p:xfrm>
          <a:off x="0" y="6305516"/>
          <a:ext cx="9144000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0692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5190403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712905">
                  <a:extLst>
                    <a:ext uri="{9D8B030D-6E8A-4147-A177-3AD203B41FA5}">
                      <a16:colId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89347874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5110205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2916195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2D2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sp>
        <p:nvSpPr>
          <p:cNvPr id="12" name="TextovéPole 11"/>
          <p:cNvSpPr txBox="1"/>
          <p:nvPr userDrawn="1"/>
        </p:nvSpPr>
        <p:spPr>
          <a:xfrm>
            <a:off x="6837405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cbvss.unob.cz</a:t>
            </a:r>
          </a:p>
        </p:txBody>
      </p:sp>
    </p:spTree>
    <p:extLst>
      <p:ext uri="{BB962C8B-B14F-4D97-AF65-F5344CB8AC3E}">
        <p14:creationId xmlns:p14="http://schemas.microsoft.com/office/powerpoint/2010/main" val="154703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72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6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19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4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31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78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B6A58-7A36-4533-8DE5-521D633956D1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3573149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5110205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2916195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82D2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2326136"/>
              </p:ext>
            </p:extLst>
          </p:nvPr>
        </p:nvGraphicFramePr>
        <p:xfrm>
          <a:off x="0" y="6305516"/>
          <a:ext cx="9144000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0692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5190403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712905">
                  <a:extLst>
                    <a:ext uri="{9D8B030D-6E8A-4147-A177-3AD203B41FA5}">
                      <a16:colId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2D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943" y="168897"/>
            <a:ext cx="3717520" cy="637487"/>
          </a:xfrm>
          <a:prstGeom prst="rect">
            <a:avLst/>
          </a:prstGeom>
        </p:spPr>
      </p:pic>
      <p:sp>
        <p:nvSpPr>
          <p:cNvPr id="10" name="TextovéPole 9"/>
          <p:cNvSpPr txBox="1"/>
          <p:nvPr userDrawn="1"/>
        </p:nvSpPr>
        <p:spPr>
          <a:xfrm>
            <a:off x="6837405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cbvss.unob.cz</a:t>
            </a:r>
          </a:p>
        </p:txBody>
      </p:sp>
    </p:spTree>
    <p:extLst>
      <p:ext uri="{BB962C8B-B14F-4D97-AF65-F5344CB8AC3E}">
        <p14:creationId xmlns:p14="http://schemas.microsoft.com/office/powerpoint/2010/main" val="403196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miroslava.packova@unob.cz" TargetMode="External"/><Relationship Id="rId3" Type="http://schemas.openxmlformats.org/officeDocument/2006/relationships/hyperlink" Target="mailto:libor.frank@unob.cz" TargetMode="External"/><Relationship Id="rId7" Type="http://schemas.openxmlformats.org/officeDocument/2006/relationships/hyperlink" Target="mailto:vladmir.bizik@unob.cz" TargetMode="External"/><Relationship Id="rId2" Type="http://schemas.openxmlformats.org/officeDocument/2006/relationships/hyperlink" Target="http://www.cbvss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vona.novotna@unob.cz" TargetMode="External"/><Relationship Id="rId5" Type="http://schemas.openxmlformats.org/officeDocument/2006/relationships/hyperlink" Target="mailto:richard.stojar@unob.cz" TargetMode="External"/><Relationship Id="rId10" Type="http://schemas.openxmlformats.org/officeDocument/2006/relationships/hyperlink" Target="mailto:pavel.fousek@unob.cz" TargetMode="External"/><Relationship Id="rId4" Type="http://schemas.openxmlformats.org/officeDocument/2006/relationships/hyperlink" Target="mailto:antonin.novotny@unob.cz" TargetMode="External"/><Relationship Id="rId9" Type="http://schemas.openxmlformats.org/officeDocument/2006/relationships/hyperlink" Target="mailto:david.cep@unob.cz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unob.cz/course/view.php?id=164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983411"/>
            <a:ext cx="9143999" cy="5313872"/>
          </a:xfrm>
        </p:spPr>
        <p:txBody>
          <a:bodyPr wrap="square" lIns="360000" tIns="360000" rIns="360000" bIns="36000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cs-CZ" sz="5000" dirty="0">
                <a:latin typeface="+mn-lt"/>
              </a:rPr>
              <a:t>Bezpečnost a obrana státu</a:t>
            </a:r>
            <a:br>
              <a:rPr lang="cs-CZ" sz="5000" dirty="0">
                <a:latin typeface="+mn-lt"/>
              </a:rPr>
            </a:br>
            <a:br>
              <a:rPr lang="cs-CZ" sz="2400" dirty="0">
                <a:latin typeface="+mn-lt"/>
              </a:rPr>
            </a:br>
            <a:r>
              <a:rPr lang="cs-CZ" sz="3000" dirty="0">
                <a:latin typeface="+mn-lt"/>
              </a:rPr>
              <a:t>Úvod do studia předmětu</a:t>
            </a:r>
            <a:br>
              <a:rPr lang="cs-CZ" sz="3000" dirty="0">
                <a:latin typeface="+mn-lt"/>
              </a:rPr>
            </a:br>
            <a:br>
              <a:rPr lang="cs-CZ" sz="3000" dirty="0">
                <a:latin typeface="+mn-lt"/>
              </a:rPr>
            </a:br>
            <a:r>
              <a:rPr lang="cs-CZ" sz="3000" dirty="0">
                <a:latin typeface="+mn-lt"/>
              </a:rPr>
              <a:t>(Prezenční studium)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42868" y="6297282"/>
            <a:ext cx="5184475" cy="560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100" b="1" dirty="0"/>
              <a:t>PhDr. Libor Frank, Ph.D.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100" b="1" dirty="0"/>
              <a:t>Vedoucí Oddělení bezpečnostních a obranných studií</a:t>
            </a:r>
          </a:p>
        </p:txBody>
      </p:sp>
    </p:spTree>
    <p:extLst>
      <p:ext uri="{BB962C8B-B14F-4D97-AF65-F5344CB8AC3E}">
        <p14:creationId xmlns:p14="http://schemas.microsoft.com/office/powerpoint/2010/main" val="3540786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080000"/>
            <a:ext cx="9144000" cy="722977"/>
          </a:xfrm>
        </p:spPr>
        <p:txBody>
          <a:bodyPr lIns="540000" tIns="108000" rIns="540000" bIns="108000">
            <a:noAutofit/>
          </a:bodyPr>
          <a:lstStyle/>
          <a:p>
            <a:r>
              <a:rPr lang="cs-CZ" sz="4000" dirty="0">
                <a:latin typeface="+mn-lt"/>
              </a:rPr>
              <a:t>Hodnocení studijních výsledků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00000"/>
            <a:ext cx="9144000" cy="1738728"/>
          </a:xfrm>
        </p:spPr>
        <p:txBody>
          <a:bodyPr lIns="540000" tIns="108000" rIns="540000" bIns="108000">
            <a:noAutofit/>
          </a:bodyPr>
          <a:lstStyle/>
          <a:p>
            <a:r>
              <a:rPr lang="cs-CZ" sz="2400" dirty="0">
                <a:latin typeface="+mn-lt"/>
              </a:rPr>
              <a:t>Předmět je zakončen zápočtem</a:t>
            </a:r>
          </a:p>
          <a:p>
            <a:r>
              <a:rPr lang="cs-CZ" sz="2400" dirty="0">
                <a:latin typeface="+mn-lt"/>
              </a:rPr>
              <a:t>Podmínkou pro připuštění k zápočtovému testu je úspěšná individuální prezentace na semináři</a:t>
            </a:r>
          </a:p>
          <a:p>
            <a:r>
              <a:rPr lang="cs-CZ" sz="2400" dirty="0">
                <a:latin typeface="+mn-lt"/>
              </a:rPr>
              <a:t>Zápočet je udělen na základě úspěšně absolvovaného písemného testu (je nutné získat minimálně 60 % disponibilních bodů)</a:t>
            </a:r>
          </a:p>
          <a:p>
            <a:r>
              <a:rPr lang="cs-CZ" sz="2400" dirty="0">
                <a:latin typeface="+mn-lt"/>
              </a:rPr>
              <a:t>Test je tvořen z uzavřených otázek (možnosti a, b, c - jedna </a:t>
            </a:r>
            <a:br>
              <a:rPr lang="cs-CZ" sz="2400" dirty="0">
                <a:latin typeface="+mn-lt"/>
              </a:rPr>
            </a:br>
            <a:r>
              <a:rPr lang="cs-CZ" sz="2400" dirty="0">
                <a:latin typeface="+mn-lt"/>
              </a:rPr>
              <a:t>a pouze jedna správná odpověď), za každou správnou odpověď lze získat 1 bod</a:t>
            </a:r>
          </a:p>
          <a:p>
            <a:r>
              <a:rPr lang="cs-CZ" sz="2400" dirty="0">
                <a:latin typeface="+mn-lt"/>
              </a:rPr>
              <a:t>Test reflektuje průřezově tématiku celého předmětu, vychází </a:t>
            </a:r>
            <a:br>
              <a:rPr lang="cs-CZ" sz="2400" dirty="0">
                <a:latin typeface="+mn-lt"/>
              </a:rPr>
            </a:br>
            <a:r>
              <a:rPr lang="cs-CZ" sz="2400" dirty="0">
                <a:latin typeface="+mn-lt"/>
              </a:rPr>
              <a:t>ze studijních zdrojů a přednášek (prezentací)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242868" y="6297282"/>
            <a:ext cx="5184475" cy="560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100" b="1" dirty="0"/>
              <a:t>PhDr. Libor Frank, Ph.D.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100" b="1" dirty="0"/>
              <a:t>Vedoucí Oddělení bezpečnostních a obranných studií</a:t>
            </a:r>
          </a:p>
        </p:txBody>
      </p:sp>
    </p:spTree>
    <p:extLst>
      <p:ext uri="{BB962C8B-B14F-4D97-AF65-F5344CB8AC3E}">
        <p14:creationId xmlns:p14="http://schemas.microsoft.com/office/powerpoint/2010/main" val="167507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983411"/>
            <a:ext cx="9143999" cy="5313872"/>
          </a:xfrm>
        </p:spPr>
        <p:txBody>
          <a:bodyPr wrap="square" lIns="360000" tIns="360000" rIns="360000" bIns="360000" anchor="ctr" anchorCtr="0">
            <a:noAutofit/>
          </a:bodyPr>
          <a:lstStyle/>
          <a:p>
            <a:r>
              <a:rPr lang="cs-CZ" sz="5000" dirty="0">
                <a:latin typeface="+mn-lt"/>
              </a:rPr>
              <a:t>Děkuji za pozornost.</a:t>
            </a:r>
            <a:br>
              <a:rPr lang="cs-CZ" sz="5000" dirty="0">
                <a:latin typeface="+mn-lt"/>
              </a:rPr>
            </a:br>
            <a:r>
              <a:rPr lang="cs-CZ" sz="5000" dirty="0">
                <a:latin typeface="+mn-lt"/>
              </a:rPr>
              <a:t>Dotazy?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42868" y="6297282"/>
            <a:ext cx="5184475" cy="560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100" b="1" dirty="0"/>
              <a:t>PhDr. Libor Frank, Ph.D.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100" b="1" dirty="0"/>
              <a:t>Vedoucí Oddělení bezpečnostních a obranných studií</a:t>
            </a:r>
          </a:p>
        </p:txBody>
      </p:sp>
    </p:spTree>
    <p:extLst>
      <p:ext uri="{BB962C8B-B14F-4D97-AF65-F5344CB8AC3E}">
        <p14:creationId xmlns:p14="http://schemas.microsoft.com/office/powerpoint/2010/main" val="1817992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080000"/>
            <a:ext cx="9144000" cy="722977"/>
          </a:xfrm>
        </p:spPr>
        <p:txBody>
          <a:bodyPr lIns="540000" tIns="108000" rIns="540000" bIns="108000">
            <a:noAutofit/>
          </a:bodyPr>
          <a:lstStyle/>
          <a:p>
            <a:r>
              <a:rPr lang="cs-CZ" sz="4000" dirty="0">
                <a:latin typeface="+mn-lt"/>
              </a:rPr>
              <a:t>PhDr. Libor Frank, Ph.D.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00000"/>
            <a:ext cx="9144000" cy="4520240"/>
          </a:xfrm>
        </p:spPr>
        <p:txBody>
          <a:bodyPr lIns="540000" tIns="108000" rIns="540000" bIns="108000">
            <a:noAutofit/>
          </a:bodyPr>
          <a:lstStyle/>
          <a:p>
            <a:r>
              <a:rPr lang="cs-CZ" sz="2400" dirty="0">
                <a:latin typeface="+mn-lt"/>
              </a:rPr>
              <a:t>Absolvent Fakulty sociálních studií Masarykovy univerzity </a:t>
            </a:r>
            <a:br>
              <a:rPr lang="cs-CZ" sz="2400" dirty="0">
                <a:latin typeface="+mn-lt"/>
              </a:rPr>
            </a:br>
            <a:r>
              <a:rPr lang="cs-CZ" sz="2400" dirty="0">
                <a:latin typeface="+mn-lt"/>
              </a:rPr>
              <a:t>v Brně (obor politologie)</a:t>
            </a:r>
          </a:p>
          <a:p>
            <a:r>
              <a:rPr lang="cs-CZ" sz="2400" dirty="0">
                <a:latin typeface="+mn-lt"/>
              </a:rPr>
              <a:t>1999 - dosud: Univerzita obrany</a:t>
            </a:r>
          </a:p>
          <a:p>
            <a:r>
              <a:rPr lang="cs-CZ" sz="2400" dirty="0">
                <a:latin typeface="+mn-lt"/>
              </a:rPr>
              <a:t>Vedoucí Oddělení bezpečnostních a obranných studií CBVSS</a:t>
            </a:r>
          </a:p>
          <a:p>
            <a:r>
              <a:rPr lang="cs-CZ" sz="2400" dirty="0">
                <a:latin typeface="+mn-lt"/>
              </a:rPr>
              <a:t>Zaměření: vývoj bezpečnostního prostředí, analýza vybraných hrozeb a jejich implikace pro obrannou politiku ČR a ozbrojené síly</a:t>
            </a:r>
          </a:p>
          <a:p>
            <a:r>
              <a:rPr lang="cs-CZ" sz="2400" dirty="0">
                <a:latin typeface="+mn-lt"/>
              </a:rPr>
              <a:t>Garant předmětu „Bezpečnost a obrana státu“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42868" y="6297282"/>
            <a:ext cx="5184475" cy="560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100" b="1" dirty="0"/>
              <a:t>PhDr. Libor Frank, Ph.D.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100" b="1" dirty="0"/>
              <a:t>Vedoucí Oddělení bezpečnostních a obranných studií</a:t>
            </a:r>
          </a:p>
        </p:txBody>
      </p:sp>
    </p:spTree>
    <p:extLst>
      <p:ext uri="{BB962C8B-B14F-4D97-AF65-F5344CB8AC3E}">
        <p14:creationId xmlns:p14="http://schemas.microsoft.com/office/powerpoint/2010/main" val="13249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080000"/>
            <a:ext cx="9144000" cy="722977"/>
          </a:xfrm>
        </p:spPr>
        <p:txBody>
          <a:bodyPr lIns="540000" tIns="108000" rIns="540000" bIns="108000">
            <a:noAutofit/>
          </a:bodyPr>
          <a:lstStyle/>
          <a:p>
            <a:r>
              <a:rPr lang="cs-CZ" sz="4000" dirty="0">
                <a:latin typeface="+mn-lt"/>
              </a:rPr>
              <a:t>Vyučující v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5305377"/>
            <a:ext cx="9144000" cy="991905"/>
          </a:xfrm>
        </p:spPr>
        <p:txBody>
          <a:bodyPr lIns="540000" tIns="108000" rIns="540000" bIns="108000">
            <a:noAutofit/>
          </a:bodyPr>
          <a:lstStyle/>
          <a:p>
            <a:r>
              <a:rPr lang="cs-CZ" sz="2400" dirty="0">
                <a:latin typeface="+mn-lt"/>
              </a:rPr>
              <a:t>CV vyučujících je k dispozici na </a:t>
            </a:r>
            <a:r>
              <a:rPr lang="cs-CZ" sz="2400" dirty="0">
                <a:latin typeface="+mn-lt"/>
                <a:hlinkClick r:id="rId2"/>
              </a:rPr>
              <a:t>www.cbvss.cz</a:t>
            </a:r>
            <a:r>
              <a:rPr lang="cs-CZ" sz="2400" dirty="0">
                <a:latin typeface="+mn-lt"/>
              </a:rPr>
              <a:t> nebo v Moodle</a:t>
            </a:r>
          </a:p>
          <a:p>
            <a:r>
              <a:rPr lang="cs-CZ" sz="2400" dirty="0">
                <a:latin typeface="+mn-lt"/>
              </a:rPr>
              <a:t>Tučkova 23 – přízemí vpravo (za recepcí)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778937"/>
              </p:ext>
            </p:extLst>
          </p:nvPr>
        </p:nvGraphicFramePr>
        <p:xfrm>
          <a:off x="483107" y="1867523"/>
          <a:ext cx="8041767" cy="33324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063543">
                  <a:extLst>
                    <a:ext uri="{9D8B030D-6E8A-4147-A177-3AD203B41FA5}">
                      <a16:colId xmlns:a16="http://schemas.microsoft.com/office/drawing/2014/main" val="2281041096"/>
                    </a:ext>
                  </a:extLst>
                </a:gridCol>
                <a:gridCol w="3978224">
                  <a:extLst>
                    <a:ext uri="{9D8B030D-6E8A-4147-A177-3AD203B41FA5}">
                      <a16:colId xmlns:a16="http://schemas.microsoft.com/office/drawing/2014/main" val="3142816506"/>
                    </a:ext>
                  </a:extLst>
                </a:gridCol>
              </a:tblGrid>
              <a:tr h="305464">
                <a:tc>
                  <a:txBody>
                    <a:bodyPr/>
                    <a:lstStyle/>
                    <a:p>
                      <a:r>
                        <a:rPr lang="cs-CZ" i="1" dirty="0"/>
                        <a:t>Jméno</a:t>
                      </a:r>
                      <a:r>
                        <a:rPr lang="cs-CZ" i="1" baseline="0" dirty="0"/>
                        <a:t> a příjmení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/>
                        <a:t>E-mail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3772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PhDr</a:t>
                      </a:r>
                      <a:r>
                        <a:rPr lang="cs-CZ" baseline="0" dirty="0">
                          <a:solidFill>
                            <a:schemeClr val="tx1"/>
                          </a:solidFill>
                        </a:rPr>
                        <a:t>. Libor Frank, Ph.D.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hlinkClick r:id="rId3"/>
                        </a:rPr>
                        <a:t>libor.frank@unob.cz</a:t>
                      </a:r>
                      <a:r>
                        <a:rPr lang="cs-CZ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079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Ing. Antonín Novotný, Ph.D.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hlinkClick r:id="rId4"/>
                        </a:rPr>
                        <a:t>antonin.novotny@unob.cz</a:t>
                      </a:r>
                      <a:r>
                        <a:rPr lang="cs-CZ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584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Mgr.</a:t>
                      </a:r>
                      <a:r>
                        <a:rPr lang="cs-CZ" baseline="0" dirty="0">
                          <a:solidFill>
                            <a:schemeClr val="tx1"/>
                          </a:solidFill>
                        </a:rPr>
                        <a:t> Richar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cs-CZ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Stojar, Ph.D.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hlinkClick r:id="rId5"/>
                        </a:rPr>
                        <a:t>richar</a:t>
                      </a: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d.stojar@unob.cz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610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Mgr. Yvona Novotná, Ph.D.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yvona.novotna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@unob.cz</a:t>
                      </a:r>
                      <a:endParaRPr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214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Mgr. et Mgr. Vladimír Bízik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vla</a:t>
                      </a:r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dmir.bizik@unob.cz</a:t>
                      </a:r>
                      <a:endParaRPr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731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Mgr. Miroslava Pačková, Ph.D.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hlinkClick r:id="rId8"/>
                        </a:rPr>
                        <a:t>miroslava.packova@unob.cz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6460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Ing. David Čep, Ph.D.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hlinkClick r:id="rId9"/>
                        </a:rPr>
                        <a:t>david.cep@unob.cz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572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Ing. Pavel Fousek, Ph.D.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hlinkClick r:id="rId10"/>
                        </a:rPr>
                        <a:t>pavel.fousek@unob.cz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9719034"/>
                  </a:ext>
                </a:extLst>
              </a:tr>
            </a:tbl>
          </a:graphicData>
        </a:graphic>
      </p:graphicFrame>
      <p:sp>
        <p:nvSpPr>
          <p:cNvPr id="7" name="Subtitle 2"/>
          <p:cNvSpPr txBox="1">
            <a:spLocks/>
          </p:cNvSpPr>
          <p:nvPr/>
        </p:nvSpPr>
        <p:spPr>
          <a:xfrm>
            <a:off x="2242868" y="6297282"/>
            <a:ext cx="5184475" cy="560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100" b="1" dirty="0"/>
              <a:t>PhDr. Libor Frank, Ph.D.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100" b="1" dirty="0"/>
              <a:t>Vedoucí Oddělení bezpečnostních a obranných studií</a:t>
            </a:r>
          </a:p>
        </p:txBody>
      </p:sp>
    </p:spTree>
    <p:extLst>
      <p:ext uri="{BB962C8B-B14F-4D97-AF65-F5344CB8AC3E}">
        <p14:creationId xmlns:p14="http://schemas.microsoft.com/office/powerpoint/2010/main" val="35659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080000"/>
            <a:ext cx="9144000" cy="722977"/>
          </a:xfrm>
        </p:spPr>
        <p:txBody>
          <a:bodyPr lIns="540000" tIns="108000" rIns="540000" bIns="108000">
            <a:noAutofit/>
          </a:bodyPr>
          <a:lstStyle/>
          <a:p>
            <a:r>
              <a:rPr lang="cs-CZ" sz="4000" dirty="0">
                <a:latin typeface="+mn-lt"/>
              </a:rPr>
              <a:t>Cíle a zaměření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00000"/>
            <a:ext cx="9144000" cy="4520240"/>
          </a:xfrm>
        </p:spPr>
        <p:txBody>
          <a:bodyPr lIns="540000" tIns="108000" rIns="540000" bIns="108000">
            <a:noAutofit/>
          </a:bodyPr>
          <a:lstStyle/>
          <a:p>
            <a:r>
              <a:rPr lang="cs-CZ" sz="2400" dirty="0">
                <a:latin typeface="+mn-lt"/>
              </a:rPr>
              <a:t>Studium předmětu je zaměřeno na základní představení východisek, geneze, principů, prvků a funkcí bezpečnostní </a:t>
            </a:r>
            <a:br>
              <a:rPr lang="cs-CZ" sz="2400" dirty="0">
                <a:latin typeface="+mn-lt"/>
              </a:rPr>
            </a:br>
            <a:r>
              <a:rPr lang="cs-CZ" sz="2400" dirty="0">
                <a:latin typeface="+mn-lt"/>
              </a:rPr>
              <a:t>a obranné politiky státu (České republiky) a jejích vnitropolitických i mezinárodních souvislostí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42868" y="6297282"/>
            <a:ext cx="5184475" cy="560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100" b="1" dirty="0"/>
              <a:t>PhDr. Libor Frank, Ph.D.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100" b="1" dirty="0"/>
              <a:t>Vedoucí Oddělení bezpečnostních a obranných studií</a:t>
            </a:r>
          </a:p>
        </p:txBody>
      </p:sp>
    </p:spTree>
    <p:extLst>
      <p:ext uri="{BB962C8B-B14F-4D97-AF65-F5344CB8AC3E}">
        <p14:creationId xmlns:p14="http://schemas.microsoft.com/office/powerpoint/2010/main" val="344287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080000"/>
            <a:ext cx="9144000" cy="722977"/>
          </a:xfrm>
        </p:spPr>
        <p:txBody>
          <a:bodyPr lIns="540000" tIns="108000" rIns="540000" bIns="108000">
            <a:noAutofit/>
          </a:bodyPr>
          <a:lstStyle/>
          <a:p>
            <a:r>
              <a:rPr lang="cs-CZ" sz="4000" dirty="0">
                <a:latin typeface="+mn-lt"/>
              </a:rPr>
              <a:t>Tématika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81128"/>
            <a:ext cx="9144000" cy="4520240"/>
          </a:xfrm>
        </p:spPr>
        <p:txBody>
          <a:bodyPr lIns="540000" tIns="108000" rIns="540000" bIns="108000">
            <a:noAutofit/>
          </a:bodyPr>
          <a:lstStyle/>
          <a:p>
            <a:r>
              <a:rPr lang="cs-CZ" sz="2400" dirty="0">
                <a:latin typeface="+mn-lt"/>
              </a:rPr>
              <a:t>Česká bezpečnostní terminologie</a:t>
            </a:r>
          </a:p>
          <a:p>
            <a:r>
              <a:rPr lang="cs-CZ" sz="2400" dirty="0">
                <a:latin typeface="+mn-lt"/>
              </a:rPr>
              <a:t>Úvod do studia bezpečnosti</a:t>
            </a:r>
          </a:p>
          <a:p>
            <a:r>
              <a:rPr lang="cs-CZ" sz="2400" dirty="0">
                <a:latin typeface="+mn-lt"/>
              </a:rPr>
              <a:t>Stát a armáda</a:t>
            </a:r>
          </a:p>
          <a:p>
            <a:r>
              <a:rPr lang="cs-CZ" sz="2400" dirty="0">
                <a:latin typeface="+mn-lt"/>
              </a:rPr>
              <a:t>Bezpečnostní prostředí a vybrané hrozby</a:t>
            </a:r>
          </a:p>
          <a:p>
            <a:r>
              <a:rPr lang="cs-CZ" sz="2400" dirty="0">
                <a:latin typeface="+mn-lt"/>
              </a:rPr>
              <a:t>Přístupy k zajišťování bezpečnosti a obrany státu</a:t>
            </a:r>
          </a:p>
          <a:p>
            <a:r>
              <a:rPr lang="cs-CZ" sz="2400" dirty="0">
                <a:latin typeface="+mn-lt"/>
              </a:rPr>
              <a:t>Ozbrojený konflikt a jeho charakteristiky</a:t>
            </a:r>
          </a:p>
          <a:p>
            <a:r>
              <a:rPr lang="cs-CZ" sz="2400" dirty="0">
                <a:latin typeface="+mn-lt"/>
              </a:rPr>
              <a:t>OSN (kolektivní bezpečnost)</a:t>
            </a:r>
          </a:p>
          <a:p>
            <a:r>
              <a:rPr lang="cs-CZ" sz="2400" dirty="0">
                <a:latin typeface="+mn-lt"/>
              </a:rPr>
              <a:t>OBSE (kooperativní bezpečnost)</a:t>
            </a:r>
          </a:p>
          <a:p>
            <a:r>
              <a:rPr lang="cs-CZ" sz="2400" dirty="0">
                <a:latin typeface="+mn-lt"/>
              </a:rPr>
              <a:t>NATO (kolektivní obrana)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42868" y="6297282"/>
            <a:ext cx="5184475" cy="560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100" b="1" dirty="0"/>
              <a:t>PhDr. Libor Frank, Ph.D.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100" b="1" dirty="0"/>
              <a:t>Vedoucí Oddělení bezpečnostních a obranných studií</a:t>
            </a:r>
          </a:p>
        </p:txBody>
      </p:sp>
    </p:spTree>
    <p:extLst>
      <p:ext uri="{BB962C8B-B14F-4D97-AF65-F5344CB8AC3E}">
        <p14:creationId xmlns:p14="http://schemas.microsoft.com/office/powerpoint/2010/main" val="18763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080000"/>
            <a:ext cx="9144000" cy="722977"/>
          </a:xfrm>
        </p:spPr>
        <p:txBody>
          <a:bodyPr lIns="540000" tIns="108000" rIns="540000" bIns="108000">
            <a:noAutofit/>
          </a:bodyPr>
          <a:lstStyle/>
          <a:p>
            <a:r>
              <a:rPr lang="cs-CZ" sz="4000" dirty="0">
                <a:latin typeface="+mn-lt"/>
              </a:rPr>
              <a:t>Tématika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81128"/>
            <a:ext cx="9144000" cy="4520240"/>
          </a:xfrm>
        </p:spPr>
        <p:txBody>
          <a:bodyPr lIns="540000" tIns="108000" rIns="540000" bIns="108000">
            <a:noAutofit/>
          </a:bodyPr>
          <a:lstStyle/>
          <a:p>
            <a:r>
              <a:rPr lang="cs-CZ" sz="2400" dirty="0">
                <a:latin typeface="+mn-lt"/>
              </a:rPr>
              <a:t>EU (kolektivní obrana)</a:t>
            </a:r>
          </a:p>
          <a:p>
            <a:r>
              <a:rPr lang="cs-CZ" sz="2400" dirty="0">
                <a:latin typeface="+mn-lt"/>
              </a:rPr>
              <a:t>Bezpečnostní organizace a režimy</a:t>
            </a:r>
          </a:p>
          <a:p>
            <a:r>
              <a:rPr lang="cs-CZ" sz="2400" dirty="0">
                <a:latin typeface="+mn-lt"/>
              </a:rPr>
              <a:t>Politický a bezpečnostní systém České republiky</a:t>
            </a:r>
          </a:p>
          <a:p>
            <a:r>
              <a:rPr lang="cs-CZ" sz="2400" dirty="0">
                <a:latin typeface="+mn-lt"/>
              </a:rPr>
              <a:t>Bezpečnostní a obranná politika České republiky</a:t>
            </a:r>
          </a:p>
          <a:p>
            <a:r>
              <a:rPr lang="cs-CZ" sz="2400" dirty="0">
                <a:latin typeface="+mn-lt"/>
              </a:rPr>
              <a:t>Bezpečnost, ozbrojené síly a společnost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42868" y="6297282"/>
            <a:ext cx="5184475" cy="560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100" b="1" dirty="0"/>
              <a:t>PhDr. Libor Frank, Ph.D.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100" b="1" dirty="0"/>
              <a:t>Vedoucí Oddělení bezpečnostních a obranných studií</a:t>
            </a:r>
          </a:p>
        </p:txBody>
      </p:sp>
    </p:spTree>
    <p:extLst>
      <p:ext uri="{BB962C8B-B14F-4D97-AF65-F5344CB8AC3E}">
        <p14:creationId xmlns:p14="http://schemas.microsoft.com/office/powerpoint/2010/main" val="293578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080000"/>
            <a:ext cx="9144000" cy="722977"/>
          </a:xfrm>
        </p:spPr>
        <p:txBody>
          <a:bodyPr lIns="540000" tIns="108000" rIns="540000" bIns="108000">
            <a:noAutofit/>
          </a:bodyPr>
          <a:lstStyle/>
          <a:p>
            <a:r>
              <a:rPr lang="cs-CZ" sz="4000" dirty="0">
                <a:latin typeface="+mn-lt"/>
              </a:rPr>
              <a:t>Studijní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00000"/>
            <a:ext cx="9144000" cy="4520240"/>
          </a:xfrm>
        </p:spPr>
        <p:txBody>
          <a:bodyPr lIns="540000" tIns="108000" rIns="540000" bIns="108000">
            <a:noAutofit/>
          </a:bodyPr>
          <a:lstStyle/>
          <a:p>
            <a:r>
              <a:rPr lang="cs-CZ" sz="2400" dirty="0">
                <a:latin typeface="+mn-lt"/>
              </a:rPr>
              <a:t>Studijní zdroje v elektronické podobě jsou k dispozici v Moodle</a:t>
            </a:r>
          </a:p>
          <a:p>
            <a:r>
              <a:rPr lang="cs-CZ" sz="2400" dirty="0">
                <a:latin typeface="+mn-lt"/>
              </a:rPr>
              <a:t>Fakulta vojenského leadershipu </a:t>
            </a:r>
            <a:r>
              <a:rPr lang="cs-CZ" sz="2400" dirty="0">
                <a:latin typeface="+mn-lt"/>
                <a:sym typeface="Wingdings" panose="05000000000000000000" pitchFamily="2" charset="2"/>
              </a:rPr>
              <a:t></a:t>
            </a:r>
            <a:r>
              <a:rPr lang="cs-CZ" sz="2400" dirty="0">
                <a:latin typeface="+mn-lt"/>
              </a:rPr>
              <a:t> Bezpečnost a obrana (bakalářské studium) </a:t>
            </a:r>
            <a:r>
              <a:rPr lang="cs-CZ" sz="2400" dirty="0">
                <a:sym typeface="Wingdings" panose="05000000000000000000" pitchFamily="2" charset="2"/>
              </a:rPr>
              <a:t></a:t>
            </a:r>
            <a:r>
              <a:rPr lang="cs-CZ" sz="2400" dirty="0">
                <a:latin typeface="+mn-lt"/>
              </a:rPr>
              <a:t> Bezpečnost a obrana státu (předmět je sdílen ve více studijních programech)</a:t>
            </a:r>
          </a:p>
          <a:p>
            <a:r>
              <a:rPr lang="cs-CZ" sz="2400" dirty="0">
                <a:latin typeface="+mn-lt"/>
                <a:hlinkClick r:id="rId2"/>
              </a:rPr>
              <a:t>https://moodle.unob.cz/course/view.php?id=1641</a:t>
            </a:r>
            <a:endParaRPr lang="cs-CZ" sz="2400" dirty="0">
              <a:latin typeface="+mn-lt"/>
            </a:endParaRPr>
          </a:p>
          <a:p>
            <a:r>
              <a:rPr lang="cs-CZ" sz="2400" dirty="0">
                <a:latin typeface="+mn-lt"/>
              </a:rPr>
              <a:t>Ve složce předmětu jsou zpracována jednotlivá témata</a:t>
            </a:r>
          </a:p>
          <a:p>
            <a:r>
              <a:rPr lang="cs-CZ" sz="2400" dirty="0">
                <a:latin typeface="+mn-lt"/>
              </a:rPr>
              <a:t>Studijní zdroje - jsou z nich generovány otázky do testu!</a:t>
            </a:r>
          </a:p>
          <a:p>
            <a:r>
              <a:rPr lang="cs-CZ" sz="2400" dirty="0">
                <a:latin typeface="+mn-lt"/>
              </a:rPr>
              <a:t>Studijní zdroje jsou pouze v elektronické podobě (pdf, link)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42868" y="6297282"/>
            <a:ext cx="5184475" cy="560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100" b="1" dirty="0"/>
              <a:t>PhDr. Libor Frank, Ph.D.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100" b="1" dirty="0"/>
              <a:t>Vedoucí Oddělení bezpečnostních a obranných studií</a:t>
            </a:r>
          </a:p>
        </p:txBody>
      </p:sp>
    </p:spTree>
    <p:extLst>
      <p:ext uri="{BB962C8B-B14F-4D97-AF65-F5344CB8AC3E}">
        <p14:creationId xmlns:p14="http://schemas.microsoft.com/office/powerpoint/2010/main" val="378874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080000"/>
            <a:ext cx="9144000" cy="722977"/>
          </a:xfrm>
        </p:spPr>
        <p:txBody>
          <a:bodyPr lIns="540000" tIns="108000" rIns="540000" bIns="108000">
            <a:noAutofit/>
          </a:bodyPr>
          <a:lstStyle/>
          <a:p>
            <a:r>
              <a:rPr lang="cs-CZ" sz="4000" dirty="0">
                <a:latin typeface="+mn-lt"/>
              </a:rPr>
              <a:t>Přednášky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00000"/>
            <a:ext cx="9144000" cy="4520240"/>
          </a:xfrm>
        </p:spPr>
        <p:txBody>
          <a:bodyPr lIns="540000" tIns="108000" rIns="540000" bIns="108000">
            <a:noAutofit/>
          </a:bodyPr>
          <a:lstStyle/>
          <a:p>
            <a:r>
              <a:rPr lang="cs-CZ" sz="2400" dirty="0">
                <a:latin typeface="+mn-lt"/>
              </a:rPr>
              <a:t>Jsou připraveny a realizovány lektory, shrnují zásadní </a:t>
            </a:r>
            <a:br>
              <a:rPr lang="cs-CZ" sz="2400" dirty="0">
                <a:latin typeface="+mn-lt"/>
              </a:rPr>
            </a:br>
            <a:r>
              <a:rPr lang="cs-CZ" sz="2400" dirty="0">
                <a:latin typeface="+mn-lt"/>
              </a:rPr>
              <a:t>a nejpodstatnější informace k tématu - ke každému z nich je </a:t>
            </a:r>
            <a:br>
              <a:rPr lang="cs-CZ" sz="2400" dirty="0">
                <a:latin typeface="+mn-lt"/>
              </a:rPr>
            </a:br>
            <a:r>
              <a:rPr lang="cs-CZ" sz="2400" dirty="0">
                <a:latin typeface="+mn-lt"/>
              </a:rPr>
              <a:t>k dispozici prezentace, která je vodítkem pro další studium</a:t>
            </a:r>
          </a:p>
          <a:p>
            <a:r>
              <a:rPr lang="cs-CZ" sz="2400" dirty="0">
                <a:latin typeface="+mn-lt"/>
              </a:rPr>
              <a:t>Prezentace je vkládána lektorem do příslušného tématu </a:t>
            </a:r>
            <a:br>
              <a:rPr lang="cs-CZ" sz="2400" dirty="0">
                <a:latin typeface="+mn-lt"/>
              </a:rPr>
            </a:br>
            <a:r>
              <a:rPr lang="cs-CZ" sz="2400" dirty="0">
                <a:latin typeface="+mn-lt"/>
              </a:rPr>
              <a:t>v Moodle před provedením přednášky</a:t>
            </a:r>
          </a:p>
          <a:p>
            <a:r>
              <a:rPr lang="cs-CZ" sz="2400" dirty="0">
                <a:latin typeface="+mn-lt"/>
              </a:rPr>
              <a:t>Základem studia zůstává četba studijních zdrojů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42868" y="6297282"/>
            <a:ext cx="5184475" cy="560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100" b="1" dirty="0"/>
              <a:t>PhDr. Libor Frank, Ph.D.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100" b="1" dirty="0"/>
              <a:t>Vedoucí Oddělení bezpečnostních a obranných studií</a:t>
            </a:r>
          </a:p>
        </p:txBody>
      </p:sp>
    </p:spTree>
    <p:extLst>
      <p:ext uri="{BB962C8B-B14F-4D97-AF65-F5344CB8AC3E}">
        <p14:creationId xmlns:p14="http://schemas.microsoft.com/office/powerpoint/2010/main" val="278914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080000"/>
            <a:ext cx="9144000" cy="722977"/>
          </a:xfrm>
        </p:spPr>
        <p:txBody>
          <a:bodyPr lIns="540000" tIns="108000" rIns="540000" bIns="108000">
            <a:noAutofit/>
          </a:bodyPr>
          <a:lstStyle/>
          <a:p>
            <a:r>
              <a:rPr lang="cs-CZ" sz="4000" dirty="0">
                <a:latin typeface="+mn-lt"/>
              </a:rPr>
              <a:t>Semináře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00000"/>
            <a:ext cx="9144000" cy="4520240"/>
          </a:xfrm>
        </p:spPr>
        <p:txBody>
          <a:bodyPr lIns="540000" tIns="108000" rIns="540000" bIns="108000">
            <a:noAutofit/>
          </a:bodyPr>
          <a:lstStyle/>
          <a:p>
            <a:r>
              <a:rPr lang="cs-CZ" sz="2400" dirty="0">
                <a:latin typeface="+mn-lt"/>
              </a:rPr>
              <a:t>Prostor pro diskusi a zejména provedení individuálních prezentací</a:t>
            </a:r>
          </a:p>
          <a:p>
            <a:r>
              <a:rPr lang="cs-CZ" sz="2400" dirty="0">
                <a:latin typeface="+mn-lt"/>
              </a:rPr>
              <a:t>Každý student bude zpracovávat, prezentovat a v diskusi obhajovat individuální prezentaci na určené téma </a:t>
            </a:r>
            <a:br>
              <a:rPr lang="cs-CZ" sz="2400" dirty="0">
                <a:latin typeface="+mn-lt"/>
              </a:rPr>
            </a:br>
            <a:r>
              <a:rPr lang="cs-CZ" sz="2400" dirty="0">
                <a:latin typeface="+mn-lt"/>
              </a:rPr>
              <a:t>a ve stanoveném termínu</a:t>
            </a:r>
          </a:p>
          <a:p>
            <a:r>
              <a:rPr lang="cs-CZ" sz="2400" dirty="0">
                <a:latin typeface="+mn-lt"/>
              </a:rPr>
              <a:t>Informace k tématům, požadavky na obsah, formu a způsob zpracování a provedení prezentace budou detailně vysvětleny na prvním semináři v předmětu</a:t>
            </a:r>
            <a:endParaRPr lang="cs-CZ" sz="2400" dirty="0">
              <a:solidFill>
                <a:srgbClr val="FF0000"/>
              </a:solidFill>
              <a:latin typeface="+mn-lt"/>
            </a:endParaRPr>
          </a:p>
          <a:p>
            <a:endParaRPr lang="cs-CZ" sz="2400" dirty="0">
              <a:latin typeface="+mn-lt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42868" y="6297282"/>
            <a:ext cx="5184475" cy="560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100" b="1" dirty="0"/>
              <a:t>PhDr. Libor Frank, Ph.D.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100" b="1" dirty="0"/>
              <a:t>Vedoucí Oddělení bezpečnostních a obranných studií</a:t>
            </a:r>
          </a:p>
        </p:txBody>
      </p:sp>
    </p:spTree>
    <p:extLst>
      <p:ext uri="{BB962C8B-B14F-4D97-AF65-F5344CB8AC3E}">
        <p14:creationId xmlns:p14="http://schemas.microsoft.com/office/powerpoint/2010/main" val="90184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BVSS-CJ.potx" id="{A4EE3482-C7E7-4748-BC80-4268F9D2F51C}" vid="{B2EB7585-D42E-4A08-B706-706847D111C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BC9AB1CB4DAF84B9A9BC050D4F87B6C" ma:contentTypeVersion="17" ma:contentTypeDescription="Vytvoří nový dokument" ma:contentTypeScope="" ma:versionID="d06c21a214711141c7639e31c699ca7e">
  <xsd:schema xmlns:xsd="http://www.w3.org/2001/XMLSchema" xmlns:xs="http://www.w3.org/2001/XMLSchema" xmlns:p="http://schemas.microsoft.com/office/2006/metadata/properties" xmlns:ns2="056c7705-e4fe-427b-9041-9aa33a921b69" xmlns:ns3="8c3d620d-323d-41a4-901e-9a3f883c3f5a" targetNamespace="http://schemas.microsoft.com/office/2006/metadata/properties" ma:root="true" ma:fieldsID="00816ce998f8ada6c798219f84e422f2" ns2:_="" ns3:_="">
    <xsd:import namespace="056c7705-e4fe-427b-9041-9aa33a921b69"/>
    <xsd:import namespace="8c3d620d-323d-41a4-901e-9a3f883c3f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6c7705-e4fe-427b-9041-9aa33a921b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Značky obrázků" ma:readOnly="false" ma:fieldId="{5cf76f15-5ced-4ddc-b409-7134ff3c332f}" ma:taxonomyMulti="true" ma:sspId="fcb7fd1e-3125-4b98-ae4a-97bb18aad1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3d620d-323d-41a4-901e-9a3f883c3f5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72ff7eb-2b5a-44d8-92b8-387d655c8855}" ma:internalName="TaxCatchAll" ma:showField="CatchAllData" ma:web="8c3d620d-323d-41a4-901e-9a3f883c3f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56c7705-e4fe-427b-9041-9aa33a921b69">
      <Terms xmlns="http://schemas.microsoft.com/office/infopath/2007/PartnerControls"/>
    </lcf76f155ced4ddcb4097134ff3c332f>
    <TaxCatchAll xmlns="8c3d620d-323d-41a4-901e-9a3f883c3f5a" xsi:nil="true"/>
  </documentManagement>
</p:properties>
</file>

<file path=customXml/itemProps1.xml><?xml version="1.0" encoding="utf-8"?>
<ds:datastoreItem xmlns:ds="http://schemas.openxmlformats.org/officeDocument/2006/customXml" ds:itemID="{517F61C5-2174-4B5C-8120-B74946B797C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A19FA8-1527-4077-A713-4D1D775B3B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6c7705-e4fe-427b-9041-9aa33a921b69"/>
    <ds:schemaRef ds:uri="8c3d620d-323d-41a4-901e-9a3f883c3f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0918860-63E9-4DF4-8D68-75AA676B27E4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sharepoint/v3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7e71478f-d649-42ce-a393-d69bed8d0e0c"/>
    <ds:schemaRef ds:uri="http://www.w3.org/XML/1998/namespace"/>
    <ds:schemaRef ds:uri="056c7705-e4fe-427b-9041-9aa33a921b69"/>
    <ds:schemaRef ds:uri="8c3d620d-323d-41a4-901e-9a3f883c3f5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CBVSS-CJ</Template>
  <TotalTime>449</TotalTime>
  <Words>787</Words>
  <Application>Microsoft Office PowerPoint</Application>
  <PresentationFormat>Předvádění na obrazovce (4:3)</PresentationFormat>
  <Paragraphs>90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Motiv Office</vt:lpstr>
      <vt:lpstr>Bezpečnost a obrana státu  Úvod do studia předmětu  (Prezenční studium)</vt:lpstr>
      <vt:lpstr>PhDr. Libor Frank, Ph.D.</vt:lpstr>
      <vt:lpstr>Vyučující v předmětu</vt:lpstr>
      <vt:lpstr>Cíle a zaměření předmětu</vt:lpstr>
      <vt:lpstr>Tématika předmětu</vt:lpstr>
      <vt:lpstr>Tématika předmětu</vt:lpstr>
      <vt:lpstr>Studijní zdroje</vt:lpstr>
      <vt:lpstr>Přednášky</vt:lpstr>
      <vt:lpstr>Semináře</vt:lpstr>
      <vt:lpstr>Hodnocení studijních výsledků</vt:lpstr>
      <vt:lpstr>Děkuji za pozornost. Dotazy?</vt:lpstr>
    </vt:vector>
  </TitlesOfParts>
  <Company>Univerzita obrany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Vyhodnocení evaluačního dotazníku v předmětu ZBOS KVD D2 2020/2021</dc:title>
  <dc:creator>Frank Libor</dc:creator>
  <cp:lastModifiedBy>Libor Frank</cp:lastModifiedBy>
  <cp:revision>161</cp:revision>
  <dcterms:created xsi:type="dcterms:W3CDTF">2021-05-12T08:09:22Z</dcterms:created>
  <dcterms:modified xsi:type="dcterms:W3CDTF">2024-03-15T17:14:10Z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0x010100BBC9AB1CB4DAF84B9A9BC050D4F87B6C</vt:lpwstr>
  </property>
  <property fmtid="{D5CDD505-2E9C-101B-9397-08002B2CF9AE}" pid="3" name="_dlc_DocIdItemGuid">
    <vt:lpwstr>aff17e44-2eed-45f3-9131-11f9f157efac</vt:lpwstr>
  </property>
</Properties>
</file>