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3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Principy a požadavky na velení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14536"/>
            <a:ext cx="5058032" cy="448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500" b="1" dirty="0"/>
              <a:t>Katedra </a:t>
            </a:r>
            <a:r>
              <a:rPr lang="cs-CZ" sz="1500" b="1" dirty="0" smtClean="0"/>
              <a:t>teorie vojenství, </a:t>
            </a:r>
            <a:r>
              <a:rPr lang="cs-CZ" sz="1500" b="1" dirty="0"/>
              <a:t>Fakulta vojenského </a:t>
            </a:r>
            <a:r>
              <a:rPr lang="cs-CZ" sz="1500" b="1" dirty="0" err="1"/>
              <a:t>leadershipu</a:t>
            </a:r>
            <a:endParaRPr lang="cs-CZ" sz="15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500" b="1" dirty="0"/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 smtClean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 smtClean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400" b="1" dirty="0" smtClean="0"/>
              <a:t>major </a:t>
            </a:r>
            <a:r>
              <a:rPr lang="cs-CZ" sz="1400" b="1" dirty="0"/>
              <a:t>JUDr. </a:t>
            </a:r>
            <a:r>
              <a:rPr lang="cs-CZ" sz="1400" b="1" dirty="0" err="1"/>
              <a:t>et</a:t>
            </a:r>
            <a:r>
              <a:rPr lang="cs-CZ" sz="1400" b="1" dirty="0"/>
              <a:t> PhDr. Stanislav </a:t>
            </a:r>
            <a:r>
              <a:rPr lang="cs-CZ" sz="1400" b="1" dirty="0" err="1"/>
              <a:t>Polnar</a:t>
            </a:r>
            <a:r>
              <a:rPr lang="cs-CZ" sz="1400" b="1" dirty="0"/>
              <a:t>, </a:t>
            </a:r>
            <a:r>
              <a:rPr lang="cs-CZ" sz="1400" b="1" dirty="0" err="1"/>
              <a:t>Ph.D</a:t>
            </a:r>
            <a:r>
              <a:rPr lang="cs-CZ" sz="1400" b="1" dirty="0"/>
              <a:t>. </a:t>
            </a:r>
            <a:r>
              <a:rPr lang="cs-CZ" sz="1400" b="1" dirty="0" err="1"/>
              <a:t>et</a:t>
            </a:r>
            <a:r>
              <a:rPr lang="cs-CZ" sz="1400" b="1" dirty="0"/>
              <a:t> </a:t>
            </a:r>
            <a:r>
              <a:rPr lang="cs-CZ" sz="1400" b="1" dirty="0" err="1"/>
              <a:t>Ph.D</a:t>
            </a:r>
            <a:r>
              <a:rPr lang="cs-CZ" sz="1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Cíl: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Seznámit posluchače se základními pojmy a teoretickými přístupy k problematice velení vojskům</a:t>
            </a:r>
          </a:p>
          <a:p>
            <a:endParaRPr lang="cs-CZ" sz="2000" dirty="0"/>
          </a:p>
          <a:p>
            <a:r>
              <a:rPr lang="cs-CZ" sz="2000" dirty="0" smtClean="0"/>
              <a:t>Vytvořit podmínky pro detailnější studium problematiky v navazujících učebních předmětech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7944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Struktura přednášky: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Úvod</a:t>
            </a:r>
          </a:p>
          <a:p>
            <a:endParaRPr lang="cs-CZ" sz="2000" dirty="0" smtClean="0"/>
          </a:p>
          <a:p>
            <a:r>
              <a:rPr lang="cs-CZ" sz="2000" dirty="0" smtClean="0"/>
              <a:t>Základní charakteristika velení</a:t>
            </a:r>
          </a:p>
          <a:p>
            <a:endParaRPr lang="cs-CZ" sz="2000" dirty="0" smtClean="0"/>
          </a:p>
          <a:p>
            <a:r>
              <a:rPr lang="cs-CZ" sz="2000" dirty="0" smtClean="0"/>
              <a:t>Požadavky na velení, jeho principy</a:t>
            </a:r>
          </a:p>
          <a:p>
            <a:endParaRPr lang="cs-CZ" sz="2000" dirty="0"/>
          </a:p>
          <a:p>
            <a:r>
              <a:rPr lang="cs-CZ" sz="2000" dirty="0" smtClean="0"/>
              <a:t>Typy, úrovně a mechanismus velení a řízení</a:t>
            </a:r>
          </a:p>
          <a:p>
            <a:endParaRPr lang="cs-CZ" sz="2000" dirty="0" smtClean="0"/>
          </a:p>
          <a:p>
            <a:r>
              <a:rPr lang="cs-CZ" sz="2000" dirty="0" smtClean="0"/>
              <a:t>Závěr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6291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Úvod – velení vojskům v ozbrojených konfliktech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Nejprve úzce spojeno s osobností velitele (panovníka, vojevůdce), tedy jednotlivce</a:t>
            </a:r>
          </a:p>
          <a:p>
            <a:endParaRPr lang="cs-CZ" sz="2000" dirty="0"/>
          </a:p>
          <a:p>
            <a:r>
              <a:rPr lang="cs-CZ" sz="2000" dirty="0" smtClean="0"/>
              <a:t>Později aplikace široké štábní podpory</a:t>
            </a:r>
          </a:p>
          <a:p>
            <a:endParaRPr lang="cs-CZ" sz="2000" dirty="0"/>
          </a:p>
          <a:p>
            <a:r>
              <a:rPr lang="cs-CZ" sz="2000" dirty="0" smtClean="0"/>
              <a:t>Souhrnný pojem: strategie, tedy vedení vojska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5406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Zdroje: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Kolektiv autorů. </a:t>
            </a:r>
            <a:r>
              <a:rPr lang="cs-CZ" sz="2000" b="1" dirty="0" smtClean="0"/>
              <a:t>Úvod do studia vojenského umění</a:t>
            </a:r>
            <a:r>
              <a:rPr lang="cs-CZ" sz="2000" dirty="0" smtClean="0"/>
              <a:t>. UO FVL, Brno 2015. 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Jiří ČERNÝ-Petr HRŮZA-Vítězslav JAROŠ. </a:t>
            </a:r>
            <a:r>
              <a:rPr lang="cs-CZ" sz="2000" b="1" dirty="0" smtClean="0"/>
              <a:t>Systém velení a řízení v operacích: pomůcka. </a:t>
            </a:r>
            <a:r>
              <a:rPr lang="cs-CZ" sz="2000" dirty="0" smtClean="0"/>
              <a:t>UO, Brno 2011.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 smtClean="0"/>
              <a:t>PUB-53-01-1</a:t>
            </a:r>
            <a:r>
              <a:rPr lang="cs-CZ" sz="2000" b="1" dirty="0" smtClean="0"/>
              <a:t>. Velení a řízení v operacích. </a:t>
            </a:r>
            <a:r>
              <a:rPr lang="cs-CZ" sz="2000" dirty="0" smtClean="0"/>
              <a:t>Vyškov 2006. </a:t>
            </a:r>
          </a:p>
        </p:txBody>
      </p:sp>
    </p:spTree>
    <p:extLst>
      <p:ext uri="{BB962C8B-B14F-4D97-AF65-F5344CB8AC3E}">
        <p14:creationId xmlns:p14="http://schemas.microsoft.com/office/powerpoint/2010/main" val="3599371259"/>
      </p:ext>
    </p:extLst>
  </p:cSld>
  <p:clrMapOvr>
    <a:masterClrMapping/>
  </p:clrMapOvr>
</p:sld>
</file>

<file path=ppt/theme/theme1.xml><?xml version="1.0" encoding="utf-8"?>
<a:theme xmlns:a="http://schemas.openxmlformats.org/drawingml/2006/main" name="FVL-CJ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" id="{20AA89F3-A9E2-45B9-AD6D-801FEB10CACD}" vid="{36A5FA52-326F-444D-9FE7-53483EFB25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Props1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643AA17-3549-406E-B158-F01765B5ABBC}">
  <ds:schemaRefs>
    <ds:schemaRef ds:uri="e934d7ba-d00a-4f08-ad66-67ce6f4199d0"/>
    <ds:schemaRef ds:uri="http://schemas.microsoft.com/office/2006/metadata/properties"/>
    <ds:schemaRef ds:uri="http://purl.org/dc/elements/1.1/"/>
    <ds:schemaRef ds:uri="http://schemas.microsoft.com/office/infopath/2007/PartnerControls"/>
    <ds:schemaRef ds:uri="f242274d-c577-47b4-9953-4e44103112f8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7830</TotalTime>
  <Words>153</Words>
  <Application>Microsoft Office PowerPoint</Application>
  <PresentationFormat>Předvádění na obrazovce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FVL-CJ</vt:lpstr>
      <vt:lpstr>Principy a požadavky na velení </vt:lpstr>
      <vt:lpstr>Cíl:</vt:lpstr>
      <vt:lpstr>Struktura přednášky:</vt:lpstr>
      <vt:lpstr>Úvod – velení vojskům v ozbrojených konfliktech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Military Thinking in the Czech Republic Armed Forces</dc:title>
  <dc:creator>f24</dc:creator>
  <cp:lastModifiedBy>Polnar Stanislav</cp:lastModifiedBy>
  <cp:revision>113</cp:revision>
  <cp:lastPrinted>2019-06-24T09:07:32Z</cp:lastPrinted>
  <dcterms:created xsi:type="dcterms:W3CDTF">2019-03-25T18:27:44Z</dcterms:created>
  <dcterms:modified xsi:type="dcterms:W3CDTF">2020-07-07T11:55:57Z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