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sldIdLst>
    <p:sldId id="256" r:id="rId2"/>
    <p:sldId id="306" r:id="rId3"/>
    <p:sldId id="268" r:id="rId4"/>
    <p:sldId id="269" r:id="rId5"/>
    <p:sldId id="299" r:id="rId6"/>
    <p:sldId id="300" r:id="rId7"/>
    <p:sldId id="272" r:id="rId8"/>
    <p:sldId id="273" r:id="rId9"/>
    <p:sldId id="274" r:id="rId10"/>
    <p:sldId id="275" r:id="rId11"/>
    <p:sldId id="277" r:id="rId12"/>
    <p:sldId id="307" r:id="rId13"/>
    <p:sldId id="308" r:id="rId14"/>
    <p:sldId id="309" r:id="rId15"/>
    <p:sldId id="310" r:id="rId16"/>
    <p:sldId id="311" r:id="rId17"/>
    <p:sldId id="301" r:id="rId18"/>
    <p:sldId id="282" r:id="rId19"/>
    <p:sldId id="312" r:id="rId20"/>
    <p:sldId id="313" r:id="rId21"/>
    <p:sldId id="302" r:id="rId22"/>
    <p:sldId id="303" r:id="rId23"/>
    <p:sldId id="304" r:id="rId24"/>
    <p:sldId id="30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54881-8E28-461E-938C-ECDB14EDFBC1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E4996A-E5DE-41F3-A8CB-FD2529140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41375" y="241300"/>
            <a:ext cx="5233988" cy="3925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4306888"/>
            <a:ext cx="5989637" cy="4181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36E3-4126-4A40-95D0-071D0EE50EAC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BFD4-DAAF-4EE2-BD4C-70287D2B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A0C1-9410-4DDF-9B44-9151E4FB8001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5397-F200-479D-AEC0-3B1EDC39B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3DF0-4F9B-4C79-9331-350F3A6B2DF3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0A7A-ECA5-46E7-9243-444A95564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6306-8F7A-4EDF-8D2B-84B33F08E578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627D-A7CB-4CE1-BDCB-8541B89112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8FA7-55C6-4DDC-AF12-ED33ED3E55A1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757F-2856-41D8-9F9C-BBB38322CD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1802-CB82-4190-8785-A9803C15292D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2C49A-5675-4283-8DD9-25B3C9AC9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09E2-CA26-4658-B550-7CCE23496FBE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132F-4313-4289-BD19-A48C8D5A0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0E04C-8CE8-422D-9F48-86C4415C6B0E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0BC7-A86B-4F01-951B-47DD7B192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4D41-2E2D-4DB5-ADDB-5F9C1C036610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7111-8346-4D40-B2BD-8EA29C68AE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BE31-3E16-4CEE-B25A-44F78F397568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35489-2AA5-407C-9468-66327466E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29D6-D8F2-40B5-849C-8FF99B6A9FE8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AA9E-2836-463D-AED9-1A3631F2C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DC816-2FEB-4A66-840B-E6FDF45E3E25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5A58-EF30-4C5E-9F6A-4D70F0414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E510-39F5-41E0-9DA1-0AF8CA3545F1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FDDF-E841-4AD4-852E-64C4013EC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E26B248-F76E-42AA-99C6-0A3E4C390747}" type="datetimeFigureOut">
              <a:rPr lang="cs-CZ"/>
              <a:pPr>
                <a:defRPr/>
              </a:pPr>
              <a:t>27.3.2012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19460AA-829D-45EF-AD92-10B27F77B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3" r:id="rId2"/>
    <p:sldLayoutId id="2147483915" r:id="rId3"/>
    <p:sldLayoutId id="2147483912" r:id="rId4"/>
    <p:sldLayoutId id="2147483916" r:id="rId5"/>
    <p:sldLayoutId id="2147483911" r:id="rId6"/>
    <p:sldLayoutId id="2147483910" r:id="rId7"/>
    <p:sldLayoutId id="2147483917" r:id="rId8"/>
    <p:sldLayoutId id="2147483909" r:id="rId9"/>
    <p:sldLayoutId id="2147483908" r:id="rId10"/>
    <p:sldLayoutId id="2147483907" r:id="rId11"/>
    <p:sldLayoutId id="2147483906" r:id="rId12"/>
    <p:sldLayoutId id="214748390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cs-CZ" sz="4900" cap="none" smtClean="0">
                <a:solidFill>
                  <a:schemeClr val="tx1"/>
                </a:solidFill>
                <a:latin typeface="Cambria" pitchFamily="18" charset="0"/>
              </a:rPr>
              <a:t>Bezpečnostní technologie I</a:t>
            </a:r>
            <a:br>
              <a:rPr lang="cs-CZ" sz="4900" cap="none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Počítačové sítě - Ethernet</a:t>
            </a:r>
            <a:b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 Josef Kaderka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6387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5954713"/>
            <a:ext cx="4875213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Podvrstva MAC (</a:t>
            </a:r>
            <a:r>
              <a:rPr lang="en-US" smtClean="0"/>
              <a:t>Media Access Control</a:t>
            </a:r>
            <a:r>
              <a:rPr lang="cs-CZ" smtClean="0"/>
              <a:t> – řízení přístupu k médiu</a:t>
            </a:r>
            <a:r>
              <a:rPr lang="en-US" smtClean="0"/>
              <a:t>)</a:t>
            </a:r>
            <a:endParaRPr lang="cs-CZ" smtClean="0"/>
          </a:p>
          <a:p>
            <a:pPr marL="539750" lvl="1" eaLnBrk="1" hangingPunct="1"/>
            <a:r>
              <a:rPr lang="cs-CZ" smtClean="0"/>
              <a:t>Zapouzdřuje data</a:t>
            </a:r>
          </a:p>
          <a:p>
            <a:pPr marL="901700" lvl="2" eaLnBrk="1" hangingPunct="1"/>
            <a:r>
              <a:rPr lang="cs-CZ" smtClean="0"/>
              <a:t>Odděluje rámce</a:t>
            </a:r>
          </a:p>
          <a:p>
            <a:pPr marL="901700" lvl="2" eaLnBrk="1" hangingPunct="1"/>
            <a:r>
              <a:rPr lang="cs-CZ" smtClean="0"/>
              <a:t>Vytváří adresy</a:t>
            </a:r>
          </a:p>
          <a:p>
            <a:pPr marL="901700" lvl="2" eaLnBrk="1" hangingPunct="1"/>
            <a:r>
              <a:rPr lang="cs-CZ" smtClean="0"/>
              <a:t>Detekuje chyby</a:t>
            </a:r>
          </a:p>
          <a:p>
            <a:pPr marL="539750" lvl="1" eaLnBrk="1" hangingPunct="1"/>
            <a:r>
              <a:rPr lang="cs-CZ" smtClean="0"/>
              <a:t>Řízení přístupu k médiu</a:t>
            </a:r>
          </a:p>
          <a:p>
            <a:pPr marL="901700" lvl="2" eaLnBrk="1" hangingPunct="1"/>
            <a:r>
              <a:rPr lang="cs-CZ" smtClean="0"/>
              <a:t>Řídí umisťování rámce z a do média</a:t>
            </a:r>
          </a:p>
          <a:p>
            <a:pPr marL="901700" lvl="2" eaLnBrk="1" hangingPunct="1"/>
            <a:r>
              <a:rPr lang="cs-CZ" smtClean="0"/>
              <a:t>Obnovuje komunikaci s médiem po mimořádných stavech</a:t>
            </a:r>
            <a:endParaRPr lang="en-US" smtClean="0"/>
          </a:p>
        </p:txBody>
      </p:sp>
      <p:sp>
        <p:nvSpPr>
          <p:cNvPr id="47110" name="Rectangle 6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Ethernet a fyzická a linková vrstva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435975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/>
              <a:t>Fun</a:t>
            </a:r>
            <a:r>
              <a:rPr lang="cs-CZ" sz="3600" smtClean="0"/>
              <a:t>k</a:t>
            </a:r>
            <a:r>
              <a:rPr lang="en-US" sz="3600" smtClean="0"/>
              <a:t>c</a:t>
            </a:r>
            <a:r>
              <a:rPr lang="cs-CZ" sz="3600" smtClean="0"/>
              <a:t>e a c</a:t>
            </a:r>
            <a:r>
              <a:rPr lang="en-US" sz="3600" smtClean="0"/>
              <a:t>hara</a:t>
            </a:r>
            <a:r>
              <a:rPr lang="cs-CZ" sz="3600" smtClean="0"/>
              <a:t>k</a:t>
            </a:r>
            <a:r>
              <a:rPr lang="en-US" sz="3600" smtClean="0"/>
              <a:t>teristi</a:t>
            </a:r>
            <a:r>
              <a:rPr lang="cs-CZ" sz="3600" smtClean="0"/>
              <a:t>ky metody řízení </a:t>
            </a:r>
            <a:r>
              <a:rPr lang="en-US" sz="3600" smtClean="0"/>
              <a:t> </a:t>
            </a:r>
            <a:r>
              <a:rPr lang="cs-CZ" sz="3600" smtClean="0"/>
              <a:t>přístupu k médiu u klasického Ethernetu</a:t>
            </a:r>
            <a:endParaRPr lang="en-US" sz="3600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655638" y="1916113"/>
            <a:ext cx="7940675" cy="4552950"/>
          </a:xfrm>
        </p:spPr>
        <p:txBody>
          <a:bodyPr/>
          <a:lstStyle/>
          <a:p>
            <a:pPr eaLnBrk="1" hangingPunct="1"/>
            <a:r>
              <a:rPr lang="cs-CZ" smtClean="0"/>
              <a:t>Metoda CSMA/CD</a:t>
            </a:r>
          </a:p>
          <a:p>
            <a:pPr lvl="1" eaLnBrk="1" hangingPunct="1"/>
            <a:r>
              <a:rPr lang="cs-CZ" smtClean="0"/>
              <a:t>Carrier Sense Multiple Access with Collision Detection</a:t>
            </a:r>
          </a:p>
          <a:p>
            <a:pPr lvl="1" eaLnBrk="1" hangingPunct="1"/>
            <a:r>
              <a:rPr lang="cs-CZ" smtClean="0"/>
              <a:t>(Vícenásobný přístup s detekcí nosné a detekcí kolize)</a:t>
            </a:r>
          </a:p>
          <a:p>
            <a:pPr lvl="2" eaLnBrk="1" hangingPunct="1"/>
            <a:r>
              <a:rPr lang="cs-CZ" smtClean="0"/>
              <a:t>Sdílené médium</a:t>
            </a:r>
          </a:p>
          <a:p>
            <a:pPr lvl="2" eaLnBrk="1" hangingPunct="1"/>
            <a:r>
              <a:rPr lang="cs-CZ" smtClean="0"/>
              <a:t>Napřed naslouchání, je-li klid, pak vysílání</a:t>
            </a:r>
          </a:p>
          <a:p>
            <a:pPr lvl="2" eaLnBrk="1" hangingPunct="1"/>
            <a:r>
              <a:rPr lang="cs-CZ" smtClean="0"/>
              <a:t>Pokud takto postupuje více stanic současně, nastane kolize</a:t>
            </a:r>
          </a:p>
          <a:p>
            <a:pPr lvl="3" eaLnBrk="1" hangingPunct="1"/>
            <a:r>
              <a:rPr lang="cs-CZ" smtClean="0"/>
              <a:t>Kolize je normální událost</a:t>
            </a:r>
          </a:p>
          <a:p>
            <a:pPr lvl="3" eaLnBrk="1" hangingPunct="1"/>
            <a:r>
              <a:rPr lang="cs-CZ" smtClean="0"/>
              <a:t>Řeší se odmlčením stanic na náhodnou, exponenciálně se zvětšující dobu</a:t>
            </a:r>
          </a:p>
          <a:p>
            <a:pPr lvl="1" eaLnBrk="1" hangingPunct="1"/>
            <a:endParaRPr lang="en-US" smtClean="0"/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875213"/>
            <a:ext cx="569753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Ethernet – formát rámce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07413" cy="4492625"/>
          </a:xfrm>
        </p:spPr>
        <p:txBody>
          <a:bodyPr/>
          <a:lstStyle/>
          <a:p>
            <a:r>
              <a:rPr lang="cs-CZ" smtClean="0"/>
              <a:t>Ethernet -  užívá čtyř druhů rámců, nejčastější jsou</a:t>
            </a:r>
            <a:endParaRPr lang="cs-CZ" smtClean="0">
              <a:solidFill>
                <a:schemeClr val="tx2"/>
              </a:solidFill>
            </a:endParaRPr>
          </a:p>
          <a:p>
            <a:pPr marL="742950" lvl="1" indent="-285750"/>
            <a:r>
              <a:rPr lang="cs-CZ" smtClean="0"/>
              <a:t>Ethernet (Ethernet_II, Ethernet ARPA/DARPA, DIX)</a:t>
            </a:r>
          </a:p>
          <a:p>
            <a:pPr marL="742950" lvl="1" indent="-285750"/>
            <a:endParaRPr lang="cs-CZ" smtClean="0"/>
          </a:p>
          <a:p>
            <a:pPr marL="742950" lvl="1" indent="-285750"/>
            <a:endParaRPr lang="cs-CZ" smtClean="0"/>
          </a:p>
          <a:p>
            <a:pPr marL="742950" lvl="1" indent="-285750"/>
            <a:endParaRPr lang="cs-CZ" smtClean="0"/>
          </a:p>
          <a:p>
            <a:pPr marL="742950" lvl="1" indent="-285750"/>
            <a:r>
              <a:rPr lang="cs-CZ" smtClean="0"/>
              <a:t>IEEE 802.3 (802.2 - LLC) – užíván méně</a:t>
            </a:r>
          </a:p>
          <a:p>
            <a:pPr marL="742950" lvl="1" indent="-285750"/>
            <a:endParaRPr lang="cs-CZ" smtClean="0"/>
          </a:p>
          <a:p>
            <a:pPr marL="742950" lvl="1" indent="-285750"/>
            <a:endParaRPr lang="cs-CZ" smtClean="0"/>
          </a:p>
          <a:p>
            <a:pPr marL="742950" lvl="1" indent="-285750"/>
            <a:endParaRPr lang="cs-CZ" smtClean="0"/>
          </a:p>
          <a:p>
            <a:pPr marL="742950" lvl="1" indent="-285750"/>
            <a:endParaRPr lang="cs-CZ" smtClean="0"/>
          </a:p>
          <a:p>
            <a:pPr marL="742950" lvl="1" indent="-285750"/>
            <a:r>
              <a:rPr lang="cs-CZ" smtClean="0"/>
              <a:t>Zbývající typy rámců se prakticky nevyskytují</a:t>
            </a:r>
          </a:p>
          <a:p>
            <a:pPr marL="742950" lvl="1" indent="-285750">
              <a:buFont typeface="Arial" charset="0"/>
              <a:buNone/>
            </a:pPr>
            <a:r>
              <a:rPr lang="cs-CZ" smtClean="0"/>
              <a:t>    	</a:t>
            </a:r>
            <a:r>
              <a:rPr lang="cs-CZ" sz="1600" smtClean="0"/>
              <a:t>Preambule: 7x (8x) 10101010, SFD: 10101011,</a:t>
            </a:r>
            <a:br>
              <a:rPr lang="cs-CZ" sz="1600" smtClean="0"/>
            </a:br>
            <a:r>
              <a:rPr lang="cs-CZ" sz="1600" smtClean="0"/>
              <a:t>FCS (Frame Check Sequence) – kontrolní součet; nesouhlasí-li, rámec se zahazuje</a:t>
            </a:r>
          </a:p>
          <a:p>
            <a:pPr>
              <a:buFont typeface="Arial" charset="0"/>
              <a:buNone/>
            </a:pPr>
            <a:endParaRPr lang="cs-CZ" sz="2000" smtClean="0"/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1589088" y="4076700"/>
            <a:ext cx="7086600" cy="1143000"/>
            <a:chOff x="768" y="1584"/>
            <a:chExt cx="4464" cy="720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76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Preambule</a:t>
              </a:r>
            </a:p>
            <a:p>
              <a:pPr algn="ctr" eaLnBrk="0" hangingPunct="0"/>
              <a:r>
                <a:rPr lang="cs-CZ" sz="1600">
                  <a:solidFill>
                    <a:srgbClr val="FE3526"/>
                  </a:solidFill>
                  <a:latin typeface="Calibri" pitchFamily="34" charset="0"/>
                </a:rPr>
                <a:t>7 B</a:t>
              </a: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1392" y="1680"/>
              <a:ext cx="33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SFD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1 B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1728" y="1680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Cílová</a:t>
              </a:r>
              <a:br>
                <a:rPr lang="cs-CZ" sz="1600">
                  <a:latin typeface="Calibri" pitchFamily="34" charset="0"/>
                </a:rPr>
              </a:br>
              <a:r>
                <a:rPr lang="cs-CZ" sz="1600">
                  <a:latin typeface="Calibri" pitchFamily="34" charset="0"/>
                </a:rPr>
                <a:t>adresa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6 B</a:t>
              </a: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2400" y="1680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Zdrojová</a:t>
              </a:r>
              <a:br>
                <a:rPr lang="cs-CZ" sz="1600">
                  <a:latin typeface="Calibri" pitchFamily="34" charset="0"/>
                </a:rPr>
              </a:br>
              <a:r>
                <a:rPr lang="cs-CZ" sz="1600">
                  <a:latin typeface="Calibri" pitchFamily="34" charset="0"/>
                </a:rPr>
                <a:t>adresa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6 B</a:t>
              </a: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3072" y="1680"/>
              <a:ext cx="4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solidFill>
                    <a:srgbClr val="FE3526"/>
                  </a:solidFill>
                  <a:latin typeface="Calibri" pitchFamily="34" charset="0"/>
                </a:rPr>
                <a:t>Délka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2 B</a:t>
              </a: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4752" y="1680"/>
              <a:ext cx="4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FCS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4 B</a:t>
              </a:r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3552" y="168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3552" y="216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4320" y="15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 flipV="1">
              <a:off x="4320" y="192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>
              <a:off x="4368" y="19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368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V="1">
              <a:off x="4368" y="182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416" y="18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4368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4416" y="21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>
              <a:off x="3600" y="1680"/>
              <a:ext cx="7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802.2 Záhlaví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Data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2+48</a:t>
              </a:r>
              <a:r>
                <a:rPr lang="en-US" sz="1600">
                  <a:latin typeface="Calibri" pitchFamily="34" charset="0"/>
                </a:rPr>
                <a:t>÷</a:t>
              </a:r>
              <a:r>
                <a:rPr lang="cs-CZ" sz="1600">
                  <a:latin typeface="Calibri" pitchFamily="34" charset="0"/>
                </a:rPr>
                <a:t>1498 B</a:t>
              </a:r>
            </a:p>
          </p:txBody>
        </p:sp>
      </p:grpSp>
      <p:grpSp>
        <p:nvGrpSpPr>
          <p:cNvPr id="57367" name="Group 23"/>
          <p:cNvGrpSpPr>
            <a:grpSpLocks/>
          </p:cNvGrpSpPr>
          <p:nvPr/>
        </p:nvGrpSpPr>
        <p:grpSpPr bwMode="auto">
          <a:xfrm>
            <a:off x="1619250" y="2420938"/>
            <a:ext cx="7086600" cy="1143000"/>
            <a:chOff x="768" y="1584"/>
            <a:chExt cx="4464" cy="720"/>
          </a:xfrm>
        </p:grpSpPr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768" y="1680"/>
              <a:ext cx="62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57369" name="Rectangle 25"/>
            <p:cNvSpPr>
              <a:spLocks noChangeArrowheads="1"/>
            </p:cNvSpPr>
            <p:nvPr/>
          </p:nvSpPr>
          <p:spPr bwMode="auto">
            <a:xfrm>
              <a:off x="1392" y="1680"/>
              <a:ext cx="33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57370" name="Rectangle 26"/>
            <p:cNvSpPr>
              <a:spLocks noChangeArrowheads="1"/>
            </p:cNvSpPr>
            <p:nvPr/>
          </p:nvSpPr>
          <p:spPr bwMode="auto">
            <a:xfrm>
              <a:off x="1728" y="1680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Cílová</a:t>
              </a:r>
              <a:br>
                <a:rPr lang="cs-CZ" sz="1600">
                  <a:latin typeface="Calibri" pitchFamily="34" charset="0"/>
                </a:rPr>
              </a:br>
              <a:r>
                <a:rPr lang="cs-CZ" sz="1600">
                  <a:latin typeface="Calibri" pitchFamily="34" charset="0"/>
                </a:rPr>
                <a:t>adresa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6 B</a:t>
              </a:r>
            </a:p>
          </p:txBody>
        </p:sp>
        <p:sp>
          <p:nvSpPr>
            <p:cNvPr id="57371" name="Rectangle 27"/>
            <p:cNvSpPr>
              <a:spLocks noChangeArrowheads="1"/>
            </p:cNvSpPr>
            <p:nvPr/>
          </p:nvSpPr>
          <p:spPr bwMode="auto">
            <a:xfrm>
              <a:off x="2400" y="1680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Zdrojová</a:t>
              </a:r>
              <a:br>
                <a:rPr lang="cs-CZ" sz="1600">
                  <a:latin typeface="Calibri" pitchFamily="34" charset="0"/>
                </a:rPr>
              </a:br>
              <a:r>
                <a:rPr lang="cs-CZ" sz="1600">
                  <a:latin typeface="Calibri" pitchFamily="34" charset="0"/>
                </a:rPr>
                <a:t>adresa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6 B</a:t>
              </a:r>
            </a:p>
          </p:txBody>
        </p:sp>
        <p:sp>
          <p:nvSpPr>
            <p:cNvPr id="57372" name="Rectangle 28"/>
            <p:cNvSpPr>
              <a:spLocks noChangeArrowheads="1"/>
            </p:cNvSpPr>
            <p:nvPr/>
          </p:nvSpPr>
          <p:spPr bwMode="auto">
            <a:xfrm>
              <a:off x="3072" y="1680"/>
              <a:ext cx="4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solidFill>
                    <a:srgbClr val="FE3526"/>
                  </a:solidFill>
                  <a:latin typeface="Calibri" pitchFamily="34" charset="0"/>
                </a:rPr>
                <a:t>Typ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2 B</a:t>
              </a:r>
              <a:endParaRPr lang="cs-CZ" sz="2400">
                <a:latin typeface="Calibri" pitchFamily="34" charset="0"/>
              </a:endParaRPr>
            </a:p>
          </p:txBody>
        </p:sp>
        <p:sp>
          <p:nvSpPr>
            <p:cNvPr id="57373" name="Rectangle 29"/>
            <p:cNvSpPr>
              <a:spLocks noChangeArrowheads="1"/>
            </p:cNvSpPr>
            <p:nvPr/>
          </p:nvSpPr>
          <p:spPr bwMode="auto">
            <a:xfrm>
              <a:off x="4752" y="1680"/>
              <a:ext cx="4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FCS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4 B</a:t>
              </a:r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3552" y="168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3552" y="216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4320" y="15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 flipV="1">
              <a:off x="4320" y="192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4368" y="19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4368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 flipV="1">
              <a:off x="4368" y="182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1" name="Line 37"/>
            <p:cNvSpPr>
              <a:spLocks noChangeShapeType="1"/>
            </p:cNvSpPr>
            <p:nvPr/>
          </p:nvSpPr>
          <p:spPr bwMode="auto">
            <a:xfrm>
              <a:off x="4416" y="18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>
              <a:off x="4368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4416" y="21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3600" y="1680"/>
              <a:ext cx="7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1600">
                  <a:latin typeface="Calibri" pitchFamily="34" charset="0"/>
                </a:rPr>
                <a:t>Data</a:t>
              </a:r>
            </a:p>
            <a:p>
              <a:pPr algn="ctr" eaLnBrk="0" hangingPunct="0"/>
              <a:r>
                <a:rPr lang="cs-CZ" sz="1600">
                  <a:latin typeface="Calibri" pitchFamily="34" charset="0"/>
                </a:rPr>
                <a:t>46</a:t>
              </a:r>
              <a:r>
                <a:rPr lang="en-US">
                  <a:latin typeface="Calibri" pitchFamily="34" charset="0"/>
                </a:rPr>
                <a:t>÷</a:t>
              </a:r>
              <a:r>
                <a:rPr lang="cs-CZ" sz="1600">
                  <a:latin typeface="Calibri" pitchFamily="34" charset="0"/>
                </a:rPr>
                <a:t>1500 B</a:t>
              </a:r>
            </a:p>
          </p:txBody>
        </p:sp>
      </p:grp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1692275" y="2581275"/>
            <a:ext cx="1439863" cy="733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cs-CZ" sz="500">
              <a:latin typeface="Calibri" pitchFamily="34" charset="0"/>
            </a:endParaRPr>
          </a:p>
          <a:p>
            <a:pPr algn="ctr"/>
            <a:r>
              <a:rPr lang="cs-CZ" sz="1600">
                <a:latin typeface="Calibri" pitchFamily="34" charset="0"/>
              </a:rPr>
              <a:t>Preambule</a:t>
            </a:r>
          </a:p>
          <a:p>
            <a:pPr algn="ctr"/>
            <a:r>
              <a:rPr lang="cs-CZ" sz="1600">
                <a:solidFill>
                  <a:srgbClr val="FE3526"/>
                </a:solidFill>
                <a:latin typeface="Calibri" pitchFamily="34" charset="0"/>
              </a:rPr>
              <a:t>8 B</a:t>
            </a:r>
          </a:p>
          <a:p>
            <a:pPr algn="ctr"/>
            <a:endParaRPr lang="cs-CZ" sz="500">
              <a:solidFill>
                <a:srgbClr val="FE3526"/>
              </a:solidFill>
              <a:latin typeface="Calibri" pitchFamily="34" charset="0"/>
            </a:endParaRPr>
          </a:p>
        </p:txBody>
      </p:sp>
      <p:sp>
        <p:nvSpPr>
          <p:cNvPr id="57386" name="Text Box 7"/>
          <p:cNvSpPr txBox="1">
            <a:spLocks noChangeArrowheads="1"/>
          </p:cNvSpPr>
          <p:nvPr/>
        </p:nvSpPr>
        <p:spPr bwMode="auto">
          <a:xfrm>
            <a:off x="5268913" y="4997450"/>
            <a:ext cx="719137" cy="24765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&lt;600</a:t>
            </a:r>
            <a:endParaRPr lang="cs-CZ" sz="1200">
              <a:latin typeface="Calibri" pitchFamily="34" charset="0"/>
            </a:endParaRPr>
          </a:p>
        </p:txBody>
      </p:sp>
      <p:sp>
        <p:nvSpPr>
          <p:cNvPr id="57387" name="Text Box 8"/>
          <p:cNvSpPr txBox="1">
            <a:spLocks noChangeArrowheads="1"/>
          </p:cNvSpPr>
          <p:nvPr/>
        </p:nvSpPr>
        <p:spPr bwMode="auto">
          <a:xfrm>
            <a:off x="5300663" y="3341688"/>
            <a:ext cx="720725" cy="24765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&gt;=600</a:t>
            </a:r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Ethernet – pole Length/Type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07413" cy="4492625"/>
          </a:xfrm>
        </p:spPr>
        <p:txBody>
          <a:bodyPr/>
          <a:lstStyle/>
          <a:p>
            <a:r>
              <a:rPr lang="cs-CZ" sz="2800" smtClean="0"/>
              <a:t>Pole Typ/Délka (T/L - délka 2 oktety) určuje druh údajů vyšší vrstvy nesených v datové části rámce</a:t>
            </a:r>
          </a:p>
          <a:p>
            <a:r>
              <a:rPr lang="cs-CZ" sz="2800" smtClean="0"/>
              <a:t>Význam pole T/L</a:t>
            </a:r>
          </a:p>
          <a:p>
            <a:pPr marL="742950" lvl="1" indent="-285750"/>
            <a:r>
              <a:rPr lang="cs-CZ" sz="2400" smtClean="0"/>
              <a:t>T/L </a:t>
            </a:r>
            <a:r>
              <a:rPr lang="en-US" sz="2400" smtClean="0">
                <a:cs typeface="Arial" charset="0"/>
              </a:rPr>
              <a:t>≥</a:t>
            </a:r>
            <a:r>
              <a:rPr lang="en-US" sz="2400" smtClean="0"/>
              <a:t> 600 =&gt; </a:t>
            </a:r>
            <a:r>
              <a:rPr lang="cs-CZ" sz="2400" smtClean="0"/>
              <a:t>Ethernet_II </a:t>
            </a:r>
            <a:r>
              <a:rPr lang="en-US" sz="2400" smtClean="0"/>
              <a:t>=&gt; </a:t>
            </a:r>
            <a:r>
              <a:rPr lang="cs-CZ" sz="2400" smtClean="0"/>
              <a:t>(T/L=Protokol vyšší vrstvy)</a:t>
            </a:r>
          </a:p>
          <a:p>
            <a:pPr marL="1143000" lvl="2" indent="-228600"/>
            <a:r>
              <a:rPr lang="cs-CZ" sz="2000" smtClean="0"/>
              <a:t>0800 – IP, 0806 – ARP, 8137 – Novell IPX, atd</a:t>
            </a:r>
            <a:endParaRPr lang="en-US" sz="2000" smtClean="0"/>
          </a:p>
          <a:p>
            <a:pPr marL="742950" lvl="1" indent="-285750"/>
            <a:r>
              <a:rPr lang="cs-CZ" sz="2400" smtClean="0"/>
              <a:t>T/L </a:t>
            </a:r>
            <a:r>
              <a:rPr lang="en-US" sz="2400" smtClean="0"/>
              <a:t>&lt; 600 =&gt; </a:t>
            </a:r>
            <a:r>
              <a:rPr lang="cs-CZ" sz="2400" smtClean="0"/>
              <a:t>802.3 </a:t>
            </a:r>
            <a:r>
              <a:rPr lang="en-US" sz="2400" smtClean="0"/>
              <a:t>=&gt; </a:t>
            </a:r>
            <a:r>
              <a:rPr lang="cs-CZ" sz="2400" smtClean="0"/>
              <a:t>(T/L=</a:t>
            </a:r>
            <a:r>
              <a:rPr lang="en-US" sz="2400" smtClean="0"/>
              <a:t>d</a:t>
            </a:r>
            <a:r>
              <a:rPr lang="cs-CZ" sz="2400" smtClean="0"/>
              <a:t>é</a:t>
            </a:r>
            <a:r>
              <a:rPr lang="en-US" sz="2400" smtClean="0"/>
              <a:t>l</a:t>
            </a:r>
            <a:r>
              <a:rPr lang="cs-CZ" sz="2400" smtClean="0"/>
              <a:t>k</a:t>
            </a:r>
            <a:r>
              <a:rPr lang="en-US" sz="2400" smtClean="0"/>
              <a:t>a</a:t>
            </a:r>
            <a:r>
              <a:rPr lang="cs-CZ" sz="2400" smtClean="0"/>
              <a:t> – 2 B záhlaví LLC)</a:t>
            </a:r>
          </a:p>
          <a:p>
            <a:pPr marL="1143000" lvl="2" indent="-228600"/>
            <a:r>
              <a:rPr lang="cs-CZ" sz="2000" smtClean="0">
                <a:cs typeface="Arial" charset="0"/>
              </a:rPr>
              <a:t>0200 – délka datové části paketu činí 512 B (resp. 510 B )</a:t>
            </a:r>
            <a:endParaRPr lang="en-US" sz="2000" smtClean="0">
              <a:cs typeface="Arial" charset="0"/>
            </a:endParaRPr>
          </a:p>
          <a:p>
            <a:endParaRPr lang="cs-CZ" smtClean="0"/>
          </a:p>
        </p:txBody>
      </p:sp>
      <p:pic>
        <p:nvPicPr>
          <p:cNvPr id="58372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22300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Některé vlastnosti Ethernetu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r>
              <a:rPr lang="cs-CZ" smtClean="0"/>
              <a:t>Minimální délka rámce 64 B (bez preambule)</a:t>
            </a:r>
          </a:p>
          <a:p>
            <a:pPr marL="742950" lvl="1" indent="-285750"/>
            <a:r>
              <a:rPr lang="cs-CZ" smtClean="0"/>
              <a:t>6 + 6 B adresy, 2 B T/L, 46 B data, 4 B FCS </a:t>
            </a:r>
          </a:p>
          <a:p>
            <a:r>
              <a:rPr lang="cs-CZ" smtClean="0"/>
              <a:t>Maximální délka běžného rámce 1518 B</a:t>
            </a:r>
          </a:p>
          <a:p>
            <a:pPr marL="742950" lvl="1" indent="-285750"/>
            <a:r>
              <a:rPr lang="cs-CZ" smtClean="0"/>
              <a:t>6 + 6 B adresy, 2 B T/L, 1500 B data, 4 B FCS </a:t>
            </a:r>
          </a:p>
          <a:p>
            <a:r>
              <a:rPr lang="cs-CZ" smtClean="0"/>
              <a:t>Maximální délka tagovaného rámce 1522 B (viz VLAN)</a:t>
            </a:r>
          </a:p>
          <a:p>
            <a:pPr marL="742950" lvl="1" indent="-285750"/>
            <a:r>
              <a:rPr lang="cs-CZ" smtClean="0"/>
              <a:t>6 + 6 B adresy, 2 B T/L, 4 B tag,1500 B data, 4 B FCS </a:t>
            </a:r>
          </a:p>
          <a:p>
            <a:r>
              <a:rPr lang="cs-CZ" smtClean="0"/>
              <a:t>Maximální délka jumbogramu 9000 B</a:t>
            </a:r>
          </a:p>
          <a:p>
            <a:pPr marL="742950" lvl="1" indent="-285750"/>
            <a:r>
              <a:rPr lang="cs-CZ" smtClean="0"/>
              <a:t>Počínaje Ethernetem 1000 Gb/s</a:t>
            </a:r>
          </a:p>
          <a:p>
            <a:pPr marL="742950" lvl="1" indent="-285750"/>
            <a:r>
              <a:rPr lang="cs-CZ" smtClean="0"/>
              <a:t>Použití nutno zvážit</a:t>
            </a:r>
          </a:p>
        </p:txBody>
      </p:sp>
      <p:pic>
        <p:nvPicPr>
          <p:cNvPr id="59396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22300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Příklad zachyceného rámce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algn="ctr">
              <a:buFont typeface="Arial" charset="0"/>
              <a:buNone/>
              <a:tabLst>
                <a:tab pos="542925" algn="l"/>
              </a:tabLst>
            </a:pPr>
            <a:r>
              <a:rPr lang="cs-CZ" sz="1600" b="1" smtClean="0"/>
              <a:t>Zachycen pomocí programu Wireshark</a:t>
            </a:r>
            <a:endParaRPr lang="cs-CZ" sz="1800" i="1" smtClean="0"/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i="1" smtClean="0"/>
              <a:t>		</a:t>
            </a:r>
            <a:r>
              <a:rPr lang="pt-BR" sz="1800" i="1" smtClean="0"/>
              <a:t>0000</a:t>
            </a:r>
            <a:r>
              <a:rPr lang="pt-BR" sz="1800" smtClean="0"/>
              <a:t>  </a:t>
            </a:r>
            <a:r>
              <a:rPr lang="pt-BR" sz="1800" smtClean="0">
                <a:solidFill>
                  <a:schemeClr val="hlink"/>
                </a:solidFill>
              </a:rPr>
              <a:t>00 16 b6 c8 ee da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FA3CDF"/>
                </a:solidFill>
              </a:rPr>
              <a:t>00 1c  </a:t>
            </a:r>
            <a:r>
              <a:rPr lang="cs-CZ" sz="1800" smtClean="0">
                <a:solidFill>
                  <a:srgbClr val="FA3CDF"/>
                </a:solidFill>
              </a:rPr>
              <a:t> </a:t>
            </a:r>
            <a:r>
              <a:rPr lang="pt-BR" sz="1800" smtClean="0">
                <a:solidFill>
                  <a:srgbClr val="FA3CDF"/>
                </a:solidFill>
              </a:rPr>
              <a:t>bf 4a 83 e8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FF2525"/>
                </a:solidFill>
              </a:rPr>
              <a:t>08 00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14C218"/>
                </a:solidFill>
              </a:rPr>
              <a:t>4</a:t>
            </a:r>
            <a:r>
              <a:rPr lang="pt-BR" sz="1800" smtClean="0">
                <a:solidFill>
                  <a:srgbClr val="AA4A2C"/>
                </a:solidFill>
              </a:rPr>
              <a:t>5</a:t>
            </a:r>
            <a:r>
              <a:rPr lang="pt-BR" sz="1800" smtClean="0"/>
              <a:t> 00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i="1" smtClean="0"/>
              <a:t>		</a:t>
            </a:r>
            <a:r>
              <a:rPr lang="pt-BR" sz="1800" i="1" smtClean="0"/>
              <a:t>0010</a:t>
            </a:r>
            <a:r>
              <a:rPr lang="pt-BR" sz="1800" smtClean="0"/>
              <a:t>  00 3c 30 0e 00 00 </a:t>
            </a:r>
            <a:r>
              <a:rPr lang="pt-BR" sz="1800" smtClean="0">
                <a:solidFill>
                  <a:srgbClr val="871D78"/>
                </a:solidFill>
              </a:rPr>
              <a:t>80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6363F9"/>
                </a:solidFill>
              </a:rPr>
              <a:t>01</a:t>
            </a:r>
            <a:r>
              <a:rPr lang="pt-BR" sz="1800" smtClean="0"/>
              <a:t>  94 68 </a:t>
            </a:r>
            <a:r>
              <a:rPr lang="pt-BR" sz="1800" smtClean="0">
                <a:solidFill>
                  <a:srgbClr val="065814"/>
                </a:solidFill>
              </a:rPr>
              <a:t>ac 10 01 21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A0AB11"/>
                </a:solidFill>
              </a:rPr>
              <a:t>a0 d8</a:t>
            </a:r>
            <a:endParaRPr lang="pt-BR" sz="1800" smtClean="0"/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i="1" smtClean="0"/>
              <a:t>		</a:t>
            </a:r>
            <a:r>
              <a:rPr lang="pt-BR" sz="1800" i="1" smtClean="0"/>
              <a:t>0020</a:t>
            </a:r>
            <a:r>
              <a:rPr lang="pt-BR" sz="1800" smtClean="0"/>
              <a:t>  </a:t>
            </a:r>
            <a:r>
              <a:rPr lang="pt-BR" sz="1800" smtClean="0">
                <a:solidFill>
                  <a:srgbClr val="A0AB11"/>
                </a:solidFill>
              </a:rPr>
              <a:t>28 41</a:t>
            </a:r>
            <a:r>
              <a:rPr lang="pt-BR" sz="1800" smtClean="0"/>
              <a:t> </a:t>
            </a:r>
            <a:r>
              <a:rPr lang="pt-BR" sz="1800" smtClean="0">
                <a:solidFill>
                  <a:srgbClr val="D00224"/>
                </a:solidFill>
              </a:rPr>
              <a:t>08</a:t>
            </a:r>
            <a:r>
              <a:rPr lang="pt-BR" sz="1800" smtClean="0"/>
              <a:t> 00 30 5c 03 00  1a 00 61 62 63 64 65 66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i="1" smtClean="0"/>
              <a:t>		</a:t>
            </a:r>
            <a:r>
              <a:rPr lang="pt-BR" sz="1800" i="1" smtClean="0"/>
              <a:t>0030</a:t>
            </a:r>
            <a:r>
              <a:rPr lang="pt-BR" sz="1800" smtClean="0"/>
              <a:t>  67 68 69 6a 6b 6c 6d 6e  </a:t>
            </a:r>
            <a:r>
              <a:rPr lang="cs-CZ" sz="1800" smtClean="0"/>
              <a:t> </a:t>
            </a:r>
            <a:r>
              <a:rPr lang="pt-BR" sz="1800" smtClean="0"/>
              <a:t>6f 70 71 72 73 74 75 76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i="1" smtClean="0"/>
              <a:t>		</a:t>
            </a:r>
            <a:r>
              <a:rPr lang="pt-BR" sz="1800" i="1" smtClean="0"/>
              <a:t>0040</a:t>
            </a:r>
            <a:r>
              <a:rPr lang="pt-BR" sz="1800" smtClean="0"/>
              <a:t>  77 61 62 63 64 65 66 67  68 69</a:t>
            </a:r>
            <a:endParaRPr lang="cs-CZ" sz="1800" smtClean="0"/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Adresa </a:t>
            </a:r>
            <a:r>
              <a:rPr lang="cs-CZ" sz="1800" smtClean="0">
                <a:solidFill>
                  <a:schemeClr val="hlink"/>
                </a:solidFill>
              </a:rPr>
              <a:t>adresáta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Adresa </a:t>
            </a:r>
            <a:r>
              <a:rPr lang="cs-CZ" sz="1800" smtClean="0">
                <a:solidFill>
                  <a:srgbClr val="FA3CDF"/>
                </a:solidFill>
              </a:rPr>
              <a:t>odesílatele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T/L </a:t>
            </a:r>
            <a:r>
              <a:rPr lang="en-US" sz="1800" smtClean="0"/>
              <a:t>=</a:t>
            </a:r>
            <a:r>
              <a:rPr lang="cs-CZ" sz="1800" smtClean="0"/>
              <a:t> </a:t>
            </a:r>
            <a:r>
              <a:rPr lang="en-US" sz="1800" smtClean="0"/>
              <a:t>0</a:t>
            </a:r>
            <a:r>
              <a:rPr lang="pt-BR" sz="1800" smtClean="0"/>
              <a:t>800 =&gt; Ethernet_II</a:t>
            </a:r>
            <a:r>
              <a:rPr lang="cs-CZ" sz="1800" smtClean="0"/>
              <a:t>; </a:t>
            </a:r>
            <a:r>
              <a:rPr lang="pt-BR" sz="1800" smtClean="0"/>
              <a:t>=&gt; v datov</a:t>
            </a:r>
            <a:r>
              <a:rPr lang="cs-CZ" sz="1800" smtClean="0"/>
              <a:t>é části nesen protokol </a:t>
            </a:r>
            <a:r>
              <a:rPr lang="cs-CZ" sz="1800" smtClean="0">
                <a:solidFill>
                  <a:srgbClr val="FF2525"/>
                </a:solidFill>
              </a:rPr>
              <a:t>IP</a:t>
            </a:r>
            <a:r>
              <a:rPr lang="cs-CZ" sz="1800" smtClean="0"/>
              <a:t> verze </a:t>
            </a:r>
            <a:r>
              <a:rPr lang="cs-CZ" sz="1800" smtClean="0">
                <a:solidFill>
                  <a:srgbClr val="14C218"/>
                </a:solidFill>
              </a:rPr>
              <a:t>4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Délka IP záhlaví činí</a:t>
            </a:r>
            <a:r>
              <a:rPr lang="cs-CZ" sz="1800" smtClean="0">
                <a:solidFill>
                  <a:srgbClr val="AA4A2C"/>
                </a:solidFill>
              </a:rPr>
              <a:t> 20 B </a:t>
            </a:r>
            <a:r>
              <a:rPr lang="cs-CZ" sz="1800" smtClean="0"/>
              <a:t>(údaj ve 32bitových slovech =</a:t>
            </a:r>
            <a:r>
              <a:rPr lang="en-US" sz="1800" smtClean="0"/>
              <a:t>&gt;</a:t>
            </a:r>
            <a:r>
              <a:rPr lang="cs-CZ" sz="1800" smtClean="0"/>
              <a:t> </a:t>
            </a:r>
            <a:r>
              <a:rPr lang="cs-CZ" sz="1800" smtClean="0">
                <a:solidFill>
                  <a:srgbClr val="AA4A2C"/>
                </a:solidFill>
              </a:rPr>
              <a:t>5</a:t>
            </a:r>
            <a:r>
              <a:rPr lang="cs-CZ" sz="1800" smtClean="0"/>
              <a:t> *32 = 160 b)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Paket přežije </a:t>
            </a:r>
            <a:r>
              <a:rPr lang="cs-CZ" sz="1800" smtClean="0">
                <a:solidFill>
                  <a:srgbClr val="871D78"/>
                </a:solidFill>
              </a:rPr>
              <a:t>128</a:t>
            </a:r>
            <a:r>
              <a:rPr lang="cs-CZ" sz="1800" smtClean="0"/>
              <a:t> skoků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Protokol „vyšší“ vrstvy je </a:t>
            </a:r>
            <a:r>
              <a:rPr lang="pt-BR" sz="1800" smtClean="0">
                <a:solidFill>
                  <a:srgbClr val="6363F9"/>
                </a:solidFill>
              </a:rPr>
              <a:t>01</a:t>
            </a:r>
            <a:r>
              <a:rPr lang="cs-CZ" sz="1800" smtClean="0"/>
              <a:t> (ICMP)</a:t>
            </a:r>
            <a:endParaRPr lang="en-US" sz="1800" smtClean="0">
              <a:solidFill>
                <a:srgbClr val="6363F9"/>
              </a:solidFill>
            </a:endParaRP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en-US" sz="1800" smtClean="0"/>
              <a:t>IP adresa </a:t>
            </a:r>
            <a:r>
              <a:rPr lang="en-US" sz="1800" smtClean="0">
                <a:solidFill>
                  <a:srgbClr val="065814"/>
                </a:solidFill>
              </a:rPr>
              <a:t>adres</a:t>
            </a:r>
            <a:r>
              <a:rPr lang="cs-CZ" sz="1800" smtClean="0">
                <a:solidFill>
                  <a:srgbClr val="065814"/>
                </a:solidFill>
              </a:rPr>
              <a:t>á</a:t>
            </a:r>
            <a:r>
              <a:rPr lang="en-US" sz="1800" smtClean="0">
                <a:solidFill>
                  <a:srgbClr val="065814"/>
                </a:solidFill>
              </a:rPr>
              <a:t>ta</a:t>
            </a:r>
            <a:r>
              <a:rPr lang="cs-CZ" sz="1800" smtClean="0"/>
              <a:t> (172.16.1.33) a </a:t>
            </a:r>
            <a:r>
              <a:rPr lang="cs-CZ" sz="1800" smtClean="0">
                <a:solidFill>
                  <a:srgbClr val="A0AB11"/>
                </a:solidFill>
              </a:rPr>
              <a:t>odesilatele</a:t>
            </a:r>
            <a:r>
              <a:rPr lang="cs-CZ" sz="1800" smtClean="0"/>
              <a:t> (160.216.40.65)</a:t>
            </a:r>
          </a:p>
          <a:p>
            <a:pPr>
              <a:buFont typeface="Arial" charset="0"/>
              <a:buNone/>
              <a:tabLst>
                <a:tab pos="542925" algn="l"/>
              </a:tabLst>
            </a:pPr>
            <a:r>
              <a:rPr lang="cs-CZ" sz="1800" smtClean="0"/>
              <a:t>Typ ICMP protokolu je </a:t>
            </a:r>
            <a:r>
              <a:rPr lang="cs-CZ" sz="1800" smtClean="0">
                <a:solidFill>
                  <a:srgbClr val="D00224"/>
                </a:solidFill>
              </a:rPr>
              <a:t>08 </a:t>
            </a:r>
            <a:r>
              <a:rPr lang="cs-CZ" sz="1800" smtClean="0"/>
              <a:t> „Echo Request“, tj. ping</a:t>
            </a:r>
          </a:p>
        </p:txBody>
      </p:sp>
      <p:pic>
        <p:nvPicPr>
          <p:cNvPr id="60420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925" y="6232525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Příklad dekódovaného rámce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algn="ctr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b="1" smtClean="0"/>
              <a:t>Dekódován pomocí programu Wireshark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Ethernet II, Src: IntelCor_4a:83:e8 (00:1c:bf:4a:83:e8), Dst: Cisco-Li_c8:ee:da (00:16:b6:c8:ee:da)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Internet Protocol Version 4, Src: 172.16.1.33 (172.16.1.33), Dst: 160.216.40.65 (160.216.40.65)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Internet Control Message Protocol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</a:t>
            </a:r>
            <a:r>
              <a:rPr lang="en-US" sz="1600" smtClean="0"/>
              <a:t>Type: 8 (Echo (ping) request)</a:t>
            </a:r>
            <a:endParaRPr lang="cs-CZ" sz="1600" smtClean="0"/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Code: 0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Checksum: 0x305c [correct]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Identifier (BE): 768 (0x0300)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Identifier (LE): 3 (0x0003)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</a:t>
            </a:r>
            <a:r>
              <a:rPr lang="en-US" sz="1600" smtClean="0"/>
              <a:t>Sequence number (BE): 6656 (0x1a00)</a:t>
            </a:r>
            <a:endParaRPr lang="cs-CZ" sz="1600" smtClean="0"/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Sequence number (LE): 26 (0x001a)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Data (32 bytes)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	Data: 6162636465666768696a6b6c6d6e6f707172737475767761...</a:t>
            </a:r>
          </a:p>
          <a:p>
            <a:pPr marL="0" indent="0">
              <a:buFont typeface="Arial" charset="0"/>
              <a:buNone/>
              <a:tabLst>
                <a:tab pos="358775" algn="l"/>
                <a:tab pos="715963" algn="l"/>
              </a:tabLst>
            </a:pPr>
            <a:r>
              <a:rPr lang="cs-CZ" sz="1600" smtClean="0"/>
              <a:t>		Length: 32</a:t>
            </a:r>
          </a:p>
        </p:txBody>
      </p:sp>
      <p:pic>
        <p:nvPicPr>
          <p:cNvPr id="6144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925" y="6232525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Adresy u Ethernetu</a:t>
            </a:r>
            <a:endParaRPr lang="en-US" sz="36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050" cy="2549525"/>
          </a:xfrm>
        </p:spPr>
        <p:txBody>
          <a:bodyPr/>
          <a:lstStyle/>
          <a:p>
            <a:pPr eaLnBrk="1" hangingPunct="1"/>
            <a:r>
              <a:rPr lang="cs-CZ" sz="2000" smtClean="0"/>
              <a:t>48 bitů (6 oktetů); 24 bitů kód výrobce + 24 bitů přidělí výrobce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OUI – Organizational Unique Identifier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 </a:t>
            </a:r>
            <a:r>
              <a:rPr lang="en-US" sz="1800" smtClean="0"/>
              <a:t>00-</a:t>
            </a:r>
            <a:r>
              <a:rPr lang="cs-CZ" sz="1800" smtClean="0"/>
              <a:t>6</a:t>
            </a:r>
            <a:r>
              <a:rPr lang="en-US" sz="1800" smtClean="0"/>
              <a:t>0-</a:t>
            </a:r>
            <a:r>
              <a:rPr lang="cs-CZ" sz="1800" smtClean="0"/>
              <a:t>2F – Cisco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 </a:t>
            </a:r>
            <a:r>
              <a:rPr lang="en-US" sz="1800" smtClean="0"/>
              <a:t>00-00-0C</a:t>
            </a:r>
            <a:r>
              <a:rPr lang="cs-CZ" sz="1800" smtClean="0"/>
              <a:t> – Cisco (+ 367 dalších hodnot OUI </a:t>
            </a:r>
            <a:r>
              <a:rPr lang="cs-CZ" sz="1800" smtClean="0">
                <a:sym typeface="Wingdings" pitchFamily="2" charset="2"/>
              </a:rPr>
              <a:t></a:t>
            </a:r>
            <a:r>
              <a:rPr lang="cs-CZ" sz="1800" smtClean="0"/>
              <a:t>)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 02-07-01 – Racal-Datacom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 00-08-02 – Hewlett Packard</a:t>
            </a:r>
          </a:p>
          <a:p>
            <a:pPr lvl="1" eaLnBrk="1" hangingPunct="1">
              <a:buFontTx/>
              <a:buChar char="•"/>
            </a:pPr>
            <a:r>
              <a:rPr lang="cs-CZ" sz="1800" smtClean="0"/>
              <a:t> http://</a:t>
            </a:r>
            <a:r>
              <a:rPr lang="cs-CZ" smtClean="0"/>
              <a:t>standards.ieee.org/regauth/oui/oui.txt </a:t>
            </a:r>
            <a:endParaRPr lang="cs-CZ" sz="1800" smtClean="0"/>
          </a:p>
          <a:p>
            <a:pPr eaLnBrk="1" hangingPunct="1"/>
            <a:endParaRPr lang="en-US" sz="2000" smtClean="0"/>
          </a:p>
        </p:txBody>
      </p:sp>
      <p:graphicFrame>
        <p:nvGraphicFramePr>
          <p:cNvPr id="102422" name="Group 22"/>
          <p:cNvGraphicFramePr>
            <a:graphicFrameLocks noGrp="1"/>
          </p:cNvGraphicFramePr>
          <p:nvPr>
            <p:ph sz="half" idx="2"/>
          </p:nvPr>
        </p:nvGraphicFramePr>
        <p:xfrm>
          <a:off x="827088" y="4437063"/>
          <a:ext cx="7427912" cy="1584325"/>
        </p:xfrm>
        <a:graphic>
          <a:graphicData uri="http://schemas.openxmlformats.org/drawingml/2006/table">
            <a:tbl>
              <a:tblPr/>
              <a:tblGrid>
                <a:gridCol w="4032250"/>
                <a:gridCol w="3395662"/>
              </a:tblGrid>
              <a:tr h="142875">
                <a:tc>
                  <a:txBody>
                    <a:bodyPr/>
                    <a:lstStyle/>
                    <a:p>
                      <a:pPr marL="274638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Organizational Unique Identifier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Přidělí výrobce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bitů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bitů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 00 0C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 4F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Cisco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 zařízení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Adresy u Ethernetu</a:t>
            </a:r>
            <a:endParaRPr lang="en-US" sz="3600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2588" cy="3844925"/>
          </a:xfrm>
        </p:spPr>
        <p:txBody>
          <a:bodyPr/>
          <a:lstStyle/>
          <a:p>
            <a:pPr eaLnBrk="1" hangingPunct="1"/>
            <a:r>
              <a:rPr lang="cs-CZ" smtClean="0"/>
              <a:t>Některé adresy mají speciální význam, např.:</a:t>
            </a:r>
          </a:p>
          <a:p>
            <a:pPr lvl="1" eaLnBrk="1" hangingPunct="1"/>
            <a:r>
              <a:rPr lang="cs-CZ" smtClean="0"/>
              <a:t>FF-FF-FF--FF-FF-FF – broadcast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Rámec je určen všem uzlům v dané broadcastové doméně</a:t>
            </a:r>
          </a:p>
          <a:p>
            <a:pPr lvl="2" eaLnBrk="1" hangingPunct="1"/>
            <a:r>
              <a:rPr lang="cs-CZ" smtClean="0"/>
              <a:t>Broadcastová doména se rozprostírá přes všechna zařízení pracující na 1. nebo 2. vrstvě</a:t>
            </a:r>
          </a:p>
          <a:p>
            <a:pPr lvl="3" eaLnBrk="1" hangingPunct="1"/>
            <a:r>
              <a:rPr lang="cs-CZ" smtClean="0"/>
              <a:t>Opakovače, rozbočovače</a:t>
            </a:r>
          </a:p>
          <a:p>
            <a:pPr lvl="3" eaLnBrk="1" hangingPunct="1"/>
            <a:r>
              <a:rPr lang="cs-CZ" smtClean="0"/>
              <a:t>Přepínače</a:t>
            </a:r>
          </a:p>
          <a:p>
            <a:pPr lvl="2" eaLnBrk="1" hangingPunct="1"/>
            <a:r>
              <a:rPr lang="cs-CZ" smtClean="0"/>
              <a:t>Broadcastovou doménu ohraničují zařízení pracující na 3. vrstvě</a:t>
            </a:r>
          </a:p>
          <a:p>
            <a:pPr lvl="3" eaLnBrk="1" hangingPunct="1"/>
            <a:r>
              <a:rPr lang="cs-CZ" smtClean="0"/>
              <a:t>Směrovače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Klasifikace sítí typu Ethernet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35975" cy="4492625"/>
          </a:xfrm>
        </p:spPr>
        <p:txBody>
          <a:bodyPr/>
          <a:lstStyle/>
          <a:p>
            <a:r>
              <a:rPr lang="cs-CZ" smtClean="0"/>
              <a:t>X_</a:t>
            </a:r>
            <a:r>
              <a:rPr lang="en-US" smtClean="0"/>
              <a:t>Y_</a:t>
            </a:r>
            <a:r>
              <a:rPr lang="cs-CZ" smtClean="0"/>
              <a:t>Z</a:t>
            </a:r>
          </a:p>
          <a:p>
            <a:pPr marL="742950" lvl="1" indent="-285750"/>
            <a:r>
              <a:rPr lang="cs-CZ" smtClean="0"/>
              <a:t>X – přibližná rychlost</a:t>
            </a:r>
          </a:p>
          <a:p>
            <a:pPr marL="742950" lvl="1" indent="-285750"/>
            <a:r>
              <a:rPr lang="cs-CZ" smtClean="0"/>
              <a:t>Y – způsob přenosu (základní nebo přeložené pásmo)</a:t>
            </a:r>
          </a:p>
          <a:p>
            <a:pPr marL="742950" lvl="1" indent="-285750"/>
            <a:r>
              <a:rPr lang="cs-CZ" smtClean="0"/>
              <a:t>Z – způsob řešení fyzické vrstvy</a:t>
            </a:r>
          </a:p>
          <a:p>
            <a:endParaRPr lang="cs-CZ" smtClean="0"/>
          </a:p>
          <a:p>
            <a:r>
              <a:rPr lang="cs-CZ" smtClean="0"/>
              <a:t>Příklady</a:t>
            </a:r>
          </a:p>
          <a:p>
            <a:r>
              <a:rPr lang="cs-CZ" smtClean="0"/>
              <a:t>10Base2 (10 Mb/s, přenos v základním pásmu, koaxiál)</a:t>
            </a:r>
          </a:p>
          <a:p>
            <a:r>
              <a:rPr lang="cs-CZ" smtClean="0"/>
              <a:t>100BaseTX (100 Mb/s, ZP, kroucená dvojlinka)</a:t>
            </a:r>
          </a:p>
          <a:p>
            <a:r>
              <a:rPr lang="cs-CZ" smtClean="0"/>
              <a:t>1000BaseT (1000 Mb/s, ZP, kroucená dvojlinka)</a:t>
            </a:r>
          </a:p>
          <a:p>
            <a:r>
              <a:rPr lang="cs-CZ" smtClean="0"/>
              <a:t>10GBASE-ER (10 Gb/s, ZP, optické vlákno, laser - 40 km)</a:t>
            </a:r>
          </a:p>
          <a:p>
            <a:r>
              <a:rPr lang="cs-CZ" smtClean="0"/>
              <a:t>100GBASE-SR10 (100 Gb/s, ZP, optické vlákno, MM laser)</a:t>
            </a:r>
          </a:p>
        </p:txBody>
      </p:sp>
      <p:pic>
        <p:nvPicPr>
          <p:cNvPr id="62468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22300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Ethernet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r>
              <a:rPr lang="cs-CZ" smtClean="0"/>
              <a:t>Vyvinut v letech 1972 – 1973</a:t>
            </a:r>
          </a:p>
          <a:p>
            <a:r>
              <a:rPr lang="cs-CZ" smtClean="0"/>
              <a:t>Původně pro použití v lokálních sítích</a:t>
            </a:r>
          </a:p>
          <a:p>
            <a:pPr marL="742950" lvl="1" indent="-285750"/>
            <a:r>
              <a:rPr lang="cs-CZ" smtClean="0"/>
              <a:t>Délka segmentu 185 m (500 m „tlustý“ koaxiální kabel)</a:t>
            </a:r>
          </a:p>
          <a:p>
            <a:pPr marL="742950" lvl="1" indent="-285750"/>
            <a:r>
              <a:rPr lang="cs-CZ" smtClean="0"/>
              <a:t>Rychlost 10 Mb/s</a:t>
            </a:r>
          </a:p>
          <a:p>
            <a:pPr marL="742950" lvl="1" indent="-285750"/>
            <a:r>
              <a:rPr lang="cs-CZ" smtClean="0"/>
              <a:t>Kolizní přístupová metoda (CSMA/CD)</a:t>
            </a:r>
          </a:p>
          <a:p>
            <a:r>
              <a:rPr lang="cs-CZ" smtClean="0"/>
              <a:t>Dnes užíván i v sítích globálních</a:t>
            </a:r>
          </a:p>
          <a:p>
            <a:pPr marL="742950" lvl="1" indent="-285750"/>
            <a:r>
              <a:rPr lang="cs-CZ" smtClean="0"/>
              <a:t>Z původního Ethernetu zůstal jen formát datového bloku (rámce), a to ještě ne vždy</a:t>
            </a:r>
          </a:p>
          <a:p>
            <a:pPr marL="742950" lvl="1" indent="-285750"/>
            <a:r>
              <a:rPr lang="cs-CZ" smtClean="0"/>
              <a:t>Rychlost až 100 Gb/s (běžně 10 Gb/s)</a:t>
            </a:r>
          </a:p>
        </p:txBody>
      </p:sp>
      <p:pic>
        <p:nvPicPr>
          <p:cNvPr id="55300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16585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4508500"/>
            <a:ext cx="328295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588125" y="6237288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Robert Metcalfe, 1973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Aktivní prvky sítí Ethernet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07413" cy="4492625"/>
          </a:xfrm>
        </p:spPr>
        <p:txBody>
          <a:bodyPr/>
          <a:lstStyle/>
          <a:p>
            <a:r>
              <a:rPr lang="cs-CZ" smtClean="0"/>
              <a:t>Fyzická vrstva</a:t>
            </a:r>
          </a:p>
          <a:p>
            <a:pPr marL="742950" lvl="1" indent="-285750"/>
            <a:r>
              <a:rPr lang="cs-CZ" smtClean="0"/>
              <a:t>Opakovač (repeater)</a:t>
            </a:r>
          </a:p>
          <a:p>
            <a:pPr marL="1143000" lvl="2" indent="-228600"/>
            <a:r>
              <a:rPr lang="cs-CZ" smtClean="0"/>
              <a:t>Dvě rozhraní, prodloužení dosahu, přechod mezi různými typy médií</a:t>
            </a:r>
          </a:p>
          <a:p>
            <a:pPr marL="742950" lvl="1" indent="-285750"/>
            <a:r>
              <a:rPr lang="cs-CZ" smtClean="0"/>
              <a:t>Rozbočovač (hub)</a:t>
            </a:r>
          </a:p>
          <a:p>
            <a:pPr marL="1143000" lvl="2" indent="-228600"/>
            <a:r>
              <a:rPr lang="cs-CZ" smtClean="0"/>
              <a:t>Větší počet rozhraní (8, 16, …)</a:t>
            </a:r>
          </a:p>
          <a:p>
            <a:pPr marL="1143000" lvl="2" indent="-228600"/>
            <a:r>
              <a:rPr lang="cs-CZ" smtClean="0"/>
              <a:t>Fyzická topologie hvězda</a:t>
            </a:r>
          </a:p>
          <a:p>
            <a:r>
              <a:rPr lang="cs-CZ" smtClean="0"/>
              <a:t>Linková vrstva</a:t>
            </a:r>
          </a:p>
          <a:p>
            <a:pPr marL="742950" lvl="1" indent="-285750"/>
            <a:r>
              <a:rPr lang="cs-CZ" smtClean="0"/>
              <a:t>Most (bridge)</a:t>
            </a:r>
          </a:p>
          <a:p>
            <a:pPr marL="1143000" lvl="2" indent="-228600"/>
            <a:r>
              <a:rPr lang="cs-CZ" smtClean="0"/>
              <a:t>Dvě rozhraní, rozdělení do dvou kolizních domén, prodloužení dosahu</a:t>
            </a:r>
          </a:p>
          <a:p>
            <a:pPr marL="742950" lvl="1" indent="-285750"/>
            <a:r>
              <a:rPr lang="cs-CZ" smtClean="0"/>
              <a:t>Přepínač (switch)</a:t>
            </a:r>
          </a:p>
          <a:p>
            <a:pPr marL="1143000" lvl="2" indent="-228600"/>
            <a:r>
              <a:rPr lang="cs-CZ" smtClean="0"/>
              <a:t>Větší počet rozhraní (8, 16, …), rozdělení do více kolizních domén</a:t>
            </a:r>
          </a:p>
          <a:p>
            <a:pPr marL="1143000" lvl="2" indent="-228600"/>
            <a:r>
              <a:rPr lang="cs-CZ" smtClean="0"/>
              <a:t>Fyzická topologie hvězda</a:t>
            </a:r>
          </a:p>
        </p:txBody>
      </p:sp>
      <p:pic>
        <p:nvPicPr>
          <p:cNvPr id="63492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22300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Ethernet a standardy</a:t>
            </a:r>
            <a:endParaRPr lang="en-US" sz="3600" smtClean="0"/>
          </a:p>
        </p:txBody>
      </p:sp>
      <p:graphicFrame>
        <p:nvGraphicFramePr>
          <p:cNvPr id="48691" name="Group 563"/>
          <p:cNvGraphicFramePr>
            <a:graphicFrameLocks noGrp="1"/>
          </p:cNvGraphicFramePr>
          <p:nvPr/>
        </p:nvGraphicFramePr>
        <p:xfrm>
          <a:off x="250825" y="1403350"/>
          <a:ext cx="8642350" cy="5211763"/>
        </p:xfrm>
        <a:graphic>
          <a:graphicData uri="http://schemas.openxmlformats.org/drawingml/2006/table">
            <a:tbl>
              <a:tblPr/>
              <a:tblGrid>
                <a:gridCol w="990600"/>
                <a:gridCol w="1003300"/>
                <a:gridCol w="811213"/>
                <a:gridCol w="665162"/>
                <a:gridCol w="1330325"/>
                <a:gridCol w="2335213"/>
                <a:gridCol w="669925"/>
                <a:gridCol w="836612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vydání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Přen. rychlost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Topo-logie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Kódování (modulace)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Médium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Max. délka segmentu (m)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Half Duplex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Full Duplex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10Base5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DIX-1980,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-1983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tlustý koaxiální kabel (10 mm, thick Ethernet), 50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-1985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tenký koaxiální kabel RG 58 (5 mm, thin Ethernet), 50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10Broad36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802.3b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-1985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kmitočtová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koaxiální kabel pro televizní rozvody (CATV), 75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FOIRL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802.3d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-1987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dvě optická vlákna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&gt;1000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1Base5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802.3e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-1987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telefonní kabel, dva páry (kroucené)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10Base-T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802.3i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dva páry, kabel UTP kategorie 3 nebo lepší, 100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10Base-FL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802.3j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dvě optická vlákna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&gt;2000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10Base-FB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802.3j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dvě optická vlákna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10Base-FP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802.3j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Manchester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dvě optická vlákna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Ethernet a standardy</a:t>
            </a:r>
            <a:endParaRPr lang="en-US" sz="3600" smtClean="0"/>
          </a:p>
        </p:txBody>
      </p:sp>
      <p:graphicFrame>
        <p:nvGraphicFramePr>
          <p:cNvPr id="50806" name="Group 630"/>
          <p:cNvGraphicFramePr>
            <a:graphicFrameLocks noGrp="1"/>
          </p:cNvGraphicFramePr>
          <p:nvPr/>
        </p:nvGraphicFramePr>
        <p:xfrm>
          <a:off x="250825" y="1400175"/>
          <a:ext cx="8642350" cy="5213350"/>
        </p:xfrm>
        <a:graphic>
          <a:graphicData uri="http://schemas.openxmlformats.org/drawingml/2006/table">
            <a:tbl>
              <a:tblPr/>
              <a:tblGrid>
                <a:gridCol w="1008063"/>
                <a:gridCol w="1009650"/>
                <a:gridCol w="1008062"/>
                <a:gridCol w="647700"/>
                <a:gridCol w="1008063"/>
                <a:gridCol w="2598737"/>
                <a:gridCol w="604838"/>
                <a:gridCol w="757237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vydání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Přen. rychlost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Topo-logie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Kódování (modulace)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Médium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Max. délka segmentu (m)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7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Half Dupl.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Full Duplex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100Base-TX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802.3u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4B/5B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dva páry, kabel UTP kategorie 5, 100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100Base-FX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802.3u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4B/5B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dvě optická vlákna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100Base-T4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802.3u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8B6T (ternární)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čtyři páry, kabel UTP kategorie 3 nebo lepší, 100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100Base-T2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802.3y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Mb/s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PAM5x5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(5úr. pulsní AM)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dva páry, kabel UTP kategorie 3 nebo lepší, 100 Ω (zbylé páry např. telefon)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1000Base-LX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802.3z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Gb/s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8B/10B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delší vlnová délka (1310 nm):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multimódové vlákno 50 nebo 62,5 μm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monovidové vlákno 10 μm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316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550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1000Base-SX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802.3z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Gb/s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8B/10B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kratší vlnová délka (850 nm):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multimódové vlákno 50 nebo 62,5 μm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275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275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1000Base-CX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802.3z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Gb/s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8B/10B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speciální stíněný symetrický kabel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1000Base-T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802.3ab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-1999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Gb/s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PAM5x5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(5úrovňová pulsní AM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čtyři páry, kabel UTP kategorie 5 nebo lepší, 100 Ω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Ethernet a standardy</a:t>
            </a:r>
            <a:endParaRPr lang="en-US" sz="3600" smtClean="0"/>
          </a:p>
        </p:txBody>
      </p:sp>
      <p:graphicFrame>
        <p:nvGraphicFramePr>
          <p:cNvPr id="52832" name="Group 608"/>
          <p:cNvGraphicFramePr>
            <a:graphicFrameLocks noGrp="1"/>
          </p:cNvGraphicFramePr>
          <p:nvPr/>
        </p:nvGraphicFramePr>
        <p:xfrm>
          <a:off x="250825" y="1412875"/>
          <a:ext cx="8642350" cy="5319713"/>
        </p:xfrm>
        <a:graphic>
          <a:graphicData uri="http://schemas.openxmlformats.org/drawingml/2006/table">
            <a:tbl>
              <a:tblPr/>
              <a:tblGrid>
                <a:gridCol w="874713"/>
                <a:gridCol w="782637"/>
                <a:gridCol w="684213"/>
                <a:gridCol w="539750"/>
                <a:gridCol w="1008062"/>
                <a:gridCol w="3455988"/>
                <a:gridCol w="576262"/>
                <a:gridCol w="720725"/>
              </a:tblGrid>
              <a:tr h="244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vydání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Přen. rychlost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Topo-logie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Kódování (modulace)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Médium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Max. délka segmentu (m)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Half Dupl.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Full Duplex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10GBASE-SR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802.3ae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64B/66B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kratší vlnová délka (850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multimódové vlákno 62,5 μm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multimódové vlákno 50 μm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26-82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10GBASE-LR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802.3ae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64B/66B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delší vlnová délka (1310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monovidové vlákno 10 μm 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(25) km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10GBASE-LRM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802.3aq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64B/66B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delší vlnová délka (1310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multimódové  vlákno 62,5 μm (FDDI, OM3)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220-260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10GBASE-ER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802.3ae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ještě delší vlnová délka (1550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monovidové vlákno 10 μm 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 km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10GBASE-ZR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802.3ae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 – not specified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střední vlnová délka (1310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multimódové vlákno 62,5 μm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monovidové vlákno 10 μm 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 km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10GBASE-LX4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802.3ak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WDM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(4 lasery)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laser, střední vlnová délka (1310 nm):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multimódové vlákno 62,5 μm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monovidové vlákno 10 μm 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km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10GBASE-CX4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802.3ak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Čtyři páry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10GBASE-KR, KX4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802.3ap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 využití uvnitř zařízení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10GBASE-T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802.3an</a:t>
                      </a:r>
                      <a:b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-2006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 Gb/s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PAM-16, DSQ128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UTP, STP: 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Cat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        Cat 6a (Augmented)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mtClean="0"/>
              <a:t>Power over Ethernet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smtClean="0"/>
              <a:t>Napájení zařízení „po Ethernetu“, tj. týmž kabelem, po kterém tečou data</a:t>
            </a:r>
          </a:p>
          <a:p>
            <a:pPr lvl="1"/>
            <a:r>
              <a:rPr lang="cs-CZ" sz="1800" smtClean="0"/>
              <a:t>IP telefony, přístupové body WiFi, kamery, čidla aj. </a:t>
            </a:r>
          </a:p>
          <a:p>
            <a:r>
              <a:rPr lang="cs-CZ" sz="2000" smtClean="0"/>
              <a:t>IEEE 802.3af-2003</a:t>
            </a:r>
          </a:p>
          <a:p>
            <a:pPr lvl="1"/>
            <a:r>
              <a:rPr lang="cs-CZ" sz="1800" smtClean="0"/>
              <a:t>15,4 W; do zařízení 37,0-57,0 V, 350 mA</a:t>
            </a:r>
          </a:p>
          <a:p>
            <a:r>
              <a:rPr lang="cs-CZ" sz="2000" smtClean="0"/>
              <a:t>IEEE 802.3at-2009</a:t>
            </a:r>
          </a:p>
          <a:p>
            <a:pPr lvl="1"/>
            <a:r>
              <a:rPr lang="cs-CZ" sz="1800" smtClean="0"/>
              <a:t>25,5 W (někteří výrobci až 51 W), do zařízení 42,5-57 V, 600 mA</a:t>
            </a:r>
          </a:p>
          <a:p>
            <a:pPr lvl="1"/>
            <a:r>
              <a:rPr lang="cs-CZ" sz="1800" smtClean="0"/>
              <a:t>nutno zvažovat oteplení </a:t>
            </a:r>
          </a:p>
          <a:p>
            <a:pPr lvl="1"/>
            <a:endParaRPr lang="cs-CZ" sz="1800" smtClean="0"/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4088" y="5178425"/>
            <a:ext cx="2970212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500" y="5229225"/>
            <a:ext cx="297338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971550" y="4581525"/>
            <a:ext cx="2952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/>
              <a:t>Napájení a data stejnýmí páry (fantóm)</a:t>
            </a: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5291138" y="4652963"/>
            <a:ext cx="2952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/>
              <a:t>Napájení volnými páry</a:t>
            </a:r>
            <a:br>
              <a:rPr lang="cs-CZ" sz="1600" b="1"/>
            </a:br>
            <a:r>
              <a:rPr lang="cs-CZ" sz="1600" b="1"/>
              <a:t>(jsou-li k dispozici)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Vývoj </a:t>
            </a:r>
            <a:r>
              <a:rPr lang="en-US" sz="3600" smtClean="0"/>
              <a:t>Ethernet</a:t>
            </a:r>
            <a:r>
              <a:rPr lang="cs-CZ" sz="3600" smtClean="0"/>
              <a:t>u</a:t>
            </a:r>
            <a:endParaRPr lang="en-US" sz="360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eaLnBrk="1" hangingPunct="1"/>
            <a:r>
              <a:rPr lang="cs-CZ" smtClean="0"/>
              <a:t>Média a topologie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"/>
            </a:pPr>
            <a:endParaRPr lang="en-US" smtClean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20503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339975" y="2565400"/>
            <a:ext cx="2160588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Fyzická: sběrnice</a:t>
            </a:r>
          </a:p>
          <a:p>
            <a:r>
              <a:rPr lang="cs-CZ"/>
              <a:t>Logická: sběrnice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339975" y="4784725"/>
            <a:ext cx="2160588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Fyzická: hvězda</a:t>
            </a:r>
          </a:p>
          <a:p>
            <a:r>
              <a:rPr lang="cs-CZ"/>
              <a:t>Logická: sběrnice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3348038" y="3429000"/>
            <a:ext cx="0" cy="11525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eaLnBrk="1" hangingPunct="1"/>
            <a:r>
              <a:rPr lang="cs-CZ" smtClean="0"/>
              <a:t>Zavedení přepínačů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"/>
            </a:pPr>
            <a:endParaRPr lang="en-US" smtClean="0"/>
          </a:p>
        </p:txBody>
      </p:sp>
      <p:sp>
        <p:nvSpPr>
          <p:cNvPr id="34822" name="Rectangle 6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Vývoj </a:t>
            </a:r>
            <a:r>
              <a:rPr lang="en-US" smtClean="0"/>
              <a:t>Ethernet</a:t>
            </a:r>
            <a:r>
              <a:rPr lang="cs-CZ" smtClean="0"/>
              <a:t>u</a:t>
            </a:r>
            <a:endParaRPr lang="en-US" smtClean="0"/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708275"/>
            <a:ext cx="44164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eaLnBrk="1" hangingPunct="1"/>
            <a:r>
              <a:rPr lang="cs-CZ" smtClean="0"/>
              <a:t>Konvergence protokolů, odklon od specifických protokolů WAN směrem k Ethernetu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"/>
            </a:pPr>
            <a:endParaRPr lang="en-US" smtClean="0"/>
          </a:p>
        </p:txBody>
      </p:sp>
      <p:sp>
        <p:nvSpPr>
          <p:cNvPr id="96259" name="Rectangle 3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Vývoj </a:t>
            </a:r>
            <a:r>
              <a:rPr lang="en-US" smtClean="0"/>
              <a:t>Ethernet</a:t>
            </a:r>
            <a:r>
              <a:rPr lang="cs-CZ" smtClean="0"/>
              <a:t>u</a:t>
            </a:r>
            <a:endParaRPr lang="en-US" smtClean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068638"/>
            <a:ext cx="5313363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eaLnBrk="1" hangingPunct="1"/>
            <a:r>
              <a:rPr lang="cs-CZ" smtClean="0"/>
              <a:t>RM ISO/OSI a Ethernet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"/>
            </a:pPr>
            <a:endParaRPr lang="en-US" smtClean="0"/>
          </a:p>
        </p:txBody>
      </p:sp>
      <p:sp>
        <p:nvSpPr>
          <p:cNvPr id="98307" name="Rectangle 3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Vývoj </a:t>
            </a:r>
            <a:r>
              <a:rPr lang="en-US" smtClean="0"/>
              <a:t>Ethernet</a:t>
            </a:r>
            <a:r>
              <a:rPr lang="cs-CZ" smtClean="0"/>
              <a:t>u</a:t>
            </a:r>
            <a:endParaRPr lang="en-US" smtClean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349500"/>
            <a:ext cx="21558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5122863"/>
            <a:ext cx="2160588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600" smtClean="0"/>
              <a:t>Ethernet a fyzická a linková vrstva</a:t>
            </a:r>
            <a:endParaRPr lang="en-US" sz="3600" smtClean="0"/>
          </a:p>
        </p:txBody>
      </p:sp>
      <p:graphicFrame>
        <p:nvGraphicFramePr>
          <p:cNvPr id="41003" name="Group 43"/>
          <p:cNvGraphicFramePr>
            <a:graphicFrameLocks noGrp="1"/>
          </p:cNvGraphicFramePr>
          <p:nvPr>
            <p:ph idx="1"/>
          </p:nvPr>
        </p:nvGraphicFramePr>
        <p:xfrm>
          <a:off x="827088" y="2493963"/>
          <a:ext cx="7643812" cy="3675062"/>
        </p:xfrm>
        <a:graphic>
          <a:graphicData uri="http://schemas.openxmlformats.org/drawingml/2006/table">
            <a:tbl>
              <a:tblPr/>
              <a:tblGrid>
                <a:gridCol w="3822700"/>
                <a:gridCol w="3821112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Omezení 1. vrstvy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Funkce 2. vrstvy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Nemůže komunikovat s vyššími vrstvami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Komunikuje s vyššími vrstvami prostřednictvím Logical Link Control (LLC)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Nemůže identifikovat zařízení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 adresovací mechanismy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Pracuje jen s proudem bitů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Seskupuje bity do skupin (rámců)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Vysílá-li více zařízení, nemůže určit zdroj vysílání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 Media Access Control ke zjištění zdroje vysílání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655638" y="1392238"/>
            <a:ext cx="7940675" cy="5076825"/>
          </a:xfrm>
        </p:spPr>
        <p:txBody>
          <a:bodyPr/>
          <a:lstStyle/>
          <a:p>
            <a:pPr eaLnBrk="1" hangingPunct="1"/>
            <a:r>
              <a:rPr lang="en-US" smtClean="0"/>
              <a:t>Logic Link Control – </a:t>
            </a:r>
            <a:r>
              <a:rPr lang="cs-CZ" smtClean="0"/>
              <a:t>vazba na vyšší vrstvy</a:t>
            </a:r>
            <a:endParaRPr lang="en-US" sz="2800" smtClean="0"/>
          </a:p>
        </p:txBody>
      </p:sp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714625"/>
            <a:ext cx="7243763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Rectangle 7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Ethernet a fyzická a linková vrstva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020888"/>
            <a:ext cx="4105275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6963" y="3284538"/>
            <a:ext cx="12541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827088" y="2767013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/>
              <a:t>Referenční model ISO/OSI</a:t>
            </a: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4786313" y="1527175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/>
              <a:t>Referenční model IEEE 802</a:t>
            </a:r>
          </a:p>
        </p:txBody>
      </p:sp>
      <p:sp>
        <p:nvSpPr>
          <p:cNvPr id="45065" name="Rectangle 9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Ethernet a fyzická a linková vrstva</a:t>
            </a:r>
            <a:endParaRPr lang="en-US" smtClean="0"/>
          </a:p>
        </p:txBody>
      </p:sp>
      <p:sp>
        <p:nvSpPr>
          <p:cNvPr id="31750" name="Line 10"/>
          <p:cNvSpPr>
            <a:spLocks noChangeShapeType="1"/>
          </p:cNvSpPr>
          <p:nvPr/>
        </p:nvSpPr>
        <p:spPr bwMode="auto">
          <a:xfrm flipV="1">
            <a:off x="2339975" y="2060575"/>
            <a:ext cx="1584325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51" name="Line 11"/>
          <p:cNvSpPr>
            <a:spLocks noChangeShapeType="1"/>
          </p:cNvSpPr>
          <p:nvPr/>
        </p:nvSpPr>
        <p:spPr bwMode="auto">
          <a:xfrm flipV="1">
            <a:off x="2339975" y="2708275"/>
            <a:ext cx="1584325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52" name="Line 12"/>
          <p:cNvSpPr>
            <a:spLocks noChangeShapeType="1"/>
          </p:cNvSpPr>
          <p:nvPr/>
        </p:nvSpPr>
        <p:spPr bwMode="auto">
          <a:xfrm flipV="1">
            <a:off x="2339975" y="55895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</TotalTime>
  <Words>1544</Words>
  <Application>Microsoft Office PowerPoint</Application>
  <PresentationFormat>Předvádění na obrazovce (4:3)</PresentationFormat>
  <Paragraphs>440</Paragraphs>
  <Slides>24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</vt:lpstr>
      <vt:lpstr>Symbol</vt:lpstr>
      <vt:lpstr>Times New Roman</vt:lpstr>
      <vt:lpstr>Wingdings</vt:lpstr>
      <vt:lpstr>Přehlednost</vt:lpstr>
      <vt:lpstr>Přehlednost</vt:lpstr>
      <vt:lpstr>Přehlednost</vt:lpstr>
      <vt:lpstr>Přehlednost</vt:lpstr>
      <vt:lpstr>Přehlednost</vt:lpstr>
      <vt:lpstr>Bezpečnostní technologie I Počítačové sítě - Ethernet  Josef Kaderka</vt:lpstr>
      <vt:lpstr>Ethernet</vt:lpstr>
      <vt:lpstr>Vývoj Ethernetu</vt:lpstr>
      <vt:lpstr>Vývoj Ethernetu</vt:lpstr>
      <vt:lpstr>Vývoj Ethernetu</vt:lpstr>
      <vt:lpstr>Vývoj Ethernetu</vt:lpstr>
      <vt:lpstr>Ethernet a fyzická a linková vrstva</vt:lpstr>
      <vt:lpstr>Ethernet a fyzická a linková vrstva</vt:lpstr>
      <vt:lpstr>Ethernet a fyzická a linková vrstva</vt:lpstr>
      <vt:lpstr>Ethernet a fyzická a linková vrstva</vt:lpstr>
      <vt:lpstr>Funkce a charakteristiky metody řízení  přístupu k médiu u klasického Ethernetu</vt:lpstr>
      <vt:lpstr>Ethernet – formát rámce</vt:lpstr>
      <vt:lpstr>Ethernet – pole Length/Type</vt:lpstr>
      <vt:lpstr>Některé vlastnosti Ethernetu</vt:lpstr>
      <vt:lpstr>Příklad zachyceného rámce</vt:lpstr>
      <vt:lpstr>Příklad dekódovaného rámce</vt:lpstr>
      <vt:lpstr>Adresy u Ethernetu</vt:lpstr>
      <vt:lpstr>Adresy u Ethernetu</vt:lpstr>
      <vt:lpstr>Klasifikace sítí typu Ethernet</vt:lpstr>
      <vt:lpstr>Aktivní prvky sítí Ethernet</vt:lpstr>
      <vt:lpstr>Ethernet a standardy</vt:lpstr>
      <vt:lpstr>Ethernet a standardy</vt:lpstr>
      <vt:lpstr>Ethernet a standardy</vt:lpstr>
      <vt:lpstr>Power over Ethernet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Foltin Pavel</dc:creator>
  <cp:lastModifiedBy>Josef Kaderka</cp:lastModifiedBy>
  <cp:revision>18</cp:revision>
  <dcterms:created xsi:type="dcterms:W3CDTF">2011-12-13T10:02:35Z</dcterms:created>
  <dcterms:modified xsi:type="dcterms:W3CDTF">2012-03-27T09:56:03Z</dcterms:modified>
</cp:coreProperties>
</file>